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ags/tag4.xml" ContentType="application/vnd.openxmlformats-officedocument.presentationml.tags+xml"/>
  <Override PartName="/ppt/notesSlides/notesSlide6.xml" ContentType="application/vnd.openxmlformats-officedocument.presentationml.notesSlide+xml"/>
  <Override PartName="/ppt/charts/chart5.xml" ContentType="application/vnd.openxmlformats-officedocument.drawingml.chart+xml"/>
  <Override PartName="/ppt/theme/themeOverride2.xml" ContentType="application/vnd.openxmlformats-officedocument.themeOverride+xml"/>
  <Override PartName="/ppt/notesSlides/notesSlide7.xml" ContentType="application/vnd.openxmlformats-officedocument.presentationml.notesSlide+xml"/>
  <Override PartName="/ppt/charts/chart6.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13"/>
  </p:notesMasterIdLst>
  <p:handoutMasterIdLst>
    <p:handoutMasterId r:id="rId14"/>
  </p:handoutMasterIdLst>
  <p:sldIdLst>
    <p:sldId id="448" r:id="rId2"/>
    <p:sldId id="629" r:id="rId3"/>
    <p:sldId id="628" r:id="rId4"/>
    <p:sldId id="626" r:id="rId5"/>
    <p:sldId id="631" r:id="rId6"/>
    <p:sldId id="637" r:id="rId7"/>
    <p:sldId id="634" r:id="rId8"/>
    <p:sldId id="630" r:id="rId9"/>
    <p:sldId id="635" r:id="rId10"/>
    <p:sldId id="636" r:id="rId11"/>
    <p:sldId id="605" r:id="rId12"/>
  </p:sldIdLst>
  <p:sldSz cx="9144000" cy="6858000" type="screen4x3"/>
  <p:notesSz cx="7023100" cy="93091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y Kate" initials="" lastIdx="23" clrIdx="0"/>
  <p:cmAuthor id="1" name="Office 2004 Test Drive User" initials="OU" lastIdx="0" clrIdx="1"/>
  <p:cmAuthor id="2" name="Pablo Cohan" initials="PC" lastIdx="6" clrIdx="2"/>
  <p:cmAuthor id="3" name="Bernardo, Sari" initials="BS" lastIdx="2" clrIdx="3"/>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7F7"/>
    <a:srgbClr val="FF79A6"/>
    <a:srgbClr val="FFAFCA"/>
    <a:srgbClr val="990033"/>
    <a:srgbClr val="FFEFEF"/>
    <a:srgbClr val="FFD1D1"/>
    <a:srgbClr val="99CCFF"/>
    <a:srgbClr val="FF99FF"/>
    <a:srgbClr val="CC0099"/>
    <a:srgbClr val="FAE1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86062" autoAdjust="0"/>
  </p:normalViewPr>
  <p:slideViewPr>
    <p:cSldViewPr snapToGrid="0">
      <p:cViewPr varScale="1">
        <p:scale>
          <a:sx n="71" d="100"/>
          <a:sy n="71" d="100"/>
        </p:scale>
        <p:origin x="117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123" d="100"/>
          <a:sy n="123" d="100"/>
        </p:scale>
        <p:origin x="-4848" y="-96"/>
      </p:cViewPr>
      <p:guideLst>
        <p:guide orient="horz" pos="2932"/>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oleObject" Target="file:///\\purhome1\e062207$\MC\MISC\PRI%20-%20Destination%20Insights%20Revised.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purhome1\e062207$\MC\MISC\PRI%20-%20Destination%20Insights%20Revised.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C:\Lindsey\MC\PRI%20-%20Destination%20Insights%20Revised.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2" Type="http://schemas.openxmlformats.org/officeDocument/2006/relationships/oleObject" Target="file:///C:\Lindsey\MC\PRI%20-%20Destination%20Insights%20Revised.xlsx" TargetMode="External"/><Relationship Id="rId1" Type="http://schemas.openxmlformats.org/officeDocument/2006/relationships/themeOverride" Target="../theme/themeOverride2.xml"/></Relationships>
</file>

<file path=ppt/charts/_rels/chart6.xml.rels><?xml version="1.0" encoding="UTF-8" standalone="yes"?>
<Relationships xmlns="http://schemas.openxmlformats.org/package/2006/relationships"><Relationship Id="rId2" Type="http://schemas.openxmlformats.org/officeDocument/2006/relationships/oleObject" Target="file:///C:\Lindsey\MC\PRI%20-%20Destination%20Insights%20Revised.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a:pPr>
            <a:r>
              <a:rPr lang="en-US" sz="1200" baseline="0" dirty="0" smtClean="0"/>
              <a:t>International Customers’ Monthly Spend Distribution</a:t>
            </a:r>
          </a:p>
          <a:p>
            <a:pPr>
              <a:defRPr sz="1200"/>
            </a:pPr>
            <a:r>
              <a:rPr lang="en-US" sz="1100" i="1" baseline="0" dirty="0" smtClean="0"/>
              <a:t>Analyzed for the Past 24 Months through Mar 2016</a:t>
            </a:r>
          </a:p>
        </c:rich>
      </c:tx>
      <c:layout/>
      <c:overlay val="1"/>
    </c:title>
    <c:autoTitleDeleted val="0"/>
    <c:plotArea>
      <c:layout>
        <c:manualLayout>
          <c:layoutTarget val="inner"/>
          <c:xMode val="edge"/>
          <c:yMode val="edge"/>
          <c:x val="2.0720872786300314E-2"/>
          <c:y val="0.21023659826491711"/>
          <c:w val="0.95855825442739939"/>
          <c:h val="0.56850705428407033"/>
        </c:manualLayout>
      </c:layout>
      <c:lineChart>
        <c:grouping val="standard"/>
        <c:varyColors val="0"/>
        <c:ser>
          <c:idx val="0"/>
          <c:order val="0"/>
          <c:tx>
            <c:strRef>
              <c:f>Sheet1!$B$1</c:f>
              <c:strCache>
                <c:ptCount val="1"/>
                <c:pt idx="0">
                  <c:v>Puerto Rico</c:v>
                </c:pt>
              </c:strCache>
            </c:strRef>
          </c:tx>
          <c:spPr>
            <a:ln>
              <a:solidFill>
                <a:srgbClr val="FCB133"/>
              </a:solidFill>
            </a:ln>
          </c:spPr>
          <c:marker>
            <c:spPr>
              <a:solidFill>
                <a:srgbClr val="FCB133"/>
              </a:solidFill>
              <a:ln>
                <a:noFill/>
              </a:ln>
            </c:spPr>
          </c:marker>
          <c:dLbls>
            <c:numFmt formatCode="0%" sourceLinked="0"/>
            <c:spPr>
              <a:noFill/>
              <a:ln>
                <a:noFill/>
              </a:ln>
              <a:effectLst/>
            </c:spPr>
            <c:txPr>
              <a:bodyPr/>
              <a:lstStyle/>
              <a:p>
                <a:pPr>
                  <a:defRPr sz="10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Sheet1!$A$2:$A$13</c:f>
              <c:strCache>
                <c:ptCount val="12"/>
                <c:pt idx="0">
                  <c:v>January </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Sheet1!$B$2:$B$13</c:f>
              <c:numCache>
                <c:formatCode>0.0%</c:formatCode>
                <c:ptCount val="12"/>
                <c:pt idx="0">
                  <c:v>9.4E-2</c:v>
                </c:pt>
                <c:pt idx="1">
                  <c:v>9.5000000000000001E-2</c:v>
                </c:pt>
                <c:pt idx="2">
                  <c:v>0.10199999999999999</c:v>
                </c:pt>
                <c:pt idx="3">
                  <c:v>7.5999999999999998E-2</c:v>
                </c:pt>
                <c:pt idx="4">
                  <c:v>7.5999999999999998E-2</c:v>
                </c:pt>
                <c:pt idx="5">
                  <c:v>7.6999999999999999E-2</c:v>
                </c:pt>
                <c:pt idx="6">
                  <c:v>7.8E-2</c:v>
                </c:pt>
                <c:pt idx="7">
                  <c:v>7.5999999999999998E-2</c:v>
                </c:pt>
                <c:pt idx="8">
                  <c:v>6.4000000000000001E-2</c:v>
                </c:pt>
                <c:pt idx="9">
                  <c:v>7.0999999999999994E-2</c:v>
                </c:pt>
                <c:pt idx="10">
                  <c:v>7.5999999999999998E-2</c:v>
                </c:pt>
                <c:pt idx="11">
                  <c:v>9.4E-2</c:v>
                </c:pt>
              </c:numCache>
            </c:numRef>
          </c:val>
          <c:smooth val="0"/>
        </c:ser>
        <c:dLbls>
          <c:showLegendKey val="0"/>
          <c:showVal val="1"/>
          <c:showCatName val="0"/>
          <c:showSerName val="0"/>
          <c:showPercent val="0"/>
          <c:showBubbleSize val="0"/>
        </c:dLbls>
        <c:marker val="1"/>
        <c:smooth val="0"/>
        <c:axId val="383337320"/>
        <c:axId val="383337712"/>
      </c:lineChart>
      <c:valAx>
        <c:axId val="383337712"/>
        <c:scaling>
          <c:orientation val="minMax"/>
        </c:scaling>
        <c:delete val="0"/>
        <c:axPos val="l"/>
        <c:numFmt formatCode="#,##0" sourceLinked="0"/>
        <c:majorTickMark val="none"/>
        <c:minorTickMark val="none"/>
        <c:tickLblPos val="none"/>
        <c:crossAx val="383337320"/>
        <c:crosses val="autoZero"/>
        <c:crossBetween val="between"/>
      </c:valAx>
      <c:catAx>
        <c:axId val="383337320"/>
        <c:scaling>
          <c:orientation val="minMax"/>
        </c:scaling>
        <c:delete val="0"/>
        <c:axPos val="b"/>
        <c:numFmt formatCode="General" sourceLinked="0"/>
        <c:majorTickMark val="out"/>
        <c:minorTickMark val="none"/>
        <c:tickLblPos val="nextTo"/>
        <c:txPr>
          <a:bodyPr rot="-5400000" vert="horz"/>
          <a:lstStyle/>
          <a:p>
            <a:pPr>
              <a:defRPr sz="1050"/>
            </a:pPr>
            <a:endParaRPr lang="en-US"/>
          </a:p>
        </c:txPr>
        <c:crossAx val="383337712"/>
        <c:crosses val="autoZero"/>
        <c:auto val="1"/>
        <c:lblAlgn val="ctr"/>
        <c:lblOffset val="100"/>
        <c:noMultiLvlLbl val="0"/>
      </c:catAx>
    </c:plotArea>
    <c:plotVisOnly val="1"/>
    <c:dispBlanksAs val="gap"/>
    <c:showDLblsOverMax val="0"/>
  </c:chart>
  <c:txPr>
    <a:bodyPr/>
    <a:lstStyle/>
    <a:p>
      <a:pPr>
        <a:defRPr sz="1200">
          <a:latin typeface="Arial" pitchFamily="34" charset="0"/>
          <a:cs typeface="Arial"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100" b="1" i="0" baseline="0" dirty="0" smtClean="0">
                <a:effectLst/>
              </a:rPr>
              <a:t>Top International origination Markets</a:t>
            </a:r>
            <a:endParaRPr lang="en-US" sz="1100" dirty="0" smtClean="0">
              <a:effectLst/>
            </a:endParaRPr>
          </a:p>
          <a:p>
            <a:pPr>
              <a:defRPr/>
            </a:pPr>
            <a:r>
              <a:rPr lang="en-US" sz="1000" b="1" i="0" baseline="0" dirty="0" smtClean="0">
                <a:effectLst/>
              </a:rPr>
              <a:t>By Spend Index</a:t>
            </a:r>
            <a:endParaRPr lang="en-US" sz="1000" dirty="0" smtClean="0">
              <a:effectLst/>
            </a:endParaRPr>
          </a:p>
          <a:p>
            <a:pPr>
              <a:defRPr/>
            </a:pPr>
            <a:r>
              <a:rPr lang="en-US" sz="1000" b="0" i="0" baseline="0" dirty="0" smtClean="0">
                <a:effectLst/>
              </a:rPr>
              <a:t>12 months ending Mar 2015 vs. Mar 2016</a:t>
            </a:r>
            <a:endParaRPr lang="en-US" sz="1000" b="0" dirty="0">
              <a:effectLst/>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'Top Countries'!$J$4</c:f>
              <c:strCache>
                <c:ptCount val="1"/>
                <c:pt idx="0">
                  <c:v>Apr '14 to Mar '15</c:v>
                </c:pt>
              </c:strCache>
            </c:strRef>
          </c:tx>
          <c:spPr>
            <a:solidFill>
              <a:srgbClr val="FF9900"/>
            </a:solidFill>
            <a:ln>
              <a:noFill/>
            </a:ln>
            <a:effectLst/>
          </c:spPr>
          <c:invertIfNegative val="0"/>
          <c:dLbls>
            <c:dLbl>
              <c:idx val="0"/>
              <c:layout>
                <c:manualLayout>
                  <c:x val="-8.0128195017136715E-3"/>
                  <c:y val="-2.97455932020779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9230766804112839E-2"/>
                  <c:y val="-2.97455932020779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0128195017136715E-3"/>
                  <c:y val="-1.859099575129873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076917010282027E-3"/>
                  <c:y val="-2.602739405181822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9.6153834020564644E-3"/>
                  <c:y val="-2.602739405181822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8759997545394427E-17"/>
                  <c:y val="-1.8590995751298869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4.8076917010282027E-3"/>
                  <c:y val="-1.8590995751298734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8.0128195017136715E-3"/>
                  <c:y val="-1.8590995751298869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1.2820511202741873E-2"/>
                  <c:y val="-3.7181991502597471E-3"/>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8.0128195017136715E-3"/>
                  <c:y val="-1.3633239391940914E-16"/>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Countries'!$I$5:$I$9</c:f>
              <c:strCache>
                <c:ptCount val="5"/>
                <c:pt idx="0">
                  <c:v>USA</c:v>
                </c:pt>
                <c:pt idx="1">
                  <c:v>VIR</c:v>
                </c:pt>
                <c:pt idx="2">
                  <c:v>CAN</c:v>
                </c:pt>
                <c:pt idx="3">
                  <c:v>GBR</c:v>
                </c:pt>
                <c:pt idx="4">
                  <c:v>DEU</c:v>
                </c:pt>
              </c:strCache>
            </c:strRef>
          </c:cat>
          <c:val>
            <c:numRef>
              <c:f>'Top Countries'!$J$5:$J$9</c:f>
              <c:numCache>
                <c:formatCode>_(* #,##0_);_(* \(#,##0\);_(* "-"??_);_(@_)</c:formatCode>
                <c:ptCount val="5"/>
                <c:pt idx="0">
                  <c:v>963</c:v>
                </c:pt>
                <c:pt idx="1">
                  <c:v>8</c:v>
                </c:pt>
                <c:pt idx="2">
                  <c:v>6</c:v>
                </c:pt>
                <c:pt idx="3">
                  <c:v>3</c:v>
                </c:pt>
                <c:pt idx="4">
                  <c:v>5</c:v>
                </c:pt>
              </c:numCache>
            </c:numRef>
          </c:val>
        </c:ser>
        <c:ser>
          <c:idx val="1"/>
          <c:order val="1"/>
          <c:tx>
            <c:strRef>
              <c:f>'Top Countries'!$K$4</c:f>
              <c:strCache>
                <c:ptCount val="1"/>
                <c:pt idx="0">
                  <c:v>Apr '15 to Mar '16</c:v>
                </c:pt>
              </c:strCache>
            </c:strRef>
          </c:tx>
          <c:spPr>
            <a:solidFill>
              <a:srgbClr val="737C86"/>
            </a:solidFill>
            <a:ln>
              <a:noFill/>
            </a:ln>
            <a:effectLst/>
          </c:spPr>
          <c:invertIfNegative val="0"/>
          <c:dLbls>
            <c:dLbl>
              <c:idx val="0"/>
              <c:layout>
                <c:manualLayout>
                  <c:x val="1.1217947302399124E-2"/>
                  <c:y val="-1.859099575129876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1217947302399021E-2"/>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'Top Countries'!$I$5:$I$9</c:f>
              <c:strCache>
                <c:ptCount val="5"/>
                <c:pt idx="0">
                  <c:v>USA</c:v>
                </c:pt>
                <c:pt idx="1">
                  <c:v>VIR</c:v>
                </c:pt>
                <c:pt idx="2">
                  <c:v>CAN</c:v>
                </c:pt>
                <c:pt idx="3">
                  <c:v>GBR</c:v>
                </c:pt>
                <c:pt idx="4">
                  <c:v>DEU</c:v>
                </c:pt>
              </c:strCache>
            </c:strRef>
          </c:cat>
          <c:val>
            <c:numRef>
              <c:f>'Top Countries'!$K$5:$K$9</c:f>
              <c:numCache>
                <c:formatCode>_(* #,##0_);_(* \(#,##0\);_(* "-"??_);_(@_)</c:formatCode>
                <c:ptCount val="5"/>
                <c:pt idx="0">
                  <c:v>969</c:v>
                </c:pt>
                <c:pt idx="1">
                  <c:v>7</c:v>
                </c:pt>
                <c:pt idx="2">
                  <c:v>5</c:v>
                </c:pt>
                <c:pt idx="3">
                  <c:v>4</c:v>
                </c:pt>
                <c:pt idx="4">
                  <c:v>3</c:v>
                </c:pt>
              </c:numCache>
            </c:numRef>
          </c:val>
        </c:ser>
        <c:dLbls>
          <c:showLegendKey val="0"/>
          <c:showVal val="1"/>
          <c:showCatName val="0"/>
          <c:showSerName val="0"/>
          <c:showPercent val="0"/>
          <c:showBubbleSize val="0"/>
        </c:dLbls>
        <c:gapWidth val="219"/>
        <c:axId val="203225488"/>
        <c:axId val="203225880"/>
      </c:barChart>
      <c:catAx>
        <c:axId val="203225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3225880"/>
        <c:crosses val="autoZero"/>
        <c:auto val="1"/>
        <c:lblAlgn val="ctr"/>
        <c:lblOffset val="100"/>
        <c:noMultiLvlLbl val="0"/>
      </c:catAx>
      <c:valAx>
        <c:axId val="203225880"/>
        <c:scaling>
          <c:orientation val="minMax"/>
        </c:scaling>
        <c:delete val="1"/>
        <c:axPos val="l"/>
        <c:numFmt formatCode="_(* #,##0_);_(* \(#,##0\);_(* &quot;-&quot;??_);_(@_)" sourceLinked="1"/>
        <c:majorTickMark val="none"/>
        <c:minorTickMark val="none"/>
        <c:tickLblPos val="nextTo"/>
        <c:crossAx val="2032254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100" b="1" i="0" baseline="0" dirty="0" smtClean="0">
                <a:effectLst/>
              </a:rPr>
              <a:t>Top International origination Markets - </a:t>
            </a:r>
            <a:r>
              <a:rPr lang="en-US" sz="1100" b="1" i="1" baseline="0" dirty="0" smtClean="0">
                <a:effectLst/>
              </a:rPr>
              <a:t>Chart Excluding the United States</a:t>
            </a:r>
            <a:endParaRPr lang="en-US" sz="1100" i="1" dirty="0" smtClean="0">
              <a:effectLst/>
            </a:endParaRPr>
          </a:p>
          <a:p>
            <a:pPr>
              <a:defRPr/>
            </a:pPr>
            <a:r>
              <a:rPr lang="en-US" sz="1000" b="1" i="0" baseline="0" dirty="0" smtClean="0">
                <a:effectLst/>
              </a:rPr>
              <a:t>By Spend Index</a:t>
            </a:r>
            <a:endParaRPr lang="en-US" sz="1000" dirty="0" smtClean="0">
              <a:effectLst/>
            </a:endParaRPr>
          </a:p>
          <a:p>
            <a:pPr>
              <a:defRPr/>
            </a:pPr>
            <a:r>
              <a:rPr lang="en-US" sz="1000" b="0" i="0" baseline="0" dirty="0" smtClean="0">
                <a:effectLst/>
              </a:rPr>
              <a:t>12 months ending Mar 2015 vs. Mar 2016</a:t>
            </a:r>
            <a:endParaRPr lang="en-US" sz="1000" b="0" dirty="0">
              <a:effectLst/>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'Top Countries'!$J$4</c:f>
              <c:strCache>
                <c:ptCount val="1"/>
                <c:pt idx="0">
                  <c:v>Apr '14 to Mar '15</c:v>
                </c:pt>
              </c:strCache>
            </c:strRef>
          </c:tx>
          <c:spPr>
            <a:solidFill>
              <a:srgbClr val="FF9900"/>
            </a:solidFill>
            <a:ln>
              <a:noFill/>
            </a:ln>
            <a:effectLst/>
          </c:spPr>
          <c:invertIfNegative val="0"/>
          <c:dLbls>
            <c:dLbl>
              <c:idx val="0"/>
              <c:layout>
                <c:manualLayout>
                  <c:x val="-8.0128195017136715E-3"/>
                  <c:y val="-2.97455932020779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9230766804112839E-2"/>
                  <c:y val="-2.97455932020779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0128195017136715E-3"/>
                  <c:y val="-1.859099575129873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076917010282027E-3"/>
                  <c:y val="-2.602739405181822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9.6153834020564644E-3"/>
                  <c:y val="-2.6027394051818229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5.8759997545394427E-17"/>
                  <c:y val="-1.8590995751298869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4.8076917010282027E-3"/>
                  <c:y val="-1.8590995751298734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8.0128195017136715E-3"/>
                  <c:y val="-1.8590995751298869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1.2820511202741873E-2"/>
                  <c:y val="-3.7181991502597471E-3"/>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8.0128195017136715E-3"/>
                  <c:y val="-1.3633239391940914E-16"/>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Countries'!$I$6:$I$9</c:f>
              <c:strCache>
                <c:ptCount val="4"/>
                <c:pt idx="0">
                  <c:v>VIR</c:v>
                </c:pt>
                <c:pt idx="1">
                  <c:v>CAN</c:v>
                </c:pt>
                <c:pt idx="2">
                  <c:v>GBR</c:v>
                </c:pt>
                <c:pt idx="3">
                  <c:v>DEU</c:v>
                </c:pt>
              </c:strCache>
            </c:strRef>
          </c:cat>
          <c:val>
            <c:numRef>
              <c:f>'Top Countries'!$J$6:$J$9</c:f>
              <c:numCache>
                <c:formatCode>_(* #,##0_);_(* \(#,##0\);_(* "-"??_);_(@_)</c:formatCode>
                <c:ptCount val="4"/>
                <c:pt idx="0">
                  <c:v>8</c:v>
                </c:pt>
                <c:pt idx="1">
                  <c:v>6</c:v>
                </c:pt>
                <c:pt idx="2">
                  <c:v>3</c:v>
                </c:pt>
                <c:pt idx="3">
                  <c:v>5</c:v>
                </c:pt>
              </c:numCache>
            </c:numRef>
          </c:val>
        </c:ser>
        <c:ser>
          <c:idx val="1"/>
          <c:order val="1"/>
          <c:tx>
            <c:strRef>
              <c:f>'Top Countries'!$K$4</c:f>
              <c:strCache>
                <c:ptCount val="1"/>
                <c:pt idx="0">
                  <c:v>Apr '15 to Mar '16</c:v>
                </c:pt>
              </c:strCache>
            </c:strRef>
          </c:tx>
          <c:spPr>
            <a:solidFill>
              <a:srgbClr val="737C86"/>
            </a:solidFill>
            <a:ln>
              <a:noFill/>
            </a:ln>
            <a:effectLst/>
          </c:spPr>
          <c:invertIfNegative val="0"/>
          <c:dLbls>
            <c:dLbl>
              <c:idx val="0"/>
              <c:layout>
                <c:manualLayout>
                  <c:x val="1.1217947302399124E-2"/>
                  <c:y val="-1.859099575129876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1217947302399021E-2"/>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'Top Countries'!$I$6:$I$9</c:f>
              <c:strCache>
                <c:ptCount val="4"/>
                <c:pt idx="0">
                  <c:v>VIR</c:v>
                </c:pt>
                <c:pt idx="1">
                  <c:v>CAN</c:v>
                </c:pt>
                <c:pt idx="2">
                  <c:v>GBR</c:v>
                </c:pt>
                <c:pt idx="3">
                  <c:v>DEU</c:v>
                </c:pt>
              </c:strCache>
            </c:strRef>
          </c:cat>
          <c:val>
            <c:numRef>
              <c:f>'Top Countries'!$K$6:$K$9</c:f>
              <c:numCache>
                <c:formatCode>_(* #,##0_);_(* \(#,##0\);_(* "-"??_);_(@_)</c:formatCode>
                <c:ptCount val="4"/>
                <c:pt idx="0">
                  <c:v>7</c:v>
                </c:pt>
                <c:pt idx="1">
                  <c:v>5</c:v>
                </c:pt>
                <c:pt idx="2">
                  <c:v>4</c:v>
                </c:pt>
                <c:pt idx="3">
                  <c:v>3</c:v>
                </c:pt>
              </c:numCache>
            </c:numRef>
          </c:val>
        </c:ser>
        <c:dLbls>
          <c:showLegendKey val="0"/>
          <c:showVal val="1"/>
          <c:showCatName val="0"/>
          <c:showSerName val="0"/>
          <c:showPercent val="0"/>
          <c:showBubbleSize val="0"/>
        </c:dLbls>
        <c:gapWidth val="219"/>
        <c:axId val="203226664"/>
        <c:axId val="203227056"/>
      </c:barChart>
      <c:catAx>
        <c:axId val="203226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3227056"/>
        <c:crosses val="autoZero"/>
        <c:auto val="1"/>
        <c:lblAlgn val="ctr"/>
        <c:lblOffset val="100"/>
        <c:noMultiLvlLbl val="0"/>
      </c:catAx>
      <c:valAx>
        <c:axId val="203227056"/>
        <c:scaling>
          <c:orientation val="minMax"/>
        </c:scaling>
        <c:delete val="1"/>
        <c:axPos val="l"/>
        <c:numFmt formatCode="_(* #,##0_);_(* \(#,##0\);_(* &quot;-&quot;??_);_(@_)" sourceLinked="1"/>
        <c:majorTickMark val="none"/>
        <c:minorTickMark val="none"/>
        <c:tickLblPos val="nextTo"/>
        <c:crossAx val="2032266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1"/>
          <c:order val="0"/>
          <c:tx>
            <c:strRef>
              <c:f>'Top Countries - AcctSpend'!$R$19</c:f>
              <c:strCache>
                <c:ptCount val="1"/>
                <c:pt idx="0">
                  <c:v>Apr '14 - Mar '15</c:v>
                </c:pt>
              </c:strCache>
            </c:strRef>
          </c:tx>
          <c:spPr>
            <a:solidFill>
              <a:srgbClr val="7F7F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66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'Top Countries - AcctSpend'!$Q$20:$Q$25</c:f>
              <c:strCache>
                <c:ptCount val="6"/>
                <c:pt idx="0">
                  <c:v>CANADA</c:v>
                </c:pt>
                <c:pt idx="1">
                  <c:v>GERMANY</c:v>
                </c:pt>
                <c:pt idx="2">
                  <c:v>UNITED KINGDOM</c:v>
                </c:pt>
                <c:pt idx="3">
                  <c:v>UNITED STATES</c:v>
                </c:pt>
                <c:pt idx="4">
                  <c:v>Country Average</c:v>
                </c:pt>
                <c:pt idx="5">
                  <c:v>US VIRGIN ISLANDS </c:v>
                </c:pt>
              </c:strCache>
            </c:strRef>
          </c:cat>
          <c:val>
            <c:numRef>
              <c:f>'Top Countries - AcctSpend'!$R$20:$R$25</c:f>
              <c:numCache>
                <c:formatCode>"$"#,##0</c:formatCode>
                <c:ptCount val="6"/>
                <c:pt idx="0">
                  <c:v>339.28961136023918</c:v>
                </c:pt>
                <c:pt idx="1">
                  <c:v>467.56680134680136</c:v>
                </c:pt>
                <c:pt idx="2">
                  <c:v>447.47572600492208</c:v>
                </c:pt>
                <c:pt idx="3">
                  <c:v>750.77338102465626</c:v>
                </c:pt>
                <c:pt idx="4">
                  <c:v>858.33118013955277</c:v>
                </c:pt>
                <c:pt idx="5">
                  <c:v>2373.2230350877189</c:v>
                </c:pt>
              </c:numCache>
            </c:numRef>
          </c:val>
        </c:ser>
        <c:ser>
          <c:idx val="0"/>
          <c:order val="1"/>
          <c:tx>
            <c:strRef>
              <c:f>'Top Countries - AcctSpend'!$S$19</c:f>
              <c:strCache>
                <c:ptCount val="1"/>
                <c:pt idx="0">
                  <c:v>Apr '15 - Mar '16</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'Top Countries - AcctSpend'!$Q$20:$Q$25</c:f>
              <c:strCache>
                <c:ptCount val="6"/>
                <c:pt idx="0">
                  <c:v>CANADA</c:v>
                </c:pt>
                <c:pt idx="1">
                  <c:v>GERMANY</c:v>
                </c:pt>
                <c:pt idx="2">
                  <c:v>UNITED KINGDOM</c:v>
                </c:pt>
                <c:pt idx="3">
                  <c:v>UNITED STATES</c:v>
                </c:pt>
                <c:pt idx="4">
                  <c:v>Country Average</c:v>
                </c:pt>
                <c:pt idx="5">
                  <c:v>US VIRGIN ISLANDS </c:v>
                </c:pt>
              </c:strCache>
            </c:strRef>
          </c:cat>
          <c:val>
            <c:numRef>
              <c:f>'Top Countries - AcctSpend'!$S$20:$S$25</c:f>
              <c:numCache>
                <c:formatCode>"$"#,##0</c:formatCode>
                <c:ptCount val="6"/>
                <c:pt idx="0">
                  <c:v>372.16051229508196</c:v>
                </c:pt>
                <c:pt idx="1">
                  <c:v>434.77495162208305</c:v>
                </c:pt>
                <c:pt idx="2">
                  <c:v>556.0762290689886</c:v>
                </c:pt>
                <c:pt idx="3">
                  <c:v>810.96439011523501</c:v>
                </c:pt>
                <c:pt idx="4">
                  <c:v>895.38029990750545</c:v>
                </c:pt>
                <c:pt idx="5">
                  <c:v>2394.9791533546327</c:v>
                </c:pt>
              </c:numCache>
            </c:numRef>
          </c:val>
        </c:ser>
        <c:dLbls>
          <c:showLegendKey val="0"/>
          <c:showVal val="0"/>
          <c:showCatName val="0"/>
          <c:showSerName val="0"/>
          <c:showPercent val="0"/>
          <c:showBubbleSize val="0"/>
        </c:dLbls>
        <c:gapWidth val="50"/>
        <c:axId val="203960896"/>
        <c:axId val="203961680"/>
      </c:barChart>
      <c:catAx>
        <c:axId val="2039608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203961680"/>
        <c:crosses val="autoZero"/>
        <c:auto val="1"/>
        <c:lblAlgn val="ctr"/>
        <c:lblOffset val="100"/>
        <c:noMultiLvlLbl val="0"/>
      </c:catAx>
      <c:valAx>
        <c:axId val="203961680"/>
        <c:scaling>
          <c:orientation val="minMax"/>
        </c:scaling>
        <c:delete val="1"/>
        <c:axPos val="b"/>
        <c:numFmt formatCode="&quot;$&quot;#,##0" sourceLinked="1"/>
        <c:majorTickMark val="none"/>
        <c:minorTickMark val="none"/>
        <c:tickLblPos val="nextTo"/>
        <c:crossAx val="2039608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lt2" accent2="dk2" accent3="accent1" accent4="accent2" accent5="accent5" accent6="accent6" hlink="hlink" folHlink="folHlink"/>
  <c:chart>
    <c:title>
      <c:tx>
        <c:rich>
          <a:bodyPr/>
          <a:lstStyle/>
          <a:p>
            <a:pPr marL="0" algn="ctr" defTabSz="914400" rtl="0" eaLnBrk="1" latinLnBrk="0" hangingPunct="1">
              <a:defRPr lang="en-US" sz="1200" b="1" i="0" u="none" strike="noStrike" kern="1200" baseline="0" dirty="0">
                <a:solidFill>
                  <a:schemeClr val="tx1">
                    <a:lumMod val="75000"/>
                    <a:lumOff val="25000"/>
                  </a:schemeClr>
                </a:solidFill>
                <a:latin typeface="+mn-lt"/>
                <a:ea typeface="+mn-ea"/>
                <a:cs typeface="+mn-cs"/>
              </a:defRPr>
            </a:pPr>
            <a:r>
              <a:rPr lang="en-US" sz="1100" b="1" i="0" u="none" strike="noStrike" kern="1200" baseline="0" dirty="0" smtClean="0">
                <a:solidFill>
                  <a:schemeClr val="tx1">
                    <a:lumMod val="75000"/>
                    <a:lumOff val="25000"/>
                  </a:schemeClr>
                </a:solidFill>
                <a:latin typeface="+mn-lt"/>
                <a:ea typeface="+mn-ea"/>
                <a:cs typeface="+mn-cs"/>
              </a:rPr>
              <a:t>YoY Growth for Top 5 Origination Markets</a:t>
            </a:r>
          </a:p>
          <a:p>
            <a:pPr marL="0" algn="ctr" defTabSz="914400" rtl="0" eaLnBrk="1" latinLnBrk="0" hangingPunct="1">
              <a:defRPr lang="en-US" sz="1200" b="1" i="0" u="none" strike="noStrike" kern="1200" baseline="0" dirty="0">
                <a:solidFill>
                  <a:schemeClr val="tx1">
                    <a:lumMod val="75000"/>
                    <a:lumOff val="25000"/>
                  </a:schemeClr>
                </a:solidFill>
                <a:latin typeface="+mn-lt"/>
                <a:ea typeface="+mn-ea"/>
                <a:cs typeface="+mn-cs"/>
              </a:defRPr>
            </a:pPr>
            <a:r>
              <a:rPr lang="en-US" sz="1000" b="0" i="1" u="none" strike="noStrike" kern="1200" baseline="0" dirty="0" smtClean="0">
                <a:solidFill>
                  <a:schemeClr val="tx1">
                    <a:lumMod val="75000"/>
                    <a:lumOff val="25000"/>
                  </a:schemeClr>
                </a:solidFill>
                <a:latin typeface="+mn-lt"/>
                <a:ea typeface="+mn-ea"/>
                <a:cs typeface="+mn-cs"/>
              </a:rPr>
              <a:t>By Spend</a:t>
            </a:r>
          </a:p>
          <a:p>
            <a:pPr marL="0" algn="ctr" defTabSz="914400" rtl="0" eaLnBrk="1" latinLnBrk="0" hangingPunct="1">
              <a:defRPr lang="en-US" sz="1200" b="1" i="0" u="none" strike="noStrike" kern="1200" baseline="0" dirty="0">
                <a:solidFill>
                  <a:schemeClr val="tx1">
                    <a:lumMod val="75000"/>
                    <a:lumOff val="25000"/>
                  </a:schemeClr>
                </a:solidFill>
                <a:latin typeface="+mn-lt"/>
                <a:ea typeface="+mn-ea"/>
                <a:cs typeface="+mn-cs"/>
              </a:defRPr>
            </a:pPr>
            <a:r>
              <a:rPr lang="en-US" sz="1000" b="0" i="0" baseline="0" dirty="0" smtClean="0">
                <a:effectLst/>
              </a:rPr>
              <a:t>12 months ending March 2015 vs. March 2016</a:t>
            </a:r>
            <a:endParaRPr lang="en-US" sz="900" dirty="0">
              <a:effectLst/>
            </a:endParaRPr>
          </a:p>
        </c:rich>
      </c:tx>
      <c:layout/>
      <c:overlay val="0"/>
    </c:title>
    <c:autoTitleDeleted val="0"/>
    <c:plotArea>
      <c:layout>
        <c:manualLayout>
          <c:layoutTarget val="inner"/>
          <c:xMode val="edge"/>
          <c:yMode val="edge"/>
          <c:x val="1.9475290777104529E-2"/>
          <c:y val="0.22176892499669365"/>
          <c:w val="0.96104941844579095"/>
          <c:h val="0.65031482223437509"/>
        </c:manualLayout>
      </c:layout>
      <c:barChart>
        <c:barDir val="col"/>
        <c:grouping val="clustered"/>
        <c:varyColors val="0"/>
        <c:ser>
          <c:idx val="1"/>
          <c:order val="0"/>
          <c:spPr>
            <a:ln w="50800">
              <a:noFill/>
            </a:ln>
          </c:spPr>
          <c:invertIfNegative val="0"/>
          <c:dLbls>
            <c:dLbl>
              <c:idx val="2"/>
              <c:spPr>
                <a:noFill/>
                <a:ln>
                  <a:noFill/>
                </a:ln>
                <a:effectLst/>
              </c:spPr>
              <c:txPr>
                <a:bodyPr/>
                <a:lstStyle/>
                <a:p>
                  <a:pPr>
                    <a:defRPr sz="700" b="1">
                      <a:solidFill>
                        <a:sysClr val="windowText" lastClr="000000"/>
                      </a:solidFill>
                    </a:defRPr>
                  </a:pPr>
                  <a:endParaRPr lang="en-US"/>
                </a:p>
              </c:txPr>
              <c:dLblPos val="outEnd"/>
              <c:showLegendKey val="0"/>
              <c:showVal val="1"/>
              <c:showCatName val="0"/>
              <c:showSerName val="0"/>
              <c:showPercent val="0"/>
              <c:showBubbleSize val="0"/>
            </c:dLbl>
            <c:dLbl>
              <c:idx val="8"/>
              <c:spPr>
                <a:noFill/>
                <a:ln>
                  <a:noFill/>
                </a:ln>
                <a:effectLst/>
              </c:spPr>
              <c:txPr>
                <a:bodyPr/>
                <a:lstStyle/>
                <a:p>
                  <a:pPr>
                    <a:defRPr sz="700" b="1">
                      <a:solidFill>
                        <a:sysClr val="windowText" lastClr="000000"/>
                      </a:solidFill>
                    </a:defRPr>
                  </a:pPr>
                  <a:endParaRPr lang="en-US"/>
                </a:p>
              </c:txPr>
              <c:dLblPos val="outEnd"/>
              <c:showLegendKey val="0"/>
              <c:showVal val="1"/>
              <c:showCatName val="0"/>
              <c:showSerName val="0"/>
              <c:showPercent val="0"/>
              <c:showBubbleSize val="0"/>
            </c:dLbl>
            <c:spPr>
              <a:noFill/>
              <a:ln>
                <a:noFill/>
              </a:ln>
              <a:effectLst/>
            </c:spPr>
            <c:txPr>
              <a:bodyPr/>
              <a:lstStyle/>
              <a:p>
                <a:pPr>
                  <a:defRPr sz="9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'Top Countries - YOY Growth'!$P$5:$P$9</c:f>
              <c:strCache>
                <c:ptCount val="5"/>
                <c:pt idx="0">
                  <c:v>USA</c:v>
                </c:pt>
                <c:pt idx="1">
                  <c:v>VIR</c:v>
                </c:pt>
                <c:pt idx="2">
                  <c:v>CAN</c:v>
                </c:pt>
                <c:pt idx="3">
                  <c:v>GBR</c:v>
                </c:pt>
                <c:pt idx="4">
                  <c:v>DEU</c:v>
                </c:pt>
              </c:strCache>
            </c:strRef>
          </c:cat>
          <c:val>
            <c:numRef>
              <c:f>'Top Countries - YOY Growth'!$Q$5:$Q$9</c:f>
              <c:numCache>
                <c:formatCode>0%</c:formatCode>
                <c:ptCount val="5"/>
                <c:pt idx="0">
                  <c:v>0.26281421444487951</c:v>
                </c:pt>
                <c:pt idx="1">
                  <c:v>0.10831359378743466</c:v>
                </c:pt>
                <c:pt idx="2">
                  <c:v>-3.9859743881472176E-2</c:v>
                </c:pt>
                <c:pt idx="3">
                  <c:v>0.52202207438679227</c:v>
                </c:pt>
                <c:pt idx="4">
                  <c:v>-8.3178245271110396E-2</c:v>
                </c:pt>
              </c:numCache>
            </c:numRef>
          </c:val>
        </c:ser>
        <c:dLbls>
          <c:showLegendKey val="0"/>
          <c:showVal val="1"/>
          <c:showCatName val="0"/>
          <c:showSerName val="0"/>
          <c:showPercent val="0"/>
          <c:showBubbleSize val="0"/>
        </c:dLbls>
        <c:gapWidth val="150"/>
        <c:axId val="202798312"/>
        <c:axId val="202796744"/>
      </c:barChart>
      <c:valAx>
        <c:axId val="202796744"/>
        <c:scaling>
          <c:orientation val="minMax"/>
          <c:max val="0.9"/>
          <c:min val="-0.2"/>
        </c:scaling>
        <c:delete val="1"/>
        <c:axPos val="l"/>
        <c:numFmt formatCode="0%" sourceLinked="0"/>
        <c:majorTickMark val="out"/>
        <c:minorTickMark val="none"/>
        <c:tickLblPos val="nextTo"/>
        <c:crossAx val="202798312"/>
        <c:crosses val="autoZero"/>
        <c:crossBetween val="between"/>
      </c:valAx>
      <c:catAx>
        <c:axId val="202798312"/>
        <c:scaling>
          <c:orientation val="minMax"/>
        </c:scaling>
        <c:delete val="0"/>
        <c:axPos val="b"/>
        <c:numFmt formatCode="General" sourceLinked="0"/>
        <c:majorTickMark val="out"/>
        <c:minorTickMark val="none"/>
        <c:tickLblPos val="low"/>
        <c:txPr>
          <a:bodyPr/>
          <a:lstStyle/>
          <a:p>
            <a:pPr>
              <a:defRPr sz="1000"/>
            </a:pPr>
            <a:endParaRPr lang="en-US"/>
          </a:p>
        </c:txPr>
        <c:crossAx val="202796744"/>
        <c:crosses val="autoZero"/>
        <c:auto val="1"/>
        <c:lblAlgn val="ctr"/>
        <c:lblOffset val="100"/>
        <c:noMultiLvlLbl val="0"/>
      </c:catAx>
    </c:plotArea>
    <c:plotVisOnly val="1"/>
    <c:dispBlanksAs val="gap"/>
    <c:showDLblsOverMax val="0"/>
  </c:chart>
  <c:txPr>
    <a:bodyPr/>
    <a:lstStyle/>
    <a:p>
      <a:pPr>
        <a:defRPr sz="12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lt2" accent2="dk2" accent3="accent1" accent4="accent2" accent5="accent5" accent6="accent6" hlink="hlink" folHlink="folHlink"/>
  <c:chart>
    <c:autoTitleDeleted val="0"/>
    <c:plotArea>
      <c:layout>
        <c:manualLayout>
          <c:layoutTarget val="inner"/>
          <c:xMode val="edge"/>
          <c:yMode val="edge"/>
          <c:x val="1.709262415950049E-2"/>
          <c:y val="3.3805848920039849E-2"/>
          <c:w val="0.96581475168099906"/>
          <c:h val="0.69502695877307752"/>
        </c:manualLayout>
      </c:layout>
      <c:barChart>
        <c:barDir val="col"/>
        <c:grouping val="percentStacked"/>
        <c:varyColors val="0"/>
        <c:ser>
          <c:idx val="0"/>
          <c:order val="0"/>
          <c:tx>
            <c:strRef>
              <c:f>'X-Spend'!$AI$24</c:f>
              <c:strCache>
                <c:ptCount val="1"/>
                <c:pt idx="0">
                  <c:v>Hotels</c:v>
                </c:pt>
              </c:strCache>
            </c:strRef>
          </c:tx>
          <c:invertIfNegative val="0"/>
          <c:dLbls>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'X-Spend'!$AH$25:$AH$29</c:f>
              <c:strCache>
                <c:ptCount val="5"/>
                <c:pt idx="0">
                  <c:v>USA</c:v>
                </c:pt>
                <c:pt idx="1">
                  <c:v>VIR</c:v>
                </c:pt>
                <c:pt idx="2">
                  <c:v>CAN</c:v>
                </c:pt>
                <c:pt idx="3">
                  <c:v>GBR</c:v>
                </c:pt>
                <c:pt idx="4">
                  <c:v>DEU</c:v>
                </c:pt>
              </c:strCache>
            </c:strRef>
          </c:cat>
          <c:val>
            <c:numRef>
              <c:f>'X-Spend'!$AI$25:$AI$29</c:f>
              <c:numCache>
                <c:formatCode>0%</c:formatCode>
                <c:ptCount val="5"/>
                <c:pt idx="0">
                  <c:v>0.19386867051575576</c:v>
                </c:pt>
                <c:pt idx="1">
                  <c:v>7.6249444766622543E-2</c:v>
                </c:pt>
                <c:pt idx="2">
                  <c:v>0.39527610513994133</c:v>
                </c:pt>
                <c:pt idx="3">
                  <c:v>0.51014019976179614</c:v>
                </c:pt>
                <c:pt idx="4">
                  <c:v>0.51927361291030416</c:v>
                </c:pt>
              </c:numCache>
            </c:numRef>
          </c:val>
        </c:ser>
        <c:ser>
          <c:idx val="1"/>
          <c:order val="1"/>
          <c:tx>
            <c:strRef>
              <c:f>'X-Spend'!$AJ$24</c:f>
              <c:strCache>
                <c:ptCount val="1"/>
                <c:pt idx="0">
                  <c:v>Car Rental</c:v>
                </c:pt>
              </c:strCache>
            </c:strRef>
          </c:tx>
          <c:invertIfNegative val="0"/>
          <c:dLbls>
            <c:spPr>
              <a:noFill/>
              <a:ln>
                <a:noFill/>
              </a:ln>
              <a:effectLst/>
            </c:spPr>
            <c:txPr>
              <a:bodyPr wrap="square" lIns="38100" tIns="19050" rIns="38100" bIns="19050" anchor="ctr">
                <a:spAutoFit/>
              </a:bodyPr>
              <a:lstStyle/>
              <a:p>
                <a:pPr>
                  <a:defRPr sz="9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'X-Spend'!$AH$25:$AH$29</c:f>
              <c:strCache>
                <c:ptCount val="5"/>
                <c:pt idx="0">
                  <c:v>USA</c:v>
                </c:pt>
                <c:pt idx="1">
                  <c:v>VIR</c:v>
                </c:pt>
                <c:pt idx="2">
                  <c:v>CAN</c:v>
                </c:pt>
                <c:pt idx="3">
                  <c:v>GBR</c:v>
                </c:pt>
                <c:pt idx="4">
                  <c:v>DEU</c:v>
                </c:pt>
              </c:strCache>
            </c:strRef>
          </c:cat>
          <c:val>
            <c:numRef>
              <c:f>'X-Spend'!$AJ$25:$AJ$29</c:f>
              <c:numCache>
                <c:formatCode>0%</c:formatCode>
                <c:ptCount val="5"/>
                <c:pt idx="0">
                  <c:v>3.8012541036057265E-2</c:v>
                </c:pt>
                <c:pt idx="1">
                  <c:v>2.3381555776679906E-2</c:v>
                </c:pt>
                <c:pt idx="2">
                  <c:v>8.0026476985599101E-2</c:v>
                </c:pt>
                <c:pt idx="3">
                  <c:v>5.0889797751759856E-2</c:v>
                </c:pt>
                <c:pt idx="4">
                  <c:v>8.5928623158444156E-2</c:v>
                </c:pt>
              </c:numCache>
            </c:numRef>
          </c:val>
        </c:ser>
        <c:ser>
          <c:idx val="2"/>
          <c:order val="2"/>
          <c:tx>
            <c:strRef>
              <c:f>'X-Spend'!$AK$24</c:f>
              <c:strCache>
                <c:ptCount val="1"/>
                <c:pt idx="0">
                  <c:v>Restaurants</c:v>
                </c:pt>
              </c:strCache>
            </c:strRef>
          </c:tx>
          <c:invertIfNegative val="0"/>
          <c:dLbls>
            <c:dLbl>
              <c:idx val="0"/>
              <c:delete val="1"/>
              <c:extLst>
                <c:ext xmlns:c15="http://schemas.microsoft.com/office/drawing/2012/chart" uri="{CE6537A1-D6FC-4f65-9D91-7224C49458BB}"/>
              </c:extLst>
            </c:dLbl>
            <c:dLbl>
              <c:idx val="4"/>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'X-Spend'!$AH$25:$AH$29</c:f>
              <c:strCache>
                <c:ptCount val="5"/>
                <c:pt idx="0">
                  <c:v>USA</c:v>
                </c:pt>
                <c:pt idx="1">
                  <c:v>VIR</c:v>
                </c:pt>
                <c:pt idx="2">
                  <c:v>CAN</c:v>
                </c:pt>
                <c:pt idx="3">
                  <c:v>GBR</c:v>
                </c:pt>
                <c:pt idx="4">
                  <c:v>DEU</c:v>
                </c:pt>
              </c:strCache>
            </c:strRef>
          </c:cat>
          <c:val>
            <c:numRef>
              <c:f>'X-Spend'!$AK$25:$AK$29</c:f>
              <c:numCache>
                <c:formatCode>0%</c:formatCode>
                <c:ptCount val="5"/>
                <c:pt idx="0">
                  <c:v>0.11966978082455651</c:v>
                </c:pt>
                <c:pt idx="1">
                  <c:v>1.6233248076655573E-2</c:v>
                </c:pt>
                <c:pt idx="2">
                  <c:v>0.15345159345814469</c:v>
                </c:pt>
                <c:pt idx="3">
                  <c:v>0.10940600319810918</c:v>
                </c:pt>
                <c:pt idx="4">
                  <c:v>8.5374139289693812E-2</c:v>
                </c:pt>
              </c:numCache>
            </c:numRef>
          </c:val>
        </c:ser>
        <c:ser>
          <c:idx val="3"/>
          <c:order val="3"/>
          <c:tx>
            <c:strRef>
              <c:f>'X-Spend'!$AL$24</c:f>
              <c:strCache>
                <c:ptCount val="1"/>
                <c:pt idx="0">
                  <c:v>Retail</c:v>
                </c:pt>
              </c:strCache>
            </c:strRef>
          </c:tx>
          <c:invertIfNegative val="0"/>
          <c:dLbls>
            <c:spPr>
              <a:noFill/>
              <a:ln>
                <a:noFill/>
              </a:ln>
              <a:effectLst/>
            </c:spPr>
            <c:txPr>
              <a:bodyPr wrap="square" lIns="38100" tIns="19050" rIns="38100" bIns="19050" anchor="ctr">
                <a:spAutoFit/>
              </a:bodyPr>
              <a:lstStyle/>
              <a:p>
                <a:pPr>
                  <a:defRPr sz="9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'X-Spend'!$AH$25:$AH$29</c:f>
              <c:strCache>
                <c:ptCount val="5"/>
                <c:pt idx="0">
                  <c:v>USA</c:v>
                </c:pt>
                <c:pt idx="1">
                  <c:v>VIR</c:v>
                </c:pt>
                <c:pt idx="2">
                  <c:v>CAN</c:v>
                </c:pt>
                <c:pt idx="3">
                  <c:v>GBR</c:v>
                </c:pt>
                <c:pt idx="4">
                  <c:v>DEU</c:v>
                </c:pt>
              </c:strCache>
            </c:strRef>
          </c:cat>
          <c:val>
            <c:numRef>
              <c:f>'X-Spend'!$AL$25:$AL$29</c:f>
              <c:numCache>
                <c:formatCode>0%</c:formatCode>
                <c:ptCount val="5"/>
                <c:pt idx="0">
                  <c:v>0.13686556370608499</c:v>
                </c:pt>
                <c:pt idx="1">
                  <c:v>0.16183336685549463</c:v>
                </c:pt>
                <c:pt idx="2">
                  <c:v>0.1725086708007384</c:v>
                </c:pt>
                <c:pt idx="3">
                  <c:v>0.15923409672892114</c:v>
                </c:pt>
                <c:pt idx="4">
                  <c:v>0.18599346283194104</c:v>
                </c:pt>
              </c:numCache>
            </c:numRef>
          </c:val>
        </c:ser>
        <c:ser>
          <c:idx val="4"/>
          <c:order val="4"/>
          <c:tx>
            <c:strRef>
              <c:f>'X-Spend'!$AM$24</c:f>
              <c:strCache>
                <c:ptCount val="1"/>
                <c:pt idx="0">
                  <c:v>Other</c:v>
                </c:pt>
              </c:strCache>
            </c:strRef>
          </c:tx>
          <c:invertIfNegative val="0"/>
          <c:dLbls>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'X-Spend'!$AH$25:$AH$29</c:f>
              <c:strCache>
                <c:ptCount val="5"/>
                <c:pt idx="0">
                  <c:v>USA</c:v>
                </c:pt>
                <c:pt idx="1">
                  <c:v>VIR</c:v>
                </c:pt>
                <c:pt idx="2">
                  <c:v>CAN</c:v>
                </c:pt>
                <c:pt idx="3">
                  <c:v>GBR</c:v>
                </c:pt>
                <c:pt idx="4">
                  <c:v>DEU</c:v>
                </c:pt>
              </c:strCache>
            </c:strRef>
          </c:cat>
          <c:val>
            <c:numRef>
              <c:f>'X-Spend'!$AM$25:$AM$29</c:f>
              <c:numCache>
                <c:formatCode>0%</c:formatCode>
                <c:ptCount val="5"/>
                <c:pt idx="0">
                  <c:v>0.51158344391754562</c:v>
                </c:pt>
                <c:pt idx="1">
                  <c:v>0.72230238452454731</c:v>
                </c:pt>
                <c:pt idx="2">
                  <c:v>0.19873715361557648</c:v>
                </c:pt>
                <c:pt idx="3">
                  <c:v>0.1703299025594136</c:v>
                </c:pt>
                <c:pt idx="4">
                  <c:v>0.1234301618096169</c:v>
                </c:pt>
              </c:numCache>
            </c:numRef>
          </c:val>
        </c:ser>
        <c:dLbls>
          <c:showLegendKey val="0"/>
          <c:showVal val="1"/>
          <c:showCatName val="0"/>
          <c:showSerName val="0"/>
          <c:showPercent val="0"/>
          <c:showBubbleSize val="0"/>
        </c:dLbls>
        <c:gapWidth val="50"/>
        <c:overlap val="100"/>
        <c:axId val="203962072"/>
        <c:axId val="203961288"/>
      </c:barChart>
      <c:valAx>
        <c:axId val="203961288"/>
        <c:scaling>
          <c:orientation val="minMax"/>
        </c:scaling>
        <c:delete val="0"/>
        <c:axPos val="l"/>
        <c:numFmt formatCode="0%" sourceLinked="0"/>
        <c:majorTickMark val="none"/>
        <c:minorTickMark val="none"/>
        <c:tickLblPos val="none"/>
        <c:crossAx val="203962072"/>
        <c:crosses val="autoZero"/>
        <c:crossBetween val="between"/>
      </c:valAx>
      <c:catAx>
        <c:axId val="203962072"/>
        <c:scaling>
          <c:orientation val="minMax"/>
        </c:scaling>
        <c:delete val="0"/>
        <c:axPos val="b"/>
        <c:numFmt formatCode="General" sourceLinked="0"/>
        <c:majorTickMark val="out"/>
        <c:minorTickMark val="none"/>
        <c:tickLblPos val="nextTo"/>
        <c:txPr>
          <a:bodyPr/>
          <a:lstStyle/>
          <a:p>
            <a:pPr>
              <a:defRPr sz="1000"/>
            </a:pPr>
            <a:endParaRPr lang="en-US"/>
          </a:p>
        </c:txPr>
        <c:crossAx val="203961288"/>
        <c:crosses val="autoZero"/>
        <c:auto val="1"/>
        <c:lblAlgn val="ctr"/>
        <c:lblOffset val="100"/>
        <c:noMultiLvlLbl val="0"/>
      </c:catAx>
    </c:plotArea>
    <c:legend>
      <c:legendPos val="b"/>
      <c:layout>
        <c:manualLayout>
          <c:xMode val="edge"/>
          <c:yMode val="edge"/>
          <c:x val="0.42287006711400177"/>
          <c:y val="0.89725866152177647"/>
          <c:w val="0.42297835796950295"/>
          <c:h val="6.4296084906785747E-2"/>
        </c:manualLayout>
      </c:layout>
      <c:overlay val="0"/>
      <c:txPr>
        <a:bodyPr/>
        <a:lstStyle/>
        <a:p>
          <a:pPr>
            <a:defRPr sz="1050"/>
          </a:pPr>
          <a:endParaRPr lang="en-US"/>
        </a:p>
      </c:txPr>
    </c:legend>
    <c:plotVisOnly val="1"/>
    <c:dispBlanksAs val="gap"/>
    <c:showDLblsOverMax val="0"/>
  </c:chart>
  <c:txPr>
    <a:bodyPr/>
    <a:lstStyle/>
    <a:p>
      <a:pPr>
        <a:defRPr sz="1050"/>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876" cy="464818"/>
          </a:xfrm>
          <a:prstGeom prst="rect">
            <a:avLst/>
          </a:prstGeom>
        </p:spPr>
        <p:txBody>
          <a:bodyPr vert="horz" lIns="91695" tIns="45848" rIns="91695" bIns="45848" rtlCol="0"/>
          <a:lstStyle>
            <a:lvl1pPr algn="l">
              <a:defRPr sz="1200"/>
            </a:lvl1pPr>
          </a:lstStyle>
          <a:p>
            <a:endParaRPr lang="en-US" dirty="0"/>
          </a:p>
        </p:txBody>
      </p:sp>
      <p:sp>
        <p:nvSpPr>
          <p:cNvPr id="3" name="Date Placeholder 2"/>
          <p:cNvSpPr>
            <a:spLocks noGrp="1"/>
          </p:cNvSpPr>
          <p:nvPr>
            <p:ph type="dt" sz="quarter" idx="1"/>
          </p:nvPr>
        </p:nvSpPr>
        <p:spPr>
          <a:xfrm>
            <a:off x="3977632" y="0"/>
            <a:ext cx="3043876" cy="464818"/>
          </a:xfrm>
          <a:prstGeom prst="rect">
            <a:avLst/>
          </a:prstGeom>
        </p:spPr>
        <p:txBody>
          <a:bodyPr vert="horz" lIns="91695" tIns="45848" rIns="91695" bIns="45848" rtlCol="0"/>
          <a:lstStyle>
            <a:lvl1pPr algn="r">
              <a:defRPr sz="1200"/>
            </a:lvl1pPr>
          </a:lstStyle>
          <a:p>
            <a:fld id="{317F7255-0844-467A-A8A9-981334CC305E}" type="datetimeFigureOut">
              <a:rPr lang="en-US" smtClean="0"/>
              <a:pPr/>
              <a:t>6/7/2016</a:t>
            </a:fld>
            <a:endParaRPr lang="en-US" dirty="0"/>
          </a:p>
        </p:txBody>
      </p:sp>
      <p:sp>
        <p:nvSpPr>
          <p:cNvPr id="4" name="Footer Placeholder 3"/>
          <p:cNvSpPr>
            <a:spLocks noGrp="1"/>
          </p:cNvSpPr>
          <p:nvPr>
            <p:ph type="ftr" sz="quarter" idx="2"/>
          </p:nvPr>
        </p:nvSpPr>
        <p:spPr>
          <a:xfrm>
            <a:off x="2" y="8842690"/>
            <a:ext cx="3043876" cy="464818"/>
          </a:xfrm>
          <a:prstGeom prst="rect">
            <a:avLst/>
          </a:prstGeom>
        </p:spPr>
        <p:txBody>
          <a:bodyPr vert="horz" lIns="91695" tIns="45848" rIns="91695" bIns="4584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632" y="8842690"/>
            <a:ext cx="3043876" cy="464818"/>
          </a:xfrm>
          <a:prstGeom prst="rect">
            <a:avLst/>
          </a:prstGeom>
        </p:spPr>
        <p:txBody>
          <a:bodyPr vert="horz" lIns="91695" tIns="45848" rIns="91695" bIns="45848" rtlCol="0" anchor="b"/>
          <a:lstStyle>
            <a:lvl1pPr algn="r">
              <a:defRPr sz="1200"/>
            </a:lvl1pPr>
          </a:lstStyle>
          <a:p>
            <a:fld id="{14F6C7BC-959F-4FB6-9D2B-61C37ACE6A16}" type="slidenum">
              <a:rPr lang="en-US" smtClean="0"/>
              <a:pPr/>
              <a:t>‹#›</a:t>
            </a:fld>
            <a:endParaRPr lang="en-US" dirty="0"/>
          </a:p>
        </p:txBody>
      </p:sp>
    </p:spTree>
    <p:extLst>
      <p:ext uri="{BB962C8B-B14F-4D97-AF65-F5344CB8AC3E}">
        <p14:creationId xmlns:p14="http://schemas.microsoft.com/office/powerpoint/2010/main" val="164570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6"/>
            <a:ext cx="3043344" cy="465455"/>
          </a:xfrm>
          <a:prstGeom prst="rect">
            <a:avLst/>
          </a:prstGeom>
        </p:spPr>
        <p:txBody>
          <a:bodyPr vert="horz" lIns="93208" tIns="46605" rIns="93208" bIns="46605" rtlCol="0"/>
          <a:lstStyle>
            <a:lvl1pPr algn="l">
              <a:defRPr sz="1200"/>
            </a:lvl1pPr>
          </a:lstStyle>
          <a:p>
            <a:endParaRPr lang="en-US" dirty="0"/>
          </a:p>
        </p:txBody>
      </p:sp>
      <p:sp>
        <p:nvSpPr>
          <p:cNvPr id="3" name="Date Placeholder 2"/>
          <p:cNvSpPr>
            <a:spLocks noGrp="1"/>
          </p:cNvSpPr>
          <p:nvPr>
            <p:ph type="dt" idx="1"/>
          </p:nvPr>
        </p:nvSpPr>
        <p:spPr>
          <a:xfrm>
            <a:off x="3978134" y="6"/>
            <a:ext cx="3043344" cy="465455"/>
          </a:xfrm>
          <a:prstGeom prst="rect">
            <a:avLst/>
          </a:prstGeom>
        </p:spPr>
        <p:txBody>
          <a:bodyPr vert="horz" lIns="93208" tIns="46605" rIns="93208" bIns="46605" rtlCol="0"/>
          <a:lstStyle>
            <a:lvl1pPr algn="r">
              <a:defRPr sz="1200"/>
            </a:lvl1pPr>
          </a:lstStyle>
          <a:p>
            <a:fld id="{49A92A6D-6CC5-44E8-8CA2-53CC54FEA601}" type="datetimeFigureOut">
              <a:rPr lang="en-US" smtClean="0"/>
              <a:pPr/>
              <a:t>6/7/2016</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208" tIns="46605" rIns="93208" bIns="46605" rtlCol="0" anchor="ctr"/>
          <a:lstStyle/>
          <a:p>
            <a:endParaRPr lang="en-US" dirty="0"/>
          </a:p>
        </p:txBody>
      </p:sp>
      <p:sp>
        <p:nvSpPr>
          <p:cNvPr id="5" name="Notes Placeholder 4"/>
          <p:cNvSpPr>
            <a:spLocks noGrp="1"/>
          </p:cNvSpPr>
          <p:nvPr>
            <p:ph type="body" sz="quarter" idx="3"/>
          </p:nvPr>
        </p:nvSpPr>
        <p:spPr>
          <a:xfrm>
            <a:off x="702312" y="4421829"/>
            <a:ext cx="5618480" cy="4189095"/>
          </a:xfrm>
          <a:prstGeom prst="rect">
            <a:avLst/>
          </a:prstGeom>
        </p:spPr>
        <p:txBody>
          <a:bodyPr vert="horz" lIns="93208" tIns="46605" rIns="93208" bIns="4660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7" y="8842034"/>
            <a:ext cx="3043344" cy="465455"/>
          </a:xfrm>
          <a:prstGeom prst="rect">
            <a:avLst/>
          </a:prstGeom>
        </p:spPr>
        <p:txBody>
          <a:bodyPr vert="horz" lIns="93208" tIns="46605" rIns="93208" bIns="4660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4" y="8842034"/>
            <a:ext cx="3043344" cy="465455"/>
          </a:xfrm>
          <a:prstGeom prst="rect">
            <a:avLst/>
          </a:prstGeom>
        </p:spPr>
        <p:txBody>
          <a:bodyPr vert="horz" lIns="93208" tIns="46605" rIns="93208" bIns="46605" rtlCol="0" anchor="b"/>
          <a:lstStyle>
            <a:lvl1pPr algn="r">
              <a:defRPr sz="1200"/>
            </a:lvl1pPr>
          </a:lstStyle>
          <a:p>
            <a:fld id="{874E8A9A-839F-470A-BDD8-0C05569EE33E}" type="slidenum">
              <a:rPr lang="en-US" smtClean="0"/>
              <a:pPr/>
              <a:t>‹#›</a:t>
            </a:fld>
            <a:endParaRPr lang="en-US" dirty="0"/>
          </a:p>
        </p:txBody>
      </p:sp>
    </p:spTree>
    <p:extLst>
      <p:ext uri="{BB962C8B-B14F-4D97-AF65-F5344CB8AC3E}">
        <p14:creationId xmlns:p14="http://schemas.microsoft.com/office/powerpoint/2010/main" val="3915389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4E8A9A-839F-470A-BDD8-0C05569EE33E}" type="slidenum">
              <a:rPr lang="en-US" smtClean="0"/>
              <a:pPr/>
              <a:t>1</a:t>
            </a:fld>
            <a:endParaRPr lang="en-US" dirty="0"/>
          </a:p>
        </p:txBody>
      </p:sp>
    </p:spTree>
    <p:extLst>
      <p:ext uri="{BB962C8B-B14F-4D97-AF65-F5344CB8AC3E}">
        <p14:creationId xmlns:p14="http://schemas.microsoft.com/office/powerpoint/2010/main" val="1949542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smtClean="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771269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941324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873279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241328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539785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503363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oleObject" Target="../embeddings/oleObject1.bin"/></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le Page">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t="16004" r="-149" b="12662"/>
          <a:stretch/>
        </p:blipFill>
        <p:spPr>
          <a:xfrm>
            <a:off x="6774" y="1374740"/>
            <a:ext cx="9144000" cy="4892040"/>
          </a:xfrm>
          <a:prstGeom prst="rect">
            <a:avLst/>
          </a:prstGeom>
        </p:spPr>
      </p:pic>
      <p:pic>
        <p:nvPicPr>
          <p:cNvPr id="4" name="Picture 2" descr="C:\$adam\130530_WWD file - David Rich\UK\icons\arches.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46372" y="1304814"/>
            <a:ext cx="6133515" cy="503883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414569" y="3185354"/>
            <a:ext cx="7772400" cy="1051364"/>
          </a:xfrm>
        </p:spPr>
        <p:txBody>
          <a:bodyPr lIns="0" tIns="0" rIns="0" bIns="0" anchor="t"/>
          <a:lstStyle>
            <a:lvl1pPr algn="l">
              <a:lnSpc>
                <a:spcPts val="3200"/>
              </a:lnSpc>
              <a:defRPr sz="3200" b="1" cap="all">
                <a:solidFill>
                  <a:schemeClr val="tx1">
                    <a:lumMod val="75000"/>
                    <a:lumOff val="25000"/>
                  </a:schemeClr>
                </a:solidFill>
                <a:latin typeface="Arial" pitchFamily="34" charset="0"/>
                <a:cs typeface="Arial" pitchFamily="34" charset="0"/>
              </a:defRPr>
            </a:lvl1pPr>
          </a:lstStyle>
          <a:p>
            <a:r>
              <a:rPr lang="en-US" dirty="0" smtClean="0"/>
              <a:t>Click to edit Master</a:t>
            </a:r>
            <a:br>
              <a:rPr lang="en-US" dirty="0" smtClean="0"/>
            </a:br>
            <a:r>
              <a:rPr lang="en-US" dirty="0" smtClean="0"/>
              <a:t>title style</a:t>
            </a:r>
            <a:endParaRPr lang="en-US" dirty="0"/>
          </a:p>
        </p:txBody>
      </p:sp>
      <p:sp>
        <p:nvSpPr>
          <p:cNvPr id="3" name="Text Placeholder 2"/>
          <p:cNvSpPr>
            <a:spLocks noGrp="1"/>
          </p:cNvSpPr>
          <p:nvPr>
            <p:ph type="body" idx="1" hasCustomPrompt="1"/>
          </p:nvPr>
        </p:nvSpPr>
        <p:spPr>
          <a:xfrm>
            <a:off x="428637" y="1632997"/>
            <a:ext cx="7772400" cy="1500187"/>
          </a:xfrm>
        </p:spPr>
        <p:txBody>
          <a:bodyPr wrap="square" lIns="0" tIns="0" rIns="0" bIns="0" anchor="b">
            <a:noAutofit/>
          </a:bodyPr>
          <a:lstStyle>
            <a:lvl1pPr marL="0" indent="0">
              <a:buNone/>
              <a:defRPr sz="1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pic>
        <p:nvPicPr>
          <p:cNvPr id="10" name="Picture 71" descr="mca_rgb"/>
          <p:cNvPicPr>
            <a:picLocks noChangeAspect="1" noChangeArrowheads="1"/>
          </p:cNvPicPr>
          <p:nvPr userDrawn="1"/>
        </p:nvPicPr>
        <p:blipFill>
          <a:blip r:embed="rId4" cstate="print"/>
          <a:srcRect/>
          <a:stretch>
            <a:fillRect/>
          </a:stretch>
        </p:blipFill>
        <p:spPr bwMode="hidden">
          <a:xfrm>
            <a:off x="6524625" y="618192"/>
            <a:ext cx="2483539" cy="561640"/>
          </a:xfrm>
          <a:prstGeom prst="rect">
            <a:avLst/>
          </a:prstGeom>
          <a:noFill/>
        </p:spPr>
      </p:pic>
      <p:cxnSp>
        <p:nvCxnSpPr>
          <p:cNvPr id="12" name="Straight Connector 11"/>
          <p:cNvCxnSpPr/>
          <p:nvPr userDrawn="1"/>
        </p:nvCxnSpPr>
        <p:spPr>
          <a:xfrm>
            <a:off x="123825" y="1374740"/>
            <a:ext cx="8884339"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23825" y="6260395"/>
            <a:ext cx="8884339"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28573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 Client Specific">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t="16004" r="-149" b="12662"/>
          <a:stretch/>
        </p:blipFill>
        <p:spPr>
          <a:xfrm>
            <a:off x="6774" y="725506"/>
            <a:ext cx="9144000" cy="4892040"/>
          </a:xfrm>
          <a:prstGeom prst="rect">
            <a:avLst/>
          </a:prstGeom>
        </p:spPr>
      </p:pic>
      <p:pic>
        <p:nvPicPr>
          <p:cNvPr id="16" name="Picture 2" descr="C:\$adam\130530_WWD file - David Rich\UK\icons\arches.png"/>
          <p:cNvPicPr>
            <a:picLocks noChangeAspect="1" noChangeArrowheads="1"/>
          </p:cNvPicPr>
          <p:nvPr userDrawn="1"/>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155897" y="652108"/>
            <a:ext cx="6133515" cy="503883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71" descr="mca_rgb"/>
          <p:cNvPicPr>
            <a:picLocks noChangeAspect="1" noChangeArrowheads="1"/>
          </p:cNvPicPr>
          <p:nvPr userDrawn="1"/>
        </p:nvPicPr>
        <p:blipFill>
          <a:blip r:embed="rId4" cstate="print"/>
          <a:srcRect/>
          <a:stretch>
            <a:fillRect/>
          </a:stretch>
        </p:blipFill>
        <p:spPr bwMode="hidden">
          <a:xfrm>
            <a:off x="523453" y="5799191"/>
            <a:ext cx="2429298" cy="549374"/>
          </a:xfrm>
          <a:prstGeom prst="rect">
            <a:avLst/>
          </a:prstGeom>
          <a:noFill/>
        </p:spPr>
      </p:pic>
      <p:cxnSp>
        <p:nvCxnSpPr>
          <p:cNvPr id="12" name="Straight Connector 11"/>
          <p:cNvCxnSpPr/>
          <p:nvPr userDrawn="1"/>
        </p:nvCxnSpPr>
        <p:spPr>
          <a:xfrm>
            <a:off x="123825" y="725506"/>
            <a:ext cx="888433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23825" y="5611161"/>
            <a:ext cx="888433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Title 1"/>
          <p:cNvSpPr>
            <a:spLocks noGrp="1"/>
          </p:cNvSpPr>
          <p:nvPr>
            <p:ph type="title" hasCustomPrompt="1"/>
          </p:nvPr>
        </p:nvSpPr>
        <p:spPr>
          <a:xfrm>
            <a:off x="414569" y="2728154"/>
            <a:ext cx="7772400" cy="1051364"/>
          </a:xfrm>
        </p:spPr>
        <p:txBody>
          <a:bodyPr lIns="0" tIns="0" rIns="0" bIns="0" anchor="t"/>
          <a:lstStyle>
            <a:lvl1pPr algn="l" defTabSz="914400" rtl="0" eaLnBrk="1" latinLnBrk="0" hangingPunct="1">
              <a:lnSpc>
                <a:spcPts val="3200"/>
              </a:lnSpc>
              <a:spcBef>
                <a:spcPct val="0"/>
              </a:spcBef>
              <a:buNone/>
              <a:defRPr lang="en-US" sz="3200" b="1" kern="1200" cap="all" dirty="0">
                <a:solidFill>
                  <a:schemeClr val="tx1">
                    <a:lumMod val="75000"/>
                    <a:lumOff val="25000"/>
                  </a:schemeClr>
                </a:solidFill>
                <a:latin typeface="Arial" pitchFamily="34" charset="0"/>
                <a:ea typeface="+mj-ea"/>
                <a:cs typeface="Arial" pitchFamily="34" charset="0"/>
              </a:defRPr>
            </a:lvl1pPr>
          </a:lstStyle>
          <a:p>
            <a:r>
              <a:rPr lang="en-US" dirty="0" smtClean="0"/>
              <a:t>Click to edit Master</a:t>
            </a:r>
            <a:br>
              <a:rPr lang="en-US" dirty="0" smtClean="0"/>
            </a:br>
            <a:r>
              <a:rPr lang="en-US" dirty="0" smtClean="0"/>
              <a:t>title style</a:t>
            </a:r>
            <a:endParaRPr lang="en-US" dirty="0"/>
          </a:p>
        </p:txBody>
      </p:sp>
      <p:sp>
        <p:nvSpPr>
          <p:cNvPr id="15" name="Text Placeholder 2"/>
          <p:cNvSpPr>
            <a:spLocks noGrp="1"/>
          </p:cNvSpPr>
          <p:nvPr>
            <p:ph type="body" idx="1" hasCustomPrompt="1"/>
          </p:nvPr>
        </p:nvSpPr>
        <p:spPr>
          <a:xfrm>
            <a:off x="428637" y="1175797"/>
            <a:ext cx="7772400" cy="1500187"/>
          </a:xfrm>
        </p:spPr>
        <p:txBody>
          <a:bodyPr wrap="square" lIns="0" tIns="0" rIns="0" bIns="0" anchor="b">
            <a:noAutofit/>
          </a:bodyPr>
          <a:lstStyle>
            <a:lvl1pPr marL="0" indent="0">
              <a:buNone/>
              <a:defRPr sz="1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412528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Box">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 y="0"/>
            <a:ext cx="9130473" cy="6858000"/>
          </a:xfrm>
          <a:prstGeom prst="rect">
            <a:avLst/>
          </a:prstGeom>
        </p:spPr>
      </p:pic>
      <p:sp>
        <p:nvSpPr>
          <p:cNvPr id="3" name="Title Placeholder 1"/>
          <p:cNvSpPr>
            <a:spLocks noGrp="1"/>
          </p:cNvSpPr>
          <p:nvPr>
            <p:ph type="title"/>
          </p:nvPr>
        </p:nvSpPr>
        <p:spPr>
          <a:xfrm>
            <a:off x="863960" y="249930"/>
            <a:ext cx="7239000" cy="614361"/>
          </a:xfrm>
          <a:prstGeom prst="rect">
            <a:avLst/>
          </a:prstGeom>
        </p:spPr>
        <p:txBody>
          <a:bodyPr vert="horz" lIns="91440" tIns="45720" rIns="91440" bIns="45720" rtlCol="0" anchor="ctr">
            <a:noAutofit/>
          </a:bodyPr>
          <a:lstStyle>
            <a:lvl1pPr>
              <a:lnSpc>
                <a:spcPts val="2500"/>
              </a:lnSpc>
              <a:defRPr sz="2500"/>
            </a:lvl1pPr>
          </a:lstStyle>
          <a:p>
            <a:r>
              <a:rPr lang="en-US" dirty="0" smtClean="0"/>
              <a:t>Click to edit Master title style</a:t>
            </a:r>
            <a:endParaRPr lang="en-US" dirty="0"/>
          </a:p>
        </p:txBody>
      </p:sp>
      <p:pic>
        <p:nvPicPr>
          <p:cNvPr id="8" name="B2BProgressionArrow"/>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7704" y="309245"/>
            <a:ext cx="630246" cy="525204"/>
          </a:xfrm>
          <a:prstGeom prst="rect">
            <a:avLst/>
          </a:prstGeom>
        </p:spPr>
      </p:pic>
      <p:sp>
        <p:nvSpPr>
          <p:cNvPr id="13" name="Rectangle 12"/>
          <p:cNvSpPr/>
          <p:nvPr userDrawn="1"/>
        </p:nvSpPr>
        <p:spPr>
          <a:xfrm>
            <a:off x="8659030" y="205034"/>
            <a:ext cx="310051" cy="215444"/>
          </a:xfrm>
          <a:prstGeom prst="rect">
            <a:avLst/>
          </a:prstGeom>
        </p:spPr>
        <p:txBody>
          <a:bodyPr wrap="none">
            <a:spAutoFit/>
          </a:bodyPr>
          <a:lstStyle/>
          <a:p>
            <a:pPr algn="ctr"/>
            <a:fld id="{23A1A15C-9153-4B72-BCF1-E191BA003B9C}" type="slidenum">
              <a:rPr lang="en-US" sz="800" smtClean="0">
                <a:solidFill>
                  <a:srgbClr val="000000">
                    <a:lumMod val="50000"/>
                    <a:lumOff val="50000"/>
                  </a:srgbClr>
                </a:solidFill>
                <a:cs typeface="Arial" pitchFamily="34" charset="0"/>
              </a:rPr>
              <a:pPr algn="ctr"/>
              <a:t>‹#›</a:t>
            </a:fld>
            <a:endParaRPr lang="en-US" sz="800" dirty="0">
              <a:solidFill>
                <a:srgbClr val="000000">
                  <a:lumMod val="50000"/>
                  <a:lumOff val="50000"/>
                </a:srgbClr>
              </a:solidFill>
              <a:cs typeface="Arial" pitchFamily="34" charset="0"/>
            </a:endParaRPr>
          </a:p>
        </p:txBody>
      </p:sp>
      <p:sp>
        <p:nvSpPr>
          <p:cNvPr id="14" name="Rectangle 13"/>
          <p:cNvSpPr/>
          <p:nvPr userDrawn="1"/>
        </p:nvSpPr>
        <p:spPr>
          <a:xfrm>
            <a:off x="0" y="6266780"/>
            <a:ext cx="9137247" cy="591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Date Placeholder 3"/>
          <p:cNvSpPr txBox="1">
            <a:spLocks/>
          </p:cNvSpPr>
          <p:nvPr userDrawn="1"/>
        </p:nvSpPr>
        <p:spPr>
          <a:xfrm>
            <a:off x="104775" y="6322891"/>
            <a:ext cx="8915399" cy="498048"/>
          </a:xfrm>
          <a:prstGeom prst="rect">
            <a:avLst/>
          </a:prstGeom>
        </p:spPr>
        <p:txBody>
          <a:bodyPr vert="horz" lIns="91440" tIns="45720" rIns="91440" bIns="45720" rtlCol="0" anchor="ctr"/>
          <a:lstStyle>
            <a:defPPr>
              <a:defRPr lang="en-US"/>
            </a:defPPr>
            <a:lvl1pPr marL="0" algn="l" defTabSz="914400" rtl="0" eaLnBrk="1" latinLnBrk="0" hangingPunct="1">
              <a:defRPr sz="700" b="0" i="0" kern="1200">
                <a:solidFill>
                  <a:srgbClr val="333333"/>
                </a:solidFill>
                <a:latin typeface="Frutiger 65 Bold"/>
                <a:ea typeface="+mn-ea"/>
                <a:cs typeface="Frutiger 65 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00" dirty="0" smtClean="0">
                <a:solidFill>
                  <a:srgbClr val="000000">
                    <a:lumMod val="50000"/>
                    <a:lumOff val="50000"/>
                  </a:srgbClr>
                </a:solidFill>
                <a:latin typeface="Arial" pitchFamily="34" charset="0"/>
                <a:cs typeface="Arial" pitchFamily="34" charset="0"/>
              </a:rPr>
              <a:t>©2016 MasterCard - No reproduction or sharing without express written consent of MasterCard</a:t>
            </a:r>
          </a:p>
        </p:txBody>
      </p:sp>
      <p:pic>
        <p:nvPicPr>
          <p:cNvPr id="16" name="Picture 71" descr="mca_rgb"/>
          <p:cNvPicPr>
            <a:picLocks noChangeAspect="1" noChangeArrowheads="1"/>
          </p:cNvPicPr>
          <p:nvPr userDrawn="1"/>
        </p:nvPicPr>
        <p:blipFill>
          <a:blip r:embed="rId4" cstate="print"/>
          <a:srcRect/>
          <a:stretch>
            <a:fillRect/>
          </a:stretch>
        </p:blipFill>
        <p:spPr bwMode="hidden">
          <a:xfrm>
            <a:off x="124565" y="6304979"/>
            <a:ext cx="2075709" cy="469411"/>
          </a:xfrm>
          <a:prstGeom prst="rect">
            <a:avLst/>
          </a:prstGeom>
          <a:noFill/>
        </p:spPr>
      </p:pic>
      <p:sp>
        <p:nvSpPr>
          <p:cNvPr id="6" name="Content Placeholder 5"/>
          <p:cNvSpPr>
            <a:spLocks noGrp="1"/>
          </p:cNvSpPr>
          <p:nvPr>
            <p:ph sz="quarter" idx="10"/>
          </p:nvPr>
        </p:nvSpPr>
        <p:spPr>
          <a:xfrm>
            <a:off x="857250" y="1314450"/>
            <a:ext cx="7124700" cy="4286250"/>
          </a:xfrm>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286000" y="6356826"/>
            <a:ext cx="0" cy="417564"/>
          </a:xfrm>
          <a:prstGeom prst="line">
            <a:avLst/>
          </a:prstGeom>
          <a:ln>
            <a:solidFill>
              <a:srgbClr val="F2942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44608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ubtitle and Content">
    <p:bg bwMode="gray">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69468284"/>
              </p:ex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20983"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10" name="Title Placeholder 1"/>
          <p:cNvSpPr>
            <a:spLocks noGrp="1"/>
          </p:cNvSpPr>
          <p:nvPr>
            <p:ph type="title"/>
          </p:nvPr>
        </p:nvSpPr>
        <p:spPr>
          <a:xfrm>
            <a:off x="834143" y="80142"/>
            <a:ext cx="7239000" cy="613295"/>
          </a:xfrm>
          <a:prstGeom prst="rect">
            <a:avLst/>
          </a:prstGeom>
        </p:spPr>
        <p:txBody>
          <a:bodyPr vert="horz" lIns="91440" tIns="45720" rIns="91440" bIns="45720" rtlCol="0" anchor="ctr">
            <a:noAutofit/>
          </a:bodyPr>
          <a:lstStyle>
            <a:lvl1pPr>
              <a:lnSpc>
                <a:spcPts val="1600"/>
              </a:lnSpc>
              <a:defRPr sz="1800">
                <a:solidFill>
                  <a:srgbClr val="FF9900"/>
                </a:solidFill>
              </a:defRPr>
            </a:lvl1pPr>
          </a:lstStyle>
          <a:p>
            <a:r>
              <a:rPr lang="en-US" dirty="0" smtClean="0"/>
              <a:t>Click to edit Master title</a:t>
            </a:r>
            <a:endParaRPr lang="en-US" dirty="0"/>
          </a:p>
        </p:txBody>
      </p:sp>
      <p:sp>
        <p:nvSpPr>
          <p:cNvPr id="13" name="Rectangle 12"/>
          <p:cNvSpPr/>
          <p:nvPr userDrawn="1"/>
        </p:nvSpPr>
        <p:spPr>
          <a:xfrm>
            <a:off x="8659030" y="205034"/>
            <a:ext cx="310051" cy="215444"/>
          </a:xfrm>
          <a:prstGeom prst="rect">
            <a:avLst/>
          </a:prstGeom>
        </p:spPr>
        <p:txBody>
          <a:bodyPr wrap="none">
            <a:spAutoFit/>
          </a:bodyPr>
          <a:lstStyle/>
          <a:p>
            <a:pPr algn="ctr"/>
            <a:fld id="{23A1A15C-9153-4B72-BCF1-E191BA003B9C}" type="slidenum">
              <a:rPr lang="en-US" sz="800" smtClean="0">
                <a:solidFill>
                  <a:srgbClr val="000000">
                    <a:lumMod val="50000"/>
                    <a:lumOff val="50000"/>
                  </a:srgbClr>
                </a:solidFill>
                <a:cs typeface="Arial" pitchFamily="34" charset="0"/>
              </a:rPr>
              <a:pPr algn="ctr"/>
              <a:t>‹#›</a:t>
            </a:fld>
            <a:endParaRPr lang="en-US" sz="800" dirty="0">
              <a:solidFill>
                <a:srgbClr val="000000">
                  <a:lumMod val="50000"/>
                  <a:lumOff val="50000"/>
                </a:srgbClr>
              </a:solidFill>
              <a:cs typeface="Arial" pitchFamily="34" charset="0"/>
            </a:endParaRPr>
          </a:p>
        </p:txBody>
      </p:sp>
      <p:sp>
        <p:nvSpPr>
          <p:cNvPr id="14" name="Rectangle 13"/>
          <p:cNvSpPr/>
          <p:nvPr userDrawn="1"/>
        </p:nvSpPr>
        <p:spPr>
          <a:xfrm>
            <a:off x="0" y="6266780"/>
            <a:ext cx="9137247" cy="591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Date Placeholder 3"/>
          <p:cNvSpPr txBox="1">
            <a:spLocks/>
          </p:cNvSpPr>
          <p:nvPr userDrawn="1"/>
        </p:nvSpPr>
        <p:spPr>
          <a:xfrm>
            <a:off x="104775" y="6322891"/>
            <a:ext cx="8915399" cy="498048"/>
          </a:xfrm>
          <a:prstGeom prst="rect">
            <a:avLst/>
          </a:prstGeom>
        </p:spPr>
        <p:txBody>
          <a:bodyPr vert="horz" lIns="91440" tIns="45720" rIns="91440" bIns="45720" rtlCol="0" anchor="ctr"/>
          <a:lstStyle>
            <a:defPPr>
              <a:defRPr lang="en-US"/>
            </a:defPPr>
            <a:lvl1pPr marL="0" algn="l" defTabSz="914400" rtl="0" eaLnBrk="1" latinLnBrk="0" hangingPunct="1">
              <a:defRPr sz="700" b="0" i="0" kern="1200">
                <a:solidFill>
                  <a:srgbClr val="333333"/>
                </a:solidFill>
                <a:latin typeface="Frutiger 65 Bold"/>
                <a:ea typeface="+mn-ea"/>
                <a:cs typeface="Frutiger 65 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00" dirty="0" smtClean="0">
                <a:solidFill>
                  <a:srgbClr val="000000">
                    <a:lumMod val="50000"/>
                    <a:lumOff val="50000"/>
                  </a:srgbClr>
                </a:solidFill>
                <a:latin typeface="Arial" pitchFamily="34" charset="0"/>
                <a:cs typeface="Arial" pitchFamily="34" charset="0"/>
              </a:rPr>
              <a:t>©2016 MasterCard - No reproduction or sharing without express written consent of MasterCard</a:t>
            </a:r>
          </a:p>
        </p:txBody>
      </p:sp>
      <p:pic>
        <p:nvPicPr>
          <p:cNvPr id="16" name="Picture 71" descr="mca_rgb"/>
          <p:cNvPicPr>
            <a:picLocks noChangeAspect="1" noChangeArrowheads="1"/>
          </p:cNvPicPr>
          <p:nvPr userDrawn="1"/>
        </p:nvPicPr>
        <p:blipFill>
          <a:blip r:embed="rId6" cstate="print"/>
          <a:srcRect/>
          <a:stretch>
            <a:fillRect/>
          </a:stretch>
        </p:blipFill>
        <p:spPr bwMode="hidden">
          <a:xfrm>
            <a:off x="124565" y="6304979"/>
            <a:ext cx="2075709" cy="469411"/>
          </a:xfrm>
          <a:prstGeom prst="rect">
            <a:avLst/>
          </a:prstGeom>
          <a:noFill/>
        </p:spPr>
      </p:pic>
      <p:sp>
        <p:nvSpPr>
          <p:cNvPr id="17" name="Rectangle 16"/>
          <p:cNvSpPr/>
          <p:nvPr userDrawn="1"/>
        </p:nvSpPr>
        <p:spPr>
          <a:xfrm rot="16200000">
            <a:off x="-2775642" y="3085181"/>
            <a:ext cx="6225470" cy="5510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userDrawn="1"/>
        </p:nvGrpSpPr>
        <p:grpSpPr>
          <a:xfrm>
            <a:off x="150097" y="80142"/>
            <a:ext cx="686506" cy="680671"/>
            <a:chOff x="150097" y="189798"/>
            <a:chExt cx="686506" cy="680671"/>
          </a:xfrm>
        </p:grpSpPr>
        <p:sp>
          <p:nvSpPr>
            <p:cNvPr id="19" name="Right Triangle 18"/>
            <p:cNvSpPr/>
            <p:nvPr/>
          </p:nvSpPr>
          <p:spPr>
            <a:xfrm rot="16200000" flipH="1">
              <a:off x="195068" y="758123"/>
              <a:ext cx="67376" cy="157316"/>
            </a:xfrm>
            <a:prstGeom prst="r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userDrawn="1"/>
          </p:nvGrpSpPr>
          <p:grpSpPr>
            <a:xfrm>
              <a:off x="150097" y="189798"/>
              <a:ext cx="686506" cy="613863"/>
              <a:chOff x="150097" y="1327729"/>
              <a:chExt cx="686506" cy="613863"/>
            </a:xfrm>
          </p:grpSpPr>
          <p:sp>
            <p:nvSpPr>
              <p:cNvPr id="21" name="Isosceles Triangle 20"/>
              <p:cNvSpPr/>
              <p:nvPr userDrawn="1"/>
            </p:nvSpPr>
            <p:spPr>
              <a:xfrm rot="5400000">
                <a:off x="265077" y="1370065"/>
                <a:ext cx="613862" cy="52919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userDrawn="1"/>
            </p:nvSpPr>
            <p:spPr>
              <a:xfrm>
                <a:off x="150097" y="1327729"/>
                <a:ext cx="157315" cy="6138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cxnSp>
        <p:nvCxnSpPr>
          <p:cNvPr id="24" name="Straight Connector 23"/>
          <p:cNvCxnSpPr/>
          <p:nvPr userDrawn="1"/>
        </p:nvCxnSpPr>
        <p:spPr>
          <a:xfrm>
            <a:off x="307412" y="6225467"/>
            <a:ext cx="8836588"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380412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mp; Bullet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 y="0"/>
            <a:ext cx="9130473" cy="6858000"/>
          </a:xfrm>
          <a:prstGeom prst="rect">
            <a:avLst/>
          </a:prstGeom>
        </p:spPr>
      </p:pic>
      <p:sp>
        <p:nvSpPr>
          <p:cNvPr id="2" name="Rectangle 1"/>
          <p:cNvSpPr/>
          <p:nvPr userDrawn="1"/>
        </p:nvSpPr>
        <p:spPr>
          <a:xfrm>
            <a:off x="0" y="6266780"/>
            <a:ext cx="9137247" cy="591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8659030" y="205034"/>
            <a:ext cx="310051" cy="215444"/>
          </a:xfrm>
          <a:prstGeom prst="rect">
            <a:avLst/>
          </a:prstGeom>
        </p:spPr>
        <p:txBody>
          <a:bodyPr wrap="none">
            <a:spAutoFit/>
          </a:bodyPr>
          <a:lstStyle/>
          <a:p>
            <a:pPr algn="ctr"/>
            <a:fld id="{23A1A15C-9153-4B72-BCF1-E191BA003B9C}" type="slidenum">
              <a:rPr lang="en-US" sz="800" b="0" i="0" kern="1200" smtClean="0">
                <a:solidFill>
                  <a:schemeClr val="tx1">
                    <a:lumMod val="50000"/>
                    <a:lumOff val="50000"/>
                  </a:schemeClr>
                </a:solidFill>
                <a:latin typeface="Arial" pitchFamily="34" charset="0"/>
                <a:ea typeface="+mn-ea"/>
                <a:cs typeface="Arial" pitchFamily="34" charset="0"/>
              </a:rPr>
              <a:pPr algn="ctr"/>
              <a:t>‹#›</a:t>
            </a:fld>
            <a:endParaRPr lang="en-US" sz="800" b="0" i="0" kern="1200" dirty="0">
              <a:solidFill>
                <a:schemeClr val="tx1">
                  <a:lumMod val="50000"/>
                  <a:lumOff val="50000"/>
                </a:schemeClr>
              </a:solidFill>
              <a:latin typeface="Arial" pitchFamily="34" charset="0"/>
              <a:ea typeface="+mn-ea"/>
              <a:cs typeface="Arial" pitchFamily="34" charset="0"/>
            </a:endParaRPr>
          </a:p>
        </p:txBody>
      </p:sp>
      <p:sp>
        <p:nvSpPr>
          <p:cNvPr id="44" name="Date Placeholder 3"/>
          <p:cNvSpPr txBox="1">
            <a:spLocks/>
          </p:cNvSpPr>
          <p:nvPr userDrawn="1"/>
        </p:nvSpPr>
        <p:spPr>
          <a:xfrm>
            <a:off x="104775" y="6322891"/>
            <a:ext cx="8915399" cy="498048"/>
          </a:xfrm>
          <a:prstGeom prst="rect">
            <a:avLst/>
          </a:prstGeom>
        </p:spPr>
        <p:txBody>
          <a:bodyPr vert="horz" lIns="91440" tIns="45720" rIns="91440" bIns="45720" rtlCol="0" anchor="ctr"/>
          <a:lstStyle>
            <a:defPPr>
              <a:defRPr lang="en-US"/>
            </a:defPPr>
            <a:lvl1pPr marL="0" algn="l" defTabSz="914400" rtl="0" eaLnBrk="1" latinLnBrk="0" hangingPunct="1">
              <a:defRPr sz="700" b="0" i="0" kern="1200">
                <a:solidFill>
                  <a:srgbClr val="333333"/>
                </a:solidFill>
                <a:latin typeface="Frutiger 65 Bold"/>
                <a:ea typeface="+mn-ea"/>
                <a:cs typeface="Frutiger 65 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00" dirty="0" smtClean="0">
                <a:solidFill>
                  <a:schemeClr val="tx1">
                    <a:lumMod val="50000"/>
                    <a:lumOff val="50000"/>
                  </a:schemeClr>
                </a:solidFill>
                <a:latin typeface="Arial" pitchFamily="34" charset="0"/>
                <a:cs typeface="Arial" pitchFamily="34" charset="0"/>
              </a:rPr>
              <a:t>©2016</a:t>
            </a:r>
            <a:r>
              <a:rPr lang="en-US" sz="600" baseline="0" dirty="0" smtClean="0">
                <a:solidFill>
                  <a:schemeClr val="tx1">
                    <a:lumMod val="50000"/>
                    <a:lumOff val="50000"/>
                  </a:schemeClr>
                </a:solidFill>
                <a:latin typeface="Arial" pitchFamily="34" charset="0"/>
                <a:cs typeface="Arial" pitchFamily="34" charset="0"/>
              </a:rPr>
              <a:t> </a:t>
            </a:r>
            <a:r>
              <a:rPr lang="en-US" sz="600" dirty="0" smtClean="0">
                <a:solidFill>
                  <a:schemeClr val="tx1">
                    <a:lumMod val="50000"/>
                    <a:lumOff val="50000"/>
                  </a:schemeClr>
                </a:solidFill>
                <a:latin typeface="Arial" pitchFamily="34" charset="0"/>
                <a:cs typeface="Arial" pitchFamily="34" charset="0"/>
              </a:rPr>
              <a:t>MasterCard</a:t>
            </a:r>
            <a:r>
              <a:rPr lang="en-US" sz="600" baseline="0" dirty="0" smtClean="0">
                <a:solidFill>
                  <a:schemeClr val="tx1">
                    <a:lumMod val="50000"/>
                    <a:lumOff val="50000"/>
                  </a:schemeClr>
                </a:solidFill>
                <a:latin typeface="Arial" pitchFamily="34" charset="0"/>
                <a:cs typeface="Arial" pitchFamily="34" charset="0"/>
              </a:rPr>
              <a:t> - </a:t>
            </a:r>
            <a:r>
              <a:rPr lang="en-US" sz="600" dirty="0" smtClean="0">
                <a:solidFill>
                  <a:schemeClr val="tx1">
                    <a:lumMod val="50000"/>
                    <a:lumOff val="50000"/>
                  </a:schemeClr>
                </a:solidFill>
                <a:latin typeface="Arial" pitchFamily="34" charset="0"/>
                <a:cs typeface="Arial" pitchFamily="34" charset="0"/>
              </a:rPr>
              <a:t>No reproduction or sharing without express written consent of MasterCard</a:t>
            </a:r>
          </a:p>
        </p:txBody>
      </p:sp>
      <p:pic>
        <p:nvPicPr>
          <p:cNvPr id="10" name="B2BProgressionArrow"/>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7704" y="309245"/>
            <a:ext cx="630246" cy="525204"/>
          </a:xfrm>
          <a:prstGeom prst="rect">
            <a:avLst/>
          </a:prstGeom>
        </p:spPr>
      </p:pic>
      <p:pic>
        <p:nvPicPr>
          <p:cNvPr id="9" name="Picture 71" descr="mca_rgb"/>
          <p:cNvPicPr>
            <a:picLocks noChangeAspect="1" noChangeArrowheads="1"/>
          </p:cNvPicPr>
          <p:nvPr userDrawn="1"/>
        </p:nvPicPr>
        <p:blipFill>
          <a:blip r:embed="rId4" cstate="print"/>
          <a:srcRect/>
          <a:stretch>
            <a:fillRect/>
          </a:stretch>
        </p:blipFill>
        <p:spPr bwMode="hidden">
          <a:xfrm>
            <a:off x="124565" y="6304979"/>
            <a:ext cx="2075709" cy="469411"/>
          </a:xfrm>
          <a:prstGeom prst="rect">
            <a:avLst/>
          </a:prstGeom>
          <a:noFill/>
        </p:spPr>
      </p:pic>
      <p:sp>
        <p:nvSpPr>
          <p:cNvPr id="20" name="Content Placeholder 19"/>
          <p:cNvSpPr>
            <a:spLocks noGrp="1"/>
          </p:cNvSpPr>
          <p:nvPr>
            <p:ph sz="quarter" idx="10"/>
          </p:nvPr>
        </p:nvSpPr>
        <p:spPr>
          <a:xfrm>
            <a:off x="866775" y="1304925"/>
            <a:ext cx="7038975" cy="4448175"/>
          </a:xfrm>
        </p:spPr>
        <p:txBody>
          <a:bodyPr>
            <a:normAutofit/>
          </a:bodyPr>
          <a:lstStyle>
            <a:lvl1pPr>
              <a:lnSpc>
                <a:spcPct val="100000"/>
              </a:lnSpc>
              <a:defRPr sz="1800" b="1"/>
            </a:lvl1pPr>
            <a:lvl2pPr>
              <a:lnSpc>
                <a:spcPct val="100000"/>
              </a:lnSpc>
              <a:defRPr sz="1800"/>
            </a:lvl2pPr>
            <a:lvl3pPr>
              <a:lnSpc>
                <a:spcPct val="100000"/>
              </a:lnSpc>
              <a:defRPr sz="1800"/>
            </a:lvl3pPr>
            <a:lvl4pPr>
              <a:lnSpc>
                <a:spcPct val="100000"/>
              </a:lnSpc>
              <a:defRPr sz="1800"/>
            </a:lvl4pPr>
            <a:lvl5pPr>
              <a:lnSpc>
                <a:spcPct val="100000"/>
              </a:lnSpc>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Placeholder 1"/>
          <p:cNvSpPr>
            <a:spLocks noGrp="1"/>
          </p:cNvSpPr>
          <p:nvPr>
            <p:ph type="title"/>
          </p:nvPr>
        </p:nvSpPr>
        <p:spPr>
          <a:xfrm>
            <a:off x="863960" y="249930"/>
            <a:ext cx="7795070" cy="614361"/>
          </a:xfrm>
          <a:prstGeom prst="rect">
            <a:avLst/>
          </a:prstGeom>
        </p:spPr>
        <p:txBody>
          <a:bodyPr vert="horz" lIns="91440" tIns="45720" rIns="91440" bIns="45720" rtlCol="0" anchor="ctr">
            <a:noAutofit/>
          </a:bodyPr>
          <a:lstStyle>
            <a:lvl1pPr algn="l" defTabSz="914400" rtl="0" eaLnBrk="1" latinLnBrk="0" hangingPunct="1">
              <a:lnSpc>
                <a:spcPts val="2500"/>
              </a:lnSpc>
              <a:spcBef>
                <a:spcPct val="0"/>
              </a:spcBef>
              <a:buNone/>
              <a:defRPr lang="en-US" sz="2500" b="1" kern="1200" dirty="0">
                <a:solidFill>
                  <a:srgbClr val="FF6600"/>
                </a:solidFill>
                <a:latin typeface="Arial" pitchFamily="34" charset="0"/>
                <a:ea typeface="+mj-ea"/>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91262334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No Conten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 y="0"/>
            <a:ext cx="9130473" cy="6858000"/>
          </a:xfrm>
          <a:prstGeom prst="rect">
            <a:avLst/>
          </a:prstGeom>
        </p:spPr>
      </p:pic>
      <p:sp>
        <p:nvSpPr>
          <p:cNvPr id="11" name="Rectangle 10"/>
          <p:cNvSpPr/>
          <p:nvPr userDrawn="1"/>
        </p:nvSpPr>
        <p:spPr>
          <a:xfrm>
            <a:off x="0" y="6266780"/>
            <a:ext cx="9137247" cy="591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Placeholder 1"/>
          <p:cNvSpPr>
            <a:spLocks noGrp="1"/>
          </p:cNvSpPr>
          <p:nvPr>
            <p:ph type="title"/>
          </p:nvPr>
        </p:nvSpPr>
        <p:spPr>
          <a:xfrm>
            <a:off x="863960" y="249930"/>
            <a:ext cx="7795070" cy="614361"/>
          </a:xfrm>
          <a:prstGeom prst="rect">
            <a:avLst/>
          </a:prstGeom>
        </p:spPr>
        <p:txBody>
          <a:bodyPr vert="horz" lIns="91440" tIns="45720" rIns="91440" bIns="45720" rtlCol="0" anchor="ctr">
            <a:noAutofit/>
          </a:bodyPr>
          <a:lstStyle>
            <a:lvl1pPr algn="l" defTabSz="914400" rtl="0" eaLnBrk="1" latinLnBrk="0" hangingPunct="1">
              <a:lnSpc>
                <a:spcPts val="2500"/>
              </a:lnSpc>
              <a:spcBef>
                <a:spcPct val="0"/>
              </a:spcBef>
              <a:buNone/>
              <a:defRPr lang="en-US" sz="2500" b="1" kern="1200" dirty="0">
                <a:solidFill>
                  <a:srgbClr val="FF6600"/>
                </a:solidFill>
                <a:latin typeface="Arial" pitchFamily="34" charset="0"/>
                <a:ea typeface="+mj-ea"/>
                <a:cs typeface="Arial" pitchFamily="34" charset="0"/>
              </a:defRPr>
            </a:lvl1pPr>
          </a:lstStyle>
          <a:p>
            <a:r>
              <a:rPr lang="en-US" dirty="0" smtClean="0"/>
              <a:t>Click to edit Master title style</a:t>
            </a:r>
            <a:endParaRPr lang="en-US" dirty="0"/>
          </a:p>
        </p:txBody>
      </p:sp>
      <p:pic>
        <p:nvPicPr>
          <p:cNvPr id="8" name="B2BProgressionArrow"/>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7704" y="309245"/>
            <a:ext cx="630246" cy="525204"/>
          </a:xfrm>
          <a:prstGeom prst="rect">
            <a:avLst/>
          </a:prstGeom>
        </p:spPr>
      </p:pic>
      <p:sp>
        <p:nvSpPr>
          <p:cNvPr id="9" name="Date Placeholder 3"/>
          <p:cNvSpPr txBox="1">
            <a:spLocks/>
          </p:cNvSpPr>
          <p:nvPr userDrawn="1"/>
        </p:nvSpPr>
        <p:spPr>
          <a:xfrm>
            <a:off x="104775" y="6322891"/>
            <a:ext cx="8915399" cy="498048"/>
          </a:xfrm>
          <a:prstGeom prst="rect">
            <a:avLst/>
          </a:prstGeom>
        </p:spPr>
        <p:txBody>
          <a:bodyPr vert="horz" lIns="91440" tIns="45720" rIns="91440" bIns="45720" rtlCol="0" anchor="ctr"/>
          <a:lstStyle>
            <a:defPPr>
              <a:defRPr lang="en-US"/>
            </a:defPPr>
            <a:lvl1pPr marL="0" algn="l" defTabSz="914400" rtl="0" eaLnBrk="1" latinLnBrk="0" hangingPunct="1">
              <a:defRPr sz="700" b="0" i="0" kern="1200">
                <a:solidFill>
                  <a:srgbClr val="333333"/>
                </a:solidFill>
                <a:latin typeface="Frutiger 65 Bold"/>
                <a:ea typeface="+mn-ea"/>
                <a:cs typeface="Frutiger 65 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00" dirty="0" smtClean="0">
                <a:solidFill>
                  <a:schemeClr val="tx1">
                    <a:lumMod val="50000"/>
                    <a:lumOff val="50000"/>
                  </a:schemeClr>
                </a:solidFill>
                <a:latin typeface="Arial" pitchFamily="34" charset="0"/>
                <a:cs typeface="Arial" pitchFamily="34" charset="0"/>
              </a:rPr>
              <a:t>©2015</a:t>
            </a:r>
            <a:r>
              <a:rPr lang="en-US" sz="600" baseline="0" dirty="0" smtClean="0">
                <a:solidFill>
                  <a:schemeClr val="tx1">
                    <a:lumMod val="50000"/>
                    <a:lumOff val="50000"/>
                  </a:schemeClr>
                </a:solidFill>
                <a:latin typeface="Arial" pitchFamily="34" charset="0"/>
                <a:cs typeface="Arial" pitchFamily="34" charset="0"/>
              </a:rPr>
              <a:t> </a:t>
            </a:r>
            <a:r>
              <a:rPr lang="en-US" sz="600" dirty="0" smtClean="0">
                <a:solidFill>
                  <a:schemeClr val="tx1">
                    <a:lumMod val="50000"/>
                    <a:lumOff val="50000"/>
                  </a:schemeClr>
                </a:solidFill>
                <a:latin typeface="Arial" pitchFamily="34" charset="0"/>
                <a:cs typeface="Arial" pitchFamily="34" charset="0"/>
              </a:rPr>
              <a:t>MasterCard</a:t>
            </a:r>
            <a:r>
              <a:rPr lang="en-US" sz="600" baseline="0" dirty="0" smtClean="0">
                <a:solidFill>
                  <a:schemeClr val="tx1">
                    <a:lumMod val="50000"/>
                    <a:lumOff val="50000"/>
                  </a:schemeClr>
                </a:solidFill>
                <a:latin typeface="Arial" pitchFamily="34" charset="0"/>
                <a:cs typeface="Arial" pitchFamily="34" charset="0"/>
              </a:rPr>
              <a:t> - </a:t>
            </a:r>
            <a:r>
              <a:rPr lang="en-US" sz="600" dirty="0" smtClean="0">
                <a:solidFill>
                  <a:schemeClr val="tx1">
                    <a:lumMod val="50000"/>
                    <a:lumOff val="50000"/>
                  </a:schemeClr>
                </a:solidFill>
                <a:latin typeface="Arial" pitchFamily="34" charset="0"/>
                <a:cs typeface="Arial" pitchFamily="34" charset="0"/>
              </a:rPr>
              <a:t>No reproduction or sharing without express written consent of MasterCard</a:t>
            </a:r>
          </a:p>
        </p:txBody>
      </p:sp>
      <p:pic>
        <p:nvPicPr>
          <p:cNvPr id="10" name="Picture 71" descr="mca_rgb"/>
          <p:cNvPicPr>
            <a:picLocks noChangeAspect="1" noChangeArrowheads="1"/>
          </p:cNvPicPr>
          <p:nvPr userDrawn="1"/>
        </p:nvPicPr>
        <p:blipFill>
          <a:blip r:embed="rId4" cstate="print"/>
          <a:srcRect/>
          <a:stretch>
            <a:fillRect/>
          </a:stretch>
        </p:blipFill>
        <p:spPr bwMode="hidden">
          <a:xfrm>
            <a:off x="124565" y="6304979"/>
            <a:ext cx="2075709" cy="469411"/>
          </a:xfrm>
          <a:prstGeom prst="rect">
            <a:avLst/>
          </a:prstGeom>
          <a:noFill/>
        </p:spPr>
      </p:pic>
      <p:sp>
        <p:nvSpPr>
          <p:cNvPr id="12" name="Rectangle 11"/>
          <p:cNvSpPr/>
          <p:nvPr userDrawn="1"/>
        </p:nvSpPr>
        <p:spPr>
          <a:xfrm>
            <a:off x="8659030" y="205034"/>
            <a:ext cx="310051" cy="215444"/>
          </a:xfrm>
          <a:prstGeom prst="rect">
            <a:avLst/>
          </a:prstGeom>
        </p:spPr>
        <p:txBody>
          <a:bodyPr wrap="none">
            <a:spAutoFit/>
          </a:bodyPr>
          <a:lstStyle/>
          <a:p>
            <a:pPr algn="ctr"/>
            <a:fld id="{23A1A15C-9153-4B72-BCF1-E191BA003B9C}" type="slidenum">
              <a:rPr lang="en-US" sz="800" b="0" i="0" kern="1200" smtClean="0">
                <a:solidFill>
                  <a:schemeClr val="tx1">
                    <a:lumMod val="50000"/>
                    <a:lumOff val="50000"/>
                  </a:schemeClr>
                </a:solidFill>
                <a:latin typeface="Arial" pitchFamily="34" charset="0"/>
                <a:ea typeface="+mn-ea"/>
                <a:cs typeface="Arial" pitchFamily="34" charset="0"/>
              </a:rPr>
              <a:pPr algn="ctr"/>
              <a:t>‹#›</a:t>
            </a:fld>
            <a:endParaRPr lang="en-US" sz="800" b="0" i="0" kern="1200" dirty="0">
              <a:solidFill>
                <a:schemeClr val="tx1">
                  <a:lumMod val="50000"/>
                  <a:lumOff val="50000"/>
                </a:schemeClr>
              </a:solidFill>
              <a:latin typeface="Arial" pitchFamily="34" charset="0"/>
              <a:ea typeface="+mn-ea"/>
              <a:cs typeface="Arial" pitchFamily="34" charset="0"/>
            </a:endParaRPr>
          </a:p>
        </p:txBody>
      </p:sp>
      <p:pic>
        <p:nvPicPr>
          <p:cNvPr id="15" name="Picture 2" descr="http://www.minhajamaica.com/wp-content/uploads/2012/03/120314-chta.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220064" y="6301625"/>
            <a:ext cx="1748721" cy="535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10020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63960" y="239420"/>
            <a:ext cx="7239000" cy="614361"/>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2573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txBox="1">
            <a:spLocks/>
          </p:cNvSpPr>
          <p:nvPr/>
        </p:nvSpPr>
        <p:spPr>
          <a:xfrm>
            <a:off x="4371975" y="6322891"/>
            <a:ext cx="4648199" cy="498048"/>
          </a:xfrm>
          <a:prstGeom prst="rect">
            <a:avLst/>
          </a:prstGeom>
        </p:spPr>
        <p:txBody>
          <a:bodyPr vert="horz" lIns="91440" tIns="45720" rIns="91440" bIns="45720" rtlCol="0" anchor="ctr"/>
          <a:lstStyle>
            <a:defPPr>
              <a:defRPr lang="en-US"/>
            </a:defPPr>
            <a:lvl1pPr marL="0" algn="l" defTabSz="914400" rtl="0" eaLnBrk="1" latinLnBrk="0" hangingPunct="1">
              <a:defRPr sz="700" b="0" i="0" kern="1200">
                <a:solidFill>
                  <a:srgbClr val="333333"/>
                </a:solidFill>
                <a:latin typeface="Frutiger 65 Bold"/>
                <a:ea typeface="+mn-ea"/>
                <a:cs typeface="Frutiger 65 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00" dirty="0" smtClean="0">
                <a:solidFill>
                  <a:srgbClr val="000000">
                    <a:lumMod val="50000"/>
                    <a:lumOff val="50000"/>
                  </a:srgbClr>
                </a:solidFill>
                <a:latin typeface="Arial" pitchFamily="34" charset="0"/>
                <a:cs typeface="Arial" pitchFamily="34" charset="0"/>
              </a:rPr>
              <a:t>©2016 MasterCard - No reproduction or sharing without express written consent of MasterCard</a:t>
            </a:r>
          </a:p>
        </p:txBody>
      </p:sp>
      <p:sp>
        <p:nvSpPr>
          <p:cNvPr id="17" name="TextBox 16"/>
          <p:cNvSpPr txBox="1"/>
          <p:nvPr/>
        </p:nvSpPr>
        <p:spPr>
          <a:xfrm>
            <a:off x="-1781175" y="-476250"/>
            <a:ext cx="184731" cy="507831"/>
          </a:xfrm>
          <a:prstGeom prst="rect">
            <a:avLst/>
          </a:prstGeom>
        </p:spPr>
        <p:txBody>
          <a:bodyPr wrap="none" rtlCol="0">
            <a:spAutoFit/>
          </a:bodyPr>
          <a:lstStyle/>
          <a:p>
            <a:pPr indent="-231775">
              <a:lnSpc>
                <a:spcPct val="150000"/>
              </a:lnSpc>
              <a:spcBef>
                <a:spcPct val="80000"/>
              </a:spcBef>
              <a:buClr>
                <a:srgbClr val="FF6600"/>
              </a:buClr>
              <a:tabLst>
                <a:tab pos="5743575" algn="l"/>
              </a:tabLst>
            </a:pPr>
            <a:endParaRPr lang="en-US" dirty="0" smtClean="0">
              <a:solidFill>
                <a:srgbClr val="000000">
                  <a:lumMod val="75000"/>
                  <a:lumOff val="25000"/>
                </a:srgbClr>
              </a:solidFill>
            </a:endParaRPr>
          </a:p>
        </p:txBody>
      </p:sp>
    </p:spTree>
    <p:extLst>
      <p:ext uri="{BB962C8B-B14F-4D97-AF65-F5344CB8AC3E}">
        <p14:creationId xmlns:p14="http://schemas.microsoft.com/office/powerpoint/2010/main" val="806677826"/>
      </p:ext>
    </p:extLst>
  </p:cSld>
  <p:clrMap bg1="lt1" tx1="dk1" bg2="lt2" tx2="dk2" accent1="accent1" accent2="accent2" accent3="accent3" accent4="accent4" accent5="accent5" accent6="accent6" hlink="hlink" folHlink="folHlink"/>
  <p:sldLayoutIdLst>
    <p:sldLayoutId id="2147483671" r:id="rId1"/>
    <p:sldLayoutId id="2147483673" r:id="rId2"/>
    <p:sldLayoutId id="2147483674" r:id="rId3"/>
    <p:sldLayoutId id="2147483677" r:id="rId4"/>
    <p:sldLayoutId id="2147483683" r:id="rId5"/>
    <p:sldLayoutId id="2147483684" r:id="rId6"/>
  </p:sldLayoutIdLst>
  <p:timing>
    <p:tnLst>
      <p:par>
        <p:cTn id="1" dur="indefinite" restart="never" nodeType="tmRoot"/>
      </p:par>
    </p:tnLst>
  </p:timing>
  <p:txStyles>
    <p:titleStyle>
      <a:lvl1pPr algn="l" defTabSz="914400" rtl="0" eaLnBrk="1" latinLnBrk="0" hangingPunct="1">
        <a:lnSpc>
          <a:spcPts val="2500"/>
        </a:lnSpc>
        <a:spcBef>
          <a:spcPct val="0"/>
        </a:spcBef>
        <a:buNone/>
        <a:defRPr lang="en-US" sz="2500" b="1" kern="1200" dirty="0">
          <a:solidFill>
            <a:srgbClr val="FF6600"/>
          </a:solidFill>
          <a:latin typeface="Arial" pitchFamily="34" charset="0"/>
          <a:ea typeface="+mj-ea"/>
          <a:cs typeface="Arial" pitchFamily="34" charset="0"/>
        </a:defRPr>
      </a:lvl1pPr>
    </p:titleStyle>
    <p:bodyStyle>
      <a:lvl1pPr marL="228600" indent="-228600" algn="l" defTabSz="914400" rtl="0" eaLnBrk="1" latinLnBrk="0" hangingPunct="1">
        <a:lnSpc>
          <a:spcPct val="100000"/>
        </a:lnSpc>
        <a:spcBef>
          <a:spcPts val="600"/>
        </a:spcBef>
        <a:spcAft>
          <a:spcPts val="600"/>
        </a:spcAft>
        <a:buClr>
          <a:srgbClr val="FF6600"/>
        </a:buClr>
        <a:buFont typeface="Arial" pitchFamily="34" charset="0"/>
        <a:buChar char="•"/>
        <a:defRPr sz="1800" b="1" kern="1200">
          <a:solidFill>
            <a:schemeClr val="tx1">
              <a:lumMod val="75000"/>
              <a:lumOff val="25000"/>
            </a:schemeClr>
          </a:solidFill>
          <a:latin typeface="Arial" pitchFamily="34" charset="0"/>
          <a:ea typeface="+mn-ea"/>
          <a:cs typeface="Arial" pitchFamily="34" charset="0"/>
        </a:defRPr>
      </a:lvl1pPr>
      <a:lvl2pPr marL="685800" indent="-228600" algn="l" defTabSz="914400" rtl="0" eaLnBrk="1" latinLnBrk="0" hangingPunct="1">
        <a:lnSpc>
          <a:spcPct val="100000"/>
        </a:lnSpc>
        <a:spcBef>
          <a:spcPts val="600"/>
        </a:spcBef>
        <a:spcAft>
          <a:spcPts val="600"/>
        </a:spcAft>
        <a:buClr>
          <a:srgbClr val="FF6600"/>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lnSpc>
          <a:spcPct val="100000"/>
        </a:lnSpc>
        <a:spcBef>
          <a:spcPts val="600"/>
        </a:spcBef>
        <a:spcAft>
          <a:spcPts val="600"/>
        </a:spcAft>
        <a:buClr>
          <a:srgbClr val="FF6600"/>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3pPr>
      <a:lvl4pPr marL="1600200" indent="-228600" algn="l" defTabSz="914400" rtl="0" eaLnBrk="1" latinLnBrk="0" hangingPunct="1">
        <a:lnSpc>
          <a:spcPct val="100000"/>
        </a:lnSpc>
        <a:spcBef>
          <a:spcPts val="600"/>
        </a:spcBef>
        <a:spcAft>
          <a:spcPts val="600"/>
        </a:spcAft>
        <a:buClr>
          <a:srgbClr val="FF6600"/>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4pPr>
      <a:lvl5pPr marL="2057400" indent="-228600" algn="l" defTabSz="914400" rtl="0" eaLnBrk="1" latinLnBrk="0" hangingPunct="1">
        <a:lnSpc>
          <a:spcPct val="100000"/>
        </a:lnSpc>
        <a:spcBef>
          <a:spcPts val="600"/>
        </a:spcBef>
        <a:spcAft>
          <a:spcPts val="600"/>
        </a:spcAft>
        <a:buClr>
          <a:srgbClr val="FF6600"/>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chart" Target="../charts/chart5.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9.emf"/><Relationship Id="rId5" Type="http://schemas.openxmlformats.org/officeDocument/2006/relationships/oleObject" Target="../embeddings/oleObject3.bin"/><Relationship Id="rId4"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47675" y="4210050"/>
            <a:ext cx="3389219" cy="1492716"/>
          </a:xfrm>
          <a:prstGeom prst="rect">
            <a:avLst/>
          </a:prstGeom>
          <a:noFill/>
        </p:spPr>
        <p:txBody>
          <a:bodyPr wrap="square" lIns="0" tIns="0" rIns="0" bIns="0" rtlCol="0">
            <a:noAutofit/>
          </a:bodyPr>
          <a:lstStyle/>
          <a:p>
            <a:endParaRPr lang="en-US" sz="1400" dirty="0" smtClean="0">
              <a:solidFill>
                <a:schemeClr val="bg1">
                  <a:lumMod val="50000"/>
                </a:schemeClr>
              </a:solidFill>
              <a:latin typeface="Arial" panose="020B0604020202020204" pitchFamily="34" charset="0"/>
              <a:cs typeface="Arial" panose="020B0604020202020204" pitchFamily="34" charset="0"/>
            </a:endParaRPr>
          </a:p>
          <a:p>
            <a:r>
              <a:rPr lang="en-US" sz="1400" dirty="0">
                <a:solidFill>
                  <a:schemeClr val="bg1">
                    <a:lumMod val="50000"/>
                  </a:schemeClr>
                </a:solidFill>
                <a:latin typeface="Arial" panose="020B0604020202020204" pitchFamily="34" charset="0"/>
                <a:cs typeface="Arial" panose="020B0604020202020204" pitchFamily="34" charset="0"/>
              </a:rPr>
              <a:t/>
            </a:r>
            <a:br>
              <a:rPr lang="en-US" sz="1400" dirty="0">
                <a:solidFill>
                  <a:schemeClr val="bg1">
                    <a:lumMod val="50000"/>
                  </a:schemeClr>
                </a:solidFill>
                <a:latin typeface="Arial" panose="020B0604020202020204" pitchFamily="34" charset="0"/>
                <a:cs typeface="Arial" panose="020B0604020202020204" pitchFamily="34" charset="0"/>
              </a:rPr>
            </a:br>
            <a:endParaRPr lang="en-US" dirty="0" smtClean="0">
              <a:solidFill>
                <a:schemeClr val="bg1">
                  <a:lumMod val="50000"/>
                </a:schemeClr>
              </a:solidFill>
              <a:latin typeface="Arial" pitchFamily="34" charset="0"/>
              <a:cs typeface="Arial" pitchFamily="34" charset="0"/>
            </a:endParaRPr>
          </a:p>
          <a:p>
            <a:r>
              <a:rPr lang="en-US" sz="1050" dirty="0" smtClean="0">
                <a:solidFill>
                  <a:schemeClr val="bg1">
                    <a:lumMod val="50000"/>
                  </a:schemeClr>
                </a:solidFill>
                <a:latin typeface="Arial" pitchFamily="34" charset="0"/>
                <a:cs typeface="Arial" pitchFamily="34" charset="0"/>
              </a:rPr>
              <a:t>June 2016</a:t>
            </a:r>
            <a:br>
              <a:rPr lang="en-US" sz="1050" dirty="0" smtClean="0">
                <a:solidFill>
                  <a:schemeClr val="bg1">
                    <a:lumMod val="50000"/>
                  </a:schemeClr>
                </a:solidFill>
                <a:latin typeface="Arial" pitchFamily="34" charset="0"/>
                <a:cs typeface="Arial" pitchFamily="34" charset="0"/>
              </a:rPr>
            </a:br>
            <a:endParaRPr lang="en-US" sz="1100" dirty="0" smtClean="0">
              <a:solidFill>
                <a:srgbClr val="FF0000"/>
              </a:solidFill>
              <a:latin typeface="Arial" pitchFamily="34" charset="0"/>
              <a:cs typeface="Arial" pitchFamily="34" charset="0"/>
            </a:endParaRPr>
          </a:p>
        </p:txBody>
      </p:sp>
      <p:sp>
        <p:nvSpPr>
          <p:cNvPr id="19" name="Title 18"/>
          <p:cNvSpPr>
            <a:spLocks noGrp="1"/>
          </p:cNvSpPr>
          <p:nvPr>
            <p:ph type="title"/>
          </p:nvPr>
        </p:nvSpPr>
        <p:spPr>
          <a:xfrm>
            <a:off x="414569" y="2952264"/>
            <a:ext cx="7772400" cy="562461"/>
          </a:xfrm>
        </p:spPr>
        <p:txBody>
          <a:bodyPr/>
          <a:lstStyle/>
          <a:p>
            <a:r>
              <a:rPr lang="en-US" cap="none" dirty="0" smtClean="0">
                <a:solidFill>
                  <a:schemeClr val="tx1">
                    <a:lumMod val="65000"/>
                    <a:lumOff val="35000"/>
                  </a:schemeClr>
                </a:solidFill>
              </a:rPr>
              <a:t>Global Traveler</a:t>
            </a:r>
            <a:br>
              <a:rPr lang="en-US" cap="none" dirty="0" smtClean="0">
                <a:solidFill>
                  <a:schemeClr val="tx1">
                    <a:lumMod val="65000"/>
                    <a:lumOff val="35000"/>
                  </a:schemeClr>
                </a:solidFill>
              </a:rPr>
            </a:br>
            <a:r>
              <a:rPr lang="en-US" cap="none" dirty="0" smtClean="0">
                <a:solidFill>
                  <a:schemeClr val="tx1">
                    <a:lumMod val="65000"/>
                    <a:lumOff val="35000"/>
                  </a:schemeClr>
                </a:solidFill>
              </a:rPr>
              <a:t>Intelligence Report</a:t>
            </a:r>
            <a:br>
              <a:rPr lang="en-US" cap="none" dirty="0" smtClean="0">
                <a:solidFill>
                  <a:schemeClr val="tx1">
                    <a:lumMod val="65000"/>
                    <a:lumOff val="35000"/>
                  </a:schemeClr>
                </a:solidFill>
              </a:rPr>
            </a:br>
            <a:r>
              <a:rPr lang="en-US" cap="none" dirty="0">
                <a:solidFill>
                  <a:schemeClr val="tx1">
                    <a:lumMod val="65000"/>
                    <a:lumOff val="35000"/>
                  </a:schemeClr>
                </a:solidFill>
              </a:rPr>
              <a:t/>
            </a:r>
            <a:br>
              <a:rPr lang="en-US" cap="none" dirty="0">
                <a:solidFill>
                  <a:schemeClr val="tx1">
                    <a:lumMod val="65000"/>
                    <a:lumOff val="35000"/>
                  </a:schemeClr>
                </a:solidFill>
              </a:rPr>
            </a:br>
            <a:r>
              <a:rPr lang="en-US" cap="none" dirty="0" smtClean="0">
                <a:solidFill>
                  <a:schemeClr val="tx1">
                    <a:lumMod val="65000"/>
                    <a:lumOff val="35000"/>
                  </a:schemeClr>
                </a:solidFill>
              </a:rPr>
              <a:t>Puerto Rico</a:t>
            </a:r>
            <a:r>
              <a:rPr lang="en-US" cap="none" dirty="0">
                <a:solidFill>
                  <a:schemeClr val="tx1">
                    <a:lumMod val="65000"/>
                    <a:lumOff val="35000"/>
                  </a:schemeClr>
                </a:solidFill>
              </a:rPr>
              <a:t>	</a:t>
            </a:r>
            <a:endParaRPr lang="en-US" sz="1800" b="0" dirty="0">
              <a:solidFill>
                <a:srgbClr val="FF6600"/>
              </a:solidFill>
            </a:endParaRPr>
          </a:p>
        </p:txBody>
      </p:sp>
    </p:spTree>
    <p:extLst>
      <p:ext uri="{BB962C8B-B14F-4D97-AF65-F5344CB8AC3E}">
        <p14:creationId xmlns:p14="http://schemas.microsoft.com/office/powerpoint/2010/main" val="3415730782"/>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Country Codes</a:t>
            </a:r>
            <a:endParaRPr lang="en-US" dirty="0"/>
          </a:p>
        </p:txBody>
      </p:sp>
      <p:sp>
        <p:nvSpPr>
          <p:cNvPr id="3" name="Content Placeholder 2"/>
          <p:cNvSpPr>
            <a:spLocks noGrp="1"/>
          </p:cNvSpPr>
          <p:nvPr>
            <p:ph sz="quarter" idx="4294967295"/>
          </p:nvPr>
        </p:nvSpPr>
        <p:spPr>
          <a:xfrm>
            <a:off x="666572" y="1383844"/>
            <a:ext cx="7124700" cy="4286250"/>
          </a:xfrm>
        </p:spPr>
        <p:txBody>
          <a:bodyPr>
            <a:normAutofit/>
          </a:bodyPr>
          <a:lstStyle/>
          <a:p>
            <a:pPr marL="0" indent="0">
              <a:buNone/>
            </a:pPr>
            <a:r>
              <a:rPr lang="en-US" sz="1400" dirty="0" smtClean="0"/>
              <a:t>The following standard country codes are used in this report: </a:t>
            </a:r>
            <a:endParaRPr lang="en-US" sz="1400" dirty="0"/>
          </a:p>
        </p:txBody>
      </p:sp>
      <p:graphicFrame>
        <p:nvGraphicFramePr>
          <p:cNvPr id="7" name="Table 6"/>
          <p:cNvGraphicFramePr>
            <a:graphicFrameLocks noGrp="1"/>
          </p:cNvGraphicFramePr>
          <p:nvPr>
            <p:extLst>
              <p:ext uri="{D42A27DB-BD31-4B8C-83A1-F6EECF244321}">
                <p14:modId xmlns:p14="http://schemas.microsoft.com/office/powerpoint/2010/main" val="3896566097"/>
              </p:ext>
            </p:extLst>
          </p:nvPr>
        </p:nvGraphicFramePr>
        <p:xfrm>
          <a:off x="2954776" y="2135674"/>
          <a:ext cx="3180602" cy="1824282"/>
        </p:xfrm>
        <a:graphic>
          <a:graphicData uri="http://schemas.openxmlformats.org/drawingml/2006/table">
            <a:tbl>
              <a:tblPr>
                <a:effectLst>
                  <a:outerShdw blurRad="50800" dist="38100" dir="2700000" algn="tl" rotWithShape="0">
                    <a:prstClr val="black">
                      <a:alpha val="40000"/>
                    </a:prstClr>
                  </a:outerShdw>
                </a:effectLst>
              </a:tblPr>
              <a:tblGrid>
                <a:gridCol w="740213"/>
                <a:gridCol w="2440389"/>
              </a:tblGrid>
              <a:tr h="304047">
                <a:tc>
                  <a:txBody>
                    <a:bodyPr/>
                    <a:lstStyle/>
                    <a:p>
                      <a:pPr algn="ctr" fontAlgn="b"/>
                      <a:r>
                        <a:rPr lang="en-US" sz="1300" b="1" i="0" u="none" strike="noStrike" dirty="0">
                          <a:solidFill>
                            <a:srgbClr val="FFFFFF"/>
                          </a:solidFill>
                          <a:effectLst/>
                          <a:latin typeface="Calibri" panose="020F0502020204030204" pitchFamily="34" charset="0"/>
                        </a:rPr>
                        <a:t>Code</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9900"/>
                    </a:solidFill>
                  </a:tcPr>
                </a:tc>
                <a:tc>
                  <a:txBody>
                    <a:bodyPr/>
                    <a:lstStyle/>
                    <a:p>
                      <a:pPr algn="ctr" fontAlgn="b"/>
                      <a:r>
                        <a:rPr lang="en-US" sz="1300" b="1" i="0" u="none" strike="noStrike" dirty="0">
                          <a:solidFill>
                            <a:srgbClr val="FFFFFF"/>
                          </a:solidFill>
                          <a:effectLst/>
                          <a:latin typeface="Calibri" panose="020F0502020204030204" pitchFamily="34" charset="0"/>
                        </a:rPr>
                        <a:t>Country</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9900"/>
                    </a:solidFill>
                  </a:tcPr>
                </a:tc>
              </a:tr>
              <a:tr h="304047">
                <a:tc>
                  <a:txBody>
                    <a:bodyPr/>
                    <a:lstStyle/>
                    <a:p>
                      <a:pPr algn="ctr" fontAlgn="b"/>
                      <a:r>
                        <a:rPr lang="en-US" sz="1300" b="1" i="0" u="none" strike="noStrike" dirty="0">
                          <a:solidFill>
                            <a:srgbClr val="000000"/>
                          </a:solidFill>
                          <a:effectLst/>
                          <a:latin typeface="Calibri" panose="020F0502020204030204" pitchFamily="34" charset="0"/>
                        </a:rPr>
                        <a:t>USA</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l" fontAlgn="b"/>
                      <a:r>
                        <a:rPr lang="en-US" sz="1300" b="0" i="0" u="none" strike="noStrike" dirty="0">
                          <a:solidFill>
                            <a:srgbClr val="000000"/>
                          </a:solidFill>
                          <a:effectLst/>
                          <a:latin typeface="Calibri" panose="020F0502020204030204" pitchFamily="34" charset="0"/>
                        </a:rPr>
                        <a:t>UNITED STATES</a:t>
                      </a:r>
                    </a:p>
                  </a:txBody>
                  <a:tcPr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r>
              <a:tr h="304047">
                <a:tc>
                  <a:txBody>
                    <a:bodyPr/>
                    <a:lstStyle/>
                    <a:p>
                      <a:pPr algn="ctr" fontAlgn="b"/>
                      <a:r>
                        <a:rPr lang="en-US" sz="1300" b="1" i="0" u="none" strike="noStrike">
                          <a:solidFill>
                            <a:srgbClr val="000000"/>
                          </a:solidFill>
                          <a:effectLst/>
                          <a:latin typeface="Calibri" panose="020F0502020204030204" pitchFamily="34" charset="0"/>
                        </a:rPr>
                        <a:t>VIR</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l" fontAlgn="b"/>
                      <a:r>
                        <a:rPr lang="en-US" sz="1300" b="0" i="0" u="none" strike="noStrike" dirty="0">
                          <a:solidFill>
                            <a:srgbClr val="000000"/>
                          </a:solidFill>
                          <a:effectLst/>
                          <a:latin typeface="Calibri" panose="020F0502020204030204" pitchFamily="34" charset="0"/>
                        </a:rPr>
                        <a:t>US VIRGIN ISLANDS </a:t>
                      </a:r>
                    </a:p>
                  </a:txBody>
                  <a:tcPr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r>
              <a:tr h="304047">
                <a:tc>
                  <a:txBody>
                    <a:bodyPr/>
                    <a:lstStyle/>
                    <a:p>
                      <a:pPr algn="ctr" fontAlgn="b"/>
                      <a:r>
                        <a:rPr lang="en-US" sz="1300" b="1" i="0" u="none" strike="noStrike">
                          <a:solidFill>
                            <a:srgbClr val="000000"/>
                          </a:solidFill>
                          <a:effectLst/>
                          <a:latin typeface="Calibri" panose="020F0502020204030204" pitchFamily="34" charset="0"/>
                        </a:rPr>
                        <a:t>CAN</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l" fontAlgn="b"/>
                      <a:r>
                        <a:rPr lang="en-US" sz="1300" b="0" i="0" u="none" strike="noStrike" dirty="0">
                          <a:solidFill>
                            <a:srgbClr val="000000"/>
                          </a:solidFill>
                          <a:effectLst/>
                          <a:latin typeface="Calibri" panose="020F0502020204030204" pitchFamily="34" charset="0"/>
                        </a:rPr>
                        <a:t>CANADA</a:t>
                      </a:r>
                    </a:p>
                  </a:txBody>
                  <a:tcPr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r>
              <a:tr h="304047">
                <a:tc>
                  <a:txBody>
                    <a:bodyPr/>
                    <a:lstStyle/>
                    <a:p>
                      <a:pPr algn="ctr" fontAlgn="b"/>
                      <a:r>
                        <a:rPr lang="en-US" sz="1300" b="1" i="0" u="none" strike="noStrike" dirty="0">
                          <a:solidFill>
                            <a:srgbClr val="000000"/>
                          </a:solidFill>
                          <a:effectLst/>
                          <a:latin typeface="Calibri" panose="020F0502020204030204" pitchFamily="34" charset="0"/>
                        </a:rPr>
                        <a:t>GBR</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l" fontAlgn="b"/>
                      <a:r>
                        <a:rPr lang="en-US" sz="1300" b="0" i="0" u="none" strike="noStrike" dirty="0">
                          <a:solidFill>
                            <a:srgbClr val="000000"/>
                          </a:solidFill>
                          <a:effectLst/>
                          <a:latin typeface="Calibri" panose="020F0502020204030204" pitchFamily="34" charset="0"/>
                        </a:rPr>
                        <a:t>UNITED KINGDOM</a:t>
                      </a:r>
                    </a:p>
                  </a:txBody>
                  <a:tcPr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r>
              <a:tr h="304047">
                <a:tc>
                  <a:txBody>
                    <a:bodyPr/>
                    <a:lstStyle/>
                    <a:p>
                      <a:pPr algn="ctr" fontAlgn="b"/>
                      <a:r>
                        <a:rPr lang="en-US" sz="1300" b="1" i="0" u="none" strike="noStrike" dirty="0">
                          <a:solidFill>
                            <a:srgbClr val="000000"/>
                          </a:solidFill>
                          <a:effectLst/>
                          <a:latin typeface="Calibri" panose="020F0502020204030204" pitchFamily="34" charset="0"/>
                        </a:rPr>
                        <a:t>DEU</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l" fontAlgn="b"/>
                      <a:r>
                        <a:rPr lang="en-US" sz="1300" b="0" i="0" u="none" strike="noStrike" dirty="0">
                          <a:solidFill>
                            <a:srgbClr val="000000"/>
                          </a:solidFill>
                          <a:effectLst/>
                          <a:latin typeface="Calibri" panose="020F0502020204030204" pitchFamily="34" charset="0"/>
                        </a:rPr>
                        <a:t>GERMANY</a:t>
                      </a:r>
                    </a:p>
                  </a:txBody>
                  <a:tcPr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283166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800101" y="1266220"/>
            <a:ext cx="5531326" cy="55313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txBox="1">
            <a:spLocks/>
          </p:cNvSpPr>
          <p:nvPr/>
        </p:nvSpPr>
        <p:spPr>
          <a:xfrm>
            <a:off x="2540915" y="2846160"/>
            <a:ext cx="3545560" cy="1810728"/>
          </a:xfrm>
          <a:prstGeom prst="rect">
            <a:avLst/>
          </a:prstGeom>
        </p:spPr>
        <p:txBody>
          <a:bodyPr vert="horz" lIns="130622" tIns="65311" rIns="130622" bIns="65311" rtlCol="0">
            <a:noAutofit/>
          </a:bodyPr>
          <a:lstStyle>
            <a:lvl1pPr marL="347663" indent="-347663" algn="l" defTabSz="1306220" rtl="0" eaLnBrk="1" latinLnBrk="0" hangingPunct="1">
              <a:lnSpc>
                <a:spcPct val="85000"/>
              </a:lnSpc>
              <a:spcBef>
                <a:spcPts val="650"/>
              </a:spcBef>
              <a:buClr>
                <a:srgbClr val="C00000"/>
              </a:buClr>
              <a:buFont typeface="Wingdings" pitchFamily="2" charset="2"/>
              <a:buChar char="§"/>
              <a:defRPr sz="4400" kern="1200">
                <a:solidFill>
                  <a:schemeClr val="bg1"/>
                </a:solidFill>
                <a:latin typeface="Arial" pitchFamily="34" charset="0"/>
                <a:ea typeface="+mn-ea"/>
                <a:cs typeface="Arial" pitchFamily="34" charset="0"/>
              </a:defRPr>
            </a:lvl1pPr>
            <a:lvl2pPr marL="798513" indent="-282575" algn="l" defTabSz="1306220" rtl="0" eaLnBrk="1" latinLnBrk="0" hangingPunct="1">
              <a:lnSpc>
                <a:spcPct val="85000"/>
              </a:lnSpc>
              <a:spcBef>
                <a:spcPts val="650"/>
              </a:spcBef>
              <a:buClr>
                <a:srgbClr val="C00000"/>
              </a:buClr>
              <a:buFont typeface="Arial" pitchFamily="34" charset="0"/>
              <a:buChar char="•"/>
              <a:defRPr sz="3600" kern="1200">
                <a:solidFill>
                  <a:schemeClr val="bg1"/>
                </a:solidFill>
                <a:latin typeface="Arial" pitchFamily="34" charset="0"/>
                <a:ea typeface="+mn-ea"/>
                <a:cs typeface="Arial" pitchFamily="34" charset="0"/>
              </a:defRPr>
            </a:lvl2pPr>
            <a:lvl3pPr marL="1196975" indent="-333375" algn="l" defTabSz="1306220" rtl="0" eaLnBrk="1" latinLnBrk="0" hangingPunct="1">
              <a:lnSpc>
                <a:spcPct val="85000"/>
              </a:lnSpc>
              <a:spcBef>
                <a:spcPts val="650"/>
              </a:spcBef>
              <a:buClr>
                <a:srgbClr val="C00000"/>
              </a:buClr>
              <a:buFont typeface="Calibri" pitchFamily="34" charset="0"/>
              <a:buChar char="–"/>
              <a:defRPr sz="3200" kern="1200">
                <a:solidFill>
                  <a:schemeClr val="bg1"/>
                </a:solidFill>
                <a:latin typeface="Arial" pitchFamily="34" charset="0"/>
                <a:ea typeface="+mn-ea"/>
                <a:cs typeface="Arial" pitchFamily="34" charset="0"/>
              </a:defRPr>
            </a:lvl3pPr>
            <a:lvl4pPr marL="1546225" indent="-284163" algn="l" defTabSz="1306220" rtl="0" eaLnBrk="1" latinLnBrk="0" hangingPunct="1">
              <a:lnSpc>
                <a:spcPct val="85000"/>
              </a:lnSpc>
              <a:spcBef>
                <a:spcPts val="650"/>
              </a:spcBef>
              <a:buClr>
                <a:srgbClr val="C00000"/>
              </a:buClr>
              <a:buFont typeface="Wingdings" pitchFamily="2" charset="2"/>
              <a:buChar char="§"/>
              <a:defRPr sz="2800" kern="1200">
                <a:solidFill>
                  <a:schemeClr val="bg1"/>
                </a:solidFill>
                <a:latin typeface="Arial" pitchFamily="34" charset="0"/>
                <a:ea typeface="+mn-ea"/>
                <a:cs typeface="Arial" pitchFamily="34" charset="0"/>
              </a:defRPr>
            </a:lvl4pPr>
            <a:lvl5pPr marL="1828800" indent="-231775" algn="l" defTabSz="1306220" rtl="0" eaLnBrk="1" latinLnBrk="0" hangingPunct="1">
              <a:lnSpc>
                <a:spcPct val="85000"/>
              </a:lnSpc>
              <a:spcBef>
                <a:spcPts val="650"/>
              </a:spcBef>
              <a:buClr>
                <a:srgbClr val="C00000"/>
              </a:buClr>
              <a:buFont typeface="Arial" pitchFamily="34" charset="0"/>
              <a:buChar char="•"/>
              <a:defRPr sz="2800" kern="1200">
                <a:solidFill>
                  <a:schemeClr val="bg1"/>
                </a:solidFill>
                <a:latin typeface="Arial" pitchFamily="34" charset="0"/>
                <a:ea typeface="+mn-ea"/>
                <a:cs typeface="Arial" pitchFamily="34" charset="0"/>
              </a:defRPr>
            </a:lvl5pPr>
            <a:lvl6pPr marL="359210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21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32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43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9pPr>
          </a:lstStyle>
          <a:p>
            <a:pPr marL="0" indent="0">
              <a:buNone/>
            </a:pPr>
            <a:r>
              <a:rPr lang="en-US" sz="2000" dirty="0" smtClean="0">
                <a:solidFill>
                  <a:srgbClr val="F29422"/>
                </a:solidFill>
                <a:ea typeface="Calibri" pitchFamily="34" charset="0"/>
              </a:rPr>
              <a:t>Contact:</a:t>
            </a:r>
            <a:r>
              <a:rPr lang="en-US" sz="2000" b="1" dirty="0" smtClean="0">
                <a:solidFill>
                  <a:schemeClr val="tx1">
                    <a:lumMod val="65000"/>
                    <a:lumOff val="35000"/>
                  </a:schemeClr>
                </a:solidFill>
                <a:ea typeface="Calibri" pitchFamily="34" charset="0"/>
              </a:rPr>
              <a:t/>
            </a:r>
            <a:br>
              <a:rPr lang="en-US" sz="2000" b="1" dirty="0" smtClean="0">
                <a:solidFill>
                  <a:schemeClr val="tx1">
                    <a:lumMod val="65000"/>
                    <a:lumOff val="35000"/>
                  </a:schemeClr>
                </a:solidFill>
                <a:ea typeface="Calibri" pitchFamily="34" charset="0"/>
              </a:rPr>
            </a:br>
            <a:r>
              <a:rPr lang="en-US" sz="2000" b="1" dirty="0" smtClean="0">
                <a:solidFill>
                  <a:schemeClr val="tx1">
                    <a:lumMod val="65000"/>
                    <a:lumOff val="35000"/>
                  </a:schemeClr>
                </a:solidFill>
                <a:ea typeface="Calibri" pitchFamily="34" charset="0"/>
              </a:rPr>
              <a:t/>
            </a:r>
            <a:br>
              <a:rPr lang="en-US" sz="2000" b="1" dirty="0" smtClean="0">
                <a:solidFill>
                  <a:schemeClr val="tx1">
                    <a:lumMod val="65000"/>
                    <a:lumOff val="35000"/>
                  </a:schemeClr>
                </a:solidFill>
                <a:ea typeface="Calibri" pitchFamily="34" charset="0"/>
              </a:rPr>
            </a:br>
            <a:r>
              <a:rPr lang="en-US" sz="2000" dirty="0" smtClean="0">
                <a:solidFill>
                  <a:schemeClr val="tx1">
                    <a:lumMod val="65000"/>
                    <a:lumOff val="35000"/>
                  </a:schemeClr>
                </a:solidFill>
                <a:ea typeface="Calibri" pitchFamily="34" charset="0"/>
              </a:rPr>
              <a:t>John Munoz</a:t>
            </a:r>
          </a:p>
          <a:p>
            <a:pPr marL="0" indent="0">
              <a:buNone/>
            </a:pPr>
            <a:r>
              <a:rPr lang="en-US" sz="1600" dirty="0" smtClean="0">
                <a:solidFill>
                  <a:schemeClr val="tx1">
                    <a:lumMod val="65000"/>
                    <a:lumOff val="35000"/>
                  </a:schemeClr>
                </a:solidFill>
                <a:ea typeface="Calibri" pitchFamily="34" charset="0"/>
              </a:rPr>
              <a:t>John.Munoz@MasterCard.com</a:t>
            </a:r>
          </a:p>
          <a:p>
            <a:pPr marL="0" indent="0">
              <a:buNone/>
            </a:pPr>
            <a:r>
              <a:rPr lang="en-US" sz="1200" dirty="0">
                <a:solidFill>
                  <a:schemeClr val="tx1">
                    <a:lumMod val="65000"/>
                    <a:lumOff val="35000"/>
                  </a:schemeClr>
                </a:solidFill>
                <a:ea typeface="Calibri" pitchFamily="34" charset="0"/>
              </a:rPr>
              <a:t>(305) </a:t>
            </a:r>
            <a:r>
              <a:rPr lang="en-US" sz="1200" dirty="0" smtClean="0">
                <a:solidFill>
                  <a:schemeClr val="tx1">
                    <a:lumMod val="65000"/>
                    <a:lumOff val="35000"/>
                  </a:schemeClr>
                </a:solidFill>
                <a:ea typeface="Calibri" pitchFamily="34" charset="0"/>
              </a:rPr>
              <a:t>536-9524</a:t>
            </a:r>
          </a:p>
        </p:txBody>
      </p:sp>
      <p:pic>
        <p:nvPicPr>
          <p:cNvPr id="6146" name="Picture 2" descr="C:\$adam\$ templates\$ armstrong templates icons\MCUS_Icon_PNGs_300dpi\IS_icon.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4815"/>
          <a:stretch/>
        </p:blipFill>
        <p:spPr bwMode="auto">
          <a:xfrm>
            <a:off x="129629" y="1489307"/>
            <a:ext cx="2232572" cy="2990417"/>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863960" y="249930"/>
            <a:ext cx="7239000" cy="614361"/>
          </a:xfrm>
        </p:spPr>
        <p:txBody>
          <a:bodyPr/>
          <a:lstStyle/>
          <a:p>
            <a:r>
              <a:rPr lang="en-US" dirty="0"/>
              <a:t>Learn more at: </a:t>
            </a:r>
          </a:p>
        </p:txBody>
      </p:sp>
      <p:sp>
        <p:nvSpPr>
          <p:cNvPr id="6" name="TextBox 5"/>
          <p:cNvSpPr txBox="1"/>
          <p:nvPr/>
        </p:nvSpPr>
        <p:spPr>
          <a:xfrm>
            <a:off x="866775" y="638175"/>
            <a:ext cx="5455126" cy="400110"/>
          </a:xfrm>
          <a:prstGeom prst="rect">
            <a:avLst/>
          </a:prstGeom>
          <a:noFill/>
        </p:spPr>
        <p:txBody>
          <a:bodyPr wrap="square" rtlCol="0">
            <a:spAutoFit/>
          </a:bodyPr>
          <a:lstStyle/>
          <a:p>
            <a:r>
              <a:rPr lang="en-US" sz="2000" dirty="0" smtClean="0">
                <a:solidFill>
                  <a:schemeClr val="tx1">
                    <a:lumMod val="75000"/>
                    <a:lumOff val="25000"/>
                  </a:schemeClr>
                </a:solidFill>
                <a:latin typeface="Arial" panose="020B0604020202020204" pitchFamily="34" charset="0"/>
                <a:ea typeface="Calibri" pitchFamily="34" charset="0"/>
                <a:cs typeface="Arial" panose="020B0604020202020204" pitchFamily="34" charset="0"/>
              </a:rPr>
              <a:t>www.mastercardadvisors.com</a:t>
            </a:r>
            <a:endParaRPr lang="en-US" sz="2400" dirty="0">
              <a:solidFill>
                <a:schemeClr val="tx1">
                  <a:lumMod val="75000"/>
                  <a:lumOff val="25000"/>
                </a:schemeClr>
              </a:solidFill>
              <a:latin typeface="Arial" panose="020B0604020202020204" pitchFamily="34" charset="0"/>
              <a:ea typeface="Calibri" pitchFamily="34" charset="0"/>
              <a:cs typeface="Arial" panose="020B0604020202020204" pitchFamily="34" charset="0"/>
            </a:endParaRPr>
          </a:p>
        </p:txBody>
      </p:sp>
    </p:spTree>
    <p:extLst>
      <p:ext uri="{BB962C8B-B14F-4D97-AF65-F5344CB8AC3E}">
        <p14:creationId xmlns:p14="http://schemas.microsoft.com/office/powerpoint/2010/main" val="4057943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4143" y="109638"/>
            <a:ext cx="7239000" cy="613295"/>
          </a:xfrm>
        </p:spPr>
        <p:txBody>
          <a:bodyPr/>
          <a:lstStyle/>
          <a:p>
            <a:r>
              <a:rPr lang="en-US" sz="2400" dirty="0" smtClean="0"/>
              <a:t>Disclaimer</a:t>
            </a:r>
            <a:endParaRPr lang="en-US" sz="2400" dirty="0"/>
          </a:p>
        </p:txBody>
      </p:sp>
      <p:sp>
        <p:nvSpPr>
          <p:cNvPr id="5" name="TextBox 4"/>
          <p:cNvSpPr txBox="1"/>
          <p:nvPr/>
        </p:nvSpPr>
        <p:spPr>
          <a:xfrm>
            <a:off x="552157" y="3725748"/>
            <a:ext cx="7643153" cy="1015663"/>
          </a:xfrm>
          <a:prstGeom prst="rect">
            <a:avLst/>
          </a:prstGeom>
          <a:noFill/>
        </p:spPr>
        <p:txBody>
          <a:bodyPr wrap="square" rtlCol="0">
            <a:spAutoFit/>
          </a:bodyPr>
          <a:lstStyle/>
          <a:p>
            <a:pPr lvl="0" defTabSz="914400"/>
            <a:r>
              <a:rPr lang="en-US" sz="1200" dirty="0" smtClean="0">
                <a:latin typeface="+mj-lt"/>
                <a:ea typeface="Calibri" pitchFamily="34" charset="0"/>
                <a:cs typeface="Times New Roman" pitchFamily="18" charset="0"/>
              </a:rPr>
              <a:t>© 2016 MasterCard International Incorporated.  All rights reserved.  </a:t>
            </a:r>
          </a:p>
          <a:p>
            <a:pPr lvl="0" defTabSz="914400"/>
            <a:endParaRPr lang="en-US" sz="1200" dirty="0" smtClean="0">
              <a:latin typeface="+mj-lt"/>
              <a:cs typeface="Times New Roman" pitchFamily="18" charset="0"/>
            </a:endParaRPr>
          </a:p>
          <a:p>
            <a:pPr lvl="0"/>
            <a:r>
              <a:rPr lang="en-US" sz="1200" dirty="0" smtClean="0">
                <a:latin typeface="+mj-lt"/>
                <a:ea typeface="Calibri" pitchFamily="34" charset="0"/>
                <a:cs typeface="Times New Roman" pitchFamily="18" charset="0"/>
              </a:rPr>
              <a:t>The information contained herein is for Aruba Hotel and Tourism Association’s</a:t>
            </a:r>
            <a:r>
              <a:rPr lang="en-US" sz="1200" dirty="0" smtClean="0">
                <a:solidFill>
                  <a:srgbClr val="FF0000"/>
                </a:solidFill>
                <a:latin typeface="+mj-lt"/>
                <a:ea typeface="Calibri" pitchFamily="34" charset="0"/>
                <a:cs typeface="Times New Roman" pitchFamily="18" charset="0"/>
              </a:rPr>
              <a:t> </a:t>
            </a:r>
            <a:r>
              <a:rPr lang="en-US" sz="1200" dirty="0" smtClean="0">
                <a:latin typeface="+mj-lt"/>
                <a:ea typeface="Calibri" pitchFamily="34" charset="0"/>
                <a:cs typeface="Times New Roman" pitchFamily="18" charset="0"/>
              </a:rPr>
              <a:t>(AHATA) internal use only.  This presentation may not be redistributed or reproduced, in whole or in part, without the prior written consent of MasterCard.  This presentation and the data herein are provided for illustrative purposes only. </a:t>
            </a:r>
            <a:endParaRPr lang="en-US" sz="1400" i="1" dirty="0">
              <a:latin typeface="+mj-lt"/>
              <a:cs typeface="Times New Roman" pitchFamily="18" charset="0"/>
            </a:endParaRPr>
          </a:p>
        </p:txBody>
      </p:sp>
      <p:pic>
        <p:nvPicPr>
          <p:cNvPr id="6" name="Picture 5" descr="logo_advisors.emf"/>
          <p:cNvPicPr>
            <a:picLocks noChangeAspect="1"/>
          </p:cNvPicPr>
          <p:nvPr/>
        </p:nvPicPr>
        <p:blipFill>
          <a:blip r:embed="rId2" cstate="print"/>
          <a:stretch>
            <a:fillRect/>
          </a:stretch>
        </p:blipFill>
        <p:spPr>
          <a:xfrm>
            <a:off x="576072" y="2148408"/>
            <a:ext cx="3726382" cy="525027"/>
          </a:xfrm>
          <a:prstGeom prst="rect">
            <a:avLst/>
          </a:prstGeom>
        </p:spPr>
      </p:pic>
    </p:spTree>
    <p:extLst>
      <p:ext uri="{BB962C8B-B14F-4D97-AF65-F5344CB8AC3E}">
        <p14:creationId xmlns:p14="http://schemas.microsoft.com/office/powerpoint/2010/main" val="4113672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566"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834143" y="129303"/>
            <a:ext cx="7239000" cy="613295"/>
          </a:xfrm>
        </p:spPr>
        <p:txBody>
          <a:bodyPr/>
          <a:lstStyle/>
          <a:p>
            <a:r>
              <a:rPr lang="en-US" sz="2400" dirty="0" smtClean="0"/>
              <a:t>Executive Summary</a:t>
            </a:r>
            <a:endParaRPr lang="en-US" sz="2400" dirty="0"/>
          </a:p>
        </p:txBody>
      </p:sp>
      <p:sp>
        <p:nvSpPr>
          <p:cNvPr id="10" name="Rectangle 8"/>
          <p:cNvSpPr>
            <a:spLocks noChangeArrowheads="1"/>
          </p:cNvSpPr>
          <p:nvPr/>
        </p:nvSpPr>
        <p:spPr bwMode="gray">
          <a:xfrm>
            <a:off x="475943" y="892916"/>
            <a:ext cx="8206584" cy="3211130"/>
          </a:xfrm>
          <a:prstGeom prst="rect">
            <a:avLst/>
          </a:prstGeom>
          <a:solidFill>
            <a:schemeClr val="bg1"/>
          </a:solidFill>
          <a:ln w="9525" algn="ctr">
            <a:noFill/>
            <a:miter lim="800000"/>
            <a:headEnd type="none" w="lg" len="lg"/>
            <a:tailEnd type="none" w="lg" len="lg"/>
          </a:ln>
        </p:spPr>
        <p:txBody>
          <a:bodyPr lIns="91440" tIns="91440" rIns="91440" bIns="91440"/>
          <a:lstStyle/>
          <a:p>
            <a:pPr marL="231775" lvl="1" indent="-231775">
              <a:spcBef>
                <a:spcPts val="600"/>
              </a:spcBef>
              <a:spcAft>
                <a:spcPts val="600"/>
              </a:spcAft>
              <a:buClr>
                <a:srgbClr val="FF6600"/>
              </a:buClr>
              <a:buFont typeface="Wingdings" panose="05000000000000000000" pitchFamily="2" charset="2"/>
              <a:buChar char="§"/>
            </a:pPr>
            <a:r>
              <a:rPr lang="en-US" sz="1400" dirty="0" smtClean="0">
                <a:solidFill>
                  <a:schemeClr val="tx2"/>
                </a:solidFill>
                <a:latin typeface="+mj-lt"/>
              </a:rPr>
              <a:t>Peak international travel to Puerto Rico happens from December through March.</a:t>
            </a:r>
            <a:endParaRPr lang="en-US" sz="1400" dirty="0">
              <a:solidFill>
                <a:schemeClr val="tx2"/>
              </a:solidFill>
              <a:latin typeface="+mj-lt"/>
            </a:endParaRPr>
          </a:p>
          <a:p>
            <a:pPr marL="231775" lvl="1" indent="-231775">
              <a:spcBef>
                <a:spcPts val="600"/>
              </a:spcBef>
              <a:spcAft>
                <a:spcPts val="600"/>
              </a:spcAft>
              <a:buClr>
                <a:srgbClr val="FF6600"/>
              </a:buClr>
              <a:buFont typeface="Wingdings" panose="05000000000000000000" pitchFamily="2" charset="2"/>
              <a:buChar char="§"/>
            </a:pPr>
            <a:r>
              <a:rPr lang="en-US" sz="1400" dirty="0" smtClean="0">
                <a:solidFill>
                  <a:schemeClr val="tx2"/>
                </a:solidFill>
                <a:latin typeface="+mj-lt"/>
              </a:rPr>
              <a:t>The top origination markets for spend are the US, US Virgin Islands, Canada, </a:t>
            </a:r>
            <a:r>
              <a:rPr lang="en-US" sz="1400" dirty="0">
                <a:solidFill>
                  <a:schemeClr val="tx2"/>
                </a:solidFill>
                <a:latin typeface="+mj-lt"/>
              </a:rPr>
              <a:t>t</a:t>
            </a:r>
            <a:r>
              <a:rPr lang="en-US" sz="1400" dirty="0" smtClean="0">
                <a:solidFill>
                  <a:schemeClr val="tx2"/>
                </a:solidFill>
                <a:latin typeface="+mj-lt"/>
              </a:rPr>
              <a:t>he UK, and Germany; dominated by the US which spends significantly more than any other country </a:t>
            </a:r>
          </a:p>
          <a:p>
            <a:pPr marL="688975" lvl="2" indent="-231775">
              <a:spcAft>
                <a:spcPts val="600"/>
              </a:spcAft>
              <a:buClr>
                <a:srgbClr val="FF6600"/>
              </a:buClr>
              <a:buFont typeface="Wingdings" panose="05000000000000000000" pitchFamily="2" charset="2"/>
              <a:buChar char="§"/>
            </a:pPr>
            <a:r>
              <a:rPr lang="en-US" sz="1400" dirty="0" smtClean="0">
                <a:solidFill>
                  <a:schemeClr val="tx2"/>
                </a:solidFill>
                <a:latin typeface="+mj-lt"/>
              </a:rPr>
              <a:t>US spend could be due to expats or residents using foreign cards given that PR is a commonwealth (unincorporated territory of the United States)</a:t>
            </a:r>
          </a:p>
          <a:p>
            <a:pPr marL="231775" lvl="1" indent="-231775">
              <a:spcBef>
                <a:spcPts val="600"/>
              </a:spcBef>
              <a:spcAft>
                <a:spcPts val="600"/>
              </a:spcAft>
              <a:buClr>
                <a:srgbClr val="FF6600"/>
              </a:buClr>
              <a:buFont typeface="Wingdings" panose="05000000000000000000" pitchFamily="2" charset="2"/>
              <a:buChar char="§"/>
            </a:pPr>
            <a:r>
              <a:rPr lang="en-US" sz="1400" dirty="0" smtClean="0">
                <a:solidFill>
                  <a:schemeClr val="tx2"/>
                </a:solidFill>
                <a:latin typeface="+mj-lt"/>
              </a:rPr>
              <a:t>By account, visitors to Puerto Rico from the US Virgin Islands spend the most, spending about </a:t>
            </a:r>
            <a:r>
              <a:rPr lang="en-US" sz="1400" dirty="0">
                <a:solidFill>
                  <a:schemeClr val="tx2"/>
                </a:solidFill>
                <a:latin typeface="+mj-lt"/>
              </a:rPr>
              <a:t>3</a:t>
            </a:r>
            <a:r>
              <a:rPr lang="en-US" sz="1400" dirty="0" smtClean="0">
                <a:solidFill>
                  <a:schemeClr val="tx2"/>
                </a:solidFill>
                <a:latin typeface="+mj-lt"/>
              </a:rPr>
              <a:t> times more than those from the United States</a:t>
            </a:r>
            <a:endParaRPr lang="en-US" sz="1400" dirty="0">
              <a:solidFill>
                <a:schemeClr val="tx2"/>
              </a:solidFill>
              <a:latin typeface="+mj-lt"/>
            </a:endParaRPr>
          </a:p>
          <a:p>
            <a:pPr marL="231775" lvl="1" indent="-231775">
              <a:spcBef>
                <a:spcPts val="600"/>
              </a:spcBef>
              <a:spcAft>
                <a:spcPts val="600"/>
              </a:spcAft>
              <a:buClr>
                <a:srgbClr val="FF6600"/>
              </a:buClr>
              <a:buFont typeface="Wingdings" panose="05000000000000000000" pitchFamily="2" charset="2"/>
              <a:buChar char="§"/>
            </a:pPr>
            <a:r>
              <a:rPr lang="en-US" sz="1400" dirty="0" smtClean="0">
                <a:solidFill>
                  <a:schemeClr val="tx2"/>
                </a:solidFill>
                <a:latin typeface="+mj-lt"/>
              </a:rPr>
              <a:t>The United Kingdom has the </a:t>
            </a:r>
            <a:r>
              <a:rPr lang="en-US" sz="1400" dirty="0">
                <a:solidFill>
                  <a:schemeClr val="tx2"/>
                </a:solidFill>
                <a:latin typeface="+mj-lt"/>
              </a:rPr>
              <a:t>largest spend growth versus prior year, but the primary source of international </a:t>
            </a:r>
            <a:r>
              <a:rPr lang="en-US" sz="1400" dirty="0" smtClean="0">
                <a:solidFill>
                  <a:schemeClr val="tx2"/>
                </a:solidFill>
                <a:latin typeface="+mj-lt"/>
              </a:rPr>
              <a:t>spend, the United Statues, </a:t>
            </a:r>
            <a:r>
              <a:rPr lang="en-US" sz="1400" dirty="0">
                <a:solidFill>
                  <a:schemeClr val="tx2"/>
                </a:solidFill>
                <a:latin typeface="+mj-lt"/>
              </a:rPr>
              <a:t>is also growing substantially with a 26% </a:t>
            </a:r>
            <a:r>
              <a:rPr lang="en-US" sz="1400" dirty="0" smtClean="0">
                <a:solidFill>
                  <a:schemeClr val="tx2"/>
                </a:solidFill>
                <a:latin typeface="+mj-lt"/>
              </a:rPr>
              <a:t>increase</a:t>
            </a:r>
            <a:endParaRPr lang="en-US" sz="1400" dirty="0">
              <a:solidFill>
                <a:schemeClr val="tx2"/>
              </a:solidFill>
              <a:latin typeface="+mj-lt"/>
            </a:endParaRPr>
          </a:p>
          <a:p>
            <a:pPr marL="231775" lvl="1" indent="-231775">
              <a:spcBef>
                <a:spcPts val="600"/>
              </a:spcBef>
              <a:spcAft>
                <a:spcPts val="600"/>
              </a:spcAft>
              <a:buClr>
                <a:srgbClr val="FF6600"/>
              </a:buClr>
              <a:buSzPct val="100000"/>
              <a:buFont typeface="Wingdings" panose="05000000000000000000" pitchFamily="2" charset="2"/>
              <a:buChar char="§"/>
              <a:defRPr/>
            </a:pPr>
            <a:r>
              <a:rPr lang="en-US" sz="1400" b="1" dirty="0" smtClean="0">
                <a:solidFill>
                  <a:schemeClr val="tx2"/>
                </a:solidFill>
                <a:latin typeface="Arial" panose="020B0604020202020204" pitchFamily="34" charset="0"/>
                <a:cs typeface="Arial" panose="020B0604020202020204" pitchFamily="34" charset="0"/>
              </a:rPr>
              <a:t>USA </a:t>
            </a:r>
            <a:r>
              <a:rPr lang="en-US" sz="1400" dirty="0" smtClean="0">
                <a:solidFill>
                  <a:schemeClr val="tx2"/>
                </a:solidFill>
                <a:latin typeface="Arial" panose="020B0604020202020204" pitchFamily="34" charset="0"/>
                <a:cs typeface="Arial" panose="020B0604020202020204" pitchFamily="34" charset="0"/>
              </a:rPr>
              <a:t>and</a:t>
            </a:r>
            <a:r>
              <a:rPr lang="en-US" sz="1400" b="1" dirty="0" smtClean="0">
                <a:solidFill>
                  <a:schemeClr val="tx2"/>
                </a:solidFill>
                <a:latin typeface="Arial" panose="020B0604020202020204" pitchFamily="34" charset="0"/>
                <a:cs typeface="Arial" panose="020B0604020202020204" pitchFamily="34" charset="0"/>
              </a:rPr>
              <a:t> </a:t>
            </a:r>
            <a:r>
              <a:rPr lang="en-US" sz="1400" b="1" dirty="0">
                <a:solidFill>
                  <a:schemeClr val="tx2"/>
                </a:solidFill>
                <a:latin typeface="Arial" panose="020B0604020202020204" pitchFamily="34" charset="0"/>
                <a:cs typeface="Arial" panose="020B0604020202020204" pitchFamily="34" charset="0"/>
              </a:rPr>
              <a:t>US Virgin </a:t>
            </a:r>
            <a:r>
              <a:rPr lang="en-US" sz="1400" b="1" dirty="0" smtClean="0">
                <a:solidFill>
                  <a:schemeClr val="tx2"/>
                </a:solidFill>
                <a:latin typeface="Arial" panose="020B0604020202020204" pitchFamily="34" charset="0"/>
                <a:cs typeface="Arial" panose="020B0604020202020204" pitchFamily="34" charset="0"/>
              </a:rPr>
              <a:t>Islands </a:t>
            </a:r>
            <a:r>
              <a:rPr lang="en-US" sz="1400" dirty="0" smtClean="0">
                <a:solidFill>
                  <a:schemeClr val="tx2"/>
                </a:solidFill>
                <a:latin typeface="Arial" panose="020B0604020202020204" pitchFamily="34" charset="0"/>
                <a:cs typeface="Arial" panose="020B0604020202020204" pitchFamily="34" charset="0"/>
              </a:rPr>
              <a:t>travelers </a:t>
            </a:r>
            <a:r>
              <a:rPr lang="en-US" sz="1400" dirty="0">
                <a:solidFill>
                  <a:schemeClr val="tx2"/>
                </a:solidFill>
                <a:latin typeface="Arial" panose="020B0604020202020204" pitchFamily="34" charset="0"/>
                <a:cs typeface="Arial" panose="020B0604020202020204" pitchFamily="34" charset="0"/>
              </a:rPr>
              <a:t>have a small share of spend in travel related categories indicating many may be longer-term visitors (such as </a:t>
            </a:r>
            <a:r>
              <a:rPr lang="en-US" sz="1400" dirty="0" smtClean="0">
                <a:solidFill>
                  <a:schemeClr val="tx2"/>
                </a:solidFill>
                <a:latin typeface="Arial" panose="020B0604020202020204" pitchFamily="34" charset="0"/>
                <a:cs typeface="Arial" panose="020B0604020202020204" pitchFamily="34" charset="0"/>
              </a:rPr>
              <a:t>ex-pats</a:t>
            </a:r>
            <a:r>
              <a:rPr lang="en-US" sz="1400" dirty="0">
                <a:solidFill>
                  <a:schemeClr val="tx2"/>
                </a:solidFill>
                <a:latin typeface="Arial" panose="020B0604020202020204" pitchFamily="34" charset="0"/>
                <a:cs typeface="Arial" panose="020B0604020202020204" pitchFamily="34" charset="0"/>
              </a:rPr>
              <a:t>). </a:t>
            </a:r>
            <a:endParaRPr lang="en-US" sz="1400" dirty="0" smtClean="0">
              <a:solidFill>
                <a:schemeClr val="tx2"/>
              </a:solidFill>
              <a:latin typeface="Arial" panose="020B0604020202020204" pitchFamily="34" charset="0"/>
              <a:cs typeface="Arial" panose="020B0604020202020204" pitchFamily="34" charset="0"/>
            </a:endParaRPr>
          </a:p>
          <a:p>
            <a:pPr marL="231775" lvl="1" indent="-231775">
              <a:spcBef>
                <a:spcPts val="600"/>
              </a:spcBef>
              <a:spcAft>
                <a:spcPts val="600"/>
              </a:spcAft>
              <a:buClr>
                <a:srgbClr val="FF6600"/>
              </a:buClr>
              <a:buSzPct val="100000"/>
              <a:buFont typeface="Wingdings" panose="05000000000000000000" pitchFamily="2" charset="2"/>
              <a:buChar char="§"/>
              <a:defRPr/>
            </a:pPr>
            <a:r>
              <a:rPr lang="en-US" sz="1400" b="1" dirty="0" smtClean="0">
                <a:solidFill>
                  <a:schemeClr val="tx2"/>
                </a:solidFill>
                <a:latin typeface="Arial" panose="020B0604020202020204" pitchFamily="34" charset="0"/>
                <a:cs typeface="Arial" panose="020B0604020202020204" pitchFamily="34" charset="0"/>
              </a:rPr>
              <a:t>The United Kingdom </a:t>
            </a:r>
            <a:r>
              <a:rPr lang="en-US" sz="1400" dirty="0">
                <a:solidFill>
                  <a:schemeClr val="tx2"/>
                </a:solidFill>
                <a:latin typeface="Arial" panose="020B0604020202020204" pitchFamily="34" charset="0"/>
                <a:cs typeface="Arial" panose="020B0604020202020204" pitchFamily="34" charset="0"/>
              </a:rPr>
              <a:t>and</a:t>
            </a:r>
            <a:r>
              <a:rPr lang="en-US" sz="1400" b="1" dirty="0">
                <a:solidFill>
                  <a:schemeClr val="tx2"/>
                </a:solidFill>
                <a:latin typeface="Arial" panose="020B0604020202020204" pitchFamily="34" charset="0"/>
                <a:cs typeface="Arial" panose="020B0604020202020204" pitchFamily="34" charset="0"/>
              </a:rPr>
              <a:t> Germany </a:t>
            </a:r>
            <a:r>
              <a:rPr lang="en-US" sz="1400" dirty="0">
                <a:solidFill>
                  <a:schemeClr val="tx2"/>
                </a:solidFill>
                <a:latin typeface="Arial" panose="020B0604020202020204" pitchFamily="34" charset="0"/>
                <a:cs typeface="Arial" panose="020B0604020202020204" pitchFamily="34" charset="0"/>
              </a:rPr>
              <a:t>over index on </a:t>
            </a:r>
            <a:r>
              <a:rPr lang="en-US" sz="1400" b="1" dirty="0">
                <a:solidFill>
                  <a:schemeClr val="tx2"/>
                </a:solidFill>
                <a:latin typeface="Arial" panose="020B0604020202020204" pitchFamily="34" charset="0"/>
                <a:cs typeface="Arial" panose="020B0604020202020204" pitchFamily="34" charset="0"/>
              </a:rPr>
              <a:t>Hotel </a:t>
            </a:r>
            <a:r>
              <a:rPr lang="en-US" sz="1400" dirty="0">
                <a:solidFill>
                  <a:schemeClr val="tx2"/>
                </a:solidFill>
                <a:latin typeface="Arial" panose="020B0604020202020204" pitchFamily="34" charset="0"/>
                <a:cs typeface="Arial" panose="020B0604020202020204" pitchFamily="34" charset="0"/>
              </a:rPr>
              <a:t>spend while </a:t>
            </a:r>
            <a:r>
              <a:rPr lang="en-US" sz="1400" b="1" dirty="0">
                <a:solidFill>
                  <a:schemeClr val="tx2"/>
                </a:solidFill>
                <a:latin typeface="Arial" panose="020B0604020202020204" pitchFamily="34" charset="0"/>
                <a:cs typeface="Arial" panose="020B0604020202020204" pitchFamily="34" charset="0"/>
              </a:rPr>
              <a:t>Canada </a:t>
            </a:r>
            <a:r>
              <a:rPr lang="en-US" sz="1400" dirty="0">
                <a:solidFill>
                  <a:schemeClr val="tx2"/>
                </a:solidFill>
                <a:latin typeface="Arial" panose="020B0604020202020204" pitchFamily="34" charset="0"/>
                <a:cs typeface="Arial" panose="020B0604020202020204" pitchFamily="34" charset="0"/>
              </a:rPr>
              <a:t>over indexes on </a:t>
            </a:r>
            <a:r>
              <a:rPr lang="en-US" sz="1400" b="1" dirty="0">
                <a:solidFill>
                  <a:schemeClr val="tx2"/>
                </a:solidFill>
                <a:latin typeface="Arial" panose="020B0604020202020204" pitchFamily="34" charset="0"/>
                <a:cs typeface="Arial" panose="020B0604020202020204" pitchFamily="34" charset="0"/>
              </a:rPr>
              <a:t>Restaurants. </a:t>
            </a:r>
          </a:p>
          <a:p>
            <a:pPr marL="0" lvl="1">
              <a:spcBef>
                <a:spcPts val="600"/>
              </a:spcBef>
              <a:spcAft>
                <a:spcPts val="600"/>
              </a:spcAft>
              <a:buClr>
                <a:srgbClr val="FF6600"/>
              </a:buClr>
              <a:buSzPct val="100000"/>
              <a:defRPr/>
            </a:pPr>
            <a:endParaRPr lang="en-US" sz="14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958173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365345" y="691481"/>
            <a:ext cx="8778655" cy="794419"/>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sp>
        <p:nvSpPr>
          <p:cNvPr id="14" name="TextBox 13"/>
          <p:cNvSpPr txBox="1"/>
          <p:nvPr/>
        </p:nvSpPr>
        <p:spPr>
          <a:xfrm>
            <a:off x="717847" y="781908"/>
            <a:ext cx="8078283" cy="602216"/>
          </a:xfrm>
          <a:prstGeom prst="rect">
            <a:avLst/>
          </a:prstGeom>
          <a:noFill/>
        </p:spPr>
        <p:txBody>
          <a:bodyPr wrap="square" rtlCol="0">
            <a:noAutofit/>
          </a:bodyPr>
          <a:lstStyle/>
          <a:p>
            <a:r>
              <a:rPr lang="en-US" sz="1400" dirty="0" smtClean="0">
                <a:solidFill>
                  <a:schemeClr val="bg1"/>
                </a:solidFill>
                <a:latin typeface="Arial" panose="020B0604020202020204" pitchFamily="34" charset="0"/>
                <a:cs typeface="Arial" panose="020B0604020202020204" pitchFamily="34" charset="0"/>
              </a:rPr>
              <a:t>International traveler spending in Puerto Rico is very seasonal, with the highest from December through March, and consistently lower the rest of the year with a dip in September.</a:t>
            </a:r>
            <a:endParaRPr lang="en-US" sz="1400" dirty="0">
              <a:solidFill>
                <a:schemeClr val="bg1"/>
              </a:solidFill>
              <a:latin typeface="Arial" panose="020B0604020202020204" pitchFamily="34" charset="0"/>
              <a:cs typeface="Arial" panose="020B0604020202020204" pitchFamily="34" charset="0"/>
            </a:endParaRPr>
          </a:p>
        </p:txBody>
      </p:sp>
      <p:sp>
        <p:nvSpPr>
          <p:cNvPr id="7" name="Title 6"/>
          <p:cNvSpPr>
            <a:spLocks noGrp="1"/>
          </p:cNvSpPr>
          <p:nvPr>
            <p:ph type="title"/>
          </p:nvPr>
        </p:nvSpPr>
        <p:spPr/>
        <p:txBody>
          <a:bodyPr/>
          <a:lstStyle/>
          <a:p>
            <a:r>
              <a:rPr lang="en-US" dirty="0" smtClean="0"/>
              <a:t>Seasonality of International Spend</a:t>
            </a:r>
            <a:endParaRPr lang="en-GB" dirty="0">
              <a:solidFill>
                <a:srgbClr val="FF9900"/>
              </a:solidFill>
            </a:endParaRPr>
          </a:p>
        </p:txBody>
      </p:sp>
      <p:sp>
        <p:nvSpPr>
          <p:cNvPr id="23" name="Rounded Rectangle 22"/>
          <p:cNvSpPr/>
          <p:nvPr/>
        </p:nvSpPr>
        <p:spPr>
          <a:xfrm>
            <a:off x="473069" y="5739434"/>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endParaRPr lang="en-US" sz="800" b="1" dirty="0">
              <a:solidFill>
                <a:schemeClr val="bg1">
                  <a:lumMod val="50000"/>
                </a:schemeClr>
              </a:solidFill>
              <a:latin typeface="Arial" panose="020B0604020202020204" pitchFamily="34" charset="0"/>
              <a:cs typeface="Arial" panose="020B0604020202020204" pitchFamily="34" charset="0"/>
            </a:endParaRPr>
          </a:p>
        </p:txBody>
      </p:sp>
      <p:graphicFrame>
        <p:nvGraphicFramePr>
          <p:cNvPr id="2" name="Chart 1"/>
          <p:cNvGraphicFramePr/>
          <p:nvPr>
            <p:extLst>
              <p:ext uri="{D42A27DB-BD31-4B8C-83A1-F6EECF244321}">
                <p14:modId xmlns:p14="http://schemas.microsoft.com/office/powerpoint/2010/main" val="2896565625"/>
              </p:ext>
            </p:extLst>
          </p:nvPr>
        </p:nvGraphicFramePr>
        <p:xfrm>
          <a:off x="973115" y="1815152"/>
          <a:ext cx="7431354" cy="3924282"/>
        </p:xfrm>
        <a:graphic>
          <a:graphicData uri="http://schemas.openxmlformats.org/drawingml/2006/chart">
            <c:chart xmlns:c="http://schemas.openxmlformats.org/drawingml/2006/chart" xmlns:r="http://schemas.openxmlformats.org/officeDocument/2006/relationships" r:id="rId3"/>
          </a:graphicData>
        </a:graphic>
      </p:graphicFrame>
      <p:sp>
        <p:nvSpPr>
          <p:cNvPr id="3" name="Oval 2"/>
          <p:cNvSpPr/>
          <p:nvPr/>
        </p:nvSpPr>
        <p:spPr>
          <a:xfrm>
            <a:off x="7672532" y="2638697"/>
            <a:ext cx="540774" cy="540774"/>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124125" y="2567031"/>
            <a:ext cx="1741227" cy="686369"/>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547708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365345" y="691481"/>
            <a:ext cx="8778655" cy="794419"/>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sp>
        <p:nvSpPr>
          <p:cNvPr id="7" name="Title 6"/>
          <p:cNvSpPr>
            <a:spLocks noGrp="1"/>
          </p:cNvSpPr>
          <p:nvPr>
            <p:ph type="title"/>
          </p:nvPr>
        </p:nvSpPr>
        <p:spPr/>
        <p:txBody>
          <a:bodyPr/>
          <a:lstStyle/>
          <a:p>
            <a:r>
              <a:rPr lang="en-US" dirty="0" smtClean="0"/>
              <a:t>Top </a:t>
            </a:r>
            <a:r>
              <a:rPr lang="en-US" dirty="0"/>
              <a:t>5</a:t>
            </a:r>
            <a:r>
              <a:rPr lang="en-US" dirty="0" smtClean="0"/>
              <a:t> Origination </a:t>
            </a:r>
            <a:r>
              <a:rPr lang="en-US" dirty="0"/>
              <a:t>Markets based on Spend Index </a:t>
            </a:r>
            <a:endParaRPr lang="en-GB" dirty="0">
              <a:solidFill>
                <a:srgbClr val="FF9900"/>
              </a:solidFill>
            </a:endParaRPr>
          </a:p>
        </p:txBody>
      </p:sp>
      <p:sp>
        <p:nvSpPr>
          <p:cNvPr id="16" name="TextBox 15"/>
          <p:cNvSpPr txBox="1"/>
          <p:nvPr/>
        </p:nvSpPr>
        <p:spPr>
          <a:xfrm>
            <a:off x="471747" y="805038"/>
            <a:ext cx="8766255" cy="480131"/>
          </a:xfrm>
          <a:prstGeom prst="rect">
            <a:avLst/>
          </a:prstGeom>
          <a:noFill/>
        </p:spPr>
        <p:txBody>
          <a:bodyPr wrap="square" rtlCol="0">
            <a:spAutoFit/>
          </a:bodyPr>
          <a:lstStyle/>
          <a:p>
            <a:pPr marL="3175" lvl="1" defTabSz="457200">
              <a:lnSpc>
                <a:spcPct val="90000"/>
              </a:lnSpc>
              <a:spcBef>
                <a:spcPts val="0"/>
              </a:spcBef>
              <a:spcAft>
                <a:spcPts val="200"/>
              </a:spcAft>
              <a:buClr>
                <a:srgbClr val="FF9900"/>
              </a:buClr>
              <a:buSzPct val="100000"/>
              <a:defRPr/>
            </a:pPr>
            <a:r>
              <a:rPr lang="en-US" sz="1400" dirty="0" smtClean="0">
                <a:solidFill>
                  <a:schemeClr val="bg1"/>
                </a:solidFill>
                <a:latin typeface="Arial" pitchFamily="34" charset="0"/>
              </a:rPr>
              <a:t>Almost all international spend in Puerto Rico is from the </a:t>
            </a:r>
            <a:r>
              <a:rPr lang="en-US" sz="1400" b="1" dirty="0" smtClean="0">
                <a:solidFill>
                  <a:schemeClr val="bg1"/>
                </a:solidFill>
                <a:latin typeface="Arial" pitchFamily="34" charset="0"/>
              </a:rPr>
              <a:t>United States</a:t>
            </a:r>
            <a:r>
              <a:rPr lang="en-US" sz="1400" dirty="0" smtClean="0">
                <a:solidFill>
                  <a:schemeClr val="bg1"/>
                </a:solidFill>
                <a:latin typeface="Arial" pitchFamily="34" charset="0"/>
              </a:rPr>
              <a:t>, which is not surprising given Puerto Rico is an unincorporated territory of the US.</a:t>
            </a:r>
            <a:endParaRPr lang="en-US" sz="1400" dirty="0">
              <a:solidFill>
                <a:schemeClr val="bg1"/>
              </a:solidFill>
              <a:latin typeface="Arial" pitchFamily="34" charset="0"/>
            </a:endParaRPr>
          </a:p>
        </p:txBody>
      </p:sp>
      <p:sp>
        <p:nvSpPr>
          <p:cNvPr id="24" name="Rounded Rectangle 23"/>
          <p:cNvSpPr/>
          <p:nvPr/>
        </p:nvSpPr>
        <p:spPr>
          <a:xfrm>
            <a:off x="473069" y="5858068"/>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r>
              <a:rPr lang="en-US" sz="800" dirty="0" smtClean="0">
                <a:solidFill>
                  <a:srgbClr val="FF9900"/>
                </a:solidFill>
                <a:latin typeface="Arial" panose="020B0604020202020204" pitchFamily="34" charset="0"/>
                <a:cs typeface="Arial" panose="020B0604020202020204" pitchFamily="34" charset="0"/>
              </a:rPr>
              <a:t>Note:</a:t>
            </a:r>
          </a:p>
          <a:p>
            <a:pPr marL="0" lvl="7">
              <a:buFont typeface="+mj-lt"/>
              <a:buAutoNum type="arabicPeriod"/>
            </a:pPr>
            <a:r>
              <a:rPr lang="en-US" sz="800" dirty="0" smtClean="0">
                <a:solidFill>
                  <a:schemeClr val="bg1">
                    <a:lumMod val="50000"/>
                  </a:schemeClr>
                </a:solidFill>
                <a:latin typeface="Arial" panose="020B0604020202020204" pitchFamily="34" charset="0"/>
                <a:cs typeface="Arial" panose="020B0604020202020204" pitchFamily="34" charset="0"/>
              </a:rPr>
              <a:t> All analysis is subject to Data Usage &amp; Privacy laws by origination Market and Benchmarking Requirements</a:t>
            </a:r>
          </a:p>
        </p:txBody>
      </p:sp>
      <p:sp>
        <p:nvSpPr>
          <p:cNvPr id="19" name="Rectangle 18"/>
          <p:cNvSpPr/>
          <p:nvPr/>
        </p:nvSpPr>
        <p:spPr>
          <a:xfrm>
            <a:off x="7156175" y="1843925"/>
            <a:ext cx="1247362" cy="528606"/>
          </a:xfrm>
          <a:prstGeom prst="rect">
            <a:avLst/>
          </a:prstGeom>
          <a:ln>
            <a:solidFill>
              <a:schemeClr val="bg2">
                <a:lumMod val="50000"/>
              </a:schemeClr>
            </a:solidFill>
          </a:ln>
        </p:spPr>
        <p:txBody>
          <a:bodyPr wrap="square">
            <a:spAutoFit/>
          </a:bodyPr>
          <a:lstStyle/>
          <a:p>
            <a:pPr marL="3175" lvl="1" algn="ctr" defTabSz="457200">
              <a:lnSpc>
                <a:spcPct val="90000"/>
              </a:lnSpc>
              <a:spcBef>
                <a:spcPts val="0"/>
              </a:spcBef>
              <a:spcAft>
                <a:spcPts val="200"/>
              </a:spcAft>
              <a:buClr>
                <a:schemeClr val="bg1"/>
              </a:buClr>
              <a:buSzPct val="100000"/>
              <a:defRPr/>
            </a:pPr>
            <a:r>
              <a:rPr lang="en-US" sz="1050" i="1" dirty="0" smtClean="0">
                <a:solidFill>
                  <a:schemeClr val="bg1">
                    <a:lumMod val="50000"/>
                  </a:schemeClr>
                </a:solidFill>
                <a:latin typeface="Arial" pitchFamily="34" charset="0"/>
              </a:rPr>
              <a:t>Note: The global spend index average is 100.</a:t>
            </a:r>
            <a:endParaRPr lang="en-US" sz="1050" i="1" dirty="0">
              <a:solidFill>
                <a:schemeClr val="bg1">
                  <a:lumMod val="50000"/>
                </a:schemeClr>
              </a:solidFill>
              <a:latin typeface="Arial" pitchFamily="34" charset="0"/>
            </a:endParaRPr>
          </a:p>
        </p:txBody>
      </p:sp>
      <p:graphicFrame>
        <p:nvGraphicFramePr>
          <p:cNvPr id="11" name="Chart 10"/>
          <p:cNvGraphicFramePr>
            <a:graphicFrameLocks/>
          </p:cNvGraphicFramePr>
          <p:nvPr>
            <p:extLst>
              <p:ext uri="{D42A27DB-BD31-4B8C-83A1-F6EECF244321}">
                <p14:modId xmlns:p14="http://schemas.microsoft.com/office/powerpoint/2010/main" val="4070709790"/>
              </p:ext>
            </p:extLst>
          </p:nvPr>
        </p:nvGraphicFramePr>
        <p:xfrm>
          <a:off x="726391" y="1843925"/>
          <a:ext cx="7924801" cy="36167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690843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365345" y="691481"/>
            <a:ext cx="8778655" cy="794419"/>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sp>
        <p:nvSpPr>
          <p:cNvPr id="7" name="Title 6"/>
          <p:cNvSpPr>
            <a:spLocks noGrp="1"/>
          </p:cNvSpPr>
          <p:nvPr>
            <p:ph type="title"/>
          </p:nvPr>
        </p:nvSpPr>
        <p:spPr/>
        <p:txBody>
          <a:bodyPr/>
          <a:lstStyle/>
          <a:p>
            <a:r>
              <a:rPr lang="en-US" dirty="0" smtClean="0"/>
              <a:t>Top 5 Origination </a:t>
            </a:r>
            <a:r>
              <a:rPr lang="en-US" dirty="0"/>
              <a:t>Markets based on Spend Index </a:t>
            </a:r>
            <a:r>
              <a:rPr lang="en-US" dirty="0" smtClean="0"/>
              <a:t>(ex. US)</a:t>
            </a:r>
            <a:endParaRPr lang="en-GB" dirty="0">
              <a:solidFill>
                <a:srgbClr val="FF9900"/>
              </a:solidFill>
            </a:endParaRPr>
          </a:p>
        </p:txBody>
      </p:sp>
      <p:sp>
        <p:nvSpPr>
          <p:cNvPr id="16" name="TextBox 15"/>
          <p:cNvSpPr txBox="1"/>
          <p:nvPr/>
        </p:nvSpPr>
        <p:spPr>
          <a:xfrm>
            <a:off x="471747" y="805038"/>
            <a:ext cx="8586795" cy="480131"/>
          </a:xfrm>
          <a:prstGeom prst="rect">
            <a:avLst/>
          </a:prstGeom>
          <a:noFill/>
        </p:spPr>
        <p:txBody>
          <a:bodyPr wrap="square" rtlCol="0">
            <a:spAutoFit/>
          </a:bodyPr>
          <a:lstStyle/>
          <a:p>
            <a:pPr marL="3175" lvl="1" defTabSz="457200">
              <a:lnSpc>
                <a:spcPct val="90000"/>
              </a:lnSpc>
              <a:spcBef>
                <a:spcPts val="0"/>
              </a:spcBef>
              <a:spcAft>
                <a:spcPts val="200"/>
              </a:spcAft>
              <a:buClr>
                <a:srgbClr val="FF9900"/>
              </a:buClr>
              <a:buSzPct val="100000"/>
              <a:defRPr/>
            </a:pPr>
            <a:r>
              <a:rPr lang="en-US" sz="1400" dirty="0" smtClean="0">
                <a:solidFill>
                  <a:schemeClr val="bg1"/>
                </a:solidFill>
                <a:latin typeface="Arial" pitchFamily="34" charset="0"/>
              </a:rPr>
              <a:t>Outside of the US, the </a:t>
            </a:r>
            <a:r>
              <a:rPr lang="en-US" sz="1400" b="1" dirty="0" smtClean="0">
                <a:solidFill>
                  <a:schemeClr val="bg1"/>
                </a:solidFill>
                <a:latin typeface="Arial" pitchFamily="34" charset="0"/>
              </a:rPr>
              <a:t>US Virgin Islands </a:t>
            </a:r>
            <a:r>
              <a:rPr lang="en-US" sz="1400" dirty="0" smtClean="0">
                <a:solidFill>
                  <a:schemeClr val="bg1"/>
                </a:solidFill>
                <a:latin typeface="Arial" pitchFamily="34" charset="0"/>
              </a:rPr>
              <a:t>and </a:t>
            </a:r>
            <a:r>
              <a:rPr lang="en-US" sz="1400" b="1" dirty="0" smtClean="0">
                <a:solidFill>
                  <a:schemeClr val="bg1"/>
                </a:solidFill>
                <a:latin typeface="Arial" pitchFamily="34" charset="0"/>
              </a:rPr>
              <a:t>Canada</a:t>
            </a:r>
            <a:r>
              <a:rPr lang="en-US" sz="1400" dirty="0" smtClean="0">
                <a:solidFill>
                  <a:schemeClr val="bg1"/>
                </a:solidFill>
                <a:latin typeface="Arial" pitchFamily="34" charset="0"/>
              </a:rPr>
              <a:t> are the top two countries.  However, both have shown a decline vs prior year while the </a:t>
            </a:r>
            <a:r>
              <a:rPr lang="en-US" sz="1400" b="1" dirty="0" smtClean="0">
                <a:solidFill>
                  <a:schemeClr val="bg1"/>
                </a:solidFill>
                <a:latin typeface="Arial" pitchFamily="34" charset="0"/>
              </a:rPr>
              <a:t>United Kingdom </a:t>
            </a:r>
            <a:r>
              <a:rPr lang="en-US" sz="1400" dirty="0" smtClean="0">
                <a:solidFill>
                  <a:schemeClr val="bg1"/>
                </a:solidFill>
                <a:latin typeface="Arial" pitchFamily="34" charset="0"/>
              </a:rPr>
              <a:t>has increased.</a:t>
            </a:r>
            <a:endParaRPr lang="en-US" sz="1400" dirty="0">
              <a:solidFill>
                <a:schemeClr val="bg1"/>
              </a:solidFill>
              <a:latin typeface="Arial" pitchFamily="34" charset="0"/>
            </a:endParaRPr>
          </a:p>
        </p:txBody>
      </p:sp>
      <p:sp>
        <p:nvSpPr>
          <p:cNvPr id="24" name="Rounded Rectangle 23"/>
          <p:cNvSpPr/>
          <p:nvPr/>
        </p:nvSpPr>
        <p:spPr>
          <a:xfrm>
            <a:off x="473069" y="5858068"/>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r>
              <a:rPr lang="en-US" sz="800" dirty="0" smtClean="0">
                <a:solidFill>
                  <a:srgbClr val="FF9900"/>
                </a:solidFill>
                <a:latin typeface="Arial" panose="020B0604020202020204" pitchFamily="34" charset="0"/>
                <a:cs typeface="Arial" panose="020B0604020202020204" pitchFamily="34" charset="0"/>
              </a:rPr>
              <a:t>Note:</a:t>
            </a:r>
          </a:p>
          <a:p>
            <a:pPr marL="0" lvl="7">
              <a:buFont typeface="+mj-lt"/>
              <a:buAutoNum type="arabicPeriod"/>
            </a:pPr>
            <a:r>
              <a:rPr lang="en-US" sz="800" dirty="0" smtClean="0">
                <a:solidFill>
                  <a:schemeClr val="bg1">
                    <a:lumMod val="50000"/>
                  </a:schemeClr>
                </a:solidFill>
                <a:latin typeface="Arial" panose="020B0604020202020204" pitchFamily="34" charset="0"/>
                <a:cs typeface="Arial" panose="020B0604020202020204" pitchFamily="34" charset="0"/>
              </a:rPr>
              <a:t> All analysis is subject to Data Usage &amp; Privacy laws by origination Market and Benchmarking Requirements</a:t>
            </a:r>
          </a:p>
        </p:txBody>
      </p:sp>
      <p:sp>
        <p:nvSpPr>
          <p:cNvPr id="19" name="Rectangle 18"/>
          <p:cNvSpPr/>
          <p:nvPr/>
        </p:nvSpPr>
        <p:spPr>
          <a:xfrm>
            <a:off x="7300485" y="2350915"/>
            <a:ext cx="1247362" cy="528606"/>
          </a:xfrm>
          <a:prstGeom prst="rect">
            <a:avLst/>
          </a:prstGeom>
          <a:ln>
            <a:solidFill>
              <a:schemeClr val="bg2">
                <a:lumMod val="50000"/>
              </a:schemeClr>
            </a:solidFill>
          </a:ln>
        </p:spPr>
        <p:txBody>
          <a:bodyPr wrap="square">
            <a:spAutoFit/>
          </a:bodyPr>
          <a:lstStyle/>
          <a:p>
            <a:pPr marL="3175" lvl="1" algn="ctr" defTabSz="457200">
              <a:lnSpc>
                <a:spcPct val="90000"/>
              </a:lnSpc>
              <a:spcBef>
                <a:spcPts val="0"/>
              </a:spcBef>
              <a:spcAft>
                <a:spcPts val="200"/>
              </a:spcAft>
              <a:buClr>
                <a:schemeClr val="bg1"/>
              </a:buClr>
              <a:buSzPct val="100000"/>
              <a:defRPr/>
            </a:pPr>
            <a:r>
              <a:rPr lang="en-US" sz="1050" i="1" dirty="0" smtClean="0">
                <a:solidFill>
                  <a:schemeClr val="bg1">
                    <a:lumMod val="50000"/>
                  </a:schemeClr>
                </a:solidFill>
                <a:latin typeface="Arial" pitchFamily="34" charset="0"/>
              </a:rPr>
              <a:t>Note: The global spend index average is 100.</a:t>
            </a:r>
            <a:endParaRPr lang="en-US" sz="1050" i="1" dirty="0">
              <a:solidFill>
                <a:schemeClr val="bg1">
                  <a:lumMod val="50000"/>
                </a:schemeClr>
              </a:solidFill>
              <a:latin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2503957793"/>
              </p:ext>
            </p:extLst>
          </p:nvPr>
        </p:nvGraphicFramePr>
        <p:xfrm>
          <a:off x="623046" y="1843925"/>
          <a:ext cx="7924801" cy="36167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101536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189" y="2735775"/>
            <a:ext cx="8683405" cy="528719"/>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bwMode="auto">
          <a:xfrm>
            <a:off x="365345" y="691480"/>
            <a:ext cx="8778655" cy="61344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sp>
        <p:nvSpPr>
          <p:cNvPr id="14" name="TextBox 13"/>
          <p:cNvSpPr txBox="1"/>
          <p:nvPr/>
        </p:nvSpPr>
        <p:spPr>
          <a:xfrm>
            <a:off x="546931" y="665813"/>
            <a:ext cx="8501819" cy="602216"/>
          </a:xfrm>
          <a:prstGeom prst="rect">
            <a:avLst/>
          </a:prstGeom>
          <a:noFill/>
        </p:spPr>
        <p:txBody>
          <a:bodyPr wrap="square" rtlCol="0">
            <a:noAutofit/>
          </a:bodyPr>
          <a:lstStyle/>
          <a:p>
            <a:r>
              <a:rPr lang="en-US" sz="1400" dirty="0" smtClean="0">
                <a:solidFill>
                  <a:schemeClr val="bg1"/>
                </a:solidFill>
                <a:latin typeface="Arial" panose="020B0604020202020204" pitchFamily="34" charset="0"/>
                <a:cs typeface="Arial" panose="020B0604020202020204" pitchFamily="34" charset="0"/>
              </a:rPr>
              <a:t>While most total spend comes from </a:t>
            </a:r>
            <a:r>
              <a:rPr lang="en-US" sz="1400" b="1" dirty="0" smtClean="0">
                <a:solidFill>
                  <a:schemeClr val="bg1"/>
                </a:solidFill>
                <a:latin typeface="Arial" panose="020B0604020202020204" pitchFamily="34" charset="0"/>
                <a:cs typeface="Arial" panose="020B0604020202020204" pitchFamily="34" charset="0"/>
              </a:rPr>
              <a:t>United Status </a:t>
            </a:r>
            <a:r>
              <a:rPr lang="en-US" sz="1400" dirty="0" smtClean="0">
                <a:solidFill>
                  <a:schemeClr val="bg1"/>
                </a:solidFill>
                <a:latin typeface="Arial" panose="020B0604020202020204" pitchFamily="34" charset="0"/>
                <a:cs typeface="Arial" panose="020B0604020202020204" pitchFamily="34" charset="0"/>
              </a:rPr>
              <a:t>visitors, the average spend per US visitor is </a:t>
            </a:r>
            <a:r>
              <a:rPr lang="en-US" sz="1400" dirty="0">
                <a:solidFill>
                  <a:schemeClr val="bg1"/>
                </a:solidFill>
                <a:latin typeface="Arial" panose="020B0604020202020204" pitchFamily="34" charset="0"/>
                <a:cs typeface="Arial" panose="020B0604020202020204" pitchFamily="34" charset="0"/>
              </a:rPr>
              <a:t>below </a:t>
            </a:r>
            <a:r>
              <a:rPr lang="en-US" sz="1400" dirty="0" smtClean="0">
                <a:solidFill>
                  <a:schemeClr val="bg1"/>
                </a:solidFill>
                <a:latin typeface="Arial" panose="020B0604020202020204" pitchFamily="34" charset="0"/>
                <a:cs typeface="Arial" panose="020B0604020202020204" pitchFamily="34" charset="0"/>
              </a:rPr>
              <a:t>visitors from the </a:t>
            </a:r>
            <a:r>
              <a:rPr lang="en-US" sz="1400" b="1" dirty="0" smtClean="0">
                <a:solidFill>
                  <a:schemeClr val="bg1"/>
                </a:solidFill>
                <a:latin typeface="Arial" panose="020B0604020202020204" pitchFamily="34" charset="0"/>
                <a:cs typeface="Arial" panose="020B0604020202020204" pitchFamily="34" charset="0"/>
              </a:rPr>
              <a:t>US </a:t>
            </a:r>
            <a:r>
              <a:rPr lang="en-US" sz="1400" b="1" dirty="0">
                <a:solidFill>
                  <a:schemeClr val="bg1"/>
                </a:solidFill>
                <a:latin typeface="Arial" panose="020B0604020202020204" pitchFamily="34" charset="0"/>
                <a:cs typeface="Arial" panose="020B0604020202020204" pitchFamily="34" charset="0"/>
              </a:rPr>
              <a:t>Virgin </a:t>
            </a:r>
            <a:r>
              <a:rPr lang="en-US" sz="1400" b="1" dirty="0" smtClean="0">
                <a:solidFill>
                  <a:schemeClr val="bg1"/>
                </a:solidFill>
                <a:latin typeface="Arial" panose="020B0604020202020204" pitchFamily="34" charset="0"/>
                <a:cs typeface="Arial" panose="020B0604020202020204" pitchFamily="34" charset="0"/>
              </a:rPr>
              <a:t>Islands</a:t>
            </a:r>
            <a:r>
              <a:rPr lang="en-US" sz="1400" dirty="0" smtClean="0">
                <a:solidFill>
                  <a:schemeClr val="bg1"/>
                </a:solidFill>
                <a:latin typeface="Arial" panose="020B0604020202020204" pitchFamily="34" charset="0"/>
                <a:cs typeface="Arial" panose="020B0604020202020204" pitchFamily="34" charset="0"/>
              </a:rPr>
              <a:t>.</a:t>
            </a:r>
            <a:endParaRPr lang="en-US" sz="1400" dirty="0">
              <a:solidFill>
                <a:schemeClr val="bg1"/>
              </a:solidFill>
              <a:latin typeface="Arial" panose="020B0604020202020204" pitchFamily="34" charset="0"/>
              <a:cs typeface="Arial" panose="020B0604020202020204" pitchFamily="34" charset="0"/>
            </a:endParaRPr>
          </a:p>
        </p:txBody>
      </p:sp>
      <p:sp>
        <p:nvSpPr>
          <p:cNvPr id="7" name="Title 6"/>
          <p:cNvSpPr>
            <a:spLocks noGrp="1"/>
          </p:cNvSpPr>
          <p:nvPr>
            <p:ph type="title"/>
          </p:nvPr>
        </p:nvSpPr>
        <p:spPr/>
        <p:txBody>
          <a:bodyPr/>
          <a:lstStyle/>
          <a:p>
            <a:r>
              <a:rPr lang="en-US" dirty="0"/>
              <a:t>Average Spend per Account</a:t>
            </a:r>
            <a:endParaRPr lang="en-GB" dirty="0">
              <a:solidFill>
                <a:srgbClr val="FF9900"/>
              </a:solidFill>
            </a:endParaRPr>
          </a:p>
        </p:txBody>
      </p:sp>
      <p:sp>
        <p:nvSpPr>
          <p:cNvPr id="23" name="Rounded Rectangle 22"/>
          <p:cNvSpPr/>
          <p:nvPr/>
        </p:nvSpPr>
        <p:spPr>
          <a:xfrm>
            <a:off x="-741582" y="3173958"/>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endParaRPr lang="en-US" sz="800" b="1" dirty="0">
              <a:solidFill>
                <a:schemeClr val="bg1">
                  <a:lumMod val="50000"/>
                </a:schemeClr>
              </a:solidFill>
              <a:latin typeface="Arial" panose="020B0604020202020204" pitchFamily="34" charset="0"/>
              <a:cs typeface="Arial" panose="020B0604020202020204" pitchFamily="34" charset="0"/>
            </a:endParaRPr>
          </a:p>
        </p:txBody>
      </p:sp>
      <p:sp>
        <p:nvSpPr>
          <p:cNvPr id="10" name="TextBox 9"/>
          <p:cNvSpPr txBox="1"/>
          <p:nvPr/>
        </p:nvSpPr>
        <p:spPr>
          <a:xfrm>
            <a:off x="2137616" y="1573904"/>
            <a:ext cx="5178552" cy="184666"/>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rtlCol="0">
            <a:spAutoFit/>
          </a:bodyPr>
          <a:lstStyle/>
          <a:p>
            <a:pPr algn="ctr">
              <a:defRPr lang="en-US" sz="1200" b="1" i="0" u="none" strike="noStrike" kern="1200" baseline="0" dirty="0">
                <a:solidFill>
                  <a:srgbClr val="000000"/>
                </a:solidFill>
                <a:latin typeface="+mn-lt"/>
                <a:ea typeface="+mn-ea"/>
                <a:cs typeface="+mn-cs"/>
              </a:defRPr>
            </a:pPr>
            <a:r>
              <a:rPr lang="en-US" sz="1200" b="1" dirty="0"/>
              <a:t>Average Spend per Account for Top 5</a:t>
            </a:r>
            <a:r>
              <a:rPr lang="en-US" sz="1200" b="1" dirty="0" smtClean="0"/>
              <a:t> </a:t>
            </a:r>
            <a:r>
              <a:rPr lang="en-US" sz="1200" b="1" dirty="0"/>
              <a:t>Merchant </a:t>
            </a:r>
            <a:r>
              <a:rPr lang="en-US" sz="1200" b="1" dirty="0" smtClean="0"/>
              <a:t>Source </a:t>
            </a:r>
            <a:r>
              <a:rPr lang="en-US" sz="1200" b="1" dirty="0"/>
              <a:t>Markets</a:t>
            </a:r>
          </a:p>
        </p:txBody>
      </p:sp>
      <p:graphicFrame>
        <p:nvGraphicFramePr>
          <p:cNvPr id="9" name="Chart 8"/>
          <p:cNvGraphicFramePr>
            <a:graphicFrameLocks/>
          </p:cNvGraphicFramePr>
          <p:nvPr>
            <p:extLst>
              <p:ext uri="{D42A27DB-BD31-4B8C-83A1-F6EECF244321}">
                <p14:modId xmlns:p14="http://schemas.microsoft.com/office/powerpoint/2010/main" val="225090383"/>
              </p:ext>
            </p:extLst>
          </p:nvPr>
        </p:nvGraphicFramePr>
        <p:xfrm>
          <a:off x="1678891" y="1956987"/>
          <a:ext cx="6096000" cy="41617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5596581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bwMode="auto">
          <a:xfrm>
            <a:off x="365345" y="691480"/>
            <a:ext cx="8778655" cy="61344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graphicFrame>
        <p:nvGraphicFramePr>
          <p:cNvPr id="4" name="Object 3"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2575"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7" name="Title 6"/>
          <p:cNvSpPr>
            <a:spLocks noGrp="1"/>
          </p:cNvSpPr>
          <p:nvPr>
            <p:ph type="title"/>
          </p:nvPr>
        </p:nvSpPr>
        <p:spPr>
          <a:xfrm>
            <a:off x="834143" y="80142"/>
            <a:ext cx="7771472" cy="613295"/>
          </a:xfrm>
        </p:spPr>
        <p:txBody>
          <a:bodyPr vert="horz" lIns="91440" tIns="45720" rIns="91440" bIns="45720" rtlCol="0" anchor="ctr">
            <a:noAutofit/>
          </a:bodyPr>
          <a:lstStyle/>
          <a:p>
            <a:r>
              <a:rPr lang="en-US" dirty="0"/>
              <a:t>YoY Spend Growth for Top 5</a:t>
            </a:r>
            <a:r>
              <a:rPr lang="en-US" dirty="0" smtClean="0"/>
              <a:t> </a:t>
            </a:r>
            <a:r>
              <a:rPr lang="en-US" dirty="0"/>
              <a:t>Origination Markets</a:t>
            </a:r>
            <a:endParaRPr lang="en-GB" dirty="0"/>
          </a:p>
        </p:txBody>
      </p:sp>
      <p:sp>
        <p:nvSpPr>
          <p:cNvPr id="16" name="TextBox 15"/>
          <p:cNvSpPr txBox="1"/>
          <p:nvPr/>
        </p:nvSpPr>
        <p:spPr>
          <a:xfrm>
            <a:off x="659756" y="674388"/>
            <a:ext cx="8313328" cy="480131"/>
          </a:xfrm>
          <a:prstGeom prst="rect">
            <a:avLst/>
          </a:prstGeom>
          <a:noFill/>
        </p:spPr>
        <p:txBody>
          <a:bodyPr wrap="square" rtlCol="0">
            <a:spAutoFit/>
          </a:bodyPr>
          <a:lstStyle/>
          <a:p>
            <a:pPr marL="3175" lvl="1" defTabSz="457200">
              <a:lnSpc>
                <a:spcPct val="90000"/>
              </a:lnSpc>
              <a:spcAft>
                <a:spcPts val="200"/>
              </a:spcAft>
              <a:buClr>
                <a:srgbClr val="FF9900"/>
              </a:buClr>
              <a:buSzPct val="100000"/>
              <a:defRPr/>
            </a:pPr>
            <a:r>
              <a:rPr lang="en-US" sz="1400" b="1" dirty="0" smtClean="0">
                <a:solidFill>
                  <a:schemeClr val="bg1"/>
                </a:solidFill>
                <a:latin typeface="+mj-lt"/>
              </a:rPr>
              <a:t>The United Kingdom </a:t>
            </a:r>
            <a:r>
              <a:rPr lang="en-US" sz="1400" dirty="0" smtClean="0">
                <a:solidFill>
                  <a:schemeClr val="bg1"/>
                </a:solidFill>
                <a:latin typeface="+mj-lt"/>
              </a:rPr>
              <a:t>has the largest spend growth versus prior year, but the primary source of international spend, the </a:t>
            </a:r>
            <a:r>
              <a:rPr lang="en-US" sz="1400" b="1" dirty="0" smtClean="0">
                <a:solidFill>
                  <a:schemeClr val="bg1"/>
                </a:solidFill>
                <a:latin typeface="+mj-lt"/>
              </a:rPr>
              <a:t>United States</a:t>
            </a:r>
            <a:r>
              <a:rPr lang="en-US" sz="1400" dirty="0" smtClean="0">
                <a:solidFill>
                  <a:schemeClr val="bg1"/>
                </a:solidFill>
                <a:latin typeface="+mj-lt"/>
              </a:rPr>
              <a:t>, is also growing substantially with a 26% increase</a:t>
            </a:r>
            <a:endParaRPr lang="en-US" sz="1400" dirty="0">
              <a:solidFill>
                <a:schemeClr val="bg1"/>
              </a:solidFill>
              <a:latin typeface="+mj-lt"/>
            </a:endParaRPr>
          </a:p>
        </p:txBody>
      </p:sp>
      <p:sp>
        <p:nvSpPr>
          <p:cNvPr id="24" name="Rounded Rectangle 23"/>
          <p:cNvSpPr/>
          <p:nvPr/>
        </p:nvSpPr>
        <p:spPr>
          <a:xfrm>
            <a:off x="473069" y="5900798"/>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r>
              <a:rPr lang="en-US" sz="800" b="1" dirty="0" smtClean="0">
                <a:solidFill>
                  <a:srgbClr val="FF9900"/>
                </a:solidFill>
                <a:latin typeface="Calibri" panose="020F0502020204030204" pitchFamily="34" charset="0"/>
                <a:cs typeface="Arial" panose="020B0604020202020204" pitchFamily="34" charset="0"/>
              </a:rPr>
              <a:t>Note:</a:t>
            </a:r>
          </a:p>
          <a:p>
            <a:pPr marL="0" lvl="7">
              <a:buFont typeface="+mj-lt"/>
              <a:buAutoNum type="arabicPeriod"/>
            </a:pPr>
            <a:r>
              <a:rPr lang="en-US" sz="800" b="1" dirty="0" smtClean="0">
                <a:solidFill>
                  <a:schemeClr val="bg1">
                    <a:lumMod val="50000"/>
                  </a:schemeClr>
                </a:solidFill>
                <a:latin typeface="Calibri" panose="020F0502020204030204" pitchFamily="34" charset="0"/>
                <a:cs typeface="Arial" panose="020B0604020202020204" pitchFamily="34" charset="0"/>
              </a:rPr>
              <a:t> All analysis is subject to Data Usage &amp; Privacy laws </a:t>
            </a:r>
            <a:r>
              <a:rPr lang="en-US" sz="800" b="1" smtClean="0">
                <a:solidFill>
                  <a:schemeClr val="bg1">
                    <a:lumMod val="50000"/>
                  </a:schemeClr>
                </a:solidFill>
                <a:latin typeface="Calibri" panose="020F0502020204030204" pitchFamily="34" charset="0"/>
                <a:cs typeface="Arial" panose="020B0604020202020204" pitchFamily="34" charset="0"/>
              </a:rPr>
              <a:t>by origination </a:t>
            </a:r>
            <a:r>
              <a:rPr lang="en-US" sz="800" b="1" dirty="0" smtClean="0">
                <a:solidFill>
                  <a:schemeClr val="bg1">
                    <a:lumMod val="50000"/>
                  </a:schemeClr>
                </a:solidFill>
                <a:latin typeface="Calibri" panose="020F0502020204030204" pitchFamily="34" charset="0"/>
                <a:cs typeface="Arial" panose="020B0604020202020204" pitchFamily="34" charset="0"/>
              </a:rPr>
              <a:t>Market and Benchmarking Requirements</a:t>
            </a:r>
            <a:endParaRPr lang="en-US" sz="800" b="1" dirty="0">
              <a:solidFill>
                <a:schemeClr val="bg1">
                  <a:lumMod val="50000"/>
                </a:schemeClr>
              </a:solidFill>
              <a:latin typeface="Calibri" panose="020F0502020204030204" pitchFamily="34" charset="0"/>
              <a:cs typeface="Arial" panose="020B0604020202020204" pitchFamily="34" charset="0"/>
            </a:endParaRPr>
          </a:p>
        </p:txBody>
      </p:sp>
      <p:sp>
        <p:nvSpPr>
          <p:cNvPr id="18" name="Rectangle 17"/>
          <p:cNvSpPr/>
          <p:nvPr/>
        </p:nvSpPr>
        <p:spPr>
          <a:xfrm>
            <a:off x="1182432" y="3649046"/>
            <a:ext cx="817282" cy="2101346"/>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050" i="1" dirty="0" smtClean="0">
                <a:solidFill>
                  <a:schemeClr val="accent3"/>
                </a:solidFill>
                <a:latin typeface="Calibri" panose="020F0502020204030204" pitchFamily="34" charset="0"/>
              </a:rPr>
              <a:t>Spend Leader</a:t>
            </a:r>
            <a:endParaRPr lang="en-US" sz="1050" i="1" dirty="0">
              <a:solidFill>
                <a:schemeClr val="accent3"/>
              </a:solidFill>
              <a:latin typeface="Calibri" panose="020F0502020204030204" pitchFamily="34" charset="0"/>
            </a:endParaRPr>
          </a:p>
        </p:txBody>
      </p:sp>
      <p:graphicFrame>
        <p:nvGraphicFramePr>
          <p:cNvPr id="17" name="Chart 16"/>
          <p:cNvGraphicFramePr>
            <a:graphicFrameLocks/>
          </p:cNvGraphicFramePr>
          <p:nvPr>
            <p:extLst>
              <p:ext uri="{D42A27DB-BD31-4B8C-83A1-F6EECF244321}">
                <p14:modId xmlns:p14="http://schemas.microsoft.com/office/powerpoint/2010/main" val="579418543"/>
              </p:ext>
            </p:extLst>
          </p:nvPr>
        </p:nvGraphicFramePr>
        <p:xfrm>
          <a:off x="659756" y="1595085"/>
          <a:ext cx="8102836" cy="4015553"/>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97006360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Chart 35"/>
          <p:cNvGraphicFramePr>
            <a:graphicFrameLocks/>
          </p:cNvGraphicFramePr>
          <p:nvPr>
            <p:extLst>
              <p:ext uri="{D42A27DB-BD31-4B8C-83A1-F6EECF244321}">
                <p14:modId xmlns:p14="http://schemas.microsoft.com/office/powerpoint/2010/main" val="1647580704"/>
              </p:ext>
            </p:extLst>
          </p:nvPr>
        </p:nvGraphicFramePr>
        <p:xfrm>
          <a:off x="480855" y="2108794"/>
          <a:ext cx="8735733" cy="3478921"/>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tangle 16"/>
          <p:cNvSpPr/>
          <p:nvPr/>
        </p:nvSpPr>
        <p:spPr bwMode="auto">
          <a:xfrm>
            <a:off x="365345" y="675682"/>
            <a:ext cx="8778655" cy="816494"/>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sp>
        <p:nvSpPr>
          <p:cNvPr id="14" name="TextBox 13"/>
          <p:cNvSpPr txBox="1"/>
          <p:nvPr/>
        </p:nvSpPr>
        <p:spPr>
          <a:xfrm>
            <a:off x="365345" y="674134"/>
            <a:ext cx="8778655" cy="775836"/>
          </a:xfrm>
          <a:prstGeom prst="rect">
            <a:avLst/>
          </a:prstGeom>
          <a:noFill/>
        </p:spPr>
        <p:txBody>
          <a:bodyPr wrap="square" rtlCol="0">
            <a:noAutofit/>
          </a:bodyPr>
          <a:lstStyle/>
          <a:p>
            <a:r>
              <a:rPr lang="en-US" sz="1400" dirty="0" smtClean="0">
                <a:solidFill>
                  <a:schemeClr val="bg1"/>
                </a:solidFill>
                <a:latin typeface="Arial" panose="020B0604020202020204" pitchFamily="34" charset="0"/>
                <a:cs typeface="Arial" panose="020B0604020202020204" pitchFamily="34" charset="0"/>
              </a:rPr>
              <a:t>Travelers from the </a:t>
            </a:r>
            <a:r>
              <a:rPr lang="en-US" sz="1400" b="1" dirty="0" smtClean="0">
                <a:solidFill>
                  <a:schemeClr val="bg1"/>
                </a:solidFill>
                <a:latin typeface="Arial" panose="020B0604020202020204" pitchFamily="34" charset="0"/>
                <a:cs typeface="Arial" panose="020B0604020202020204" pitchFamily="34" charset="0"/>
              </a:rPr>
              <a:t>United States and the US Virgin Islands </a:t>
            </a:r>
            <a:r>
              <a:rPr lang="en-US" sz="1400" dirty="0" smtClean="0">
                <a:solidFill>
                  <a:schemeClr val="bg1"/>
                </a:solidFill>
                <a:latin typeface="Arial" panose="020B0604020202020204" pitchFamily="34" charset="0"/>
                <a:cs typeface="Arial" panose="020B0604020202020204" pitchFamily="34" charset="0"/>
              </a:rPr>
              <a:t>have a small share of spend in travel related categories indicating many may be longer-term visitors (such as ex-pats). </a:t>
            </a:r>
            <a:r>
              <a:rPr lang="en-US" sz="1400" b="1" dirty="0" smtClean="0">
                <a:solidFill>
                  <a:schemeClr val="bg1"/>
                </a:solidFill>
                <a:latin typeface="Arial" panose="020B0604020202020204" pitchFamily="34" charset="0"/>
                <a:cs typeface="Arial" panose="020B0604020202020204" pitchFamily="34" charset="0"/>
              </a:rPr>
              <a:t>The United Kingdom and Germany</a:t>
            </a:r>
            <a:r>
              <a:rPr lang="en-US" sz="1400" dirty="0" smtClean="0">
                <a:solidFill>
                  <a:schemeClr val="bg1"/>
                </a:solidFill>
                <a:latin typeface="Arial" panose="020B0604020202020204" pitchFamily="34" charset="0"/>
                <a:cs typeface="Arial" panose="020B0604020202020204" pitchFamily="34" charset="0"/>
              </a:rPr>
              <a:t> over index on </a:t>
            </a:r>
            <a:r>
              <a:rPr lang="en-US" sz="1400" b="1" dirty="0" smtClean="0">
                <a:solidFill>
                  <a:schemeClr val="bg1"/>
                </a:solidFill>
                <a:latin typeface="Arial" panose="020B0604020202020204" pitchFamily="34" charset="0"/>
                <a:cs typeface="Arial" panose="020B0604020202020204" pitchFamily="34" charset="0"/>
              </a:rPr>
              <a:t>Hotel</a:t>
            </a:r>
            <a:r>
              <a:rPr lang="en-US" sz="1400" dirty="0" smtClean="0">
                <a:solidFill>
                  <a:schemeClr val="bg1"/>
                </a:solidFill>
                <a:latin typeface="Arial" panose="020B0604020202020204" pitchFamily="34" charset="0"/>
                <a:cs typeface="Arial" panose="020B0604020202020204" pitchFamily="34" charset="0"/>
              </a:rPr>
              <a:t> spend while </a:t>
            </a:r>
            <a:r>
              <a:rPr lang="en-US" sz="1400" b="1" dirty="0" smtClean="0">
                <a:solidFill>
                  <a:schemeClr val="bg1"/>
                </a:solidFill>
                <a:latin typeface="Arial" panose="020B0604020202020204" pitchFamily="34" charset="0"/>
                <a:cs typeface="Arial" panose="020B0604020202020204" pitchFamily="34" charset="0"/>
              </a:rPr>
              <a:t>Canada </a:t>
            </a:r>
            <a:r>
              <a:rPr lang="en-US" sz="1400" dirty="0" smtClean="0">
                <a:solidFill>
                  <a:schemeClr val="bg1"/>
                </a:solidFill>
                <a:latin typeface="Arial" panose="020B0604020202020204" pitchFamily="34" charset="0"/>
                <a:cs typeface="Arial" panose="020B0604020202020204" pitchFamily="34" charset="0"/>
              </a:rPr>
              <a:t>over indexes on </a:t>
            </a:r>
            <a:r>
              <a:rPr lang="en-US" sz="1400" b="1" dirty="0" smtClean="0">
                <a:solidFill>
                  <a:schemeClr val="bg1"/>
                </a:solidFill>
                <a:latin typeface="Arial" panose="020B0604020202020204" pitchFamily="34" charset="0"/>
                <a:cs typeface="Arial" panose="020B0604020202020204" pitchFamily="34" charset="0"/>
              </a:rPr>
              <a:t>Restaurants. </a:t>
            </a:r>
            <a:endParaRPr lang="en-US" sz="1400" b="1" dirty="0">
              <a:solidFill>
                <a:schemeClr val="bg1"/>
              </a:solidFill>
              <a:latin typeface="Arial" panose="020B0604020202020204" pitchFamily="34" charset="0"/>
              <a:cs typeface="Arial" panose="020B0604020202020204" pitchFamily="34" charset="0"/>
            </a:endParaRPr>
          </a:p>
        </p:txBody>
      </p:sp>
      <p:sp>
        <p:nvSpPr>
          <p:cNvPr id="7" name="Title 6"/>
          <p:cNvSpPr>
            <a:spLocks noGrp="1"/>
          </p:cNvSpPr>
          <p:nvPr>
            <p:ph type="title"/>
          </p:nvPr>
        </p:nvSpPr>
        <p:spPr/>
        <p:txBody>
          <a:bodyPr vert="horz" lIns="91440" tIns="45720" rIns="91440" bIns="45720" rtlCol="0" anchor="ctr">
            <a:noAutofit/>
          </a:bodyPr>
          <a:lstStyle/>
          <a:p>
            <a:r>
              <a:rPr lang="en-US" dirty="0"/>
              <a:t>Cross Category Spend by Source Market</a:t>
            </a:r>
            <a:endParaRPr lang="en-GB" dirty="0"/>
          </a:p>
        </p:txBody>
      </p:sp>
      <p:sp>
        <p:nvSpPr>
          <p:cNvPr id="23" name="Rounded Rectangle 22"/>
          <p:cNvSpPr/>
          <p:nvPr/>
        </p:nvSpPr>
        <p:spPr>
          <a:xfrm>
            <a:off x="473069" y="5739434"/>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endParaRPr lang="en-US" sz="800" b="1" dirty="0">
              <a:solidFill>
                <a:schemeClr val="bg1">
                  <a:lumMod val="50000"/>
                </a:schemeClr>
              </a:solidFill>
              <a:latin typeface="Arial" panose="020B0604020202020204" pitchFamily="34" charset="0"/>
              <a:cs typeface="Arial" panose="020B0604020202020204" pitchFamily="34" charset="0"/>
            </a:endParaRPr>
          </a:p>
        </p:txBody>
      </p:sp>
      <p:sp>
        <p:nvSpPr>
          <p:cNvPr id="9" name="Rounded Rectangle 8"/>
          <p:cNvSpPr/>
          <p:nvPr/>
        </p:nvSpPr>
        <p:spPr bwMode="auto">
          <a:xfrm>
            <a:off x="473069" y="1594921"/>
            <a:ext cx="8396742" cy="306467"/>
          </a:xfrm>
          <a:prstGeom prst="roundRect">
            <a:avLst/>
          </a:prstGeom>
          <a:noFill/>
          <a:ln w="38100"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spAutoFit/>
          </a:bodyPr>
          <a:lstStyle/>
          <a:p>
            <a:pPr algn="ctr">
              <a:defRPr lang="en-US" sz="1200" b="1" i="0" u="none" strike="noStrike" kern="1200" baseline="0" dirty="0">
                <a:solidFill>
                  <a:srgbClr val="000000"/>
                </a:solidFill>
                <a:latin typeface="+mn-lt"/>
                <a:ea typeface="+mn-ea"/>
                <a:cs typeface="+mn-cs"/>
              </a:defRPr>
            </a:pPr>
            <a:r>
              <a:rPr lang="en-US" sz="1200" b="1" dirty="0">
                <a:solidFill>
                  <a:srgbClr val="000000"/>
                </a:solidFill>
              </a:rPr>
              <a:t>Travel-Related Cross Spend Categories for Top </a:t>
            </a:r>
            <a:r>
              <a:rPr lang="en-US" sz="1200" b="1" dirty="0" smtClean="0">
                <a:solidFill>
                  <a:srgbClr val="000000"/>
                </a:solidFill>
              </a:rPr>
              <a:t>Source </a:t>
            </a:r>
            <a:r>
              <a:rPr lang="en-US" sz="1200" b="1" dirty="0">
                <a:solidFill>
                  <a:srgbClr val="000000"/>
                </a:solidFill>
              </a:rPr>
              <a:t>Markets</a:t>
            </a:r>
            <a:endParaRPr lang="en-GB" sz="1200" b="1" dirty="0">
              <a:solidFill>
                <a:srgbClr val="000000"/>
              </a:solidFill>
            </a:endParaRPr>
          </a:p>
        </p:txBody>
      </p:sp>
      <p:sp>
        <p:nvSpPr>
          <p:cNvPr id="2" name="TextBox 1"/>
          <p:cNvSpPr txBox="1"/>
          <p:nvPr/>
        </p:nvSpPr>
        <p:spPr>
          <a:xfrm>
            <a:off x="6504020" y="5908013"/>
            <a:ext cx="2508925" cy="230832"/>
          </a:xfrm>
          <a:prstGeom prst="rect">
            <a:avLst/>
          </a:prstGeom>
        </p:spPr>
        <p:txBody>
          <a:bodyPr wrap="square" rtlCol="0">
            <a:spAutoFit/>
          </a:bodyPr>
          <a:lstStyle/>
          <a:p>
            <a:pPr marL="231775" indent="-231775">
              <a:spcBef>
                <a:spcPct val="80000"/>
              </a:spcBef>
              <a:buClr>
                <a:srgbClr val="FF6600"/>
              </a:buClr>
              <a:tabLst>
                <a:tab pos="5743575" algn="l"/>
              </a:tabLst>
            </a:pPr>
            <a:r>
              <a:rPr lang="en-US" sz="900" dirty="0" smtClean="0">
                <a:solidFill>
                  <a:schemeClr val="tx1">
                    <a:lumMod val="75000"/>
                    <a:lumOff val="25000"/>
                  </a:schemeClr>
                </a:solidFill>
              </a:rPr>
              <a:t>Industries the Source market over indexes to</a:t>
            </a:r>
          </a:p>
        </p:txBody>
      </p:sp>
      <p:sp>
        <p:nvSpPr>
          <p:cNvPr id="34" name="Rounded Rectangle 33"/>
          <p:cNvSpPr/>
          <p:nvPr/>
        </p:nvSpPr>
        <p:spPr>
          <a:xfrm>
            <a:off x="2931987" y="4669640"/>
            <a:ext cx="452025" cy="211850"/>
          </a:xfrm>
          <a:prstGeom prst="roundRect">
            <a:avLst/>
          </a:prstGeom>
          <a:no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168494" y="5946840"/>
            <a:ext cx="373626" cy="146319"/>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3"/>
          <p:cNvSpPr/>
          <p:nvPr/>
        </p:nvSpPr>
        <p:spPr>
          <a:xfrm>
            <a:off x="903705" y="5190978"/>
            <a:ext cx="2682780" cy="902181"/>
          </a:xfrm>
          <a:prstGeom prst="wedgeRoundRectCallout">
            <a:avLst>
              <a:gd name="adj1" fmla="val 30575"/>
              <a:gd name="adj2" fmla="val -80561"/>
              <a:gd name="adj3" fmla="val 16667"/>
            </a:avLst>
          </a:prstGeom>
          <a:solidFill>
            <a:srgbClr val="FFEFEF"/>
          </a:solidFill>
          <a:ln w="12700">
            <a:solidFill>
              <a:srgbClr val="99003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For full report, criteria could be added to exclude foreign cards with long length of stay (i.e. expats, residents using foreign cars)</a:t>
            </a:r>
            <a:endParaRPr lang="en-US" sz="1200" dirty="0">
              <a:solidFill>
                <a:schemeClr val="tx1"/>
              </a:solidFill>
            </a:endParaRPr>
          </a:p>
        </p:txBody>
      </p:sp>
      <p:sp>
        <p:nvSpPr>
          <p:cNvPr id="38" name="Rounded Rectangular Callout 37"/>
          <p:cNvSpPr/>
          <p:nvPr/>
        </p:nvSpPr>
        <p:spPr>
          <a:xfrm>
            <a:off x="901358" y="5188630"/>
            <a:ext cx="2682780" cy="902181"/>
          </a:xfrm>
          <a:prstGeom prst="wedgeRoundRectCallout">
            <a:avLst>
              <a:gd name="adj1" fmla="val -29159"/>
              <a:gd name="adj2" fmla="val -81567"/>
              <a:gd name="adj3" fmla="val 16667"/>
            </a:avLst>
          </a:prstGeom>
          <a:solidFill>
            <a:srgbClr val="FFEFEF"/>
          </a:solidFill>
          <a:ln w="12700">
            <a:solidFill>
              <a:srgbClr val="99003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For full report, criteria could be added to exclude foreign cards with long length of stay (i.e. expats, residents using foreign cards)</a:t>
            </a:r>
            <a:endParaRPr lang="en-US" sz="1200" dirty="0">
              <a:solidFill>
                <a:schemeClr val="tx1"/>
              </a:solidFill>
            </a:endParaRPr>
          </a:p>
        </p:txBody>
      </p:sp>
      <p:sp>
        <p:nvSpPr>
          <p:cNvPr id="42" name="Rectangle 41"/>
          <p:cNvSpPr/>
          <p:nvPr/>
        </p:nvSpPr>
        <p:spPr>
          <a:xfrm>
            <a:off x="6317207" y="3917732"/>
            <a:ext cx="373626" cy="2162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8019937" y="3917732"/>
            <a:ext cx="373626" cy="2162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8019937" y="3184612"/>
            <a:ext cx="373626" cy="2162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4651716" y="3184612"/>
            <a:ext cx="373626" cy="2162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959110" y="2988056"/>
            <a:ext cx="373626" cy="2162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1274949" y="2740229"/>
            <a:ext cx="373626" cy="2162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p:nvSpPr>
        <p:spPr>
          <a:xfrm>
            <a:off x="1274949" y="4669640"/>
            <a:ext cx="452025" cy="211850"/>
          </a:xfrm>
          <a:prstGeom prst="roundRect">
            <a:avLst/>
          </a:prstGeom>
          <a:no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4101287"/>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MC">
      <a:dk1>
        <a:srgbClr val="000000"/>
      </a:dk1>
      <a:lt1>
        <a:sysClr val="window" lastClr="FFFFFF"/>
      </a:lt1>
      <a:dk2>
        <a:srgbClr val="3F3F3F"/>
      </a:dk2>
      <a:lt2>
        <a:srgbClr val="F2F2F2"/>
      </a:lt2>
      <a:accent1>
        <a:srgbClr val="FCB133"/>
      </a:accent1>
      <a:accent2>
        <a:srgbClr val="F26722"/>
      </a:accent2>
      <a:accent3>
        <a:srgbClr val="C00000"/>
      </a:accent3>
      <a:accent4>
        <a:srgbClr val="ED1C24"/>
      </a:accent4>
      <a:accent5>
        <a:srgbClr val="58595B"/>
      </a:accent5>
      <a:accent6>
        <a:srgbClr val="D1D3D4"/>
      </a:accent6>
      <a:hlink>
        <a:srgbClr val="17365D"/>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marL="231775" indent="-231775">
          <a:lnSpc>
            <a:spcPct val="150000"/>
          </a:lnSpc>
          <a:spcBef>
            <a:spcPct val="80000"/>
          </a:spcBef>
          <a:buClr>
            <a:srgbClr val="FF6600"/>
          </a:buClr>
          <a:tabLst>
            <a:tab pos="5743575" algn="l"/>
          </a:tabLst>
          <a:defRPr sz="1800" dirty="0" smtClean="0">
            <a:solidFill>
              <a:schemeClr val="tx1">
                <a:lumMod val="75000"/>
                <a:lumOff val="2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asterCard Worldwide">
    <a:dk1>
      <a:srgbClr val="000000"/>
    </a:dk1>
    <a:lt1>
      <a:srgbClr val="FFFFFF"/>
    </a:lt1>
    <a:dk2>
      <a:srgbClr val="6B6B6B"/>
    </a:dk2>
    <a:lt2>
      <a:srgbClr val="FF9900"/>
    </a:lt2>
    <a:accent1>
      <a:srgbClr val="D86006"/>
    </a:accent1>
    <a:accent2>
      <a:srgbClr val="449BBA"/>
    </a:accent2>
    <a:accent3>
      <a:srgbClr val="9F3F71"/>
    </a:accent3>
    <a:accent4>
      <a:srgbClr val="48B689"/>
    </a:accent4>
    <a:accent5>
      <a:srgbClr val="F5BC68"/>
    </a:accent5>
    <a:accent6>
      <a:srgbClr val="95A9C9"/>
    </a:accent6>
    <a:hlink>
      <a:srgbClr val="D2B3B8"/>
    </a:hlink>
    <a:folHlink>
      <a:srgbClr val="BDD7C0"/>
    </a:folHlink>
  </a:clrScheme>
  <a:fontScheme name="mw_template">
    <a:majorFont>
      <a:latin typeface="Frutiger 45 Light"/>
      <a:ea typeface=""/>
      <a:cs typeface=""/>
    </a:majorFont>
    <a:minorFont>
      <a:latin typeface="Frutiger 55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MasterCard_Advisors_Template">
    <a:dk1>
      <a:srgbClr val="000000"/>
    </a:dk1>
    <a:lt1>
      <a:srgbClr val="FFFFFF"/>
    </a:lt1>
    <a:dk2>
      <a:srgbClr val="CC0000"/>
    </a:dk2>
    <a:lt2>
      <a:srgbClr val="CDCFD0"/>
    </a:lt2>
    <a:accent1>
      <a:srgbClr val="FF9900"/>
    </a:accent1>
    <a:accent2>
      <a:srgbClr val="365E94"/>
    </a:accent2>
    <a:accent3>
      <a:srgbClr val="E1B9A5"/>
    </a:accent3>
    <a:accent4>
      <a:srgbClr val="CEE1D0"/>
    </a:accent4>
    <a:accent5>
      <a:srgbClr val="FAE1BB"/>
    </a:accent5>
    <a:accent6>
      <a:srgbClr val="C0DBE3"/>
    </a:accent6>
    <a:hlink>
      <a:srgbClr val="5A5A5A"/>
    </a:hlink>
    <a:folHlink>
      <a:srgbClr val="323232"/>
    </a:folHlink>
  </a:clrScheme>
  <a:fontScheme name="MasterCard_Advisors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MasterCard_Advisors_Template">
    <a:dk1>
      <a:srgbClr val="000000"/>
    </a:dk1>
    <a:lt1>
      <a:srgbClr val="FFFFFF"/>
    </a:lt1>
    <a:dk2>
      <a:srgbClr val="CC0000"/>
    </a:dk2>
    <a:lt2>
      <a:srgbClr val="CDCFD0"/>
    </a:lt2>
    <a:accent1>
      <a:srgbClr val="FF9900"/>
    </a:accent1>
    <a:accent2>
      <a:srgbClr val="365E94"/>
    </a:accent2>
    <a:accent3>
      <a:srgbClr val="E1B9A5"/>
    </a:accent3>
    <a:accent4>
      <a:srgbClr val="CEE1D0"/>
    </a:accent4>
    <a:accent5>
      <a:srgbClr val="FAE1BB"/>
    </a:accent5>
    <a:accent6>
      <a:srgbClr val="C0DBE3"/>
    </a:accent6>
    <a:hlink>
      <a:srgbClr val="5A5A5A"/>
    </a:hlink>
    <a:folHlink>
      <a:srgbClr val="323232"/>
    </a:folHlink>
  </a:clrScheme>
  <a:fontScheme name="MasterCard_Advisors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47610</TotalTime>
  <Words>778</Words>
  <Application>Microsoft Office PowerPoint</Application>
  <PresentationFormat>On-screen Show (4:3)</PresentationFormat>
  <Paragraphs>97</Paragraphs>
  <Slides>11</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Times New Roman</vt:lpstr>
      <vt:lpstr>Wingdings</vt:lpstr>
      <vt:lpstr>1_Office Theme</vt:lpstr>
      <vt:lpstr>think-cell Slide</vt:lpstr>
      <vt:lpstr>Global Traveler Intelligence Report  Puerto Rico </vt:lpstr>
      <vt:lpstr>Disclaimer</vt:lpstr>
      <vt:lpstr>Executive Summary</vt:lpstr>
      <vt:lpstr>Seasonality of International Spend</vt:lpstr>
      <vt:lpstr>Top 5 Origination Markets based on Spend Index </vt:lpstr>
      <vt:lpstr>Top 5 Origination Markets based on Spend Index (ex. US)</vt:lpstr>
      <vt:lpstr>Average Spend per Account</vt:lpstr>
      <vt:lpstr>YoY Spend Growth for Top 5 Origination Markets</vt:lpstr>
      <vt:lpstr>Cross Category Spend by Source Market</vt:lpstr>
      <vt:lpstr>Country Codes</vt:lpstr>
      <vt:lpstr>Learn more at: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Benchmarking Transition Planning</dc:title>
  <dc:creator>Matt_Wilkinson@mastercard.com</dc:creator>
  <cp:lastModifiedBy>Azzaretti, Lindsey</cp:lastModifiedBy>
  <cp:revision>1369</cp:revision>
  <cp:lastPrinted>2014-05-07T18:26:37Z</cp:lastPrinted>
  <dcterms:created xsi:type="dcterms:W3CDTF">2013-08-30T16:13:30Z</dcterms:created>
  <dcterms:modified xsi:type="dcterms:W3CDTF">2016-06-07T15:34:50Z</dcterms:modified>
</cp:coreProperties>
</file>