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8.xml" ContentType="application/vnd.openxmlformats-officedocument.presentationml.tags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0"/>
  </p:notesMasterIdLst>
  <p:handoutMasterIdLst>
    <p:handoutMasterId r:id="rId21"/>
  </p:handoutMasterIdLst>
  <p:sldIdLst>
    <p:sldId id="304" r:id="rId2"/>
    <p:sldId id="327" r:id="rId3"/>
    <p:sldId id="326" r:id="rId4"/>
    <p:sldId id="319" r:id="rId5"/>
    <p:sldId id="306" r:id="rId6"/>
    <p:sldId id="307" r:id="rId7"/>
    <p:sldId id="309" r:id="rId8"/>
    <p:sldId id="310" r:id="rId9"/>
    <p:sldId id="312" r:id="rId10"/>
    <p:sldId id="332" r:id="rId11"/>
    <p:sldId id="313" r:id="rId12"/>
    <p:sldId id="314" r:id="rId13"/>
    <p:sldId id="315" r:id="rId14"/>
    <p:sldId id="316" r:id="rId15"/>
    <p:sldId id="329" r:id="rId16"/>
    <p:sldId id="322" r:id="rId17"/>
    <p:sldId id="318" r:id="rId18"/>
    <p:sldId id="330" r:id="rId19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5pPr>
    <a:lvl6pPr marL="1714500" algn="l" defTabSz="685800" rtl="0" eaLnBrk="1" latinLnBrk="0" hangingPunct="1"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6pPr>
    <a:lvl7pPr marL="2057400" algn="l" defTabSz="685800" rtl="0" eaLnBrk="1" latinLnBrk="0" hangingPunct="1"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7pPr>
    <a:lvl8pPr marL="2400300" algn="l" defTabSz="685800" rtl="0" eaLnBrk="1" latinLnBrk="0" hangingPunct="1"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8pPr>
    <a:lvl9pPr marL="2743200" algn="l" defTabSz="685800" rtl="0" eaLnBrk="1" latinLnBrk="0" hangingPunct="1"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11" userDrawn="1">
          <p15:clr>
            <a:srgbClr val="A4A3A4"/>
          </p15:clr>
        </p15:guide>
        <p15:guide id="3" pos="4922" userDrawn="1">
          <p15:clr>
            <a:srgbClr val="A4A3A4"/>
          </p15:clr>
        </p15:guide>
        <p15:guide id="4" pos="873" userDrawn="1">
          <p15:clr>
            <a:srgbClr val="A4A3A4"/>
          </p15:clr>
        </p15:guide>
        <p15:guide id="5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FCB132"/>
    <a:srgbClr val="FF00FF"/>
    <a:srgbClr val="FFFFFF"/>
    <a:srgbClr val="E5E6E7"/>
    <a:srgbClr val="008E8C"/>
    <a:srgbClr val="333333"/>
    <a:srgbClr val="0101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2095" autoAdjust="0"/>
    <p:restoredTop sz="88200" autoAdjust="0"/>
  </p:normalViewPr>
  <p:slideViewPr>
    <p:cSldViewPr snapToGrid="0" snapToObjects="1">
      <p:cViewPr varScale="1">
        <p:scale>
          <a:sx n="115" d="100"/>
          <a:sy n="115" d="100"/>
        </p:scale>
        <p:origin x="750" y="90"/>
      </p:cViewPr>
      <p:guideLst>
        <p:guide pos="411"/>
        <p:guide pos="4922"/>
        <p:guide pos="873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2370" y="21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047874\APPDATA\LOCAL\TEMP\wze930\SpendingPulse%20UK%20Travel%20Data%20Sheet%20October%20201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047874\Documents\Anne\Destination%20Insights\Origination%20Market%20Exchange%20Ra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>
                <a:latin typeface="Calibri" panose="020F0502020204030204" pitchFamily="34" charset="0"/>
              </a:rPr>
              <a:t>% of International Customers’ Spend per Month</a:t>
            </a:r>
          </a:p>
          <a:p>
            <a:pPr>
              <a:defRPr sz="1200"/>
            </a:pPr>
            <a:r>
              <a:rPr lang="en-US" sz="1200" b="0" dirty="0">
                <a:latin typeface="Calibri" panose="020F0502020204030204" pitchFamily="34" charset="0"/>
              </a:rPr>
              <a:t>Analyzed for the Past 24 Months through June 30, 2015</a:t>
            </a:r>
          </a:p>
        </c:rich>
      </c:tx>
      <c:layout>
        <c:manualLayout>
          <c:xMode val="edge"/>
          <c:yMode val="edge"/>
          <c:x val="0.25034196040784412"/>
          <c:y val="2.576574969905034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0720872786300314E-2"/>
          <c:y val="0.17873813314965711"/>
          <c:w val="0.95855825442739939"/>
          <c:h val="0.5706157758866876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D15821"/>
              </a:solidFill>
            </a:ln>
          </c:spPr>
          <c:marker>
            <c:symbol val="square"/>
            <c:size val="7"/>
            <c:spPr>
              <a:solidFill>
                <a:srgbClr val="D15821"/>
              </a:solidFill>
              <a:ln>
                <a:solidFill>
                  <a:srgbClr val="D1582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7.5227067178723586E-2</c:v>
                </c:pt>
                <c:pt idx="1">
                  <c:v>7.2088964514174375E-2</c:v>
                </c:pt>
                <c:pt idx="2">
                  <c:v>5.369465405194581E-2</c:v>
                </c:pt>
                <c:pt idx="3">
                  <c:v>6.203729949370216E-2</c:v>
                </c:pt>
                <c:pt idx="4">
                  <c:v>7.6446126937636832E-2</c:v>
                </c:pt>
                <c:pt idx="5">
                  <c:v>9.5343351453131678E-2</c:v>
                </c:pt>
                <c:pt idx="6">
                  <c:v>0.10207484761580297</c:v>
                </c:pt>
                <c:pt idx="7">
                  <c:v>9.3570267996476206E-2</c:v>
                </c:pt>
                <c:pt idx="8">
                  <c:v>0.10760108348952901</c:v>
                </c:pt>
                <c:pt idx="9">
                  <c:v>9.9040240976013771E-2</c:v>
                </c:pt>
                <c:pt idx="10">
                  <c:v>8.389033492088338E-2</c:v>
                </c:pt>
                <c:pt idx="11">
                  <c:v>7.8985761371980212E-2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8288104"/>
        <c:axId val="228287712"/>
      </c:lineChart>
      <c:valAx>
        <c:axId val="22828771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crossAx val="228288104"/>
        <c:crosses val="autoZero"/>
        <c:crossBetween val="between"/>
        <c:majorUnit val="5.000000000000001E-2"/>
        <c:minorUnit val="1.0000000000000002E-2"/>
      </c:valAx>
      <c:catAx>
        <c:axId val="228288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282877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700">
          <a:solidFill>
            <a:schemeClr val="tx2"/>
          </a:solidFill>
          <a:latin typeface="+mj-lt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Seasonality: % of origination Market Spend Month</a:t>
            </a:r>
          </a:p>
        </c:rich>
      </c:tx>
      <c:layout>
        <c:manualLayout>
          <c:xMode val="edge"/>
          <c:yMode val="edge"/>
          <c:x val="0.13265339571333828"/>
          <c:y val="4.086344413944181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1670834623943204E-2"/>
          <c:y val="0.25629806252519383"/>
          <c:w val="0.95855825442739939"/>
          <c:h val="0.36556029687852787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5.9627966834490315E-2</c:v>
                </c:pt>
                <c:pt idx="1">
                  <c:v>6.5091473848271866E-2</c:v>
                </c:pt>
                <c:pt idx="2">
                  <c:v>4.3800500052830843E-2</c:v>
                </c:pt>
                <c:pt idx="3">
                  <c:v>5.584493740310633E-2</c:v>
                </c:pt>
                <c:pt idx="4">
                  <c:v>9.8508557413989423E-2</c:v>
                </c:pt>
                <c:pt idx="5">
                  <c:v>0.108115975161009</c:v>
                </c:pt>
                <c:pt idx="6">
                  <c:v>0.12095257881818813</c:v>
                </c:pt>
                <c:pt idx="7">
                  <c:v>0.11918914845032914</c:v>
                </c:pt>
                <c:pt idx="8">
                  <c:v>0.10892121692573359</c:v>
                </c:pt>
                <c:pt idx="9">
                  <c:v>9.1155280727868576E-2</c:v>
                </c:pt>
                <c:pt idx="10">
                  <c:v>7.3680117276940557E-2</c:v>
                </c:pt>
                <c:pt idx="11">
                  <c:v>5.5112247087242154E-2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8004640"/>
        <c:axId val="228004248"/>
      </c:lineChart>
      <c:valAx>
        <c:axId val="22800424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crossAx val="228004640"/>
        <c:crosses val="autoZero"/>
        <c:crossBetween val="between"/>
      </c:valAx>
      <c:catAx>
        <c:axId val="22800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280042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8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 smtClean="0"/>
              <a:t>Category</a:t>
            </a:r>
            <a:r>
              <a:rPr lang="en-US" sz="1000" b="1" baseline="0" dirty="0" smtClean="0"/>
              <a:t> Spend</a:t>
            </a:r>
            <a:endParaRPr lang="en-US" sz="1000" b="1" dirty="0"/>
          </a:p>
        </c:rich>
      </c:tx>
      <c:layout>
        <c:manualLayout>
          <c:xMode val="edge"/>
          <c:yMode val="edge"/>
          <c:x val="0.37973604320105858"/>
          <c:y val="0.18822373641054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694558740843318E-2"/>
          <c:y val="0.16871625674865026"/>
          <c:w val="0.93061088251831336"/>
          <c:h val="0.66646670665866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Spend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Hotels</c:v>
                </c:pt>
                <c:pt idx="1">
                  <c:v>Car Rental</c:v>
                </c:pt>
                <c:pt idx="2">
                  <c:v>Restaurants</c:v>
                </c:pt>
                <c:pt idx="3">
                  <c:v>Retail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0.32265837409333903</c:v>
                </c:pt>
                <c:pt idx="1">
                  <c:v>4.5818996005399563E-2</c:v>
                </c:pt>
                <c:pt idx="2">
                  <c:v>0.12260434625745983</c:v>
                </c:pt>
                <c:pt idx="3">
                  <c:v>0.21279052933550902</c:v>
                </c:pt>
                <c:pt idx="4">
                  <c:v>0.29612775430829258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2843000"/>
        <c:axId val="322843392"/>
      </c:barChart>
      <c:catAx>
        <c:axId val="32284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843392"/>
        <c:crosses val="autoZero"/>
        <c:auto val="1"/>
        <c:lblAlgn val="ctr"/>
        <c:lblOffset val="100"/>
        <c:noMultiLvlLbl val="0"/>
      </c:catAx>
      <c:valAx>
        <c:axId val="3228433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22843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70932031510533E-2"/>
          <c:y val="0.16018180692416531"/>
          <c:w val="0.84725813593697896"/>
          <c:h val="0.752446298389926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1">
                  <c:v>UK Travel</c:v>
                </c:pt>
                <c:pt idx="2">
                  <c:v>UK Retail</c:v>
                </c:pt>
                <c:pt idx="3">
                  <c:v>US Airline</c:v>
                </c:pt>
                <c:pt idx="4">
                  <c:v>US Retail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-2.6000000000000002E-2</c:v>
                </c:pt>
                <c:pt idx="1">
                  <c:v>4.0000000000000001E-3</c:v>
                </c:pt>
                <c:pt idx="2">
                  <c:v>1.4999999999999999E-2</c:v>
                </c:pt>
                <c:pt idx="3">
                  <c:v>4.2999999999999997E-2</c:v>
                </c:pt>
                <c:pt idx="4">
                  <c:v>2.1000000000000001E-2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227744416"/>
        <c:axId val="228875824"/>
      </c:barChart>
      <c:catAx>
        <c:axId val="22774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875824"/>
        <c:crosses val="autoZero"/>
        <c:auto val="1"/>
        <c:lblAlgn val="ctr"/>
        <c:lblOffset val="100"/>
        <c:noMultiLvlLbl val="0"/>
      </c:catAx>
      <c:valAx>
        <c:axId val="22887582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2774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89514588833705E-2"/>
          <c:y val="0.16791713043206508"/>
          <c:w val="0.72913145623349884"/>
          <c:h val="0.740491707514081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Sheet1!$A$7:$A$9</c:f>
              <c:strCache>
                <c:ptCount val="3"/>
                <c:pt idx="1">
                  <c:v>CAD</c:v>
                </c:pt>
                <c:pt idx="2">
                  <c:v>GBP</c:v>
                </c:pt>
              </c:strCache>
            </c:strRef>
          </c:cat>
          <c:val>
            <c:numRef>
              <c:f>Sheet1!$B$7:$B$9</c:f>
              <c:numCache>
                <c:formatCode>0.0%</c:formatCode>
                <c:ptCount val="3"/>
                <c:pt idx="0">
                  <c:v>-1.5011989441231499E-3</c:v>
                </c:pt>
                <c:pt idx="1">
                  <c:v>0.15554976254972863</c:v>
                </c:pt>
                <c:pt idx="2">
                  <c:v>3.4342849794238628E-2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226235432"/>
        <c:axId val="228286144"/>
      </c:barChart>
      <c:catAx>
        <c:axId val="226235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86144"/>
        <c:crosses val="autoZero"/>
        <c:auto val="1"/>
        <c:lblAlgn val="ctr"/>
        <c:lblOffset val="100"/>
        <c:noMultiLvlLbl val="0"/>
      </c:catAx>
      <c:valAx>
        <c:axId val="22828614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2623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Top International </a:t>
            </a:r>
            <a:r>
              <a:rPr lang="en-US" sz="1200" b="1" dirty="0" smtClean="0"/>
              <a:t>Origination </a:t>
            </a:r>
            <a:r>
              <a:rPr lang="en-US" sz="1200" b="1" dirty="0"/>
              <a:t>Markets</a:t>
            </a:r>
          </a:p>
          <a:p>
            <a:pPr>
              <a:defRPr sz="1200"/>
            </a:pPr>
            <a:r>
              <a:rPr lang="en-US" sz="1200" dirty="0"/>
              <a:t>By Spend Index and Average Spend by </a:t>
            </a:r>
            <a:r>
              <a:rPr lang="en-US" sz="1200" dirty="0" smtClean="0"/>
              <a:t>Account</a:t>
            </a:r>
            <a:endParaRPr lang="en-US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 June 30, 2015 Spend Index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dLbl>
              <c:idx val="9"/>
              <c:layout>
                <c:manualLayout>
                  <c:x val="1.1217947302399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GBR</c:v>
                </c:pt>
                <c:pt idx="2">
                  <c:v>CAN</c:v>
                </c:pt>
                <c:pt idx="3">
                  <c:v>NLD</c:v>
                </c:pt>
                <c:pt idx="4">
                  <c:v>VEN</c:v>
                </c:pt>
                <c:pt idx="5">
                  <c:v>DEU</c:v>
                </c:pt>
                <c:pt idx="6">
                  <c:v>FRA</c:v>
                </c:pt>
                <c:pt idx="7">
                  <c:v>BRA</c:v>
                </c:pt>
                <c:pt idx="8">
                  <c:v>CHE</c:v>
                </c:pt>
                <c:pt idx="9">
                  <c:v>ITA</c:v>
                </c:pt>
              </c:strCache>
            </c:str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7929.7250759235212</c:v>
                </c:pt>
                <c:pt idx="1">
                  <c:v>700.69576206598913</c:v>
                </c:pt>
                <c:pt idx="2">
                  <c:v>575.51233207714199</c:v>
                </c:pt>
                <c:pt idx="3">
                  <c:v>375.66063763010897</c:v>
                </c:pt>
                <c:pt idx="4">
                  <c:v>360.34869961432486</c:v>
                </c:pt>
                <c:pt idx="5">
                  <c:v>172.02465640186466</c:v>
                </c:pt>
                <c:pt idx="6">
                  <c:v>118.77431284005738</c:v>
                </c:pt>
                <c:pt idx="7">
                  <c:v>106.11454980737729</c:v>
                </c:pt>
                <c:pt idx="8">
                  <c:v>88.717468734370158</c:v>
                </c:pt>
                <c:pt idx="9">
                  <c:v>76.121867797917091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28288888"/>
        <c:axId val="228289280"/>
      </c:barChart>
      <c:catAx>
        <c:axId val="22828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89280"/>
        <c:crosses val="autoZero"/>
        <c:auto val="1"/>
        <c:lblAlgn val="ctr"/>
        <c:lblOffset val="100"/>
        <c:noMultiLvlLbl val="0"/>
      </c:catAx>
      <c:valAx>
        <c:axId val="228289280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8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lt2" accent2="dk2" accent3="accent1" accent4="accent2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33113012651756"/>
          <c:y val="0"/>
          <c:w val="0.78915526371107392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Spend Per Account</c:v>
                </c:pt>
              </c:strCache>
            </c:strRef>
          </c:tx>
          <c:spPr>
            <a:solidFill>
              <a:srgbClr val="E99B18">
                <a:lumMod val="60000"/>
                <a:lumOff val="40000"/>
              </a:srgb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5B6770"/>
              </a:solidFill>
            </c:spPr>
          </c:dPt>
          <c:dPt>
            <c:idx val="9"/>
            <c:invertIfNegative val="0"/>
            <c:bubble3D val="0"/>
            <c:spPr>
              <a:solidFill>
                <a:srgbClr val="E99B18"/>
              </a:solidFill>
            </c:spPr>
          </c:dPt>
          <c:dPt>
            <c:idx val="10"/>
            <c:invertIfNegative val="0"/>
            <c:bubble3D val="0"/>
            <c:spPr>
              <a:solidFill>
                <a:srgbClr val="E99B18"/>
              </a:solidFill>
            </c:spPr>
          </c:dPt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BEL</c:v>
                </c:pt>
                <c:pt idx="1">
                  <c:v>AUS</c:v>
                </c:pt>
                <c:pt idx="2">
                  <c:v>BRA</c:v>
                </c:pt>
                <c:pt idx="3">
                  <c:v>COL</c:v>
                </c:pt>
                <c:pt idx="4">
                  <c:v>NLD</c:v>
                </c:pt>
                <c:pt idx="5">
                  <c:v>INTERNATIONAL AVERAGE</c:v>
                </c:pt>
                <c:pt idx="6">
                  <c:v>CHL</c:v>
                </c:pt>
                <c:pt idx="7">
                  <c:v>RUS</c:v>
                </c:pt>
                <c:pt idx="8">
                  <c:v>USA</c:v>
                </c:pt>
                <c:pt idx="9">
                  <c:v>GBR</c:v>
                </c:pt>
                <c:pt idx="10">
                  <c:v>CHE</c:v>
                </c:pt>
              </c:strCache>
            </c:strRef>
          </c:cat>
          <c:val>
            <c:numRef>
              <c:f>Sheet1!$B$2:$B$12</c:f>
              <c:numCache>
                <c:formatCode>"$"#,##0.00</c:formatCode>
                <c:ptCount val="11"/>
                <c:pt idx="0">
                  <c:v>553.62347090663059</c:v>
                </c:pt>
                <c:pt idx="1">
                  <c:v>592.65003184713373</c:v>
                </c:pt>
                <c:pt idx="2">
                  <c:v>608.59338764282688</c:v>
                </c:pt>
                <c:pt idx="3">
                  <c:v>640.45747225025229</c:v>
                </c:pt>
                <c:pt idx="4">
                  <c:v>665.41640635211081</c:v>
                </c:pt>
                <c:pt idx="5">
                  <c:v>749.10491423414896</c:v>
                </c:pt>
                <c:pt idx="6">
                  <c:v>793.71103475204995</c:v>
                </c:pt>
                <c:pt idx="7">
                  <c:v>806.64139007092206</c:v>
                </c:pt>
                <c:pt idx="8">
                  <c:v>819.38117630912802</c:v>
                </c:pt>
                <c:pt idx="9">
                  <c:v>1019.4970159428848</c:v>
                </c:pt>
                <c:pt idx="10">
                  <c:v>1022.3929251700681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20992112"/>
        <c:axId val="320991720"/>
      </c:barChart>
      <c:valAx>
        <c:axId val="320991720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one"/>
        <c:crossAx val="320992112"/>
        <c:crosses val="autoZero"/>
        <c:crossBetween val="between"/>
      </c:valAx>
      <c:catAx>
        <c:axId val="320992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32099172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700">
          <a:latin typeface="+mj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lt2" accent2="dk2" accent3="accent1" accent4="accent2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475290777104529E-2"/>
          <c:y val="0.17224748309765203"/>
          <c:w val="0.96104941844579095"/>
          <c:h val="0.748779396684917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Merchant</c:v>
                </c:pt>
              </c:strCache>
            </c:strRef>
          </c:tx>
          <c:spPr>
            <a:solidFill>
              <a:srgbClr val="D15821"/>
            </a:solidFill>
            <a:ln w="5080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 w="50800"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GBR</c:v>
                </c:pt>
                <c:pt idx="2">
                  <c:v>CAN</c:v>
                </c:pt>
                <c:pt idx="3">
                  <c:v>NLD</c:v>
                </c:pt>
                <c:pt idx="4">
                  <c:v>VEN</c:v>
                </c:pt>
                <c:pt idx="5">
                  <c:v>DEU</c:v>
                </c:pt>
                <c:pt idx="6">
                  <c:v>FRA</c:v>
                </c:pt>
                <c:pt idx="7">
                  <c:v>BRA</c:v>
                </c:pt>
                <c:pt idx="8">
                  <c:v>CHE</c:v>
                </c:pt>
                <c:pt idx="9">
                  <c:v>ITA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0.10625229488814192</c:v>
                </c:pt>
                <c:pt idx="1">
                  <c:v>0.11786583855634847</c:v>
                </c:pt>
                <c:pt idx="2">
                  <c:v>0.14182375366380851</c:v>
                </c:pt>
                <c:pt idx="3">
                  <c:v>-0.14313701594865003</c:v>
                </c:pt>
                <c:pt idx="4">
                  <c:v>0.37123793777281833</c:v>
                </c:pt>
                <c:pt idx="5">
                  <c:v>0.13206472196347319</c:v>
                </c:pt>
                <c:pt idx="6">
                  <c:v>4.5486140572064793E-2</c:v>
                </c:pt>
                <c:pt idx="7">
                  <c:v>9.1348468353906531E-2</c:v>
                </c:pt>
                <c:pt idx="8">
                  <c:v>0.23038163206392737</c:v>
                </c:pt>
                <c:pt idx="9">
                  <c:v>0.23704959041811291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0993288"/>
        <c:axId val="320992896"/>
      </c:barChart>
      <c:valAx>
        <c:axId val="320992896"/>
        <c:scaling>
          <c:orientation val="minMax"/>
          <c:max val="0.5"/>
        </c:scaling>
        <c:delete val="1"/>
        <c:axPos val="l"/>
        <c:numFmt formatCode="0%" sourceLinked="0"/>
        <c:majorTickMark val="out"/>
        <c:minorTickMark val="none"/>
        <c:tickLblPos val="nextTo"/>
        <c:crossAx val="320993288"/>
        <c:crosses val="autoZero"/>
        <c:crossBetween val="between"/>
      </c:valAx>
      <c:catAx>
        <c:axId val="320993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3209928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7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Average Length of Stay* &amp; Average Spend per Account </a:t>
            </a:r>
          </a:p>
          <a:p>
            <a:pPr>
              <a:defRPr sz="1200"/>
            </a:pPr>
            <a:r>
              <a:rPr lang="en-US" sz="1200"/>
              <a:t>By Origination Market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Length of Stay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5048156293896096E-3"/>
                  <c:y val="1.43581868800474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86531952409382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4.66329881023458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NDL</c:v>
                </c:pt>
                <c:pt idx="1">
                  <c:v>USA</c:v>
                </c:pt>
                <c:pt idx="2">
                  <c:v>CHE</c:v>
                </c:pt>
                <c:pt idx="3">
                  <c:v>ITA</c:v>
                </c:pt>
                <c:pt idx="4">
                  <c:v>GBR</c:v>
                </c:pt>
                <c:pt idx="5">
                  <c:v>DEU</c:v>
                </c:pt>
                <c:pt idx="6">
                  <c:v>CAN</c:v>
                </c:pt>
                <c:pt idx="7">
                  <c:v>FRA</c:v>
                </c:pt>
                <c:pt idx="8">
                  <c:v>BRA</c:v>
                </c:pt>
                <c:pt idx="9">
                  <c:v>VEN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9.0569900000000008</c:v>
                </c:pt>
                <c:pt idx="1">
                  <c:v>8.4361029999999992</c:v>
                </c:pt>
                <c:pt idx="2">
                  <c:v>7.4171829999999996</c:v>
                </c:pt>
                <c:pt idx="3">
                  <c:v>7.0473119999999998</c:v>
                </c:pt>
                <c:pt idx="4">
                  <c:v>7.0125820000000001</c:v>
                </c:pt>
                <c:pt idx="5">
                  <c:v>6.4357389999999999</c:v>
                </c:pt>
                <c:pt idx="6">
                  <c:v>6.0993750000000002</c:v>
                </c:pt>
                <c:pt idx="7">
                  <c:v>5.6918189999999997</c:v>
                </c:pt>
                <c:pt idx="8">
                  <c:v>5.1678240000000004</c:v>
                </c:pt>
                <c:pt idx="9">
                  <c:v>4.959822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20994856"/>
        <c:axId val="3209944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Average Spend Per Account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NDL</c:v>
                </c:pt>
                <c:pt idx="1">
                  <c:v>USA</c:v>
                </c:pt>
                <c:pt idx="2">
                  <c:v>CHE</c:v>
                </c:pt>
                <c:pt idx="3">
                  <c:v>ITA</c:v>
                </c:pt>
                <c:pt idx="4">
                  <c:v>GBR</c:v>
                </c:pt>
                <c:pt idx="5">
                  <c:v>DEU</c:v>
                </c:pt>
                <c:pt idx="6">
                  <c:v>CAN</c:v>
                </c:pt>
                <c:pt idx="7">
                  <c:v>FRA</c:v>
                </c:pt>
                <c:pt idx="8">
                  <c:v>BRA</c:v>
                </c:pt>
                <c:pt idx="9">
                  <c:v>VEN</c:v>
                </c:pt>
              </c:strCache>
            </c:strRef>
          </c:cat>
          <c:val>
            <c:numRef>
              <c:f>Sheet1!$C$2:$C$11</c:f>
              <c:numCache>
                <c:formatCode>"$"#,##0.00</c:formatCode>
                <c:ptCount val="10"/>
                <c:pt idx="0">
                  <c:v>665.41640635211081</c:v>
                </c:pt>
                <c:pt idx="1">
                  <c:v>819.38117630912802</c:v>
                </c:pt>
                <c:pt idx="2">
                  <c:v>1022.3929251700681</c:v>
                </c:pt>
                <c:pt idx="3">
                  <c:v>475.40715898617515</c:v>
                </c:pt>
                <c:pt idx="4">
                  <c:v>1019.4970159428848</c:v>
                </c:pt>
                <c:pt idx="5">
                  <c:v>540.72733387452161</c:v>
                </c:pt>
                <c:pt idx="6">
                  <c:v>494.33196888071996</c:v>
                </c:pt>
                <c:pt idx="7">
                  <c:v>425.39013477801268</c:v>
                </c:pt>
                <c:pt idx="8">
                  <c:v>608.59338764282688</c:v>
                </c:pt>
                <c:pt idx="9">
                  <c:v>472.84929415182029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445928"/>
        <c:axId val="320995248"/>
      </c:lineChart>
      <c:valAx>
        <c:axId val="3209944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994856"/>
        <c:crosses val="autoZero"/>
        <c:crossBetween val="between"/>
      </c:valAx>
      <c:catAx>
        <c:axId val="320994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994464"/>
        <c:crosses val="autoZero"/>
        <c:auto val="1"/>
        <c:lblAlgn val="ctr"/>
        <c:lblOffset val="100"/>
        <c:noMultiLvlLbl val="0"/>
      </c:catAx>
      <c:valAx>
        <c:axId val="320995248"/>
        <c:scaling>
          <c:orientation val="minMax"/>
        </c:scaling>
        <c:delete val="0"/>
        <c:axPos val="r"/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445928"/>
        <c:crosses val="max"/>
        <c:crossBetween val="between"/>
      </c:valAx>
      <c:catAx>
        <c:axId val="321445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0995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Average </a:t>
            </a:r>
            <a:r>
              <a:rPr lang="en-US" sz="1200" dirty="0" smtClean="0"/>
              <a:t>Spend Per Day* </a:t>
            </a:r>
            <a:br>
              <a:rPr lang="en-US" sz="1200" dirty="0" smtClean="0"/>
            </a:br>
            <a:r>
              <a:rPr lang="en-US" sz="1200" dirty="0" smtClean="0"/>
              <a:t>By </a:t>
            </a:r>
            <a:r>
              <a:rPr lang="en-US" sz="1200" dirty="0"/>
              <a:t>Origination Market</a:t>
            </a:r>
          </a:p>
        </c:rich>
      </c:tx>
      <c:layout>
        <c:manualLayout>
          <c:xMode val="edge"/>
          <c:yMode val="edge"/>
          <c:x val="0.38967661691542288"/>
          <c:y val="1.3076687047078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07109559066311E-2"/>
          <c:y val="0.26720030532862987"/>
          <c:w val="0.91638377292390694"/>
          <c:h val="0.53442154708534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Length of Stay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5048156293896096E-3"/>
                  <c:y val="1.43581868800474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86531952409382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4.66329881023458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NDL</c:v>
                </c:pt>
                <c:pt idx="1">
                  <c:v>USA</c:v>
                </c:pt>
                <c:pt idx="2">
                  <c:v>CHE</c:v>
                </c:pt>
                <c:pt idx="3">
                  <c:v>ITA</c:v>
                </c:pt>
                <c:pt idx="4">
                  <c:v>GBR</c:v>
                </c:pt>
                <c:pt idx="5">
                  <c:v>DEU</c:v>
                </c:pt>
                <c:pt idx="6">
                  <c:v>CAN</c:v>
                </c:pt>
                <c:pt idx="7">
                  <c:v>FRA</c:v>
                </c:pt>
                <c:pt idx="8">
                  <c:v>BRA</c:v>
                </c:pt>
                <c:pt idx="9">
                  <c:v>VEN</c:v>
                </c:pt>
              </c:strCache>
            </c:strRef>
          </c:cat>
          <c:val>
            <c:numRef>
              <c:f>Sheet1!$B$2:$B$11</c:f>
              <c:numCache>
                <c:formatCode>"$"#,##0.00</c:formatCode>
                <c:ptCount val="10"/>
                <c:pt idx="0">
                  <c:v>73.46992834839287</c:v>
                </c:pt>
                <c:pt idx="1">
                  <c:v>97.127924624572287</c:v>
                </c:pt>
                <c:pt idx="2">
                  <c:v>137.84113526254754</c:v>
                </c:pt>
                <c:pt idx="3">
                  <c:v>67.459360247733485</c:v>
                </c:pt>
                <c:pt idx="4">
                  <c:v>145.38111867253528</c:v>
                </c:pt>
                <c:pt idx="5">
                  <c:v>84.019462858037215</c:v>
                </c:pt>
                <c:pt idx="6">
                  <c:v>81.046331612783263</c:v>
                </c:pt>
                <c:pt idx="7">
                  <c:v>74.737115635267514</c:v>
                </c:pt>
                <c:pt idx="8">
                  <c:v>117.76588901689122</c:v>
                </c:pt>
                <c:pt idx="9">
                  <c:v>95.335940312337883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21447496"/>
        <c:axId val="321447104"/>
      </c:barChart>
      <c:valAx>
        <c:axId val="321447104"/>
        <c:scaling>
          <c:orientation val="minMax"/>
        </c:scaling>
        <c:delete val="0"/>
        <c:axPos val="l"/>
        <c:numFmt formatCode="&quot;$&quot;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447496"/>
        <c:crosses val="autoZero"/>
        <c:crossBetween val="between"/>
      </c:valAx>
      <c:catAx>
        <c:axId val="321447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447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lt2" accent2="dk2" accent3="accent1" accent4="accent2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09262415950049E-2"/>
          <c:y val="3.3805848920039849E-2"/>
          <c:w val="0.84777075311647465"/>
          <c:h val="0.69502695877307752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Hotels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3.107749847181907E-3"/>
                  <c:y val="-2.458607194184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538749235909535E-3"/>
                  <c:y val="-2.151281294911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GBR</c:v>
                </c:pt>
                <c:pt idx="2">
                  <c:v>CAN</c:v>
                </c:pt>
                <c:pt idx="3">
                  <c:v>NLD</c:v>
                </c:pt>
                <c:pt idx="4">
                  <c:v>VEN</c:v>
                </c:pt>
                <c:pt idx="5">
                  <c:v>DEU</c:v>
                </c:pt>
                <c:pt idx="6">
                  <c:v>FRA</c:v>
                </c:pt>
                <c:pt idx="7">
                  <c:v>BRA</c:v>
                </c:pt>
                <c:pt idx="8">
                  <c:v>CHE</c:v>
                </c:pt>
                <c:pt idx="9">
                  <c:v>ITA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0.31844372968909362</c:v>
                </c:pt>
                <c:pt idx="1">
                  <c:v>0.32265837409333903</c:v>
                </c:pt>
                <c:pt idx="2">
                  <c:v>0.30938171659840669</c:v>
                </c:pt>
                <c:pt idx="3">
                  <c:v>0.19410152333603559</c:v>
                </c:pt>
                <c:pt idx="4">
                  <c:v>0.16338094963307007</c:v>
                </c:pt>
                <c:pt idx="5">
                  <c:v>0.35360903973966284</c:v>
                </c:pt>
                <c:pt idx="6">
                  <c:v>0.19921643002167139</c:v>
                </c:pt>
                <c:pt idx="7">
                  <c:v>0.36580004949912681</c:v>
                </c:pt>
                <c:pt idx="8">
                  <c:v>0.33956873284337086</c:v>
                </c:pt>
                <c:pt idx="9">
                  <c:v>0.29355557930753001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Car Rental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GBR</c:v>
                </c:pt>
                <c:pt idx="2">
                  <c:v>CAN</c:v>
                </c:pt>
                <c:pt idx="3">
                  <c:v>NLD</c:v>
                </c:pt>
                <c:pt idx="4">
                  <c:v>VEN</c:v>
                </c:pt>
                <c:pt idx="5">
                  <c:v>DEU</c:v>
                </c:pt>
                <c:pt idx="6">
                  <c:v>FRA</c:v>
                </c:pt>
                <c:pt idx="7">
                  <c:v>BRA</c:v>
                </c:pt>
                <c:pt idx="8">
                  <c:v>CHE</c:v>
                </c:pt>
                <c:pt idx="9">
                  <c:v>ITA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4.0809121067521298E-2</c:v>
                </c:pt>
                <c:pt idx="1">
                  <c:v>4.5818996005399563E-2</c:v>
                </c:pt>
                <c:pt idx="2">
                  <c:v>4.1275383520976129E-2</c:v>
                </c:pt>
                <c:pt idx="3">
                  <c:v>7.8369572883688204E-2</c:v>
                </c:pt>
                <c:pt idx="4">
                  <c:v>1.7101923499677395E-2</c:v>
                </c:pt>
                <c:pt idx="5">
                  <c:v>6.7008694419819909E-2</c:v>
                </c:pt>
                <c:pt idx="6">
                  <c:v>4.8242498474553516E-2</c:v>
                </c:pt>
                <c:pt idx="7">
                  <c:v>3.5173105351557224E-2</c:v>
                </c:pt>
                <c:pt idx="8">
                  <c:v>5.3650317389323285E-2</c:v>
                </c:pt>
                <c:pt idx="9">
                  <c:v>8.4034244776658981E-2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Restaurants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GBR</c:v>
                </c:pt>
                <c:pt idx="2">
                  <c:v>CAN</c:v>
                </c:pt>
                <c:pt idx="3">
                  <c:v>NLD</c:v>
                </c:pt>
                <c:pt idx="4">
                  <c:v>VEN</c:v>
                </c:pt>
                <c:pt idx="5">
                  <c:v>DEU</c:v>
                </c:pt>
                <c:pt idx="6">
                  <c:v>FRA</c:v>
                </c:pt>
                <c:pt idx="7">
                  <c:v>BRA</c:v>
                </c:pt>
                <c:pt idx="8">
                  <c:v>CHE</c:v>
                </c:pt>
                <c:pt idx="9">
                  <c:v>ITA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0.12531843977409379</c:v>
                </c:pt>
                <c:pt idx="1">
                  <c:v>0.12260434625745983</c:v>
                </c:pt>
                <c:pt idx="2">
                  <c:v>9.2317798032708301E-2</c:v>
                </c:pt>
                <c:pt idx="3">
                  <c:v>0.17457539991706211</c:v>
                </c:pt>
                <c:pt idx="4">
                  <c:v>4.3341442037556528E-2</c:v>
                </c:pt>
                <c:pt idx="5">
                  <c:v>9.1488851997466356E-2</c:v>
                </c:pt>
                <c:pt idx="6">
                  <c:v>6.3229511981312866E-2</c:v>
                </c:pt>
                <c:pt idx="7">
                  <c:v>6.5818300933169954E-2</c:v>
                </c:pt>
                <c:pt idx="8">
                  <c:v>0.11494571458874393</c:v>
                </c:pt>
                <c:pt idx="9">
                  <c:v>9.9506143913788148E-2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000000">
                <a:lumMod val="75000"/>
                <a:lumOff val="2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GBR</c:v>
                </c:pt>
                <c:pt idx="2">
                  <c:v>CAN</c:v>
                </c:pt>
                <c:pt idx="3">
                  <c:v>NLD</c:v>
                </c:pt>
                <c:pt idx="4">
                  <c:v>VEN</c:v>
                </c:pt>
                <c:pt idx="5">
                  <c:v>DEU</c:v>
                </c:pt>
                <c:pt idx="6">
                  <c:v>FRA</c:v>
                </c:pt>
                <c:pt idx="7">
                  <c:v>BRA</c:v>
                </c:pt>
                <c:pt idx="8">
                  <c:v>CHE</c:v>
                </c:pt>
                <c:pt idx="9">
                  <c:v>ITA</c:v>
                </c:pt>
              </c:strCache>
            </c:strRef>
          </c:cat>
          <c:val>
            <c:numRef>
              <c:f>Sheet1!$E$2:$E$11</c:f>
              <c:numCache>
                <c:formatCode>0.0%</c:formatCode>
                <c:ptCount val="10"/>
                <c:pt idx="0">
                  <c:v>0.13482120610097245</c:v>
                </c:pt>
                <c:pt idx="1">
                  <c:v>0.21279052933550902</c:v>
                </c:pt>
                <c:pt idx="2">
                  <c:v>0.19171008881046869</c:v>
                </c:pt>
                <c:pt idx="3">
                  <c:v>8.9936136946646747E-2</c:v>
                </c:pt>
                <c:pt idx="4">
                  <c:v>0.27623161604817847</c:v>
                </c:pt>
                <c:pt idx="5">
                  <c:v>0.14039278126853677</c:v>
                </c:pt>
                <c:pt idx="6">
                  <c:v>0.18165640225285795</c:v>
                </c:pt>
                <c:pt idx="7">
                  <c:v>0.2649660968182686</c:v>
                </c:pt>
                <c:pt idx="8">
                  <c:v>0.12613234750860594</c:v>
                </c:pt>
                <c:pt idx="9">
                  <c:v>0.12271372605195506</c:v>
                </c:pt>
              </c:numCache>
            </c:numRef>
          </c:val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i="1">
                    <a:solidFill>
                      <a:schemeClr val="tx2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GBR</c:v>
                </c:pt>
                <c:pt idx="2">
                  <c:v>CAN</c:v>
                </c:pt>
                <c:pt idx="3">
                  <c:v>NLD</c:v>
                </c:pt>
                <c:pt idx="4">
                  <c:v>VEN</c:v>
                </c:pt>
                <c:pt idx="5">
                  <c:v>DEU</c:v>
                </c:pt>
                <c:pt idx="6">
                  <c:v>FRA</c:v>
                </c:pt>
                <c:pt idx="7">
                  <c:v>BRA</c:v>
                </c:pt>
                <c:pt idx="8">
                  <c:v>CHE</c:v>
                </c:pt>
                <c:pt idx="9">
                  <c:v>ITA</c:v>
                </c:pt>
              </c:strCache>
            </c:strRef>
          </c:cat>
          <c:val>
            <c:numRef>
              <c:f>Sheet1!$F$2:$F$11</c:f>
              <c:numCache>
                <c:formatCode>0.0%</c:formatCode>
                <c:ptCount val="10"/>
                <c:pt idx="0">
                  <c:v>0.38060750336831878</c:v>
                </c:pt>
                <c:pt idx="1">
                  <c:v>0.29612775430829258</c:v>
                </c:pt>
                <c:pt idx="2">
                  <c:v>0.36531501303744018</c:v>
                </c:pt>
                <c:pt idx="3">
                  <c:v>0.4630173669165672</c:v>
                </c:pt>
                <c:pt idx="4">
                  <c:v>0.49994406878151754</c:v>
                </c:pt>
                <c:pt idx="5">
                  <c:v>0.34750063257451419</c:v>
                </c:pt>
                <c:pt idx="6">
                  <c:v>0.5076551572696042</c:v>
                </c:pt>
                <c:pt idx="7">
                  <c:v>0.26824244739787723</c:v>
                </c:pt>
                <c:pt idx="8">
                  <c:v>0.36570288766995612</c:v>
                </c:pt>
                <c:pt idx="9">
                  <c:v>0.40019030595006783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28001112"/>
        <c:axId val="321449456"/>
      </c:barChart>
      <c:valAx>
        <c:axId val="3214494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crossAx val="228001112"/>
        <c:crosses val="autoZero"/>
        <c:crossBetween val="between"/>
      </c:valAx>
      <c:catAx>
        <c:axId val="228001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144945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6001294655003113"/>
          <c:y val="0.14447042944390964"/>
          <c:w val="0.13998705344996887"/>
          <c:h val="0.5487336816719082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Seasonality: % of origination Market Spend Month</a:t>
            </a:r>
          </a:p>
        </c:rich>
      </c:tx>
      <c:layout>
        <c:manualLayout>
          <c:xMode val="edge"/>
          <c:yMode val="edge"/>
          <c:x val="0.22918765358753476"/>
          <c:y val="1.984624100236259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0720872786300314E-2"/>
          <c:y val="0.21023659826491711"/>
          <c:w val="0.95855825442739939"/>
          <c:h val="0.5123328793487775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Peer Group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8.0093760428712732E-2</c:v>
                </c:pt>
                <c:pt idx="1">
                  <c:v>7.3717546047922244E-2</c:v>
                </c:pt>
                <c:pt idx="2">
                  <c:v>5.3663146321270588E-2</c:v>
                </c:pt>
                <c:pt idx="3">
                  <c:v>6.13841762011169E-2</c:v>
                </c:pt>
                <c:pt idx="4">
                  <c:v>7.0979893467879501E-2</c:v>
                </c:pt>
                <c:pt idx="5">
                  <c:v>8.9734639420664064E-2</c:v>
                </c:pt>
                <c:pt idx="6">
                  <c:v>9.4911220579880287E-2</c:v>
                </c:pt>
                <c:pt idx="7">
                  <c:v>8.9189117055241199E-2</c:v>
                </c:pt>
                <c:pt idx="8">
                  <c:v>0.10821246233089234</c:v>
                </c:pt>
                <c:pt idx="9">
                  <c:v>0.10108885217971174</c:v>
                </c:pt>
                <c:pt idx="10">
                  <c:v>8.8474013312587627E-2</c:v>
                </c:pt>
                <c:pt idx="11">
                  <c:v>8.8551172654120866E-2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8002680"/>
        <c:axId val="228002288"/>
      </c:lineChart>
      <c:valAx>
        <c:axId val="22800228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crossAx val="228002680"/>
        <c:crosses val="autoZero"/>
        <c:crossBetween val="between"/>
      </c:valAx>
      <c:catAx>
        <c:axId val="228002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280022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7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 smtClean="0"/>
              <a:t>Category</a:t>
            </a:r>
            <a:r>
              <a:rPr lang="en-US" sz="1000" b="1" baseline="0" dirty="0" smtClean="0"/>
              <a:t> Spend</a:t>
            </a:r>
            <a:endParaRPr lang="en-US" sz="1000" b="1" dirty="0"/>
          </a:p>
        </c:rich>
      </c:tx>
      <c:layout>
        <c:manualLayout>
          <c:xMode val="edge"/>
          <c:yMode val="edge"/>
          <c:x val="0.37973604320105858"/>
          <c:y val="0.18822373641054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694558740843318E-2"/>
          <c:y val="0.16871625674865026"/>
          <c:w val="0.93061088251831336"/>
          <c:h val="0.66646670665866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Spend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Hotels</c:v>
                </c:pt>
                <c:pt idx="1">
                  <c:v>Car Rental</c:v>
                </c:pt>
                <c:pt idx="2">
                  <c:v>Restaurants</c:v>
                </c:pt>
                <c:pt idx="3">
                  <c:v>Retail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0.31844372968909362</c:v>
                </c:pt>
                <c:pt idx="1">
                  <c:v>4.0809121067521298E-2</c:v>
                </c:pt>
                <c:pt idx="2">
                  <c:v>0.12531843977409379</c:v>
                </c:pt>
                <c:pt idx="3">
                  <c:v>0.13482120610097245</c:v>
                </c:pt>
                <c:pt idx="4">
                  <c:v>0.38060750336831878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8003464"/>
        <c:axId val="228003856"/>
      </c:barChart>
      <c:catAx>
        <c:axId val="22800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003856"/>
        <c:crosses val="autoZero"/>
        <c:auto val="1"/>
        <c:lblAlgn val="ctr"/>
        <c:lblOffset val="100"/>
        <c:noMultiLvlLbl val="0"/>
      </c:catAx>
      <c:valAx>
        <c:axId val="22800385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2800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3" cy="46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96" tIns="44904" rIns="89796" bIns="44904" numCol="1" anchor="t" anchorCtr="0" compatLnSpc="1">
            <a:prstTxWarp prst="textNoShape">
              <a:avLst/>
            </a:prstTxWarp>
          </a:bodyPr>
          <a:lstStyle>
            <a:lvl1pPr defTabSz="897942">
              <a:defRPr sz="1200">
                <a:latin typeface="Arial" pitchFamily="2" charset="0"/>
              </a:defRPr>
            </a:lvl1pPr>
          </a:lstStyle>
          <a:p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048" y="0"/>
            <a:ext cx="3038783" cy="46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96" tIns="44904" rIns="89796" bIns="44904" numCol="1" anchor="t" anchorCtr="0" compatLnSpc="1">
            <a:prstTxWarp prst="textNoShape">
              <a:avLst/>
            </a:prstTxWarp>
          </a:bodyPr>
          <a:lstStyle>
            <a:lvl1pPr algn="r" defTabSz="897942">
              <a:defRPr sz="1200">
                <a:latin typeface="Arial" pitchFamily="2" charset="0"/>
              </a:defRPr>
            </a:lvl1pPr>
          </a:lstStyle>
          <a:p>
            <a:fld id="{54D2CD0F-1EF2-49E3-8158-B0A068AF9A79}" type="datetime4">
              <a:rPr lang="en-US" smtClean="0">
                <a:latin typeface="Calibri" panose="020F0502020204030204" pitchFamily="34" charset="0"/>
                <a:cs typeface="Arial" pitchFamily="34" charset="0"/>
              </a:rPr>
              <a:pPr/>
              <a:t>January 15, 2016</a:t>
            </a:fld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824"/>
            <a:ext cx="3038783" cy="46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96" tIns="44904" rIns="89796" bIns="44904" numCol="1" anchor="b" anchorCtr="0" compatLnSpc="1">
            <a:prstTxWarp prst="textNoShape">
              <a:avLst/>
            </a:prstTxWarp>
          </a:bodyPr>
          <a:lstStyle>
            <a:lvl1pPr defTabSz="897942">
              <a:defRPr sz="1200">
                <a:latin typeface="Arial" pitchFamily="2" charset="0"/>
              </a:defRPr>
            </a:lvl1pPr>
          </a:lstStyle>
          <a:p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048" y="8828824"/>
            <a:ext cx="3038783" cy="46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96" tIns="44904" rIns="89796" bIns="44904" numCol="1" anchor="b" anchorCtr="0" compatLnSpc="1">
            <a:prstTxWarp prst="textNoShape">
              <a:avLst/>
            </a:prstTxWarp>
          </a:bodyPr>
          <a:lstStyle>
            <a:lvl1pPr algn="r" defTabSz="897942">
              <a:defRPr sz="1200">
                <a:latin typeface="Arial" pitchFamily="2" charset="0"/>
              </a:defRPr>
            </a:lvl1pPr>
          </a:lstStyle>
          <a:p>
            <a:fld id="{C8B66C32-457D-4C1D-9311-2FF8084A158A}" type="slidenum">
              <a:rPr lang="en-US">
                <a:latin typeface="Calibri" panose="020F0502020204030204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896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12" cy="4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t" anchorCtr="0" compatLnSpc="1">
            <a:prstTxWarp prst="textNoShape">
              <a:avLst/>
            </a:prstTxWarp>
          </a:bodyPr>
          <a:lstStyle>
            <a:lvl1pPr defTabSz="932539">
              <a:defRPr sz="12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3313" y="839788"/>
            <a:ext cx="4803775" cy="2703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6143" y="3831912"/>
            <a:ext cx="6556546" cy="476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399"/>
            <a:ext cx="3037212" cy="46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b" anchorCtr="0" compatLnSpc="1">
            <a:prstTxWarp prst="textNoShape">
              <a:avLst/>
            </a:prstTxWarp>
          </a:bodyPr>
          <a:lstStyle>
            <a:lvl1pPr defTabSz="932539">
              <a:defRPr sz="12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9" y="8830399"/>
            <a:ext cx="3037212" cy="46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b" anchorCtr="0" compatLnSpc="1">
            <a:prstTxWarp prst="textNoShape">
              <a:avLst/>
            </a:prstTxWarp>
          </a:bodyPr>
          <a:lstStyle>
            <a:lvl1pPr algn="r" defTabSz="932539">
              <a:defRPr sz="12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fld id="{E6C388D9-8E38-4EC6-8E5A-9BD94593D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427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 baseline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January 13, 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3744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66688" indent="-80963" algn="l" rtl="0" fontAlgn="base">
      <a:spcBef>
        <a:spcPct val="30000"/>
      </a:spcBef>
      <a:spcAft>
        <a:spcPct val="0"/>
      </a:spcAft>
      <a:buFont typeface="Arial" pitchFamily="34" charset="0"/>
      <a:buChar char="•"/>
      <a:defRPr sz="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347663" indent="-952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75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516731" indent="-83344" algn="l" rtl="0" fontAlgn="base">
      <a:spcBef>
        <a:spcPct val="30000"/>
      </a:spcBef>
      <a:spcAft>
        <a:spcPct val="0"/>
      </a:spcAft>
      <a:buFont typeface="Arial" pitchFamily="34" charset="0"/>
      <a:buChar char="•"/>
      <a:defRPr sz="75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685800" indent="-83344" algn="l" rtl="0" fontAlgn="base">
      <a:spcBef>
        <a:spcPct val="30000"/>
      </a:spcBef>
      <a:spcAft>
        <a:spcPct val="0"/>
      </a:spcAft>
      <a:buFont typeface="Arial" pitchFamily="34" charset="0"/>
      <a:buChar char="•"/>
      <a:defRPr sz="75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0838" y="687388"/>
            <a:ext cx="6108700" cy="3436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E8A9A-839F-470A-BDD8-0C05569EE3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29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 13, 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609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UK Travel Dec +1.4%; 3 month average +0.4%</a:t>
            </a:r>
          </a:p>
          <a:p>
            <a:pPr defTabSz="905805">
              <a:defRPr/>
            </a:pPr>
            <a:r>
              <a:rPr lang="en-US" dirty="0" smtClean="0"/>
              <a:t>Can Dec retail +2.6%; 3 month average +1.1% (accelerating)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 13, 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94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14375"/>
            <a:ext cx="6345237" cy="3570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Within the competitive landscape, there are many critical factors to drive loyalty. I’ve identified 3 that we believe are critical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E8A9A-839F-470A-BDD8-0C05569EE33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54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0838" y="687388"/>
            <a:ext cx="6108700" cy="3436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E8A9A-839F-470A-BDD8-0C05569EE33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8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July 30, 2015</a:t>
            </a:r>
          </a:p>
        </p:txBody>
      </p:sp>
    </p:spTree>
    <p:extLst>
      <p:ext uri="{BB962C8B-B14F-4D97-AF65-F5344CB8AC3E}">
        <p14:creationId xmlns:p14="http://schemas.microsoft.com/office/powerpoint/2010/main" val="312780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4033719-8FF4-490F-A5CF-FCB56D792A05}" type="datetime4">
              <a:rPr lang="en-US" smtClean="0">
                <a:solidFill>
                  <a:prstClr val="black"/>
                </a:solidFill>
              </a:rPr>
              <a:pPr/>
              <a:t>January 15,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5342F-A792-4A3D-A910-13324645FDC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2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4033719-8FF4-490F-A5CF-FCB56D792A05}" type="datetime4">
              <a:rPr lang="en-US" smtClean="0">
                <a:solidFill>
                  <a:prstClr val="black"/>
                </a:solidFill>
              </a:rPr>
              <a:pPr/>
              <a:t>January 15,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5342F-A792-4A3D-A910-13324645FDC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5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4033719-8FF4-490F-A5CF-FCB56D792A05}" type="datetime4">
              <a:rPr lang="en-US" smtClean="0">
                <a:solidFill>
                  <a:prstClr val="black"/>
                </a:solidFill>
              </a:rPr>
              <a:pPr/>
              <a:t>January 15,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5342F-A792-4A3D-A910-13324645FDC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6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38" lvl="1">
              <a:spcBef>
                <a:spcPts val="0"/>
              </a:spcBef>
              <a:spcAft>
                <a:spcPts val="149"/>
              </a:spcAft>
            </a:pPr>
            <a:r>
              <a:rPr lang="en-US" dirty="0"/>
              <a:t>Average YoY spend growth among top origination markets based on spend is 13.3%</a:t>
            </a:r>
          </a:p>
          <a:p>
            <a:pPr marL="169838" lvl="1">
              <a:spcBef>
                <a:spcPts val="0"/>
              </a:spcBef>
              <a:spcAft>
                <a:spcPts val="149"/>
              </a:spcAft>
            </a:pPr>
            <a:r>
              <a:rPr lang="en-US" dirty="0"/>
              <a:t>The US shows below average spend growth; only 3 other top ten origination markets based on spend show slower or negative growth. </a:t>
            </a:r>
          </a:p>
          <a:p>
            <a:pPr marL="169838" lvl="1">
              <a:spcBef>
                <a:spcPts val="0"/>
              </a:spcBef>
              <a:spcAft>
                <a:spcPts val="149"/>
              </a:spcAft>
            </a:pPr>
            <a:r>
              <a:rPr lang="en-US" dirty="0"/>
              <a:t>Venezuela's YoY spend growth is almost 3x above the top ten origination market average, while Switzerland and Italy are about ~2x above the average.</a:t>
            </a:r>
          </a:p>
          <a:p>
            <a:pPr lvl="0"/>
            <a:endParaRPr lang="en-US" sz="1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4033719-8FF4-490F-A5CF-FCB56D792A05}" type="datetime4">
              <a:rPr lang="en-US" smtClean="0">
                <a:solidFill>
                  <a:prstClr val="black"/>
                </a:solidFill>
              </a:rPr>
              <a:pPr/>
              <a:t>January 15,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5342F-A792-4A3D-A910-13324645FDC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4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38" lvl="1">
              <a:spcBef>
                <a:spcPts val="0"/>
              </a:spcBef>
              <a:spcAft>
                <a:spcPts val="149"/>
              </a:spcAft>
            </a:pPr>
            <a:r>
              <a:rPr lang="en-US" sz="800" dirty="0"/>
              <a:t>Average length of stay among the top origination markets by spend is 6.7 days and average spend by account is $654.4.</a:t>
            </a:r>
          </a:p>
          <a:p>
            <a:pPr marL="169838" lvl="1">
              <a:spcBef>
                <a:spcPts val="0"/>
              </a:spcBef>
              <a:spcAft>
                <a:spcPts val="149"/>
              </a:spcAft>
            </a:pPr>
            <a:r>
              <a:rPr lang="en-US" sz="800" dirty="0"/>
              <a:t>The US is the top origination market by spend and transactions, but comes in second for length of stay (~2 days longer than average) and spend by account ($165 above average among top origination countries).</a:t>
            </a:r>
          </a:p>
          <a:p>
            <a:pPr marL="169838" lvl="1">
              <a:spcBef>
                <a:spcPts val="0"/>
              </a:spcBef>
              <a:spcAft>
                <a:spcPts val="149"/>
              </a:spcAft>
            </a:pPr>
            <a:r>
              <a:rPr lang="en-US" sz="800" dirty="0"/>
              <a:t>Visitors from the Netherlands spend ~3 days longer than the average international visitor, but only spend close to the per account average.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 13, 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42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38" lvl="1">
              <a:spcBef>
                <a:spcPts val="0"/>
              </a:spcBef>
              <a:spcAft>
                <a:spcPts val="149"/>
              </a:spcAft>
            </a:pPr>
            <a:r>
              <a:rPr lang="en-US" sz="800" dirty="0"/>
              <a:t>Average length of stay among the top origination markets by spend is 6.7 days and average spend by account is $654.4.</a:t>
            </a:r>
          </a:p>
          <a:p>
            <a:pPr marL="169838" lvl="1">
              <a:spcBef>
                <a:spcPts val="0"/>
              </a:spcBef>
              <a:spcAft>
                <a:spcPts val="149"/>
              </a:spcAft>
            </a:pPr>
            <a:r>
              <a:rPr lang="en-US" sz="800" dirty="0"/>
              <a:t>The US is the top origination market by spend and transactions, but comes in second for length of stay (~2 days longer than average) and spend by account ($165 above average among top origination countries).</a:t>
            </a:r>
          </a:p>
          <a:p>
            <a:pPr marL="169838" lvl="1">
              <a:spcBef>
                <a:spcPts val="0"/>
              </a:spcBef>
              <a:spcAft>
                <a:spcPts val="149"/>
              </a:spcAft>
            </a:pPr>
            <a:r>
              <a:rPr lang="en-US" sz="800" dirty="0"/>
              <a:t>Visitors from the Netherlands spend ~3 days longer than the average international visitor, but only spend close to the per account average.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 13, 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284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4033719-8FF4-490F-A5CF-FCB56D792A05}" type="datetime4">
              <a:rPr lang="en-US" smtClean="0">
                <a:solidFill>
                  <a:prstClr val="black"/>
                </a:solidFill>
              </a:rPr>
              <a:pPr/>
              <a:t>January 15,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5342F-A792-4A3D-A910-13324645FDC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8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_color"/>
          <p:cNvSpPr/>
          <p:nvPr userDrawn="1"/>
        </p:nvSpPr>
        <p:spPr bwMode="gray">
          <a:xfrm>
            <a:off x="-1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5B6770"/>
              </a:gs>
              <a:gs pos="55000">
                <a:srgbClr val="323947"/>
              </a:gs>
              <a:gs pos="75000">
                <a:srgbClr val="000014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4" name="banner"/>
          <p:cNvSpPr/>
          <p:nvPr userDrawn="1"/>
        </p:nvSpPr>
        <p:spPr bwMode="gray">
          <a:xfrm>
            <a:off x="1" y="2571750"/>
            <a:ext cx="9143999" cy="2571750"/>
          </a:xfrm>
          <a:prstGeom prst="rect">
            <a:avLst/>
          </a:prstGeom>
          <a:gradFill flip="none" rotWithShape="1">
            <a:gsLst>
              <a:gs pos="10000">
                <a:srgbClr val="A2AAAD"/>
              </a:gs>
              <a:gs pos="50000">
                <a:srgbClr val="626771"/>
              </a:gs>
              <a:gs pos="80000">
                <a:srgbClr val="000014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224266" name="ts_date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73916" y="4789398"/>
            <a:ext cx="3799312" cy="279691"/>
          </a:xfrm>
          <a:prstGeom prst="rect">
            <a:avLst/>
          </a:prstGeom>
        </p:spPr>
        <p:txBody>
          <a:bodyPr tIns="45720" rIns="91440" bIns="45720" anchor="t" anchorCtr="0"/>
          <a:lstStyle>
            <a:lvl1pPr algn="l">
              <a:lnSpc>
                <a:spcPct val="8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January 13, 2016</a:t>
            </a:r>
            <a:endParaRPr lang="en-US" dirty="0"/>
          </a:p>
        </p:txBody>
      </p:sp>
      <p:pic>
        <p:nvPicPr>
          <p:cNvPr id="12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3916" y="2791845"/>
            <a:ext cx="717290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500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s_subtitle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73916" y="3475659"/>
            <a:ext cx="7172900" cy="295275"/>
          </a:xfrm>
          <a:prstGeom prst="rect">
            <a:avLst/>
          </a:prstGeom>
        </p:spPr>
        <p:txBody>
          <a:bodyPr tIns="45720" rIns="9144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SlideNameDept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73916" y="4485789"/>
            <a:ext cx="3799320" cy="303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</a:defRPr>
            </a:lvl1pPr>
            <a:lvl2pPr marL="341709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461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34653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spcAft>
                <a:spcPct val="0"/>
              </a:spcAft>
            </a:pPr>
            <a:r>
              <a:rPr lang="en-US" dirty="0" smtClean="0"/>
              <a:t>Click to add Presenter Name/Department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os, Po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8" name="cs_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73916" y="3184634"/>
            <a:ext cx="7173376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5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1pPr>
          </a:lstStyle>
          <a:p>
            <a:pPr lvl="0" defTabSz="68580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3930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os, Rev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8" name="cs_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73916" y="3184634"/>
            <a:ext cx="7173376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5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1pPr>
          </a:lstStyle>
          <a:p>
            <a:pPr lvl="0" defTabSz="68580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5417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Rev, Po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8" name="cs_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73916" y="3184634"/>
            <a:ext cx="7173376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5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 defTabSz="68580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9535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ev, Rev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6" name="ts_date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73916" y="4789398"/>
            <a:ext cx="3470378" cy="279691"/>
          </a:xfrm>
          <a:prstGeom prst="rect">
            <a:avLst/>
          </a:prstGeom>
        </p:spPr>
        <p:txBody>
          <a:bodyPr tIns="45720" rIns="91440" bIns="45720" anchor="t" anchorCtr="0"/>
          <a:lstStyle>
            <a:lvl1pPr algn="l">
              <a:lnSpc>
                <a:spcPct val="8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January 13,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73916" y="4485789"/>
            <a:ext cx="3470385" cy="303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</a:defRPr>
            </a:lvl1pPr>
            <a:lvl2pPr marL="341709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461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34653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spcAft>
                <a:spcPct val="0"/>
              </a:spcAft>
            </a:pPr>
            <a:r>
              <a:rPr lang="en-US" dirty="0" smtClean="0"/>
              <a:t>Click to add Presenter Name/Department</a:t>
            </a:r>
          </a:p>
        </p:txBody>
      </p:sp>
      <p:pic>
        <p:nvPicPr>
          <p:cNvPr id="12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3916" y="2788920"/>
            <a:ext cx="717290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500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73916" y="3474720"/>
            <a:ext cx="7172900" cy="295275"/>
          </a:xfrm>
          <a:prstGeom prst="rect">
            <a:avLst/>
          </a:prstGeom>
        </p:spPr>
        <p:txBody>
          <a:bodyPr tIns="45720" rIns="9144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8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os, Po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6" name="ts_date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73916" y="4789398"/>
            <a:ext cx="3470378" cy="279691"/>
          </a:xfrm>
          <a:prstGeom prst="rect">
            <a:avLst/>
          </a:prstGeom>
        </p:spPr>
        <p:txBody>
          <a:bodyPr tIns="45720" rIns="91440" bIns="45720" anchor="t" anchorCtr="0"/>
          <a:lstStyle>
            <a:lvl1pPr algn="l">
              <a:lnSpc>
                <a:spcPct val="80000"/>
              </a:lnSpc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January 13,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73916" y="4485789"/>
            <a:ext cx="3470385" cy="303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</a:defRPr>
            </a:lvl1pPr>
            <a:lvl2pPr marL="341709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461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34653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spcAft>
                <a:spcPct val="0"/>
              </a:spcAft>
            </a:pPr>
            <a:r>
              <a:rPr lang="en-US" dirty="0" smtClean="0"/>
              <a:t>Click to add Presenter Name/Department</a:t>
            </a:r>
          </a:p>
        </p:txBody>
      </p:sp>
      <p:pic>
        <p:nvPicPr>
          <p:cNvPr id="12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3916" y="2788920"/>
            <a:ext cx="717290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500" kern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73916" y="3474720"/>
            <a:ext cx="7172900" cy="295275"/>
          </a:xfrm>
          <a:prstGeom prst="rect">
            <a:avLst/>
          </a:prstGeom>
        </p:spPr>
        <p:txBody>
          <a:bodyPr tIns="45720" rIns="9144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8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ev, Po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6" name="ts_date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73916" y="4789398"/>
            <a:ext cx="3470378" cy="279691"/>
          </a:xfrm>
          <a:prstGeom prst="rect">
            <a:avLst/>
          </a:prstGeom>
        </p:spPr>
        <p:txBody>
          <a:bodyPr tIns="45720" rIns="91440" bIns="45720" anchor="t" anchorCtr="0"/>
          <a:lstStyle>
            <a:lvl1pPr algn="l">
              <a:lnSpc>
                <a:spcPct val="8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January 13,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73916" y="4485789"/>
            <a:ext cx="3470385" cy="303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</a:defRPr>
            </a:lvl1pPr>
            <a:lvl2pPr marL="341709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461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34653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spcAft>
                <a:spcPct val="0"/>
              </a:spcAft>
            </a:pPr>
            <a:r>
              <a:rPr lang="en-US" dirty="0" smtClean="0"/>
              <a:t>Click to add Presenter Name/Department</a:t>
            </a:r>
          </a:p>
        </p:txBody>
      </p:sp>
      <p:pic>
        <p:nvPicPr>
          <p:cNvPr id="12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3916" y="2788920"/>
            <a:ext cx="717290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500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73916" y="3474720"/>
            <a:ext cx="7172900" cy="295275"/>
          </a:xfrm>
          <a:prstGeom prst="rect">
            <a:avLst/>
          </a:prstGeom>
        </p:spPr>
        <p:txBody>
          <a:bodyPr tIns="45720" rIns="9144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72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os, Rev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3916" y="2788920"/>
            <a:ext cx="717290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500" kern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73916" y="3474720"/>
            <a:ext cx="7172900" cy="295275"/>
          </a:xfrm>
          <a:prstGeom prst="rect">
            <a:avLst/>
          </a:prstGeom>
        </p:spPr>
        <p:txBody>
          <a:bodyPr tIns="45720" rIns="9144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ts_date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73916" y="4789398"/>
            <a:ext cx="3470378" cy="279691"/>
          </a:xfrm>
          <a:prstGeom prst="rect">
            <a:avLst/>
          </a:prstGeom>
        </p:spPr>
        <p:txBody>
          <a:bodyPr tIns="45720" rIns="91440" bIns="45720" anchor="t" anchorCtr="0"/>
          <a:lstStyle>
            <a:lvl1pPr algn="l">
              <a:lnSpc>
                <a:spcPct val="80000"/>
              </a:lnSpc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January 13, 2016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73916" y="4485789"/>
            <a:ext cx="3470385" cy="303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</a:defRPr>
            </a:lvl1pPr>
            <a:lvl2pPr marL="341709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461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34653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spcAft>
                <a:spcPct val="0"/>
              </a:spcAft>
            </a:pPr>
            <a:r>
              <a:rPr lang="en-US" dirty="0" smtClean="0"/>
              <a:t>Click to add Presenter Name/Department</a:t>
            </a:r>
          </a:p>
        </p:txBody>
      </p:sp>
    </p:spTree>
    <p:extLst>
      <p:ext uri="{BB962C8B-B14F-4D97-AF65-F5344CB8AC3E}">
        <p14:creationId xmlns:p14="http://schemas.microsoft.com/office/powerpoint/2010/main" val="224600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274638" y="1600199"/>
            <a:ext cx="7415212" cy="3032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January 13, 2016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3916" y="1133856"/>
            <a:ext cx="7415974" cy="256032"/>
          </a:xfrm>
        </p:spPr>
        <p:txBody>
          <a:bodyPr tIns="0"/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74638" y="18288"/>
            <a:ext cx="7415212" cy="292100"/>
          </a:xfrm>
        </p:spPr>
        <p:txBody>
          <a:bodyPr anchor="b" anchorCtr="0"/>
          <a:lstStyle>
            <a:lvl1pPr marL="0" indent="0">
              <a:buNone/>
              <a:defRPr sz="1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26006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274638" y="1600199"/>
            <a:ext cx="7415212" cy="3032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January 13, 2016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74638" y="18288"/>
            <a:ext cx="7415212" cy="292100"/>
          </a:xfrm>
        </p:spPr>
        <p:txBody>
          <a:bodyPr anchor="b" anchorCtr="0"/>
          <a:lstStyle>
            <a:lvl1pPr marL="0" indent="0">
              <a:buNone/>
              <a:defRPr sz="1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97643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January 13, 2016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274638" y="1600199"/>
            <a:ext cx="3569525" cy="303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 bwMode="gray">
          <a:xfrm>
            <a:off x="4114800" y="1600199"/>
            <a:ext cx="3575090" cy="303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73916" y="18288"/>
            <a:ext cx="7415934" cy="292608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>
              <a:buNone/>
              <a:defRPr lang="en-US" sz="1100" b="0" cap="all" baseline="0" dirty="0" smtClean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450"/>
              </a:spcAft>
            </a:pPr>
            <a:r>
              <a:rPr lang="en-US" dirty="0" smtClean="0"/>
              <a:t>Click to Add Topic (optional)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January 13, 2016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274638" y="1600199"/>
            <a:ext cx="3566160" cy="303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 bwMode="gray">
          <a:xfrm>
            <a:off x="4114800" y="1600199"/>
            <a:ext cx="3575090" cy="303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74638" y="1133856"/>
            <a:ext cx="7415252" cy="256032"/>
          </a:xfrm>
        </p:spPr>
        <p:txBody>
          <a:bodyPr vert="horz" lIns="91440" tIns="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0000"/>
              </a:lnSpc>
              <a:spcAft>
                <a:spcPts val="0"/>
              </a:spcAft>
            </a:pPr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4638" y="18288"/>
            <a:ext cx="7415212" cy="292608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>
              <a:buNone/>
              <a:defRPr lang="en-US" sz="1100" b="0" cap="all" baseline="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450"/>
              </a:spcAft>
            </a:pPr>
            <a:r>
              <a:rPr lang="en-US" dirty="0" smtClean="0"/>
              <a:t>Click to Add Topic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3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January 13, 2016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4638" y="18288"/>
            <a:ext cx="7415212" cy="292608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>
              <a:buNone/>
              <a:defRPr lang="en-US" sz="1100" b="0" cap="all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90000"/>
              </a:lnSpc>
              <a:spcAft>
                <a:spcPts val="450"/>
              </a:spcAft>
            </a:pPr>
            <a:r>
              <a:rPr lang="en-US" dirty="0" smtClean="0"/>
              <a:t>Click to Add Topic (optional)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January 13, 2016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0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_color"/>
          <p:cNvSpPr/>
          <p:nvPr userDrawn="1"/>
        </p:nvSpPr>
        <p:spPr bwMode="gray">
          <a:xfrm>
            <a:off x="-1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5B6770"/>
              </a:gs>
              <a:gs pos="55000">
                <a:srgbClr val="323947"/>
              </a:gs>
              <a:gs pos="75000">
                <a:srgbClr val="000014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4" name="banner"/>
          <p:cNvSpPr/>
          <p:nvPr userDrawn="1"/>
        </p:nvSpPr>
        <p:spPr bwMode="gray">
          <a:xfrm>
            <a:off x="1" y="2571750"/>
            <a:ext cx="9143999" cy="2571750"/>
          </a:xfrm>
          <a:prstGeom prst="rect">
            <a:avLst/>
          </a:prstGeom>
          <a:gradFill flip="none" rotWithShape="1">
            <a:gsLst>
              <a:gs pos="10000">
                <a:srgbClr val="A2AAAD"/>
              </a:gs>
              <a:gs pos="50000">
                <a:srgbClr val="626771"/>
              </a:gs>
              <a:gs pos="80000">
                <a:srgbClr val="000014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3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8" name="cs_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73916" y="3184634"/>
            <a:ext cx="7173376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5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 defTabSz="68580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9781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Rev, Rev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8" name="cs_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73916" y="3184634"/>
            <a:ext cx="7173376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5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 defTabSz="68580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9619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262543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14" name="date_cs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757436" y="4904459"/>
            <a:ext cx="1068190" cy="128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January 13, 2016</a:t>
            </a:r>
            <a:endParaRPr lang="en-US" dirty="0" smtClean="0"/>
          </a:p>
        </p:txBody>
      </p:sp>
      <p:sp>
        <p:nvSpPr>
          <p:cNvPr id="11" name="page_number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74393" y="4904459"/>
            <a:ext cx="342989" cy="128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1" smtClean="0">
                <a:latin typeface="Calibri" panose="020F0502020204030204" pitchFamily="34" charset="0"/>
              </a:defRPr>
            </a:lvl1pPr>
          </a:lstStyle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_cs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912388" y="4904459"/>
            <a:ext cx="3470274" cy="128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9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3240" name="title_placeholder"/>
          <p:cNvSpPr>
            <a:spLocks noGrp="1" noChangeArrowheads="1"/>
          </p:cNvSpPr>
          <p:nvPr>
            <p:ph type="title"/>
          </p:nvPr>
        </p:nvSpPr>
        <p:spPr bwMode="gray">
          <a:xfrm>
            <a:off x="273916" y="644462"/>
            <a:ext cx="74159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5" name="copyright_legal_cs"/>
          <p:cNvSpPr>
            <a:spLocks noChangeArrowheads="1"/>
          </p:cNvSpPr>
          <p:nvPr userDrawn="1"/>
        </p:nvSpPr>
        <p:spPr bwMode="gray">
          <a:xfrm>
            <a:off x="5515497" y="4911133"/>
            <a:ext cx="2275953" cy="128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750" dirty="0" smtClean="0">
                <a:solidFill>
                  <a:schemeClr val="tx2"/>
                </a:solidFill>
                <a:latin typeface="Calibri" panose="020F0502020204030204" pitchFamily="34" charset="0"/>
              </a:rPr>
              <a:t>©2016 MasterCard. Proprietary and Confidential.</a:t>
            </a:r>
          </a:p>
        </p:txBody>
      </p:sp>
      <p:pic>
        <p:nvPicPr>
          <p:cNvPr id="16" name="corp_sig_pos_sm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96899" y="4643975"/>
            <a:ext cx="511257" cy="36577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273916" y="1600199"/>
            <a:ext cx="7415974" cy="303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3" r:id="rId2"/>
    <p:sldLayoutId id="2147483704" r:id="rId3"/>
    <p:sldLayoutId id="2147483699" r:id="rId4"/>
    <p:sldLayoutId id="2147483700" r:id="rId5"/>
    <p:sldLayoutId id="2147483681" r:id="rId6"/>
    <p:sldLayoutId id="2147483680" r:id="rId7"/>
    <p:sldLayoutId id="2147483685" r:id="rId8"/>
    <p:sldLayoutId id="2147483695" r:id="rId9"/>
    <p:sldLayoutId id="2147483691" r:id="rId10"/>
    <p:sldLayoutId id="2147483692" r:id="rId11"/>
    <p:sldLayoutId id="2147483693" r:id="rId12"/>
    <p:sldLayoutId id="2147483694" r:id="rId13"/>
    <p:sldLayoutId id="2147483688" r:id="rId14"/>
    <p:sldLayoutId id="2147483689" r:id="rId15"/>
    <p:sldLayoutId id="2147483690" r:id="rId16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9pPr>
    </p:titleStyle>
    <p:bodyStyle>
      <a:lvl1pPr marL="174625" indent="-174625" algn="l" rtl="0" eaLnBrk="1" fontAlgn="base" hangingPunct="1">
        <a:lnSpc>
          <a:spcPct val="85000"/>
        </a:lnSpc>
        <a:spcBef>
          <a:spcPct val="0"/>
        </a:spcBef>
        <a:spcAft>
          <a:spcPts val="600"/>
        </a:spcAft>
        <a:buSzPct val="80000"/>
        <a:buFont typeface="Arial" pitchFamily="34" charset="0"/>
        <a:buChar char="•"/>
        <a:defRPr lang="en-US" sz="200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42900" indent="-168275" algn="l" rtl="0" eaLnBrk="1" fontAlgn="base" hangingPunct="1">
        <a:lnSpc>
          <a:spcPct val="85000"/>
        </a:lnSpc>
        <a:spcBef>
          <a:spcPts val="0"/>
        </a:spcBef>
        <a:spcAft>
          <a:spcPts val="200"/>
        </a:spcAft>
        <a:buSzPct val="85000"/>
        <a:buFont typeface="Calibri" panose="020F0502020204030204" pitchFamily="34" charset="0"/>
        <a:buChar char="–"/>
        <a:defRPr lang="en-US" sz="200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17525" indent="-17145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SzPct val="80000"/>
        <a:buFont typeface="Arial" pitchFamily="34" charset="0"/>
        <a:buChar char="•"/>
        <a:defRPr lang="en-US" sz="1600" dirty="0" smtClean="0">
          <a:solidFill>
            <a:schemeClr val="tx1"/>
          </a:solidFill>
          <a:latin typeface="Calibri" panose="020F0502020204030204" pitchFamily="34" charset="0"/>
        </a:defRPr>
      </a:lvl3pPr>
      <a:lvl4pPr marL="685800" indent="-168275" algn="l" rtl="0" eaLnBrk="1" fontAlgn="base" hangingPunct="1">
        <a:lnSpc>
          <a:spcPct val="95000"/>
        </a:lnSpc>
        <a:spcBef>
          <a:spcPts val="400"/>
        </a:spcBef>
        <a:spcAft>
          <a:spcPts val="0"/>
        </a:spcAft>
        <a:buSzPct val="85000"/>
        <a:buFont typeface="Calibri" panose="020F0502020204030204" pitchFamily="34" charset="0"/>
        <a:buChar char="–"/>
        <a:defRPr lang="en-US" sz="1600" dirty="0" smtClean="0">
          <a:solidFill>
            <a:schemeClr val="tx1"/>
          </a:solidFill>
          <a:latin typeface="Calibri" panose="020F0502020204030204" pitchFamily="34" charset="0"/>
        </a:defRPr>
      </a:lvl4pPr>
      <a:lvl5pPr marL="860425" indent="-174625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SzPct val="80000"/>
        <a:buFont typeface="Arial" pitchFamily="34" charset="0"/>
        <a:buChar char="•"/>
        <a:defRPr sz="1400">
          <a:solidFill>
            <a:schemeClr val="tx1"/>
          </a:solidFill>
          <a:latin typeface="Calibri" panose="020F0502020204030204" pitchFamily="34" charset="0"/>
        </a:defRPr>
      </a:lvl5pPr>
      <a:lvl6pPr marL="1625204" indent="-170260" algn="l" rtl="0" eaLnBrk="1" fontAlgn="base" hangingPunct="1">
        <a:spcBef>
          <a:spcPct val="0"/>
        </a:spcBef>
        <a:spcAft>
          <a:spcPct val="40000"/>
        </a:spcAft>
        <a:buSzPct val="80000"/>
        <a:buFont typeface="Arial" pitchFamily="2" charset="0"/>
        <a:buChar char="–"/>
        <a:defRPr sz="1200">
          <a:solidFill>
            <a:schemeClr val="tx1"/>
          </a:solidFill>
          <a:latin typeface="+mn-lt"/>
        </a:defRPr>
      </a:lvl6pPr>
      <a:lvl7pPr marL="1968104" indent="-170260" algn="l" rtl="0" eaLnBrk="1" fontAlgn="base" hangingPunct="1">
        <a:spcBef>
          <a:spcPct val="0"/>
        </a:spcBef>
        <a:spcAft>
          <a:spcPct val="40000"/>
        </a:spcAft>
        <a:buSzPct val="80000"/>
        <a:buFont typeface="Arial" pitchFamily="2" charset="0"/>
        <a:buChar char="–"/>
        <a:defRPr sz="1200">
          <a:solidFill>
            <a:schemeClr val="tx1"/>
          </a:solidFill>
          <a:latin typeface="+mn-lt"/>
        </a:defRPr>
      </a:lvl7pPr>
      <a:lvl8pPr marL="2311004" indent="-170260" algn="l" rtl="0" eaLnBrk="1" fontAlgn="base" hangingPunct="1">
        <a:spcBef>
          <a:spcPct val="0"/>
        </a:spcBef>
        <a:spcAft>
          <a:spcPct val="40000"/>
        </a:spcAft>
        <a:buSzPct val="80000"/>
        <a:buFont typeface="Arial" pitchFamily="2" charset="0"/>
        <a:buChar char="–"/>
        <a:defRPr sz="1200">
          <a:solidFill>
            <a:schemeClr val="tx1"/>
          </a:solidFill>
          <a:latin typeface="+mn-lt"/>
        </a:defRPr>
      </a:lvl8pPr>
      <a:lvl9pPr marL="2653904" indent="-170260" algn="l" rtl="0" eaLnBrk="1" fontAlgn="base" hangingPunct="1">
        <a:spcBef>
          <a:spcPct val="0"/>
        </a:spcBef>
        <a:spcAft>
          <a:spcPct val="40000"/>
        </a:spcAft>
        <a:buSzPct val="80000"/>
        <a:buFont typeface="Arial" pitchFamily="2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://www.mastercardadvisors.com/solutions/videos.html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chart" Target="../charts/char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slideLayout" Target="../slideLayouts/slideLayout6.xml"/><Relationship Id="rId7" Type="http://schemas.openxmlformats.org/officeDocument/2006/relationships/chart" Target="../charts/chart8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chart" Target="../charts/chart1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10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14.jpeg"/><Relationship Id="rId10" Type="http://schemas.openxmlformats.org/officeDocument/2006/relationships/image" Target="../media/image17.emf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chart" Target="../charts/chart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chart" Target="../charts/chart4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1" y="0"/>
            <a:ext cx="6000205" cy="28306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2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6000206" y="0"/>
            <a:ext cx="3143794" cy="28306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/>
          <a:stretch/>
        </p:blipFill>
        <p:spPr>
          <a:xfrm>
            <a:off x="1" y="-8709"/>
            <a:ext cx="4519748" cy="3217780"/>
          </a:xfrm>
          <a:prstGeom prst="rect">
            <a:avLst/>
          </a:prstGeom>
        </p:spPr>
      </p:pic>
      <p:sp>
        <p:nvSpPr>
          <p:cNvPr id="11" name="banner"/>
          <p:cNvSpPr/>
          <p:nvPr/>
        </p:nvSpPr>
        <p:spPr bwMode="gray">
          <a:xfrm>
            <a:off x="1" y="2571750"/>
            <a:ext cx="9143999" cy="2571750"/>
          </a:xfrm>
          <a:prstGeom prst="rect">
            <a:avLst/>
          </a:prstGeom>
          <a:gradFill flip="none" rotWithShape="1">
            <a:gsLst>
              <a:gs pos="0">
                <a:srgbClr val="FF9933"/>
              </a:gs>
              <a:gs pos="100000">
                <a:srgbClr val="FF6600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January, 2016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Lindsay St. Lawrence</a:t>
            </a:r>
            <a:endParaRPr lang="en-US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3916" y="2894614"/>
            <a:ext cx="7508954" cy="646331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CHTA Market Place Conference 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Insights to </a:t>
            </a:r>
            <a:r>
              <a:rPr lang="en-US" dirty="0" smtClean="0">
                <a:latin typeface="+mj-lt"/>
              </a:rPr>
              <a:t>Actions - </a:t>
            </a:r>
            <a:r>
              <a:rPr lang="en-US" dirty="0" smtClean="0">
                <a:latin typeface="+mj-lt"/>
                <a:hlinkClick r:id="rId5"/>
              </a:rPr>
              <a:t>MasterCard Advisors</a:t>
            </a:r>
            <a:endParaRPr lang="en-US" dirty="0">
              <a:latin typeface="+mj-lt"/>
            </a:endParaRPr>
          </a:p>
        </p:txBody>
      </p:sp>
      <p:pic>
        <p:nvPicPr>
          <p:cNvPr id="10" name="corp_sig_rev_lar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20096" y="855601"/>
            <a:ext cx="1131127" cy="80794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gray">
          <a:xfrm>
            <a:off x="2946960" y="428634"/>
            <a:ext cx="2402036" cy="2402036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3000"/>
                </a:schemeClr>
              </a:gs>
              <a:gs pos="71000">
                <a:schemeClr val="bg1">
                  <a:alpha val="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9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915" y="342458"/>
            <a:ext cx="8551107" cy="486287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Average Spend per Day* </a:t>
            </a:r>
            <a:r>
              <a:rPr lang="en-US" dirty="0" smtClean="0">
                <a:solidFill>
                  <a:schemeClr val="tx1"/>
                </a:solidFill>
              </a:rPr>
              <a:t>Top Ten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rigination Markets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81398305"/>
              </p:ext>
            </p:extLst>
          </p:nvPr>
        </p:nvGraphicFramePr>
        <p:xfrm>
          <a:off x="853441" y="1858686"/>
          <a:ext cx="7147560" cy="291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3915" y="885233"/>
            <a:ext cx="798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288131" lvl="1" indent="-285750" defTabSz="342900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Visitors from Switzerland and GBR spend the greatest per day of visit (most valuable travelers to tourism spending (~$140 per day average)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The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travelers from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Italy and the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Netherlands spend the least per day of stay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(&lt;$75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per day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).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8867" y="4863519"/>
            <a:ext cx="6323585" cy="31432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marL="0" lvl="7">
              <a:buFont typeface="+mj-lt"/>
              <a:buAutoNum type="arabicPeriod"/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analysis is subject to Data Usage &amp; Privacy laws by origination Market and Benchmarking Requirements</a:t>
            </a:r>
          </a:p>
          <a:p>
            <a:pPr marL="0" lvl="7"/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*Length of stay based on transaction data. One-time transactors were excluded from this formula.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4638" y="18288"/>
            <a:ext cx="7415212" cy="292608"/>
          </a:xfrm>
        </p:spPr>
        <p:txBody>
          <a:bodyPr/>
          <a:lstStyle/>
          <a:p>
            <a:r>
              <a:rPr lang="en-US" dirty="0" smtClean="0"/>
              <a:t>Total Caribbean market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42253" y="480495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84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i="1" dirty="0" smtClean="0">
                <a:solidFill>
                  <a:srgbClr val="000000"/>
                </a:solidFill>
                <a:latin typeface="+mj-lt"/>
              </a:rPr>
              <a:t>July </a:t>
            </a:r>
            <a:r>
              <a:rPr lang="en-US" sz="800" i="1" dirty="0">
                <a:solidFill>
                  <a:srgbClr val="000000"/>
                </a:solidFill>
                <a:latin typeface="+mj-lt"/>
              </a:rPr>
              <a:t>1, 2014 – June 30, 2015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3364546" y="3317363"/>
            <a:ext cx="460037" cy="24039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6000087" y="3256817"/>
            <a:ext cx="460037" cy="24039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016401" y="2637430"/>
            <a:ext cx="460037" cy="24039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6" name="Rectangle 25"/>
          <p:cNvSpPr/>
          <p:nvPr/>
        </p:nvSpPr>
        <p:spPr bwMode="gray">
          <a:xfrm>
            <a:off x="2689845" y="2694799"/>
            <a:ext cx="460037" cy="24039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" name="Line Callout 1 1"/>
          <p:cNvSpPr/>
          <p:nvPr/>
        </p:nvSpPr>
        <p:spPr bwMode="gray">
          <a:xfrm>
            <a:off x="1651050" y="2048874"/>
            <a:ext cx="1506120" cy="330714"/>
          </a:xfrm>
          <a:prstGeom prst="borderCallout1">
            <a:avLst>
              <a:gd name="adj1" fmla="val 108232"/>
              <a:gd name="adj2" fmla="val 57190"/>
              <a:gd name="adj3" fmla="val 197074"/>
              <a:gd name="adj4" fmla="val 723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CHE over index to spending with Hotels</a:t>
            </a:r>
          </a:p>
        </p:txBody>
      </p:sp>
      <p:sp>
        <p:nvSpPr>
          <p:cNvPr id="27" name="Line Callout 1 26"/>
          <p:cNvSpPr/>
          <p:nvPr/>
        </p:nvSpPr>
        <p:spPr bwMode="gray">
          <a:xfrm>
            <a:off x="3204880" y="2518184"/>
            <a:ext cx="772877" cy="532618"/>
          </a:xfrm>
          <a:prstGeom prst="borderCallout1">
            <a:avLst>
              <a:gd name="adj1" fmla="val 108232"/>
              <a:gd name="adj2" fmla="val 57190"/>
              <a:gd name="adj3" fmla="val 145570"/>
              <a:gd name="adj4" fmla="val 654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Italy over index to spending with Car Rental</a:t>
            </a:r>
          </a:p>
        </p:txBody>
      </p:sp>
      <p:sp>
        <p:nvSpPr>
          <p:cNvPr id="28" name="Line Callout 1 27"/>
          <p:cNvSpPr/>
          <p:nvPr/>
        </p:nvSpPr>
        <p:spPr bwMode="gray">
          <a:xfrm>
            <a:off x="4775065" y="2491318"/>
            <a:ext cx="863735" cy="619789"/>
          </a:xfrm>
          <a:prstGeom prst="borderCallout1">
            <a:avLst>
              <a:gd name="adj1" fmla="val 23400"/>
              <a:gd name="adj2" fmla="val -2952"/>
              <a:gd name="adj3" fmla="val 36012"/>
              <a:gd name="adj4" fmla="val -325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GBR over index to spending with Retail &amp; Dining</a:t>
            </a:r>
          </a:p>
        </p:txBody>
      </p:sp>
      <p:sp>
        <p:nvSpPr>
          <p:cNvPr id="29" name="Line Callout 1 28"/>
          <p:cNvSpPr/>
          <p:nvPr/>
        </p:nvSpPr>
        <p:spPr bwMode="gray">
          <a:xfrm>
            <a:off x="5937427" y="2193420"/>
            <a:ext cx="772877" cy="532618"/>
          </a:xfrm>
          <a:prstGeom prst="borderCallout1">
            <a:avLst>
              <a:gd name="adj1" fmla="val 108232"/>
              <a:gd name="adj2" fmla="val 57190"/>
              <a:gd name="adj3" fmla="val 191351"/>
              <a:gd name="adj4" fmla="val 407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France over index to spending with Other</a:t>
            </a:r>
          </a:p>
        </p:txBody>
      </p:sp>
    </p:spTree>
    <p:extLst>
      <p:ext uri="{BB962C8B-B14F-4D97-AF65-F5344CB8AC3E}">
        <p14:creationId xmlns:p14="http://schemas.microsoft.com/office/powerpoint/2010/main" val="11565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 animBg="1"/>
      <p:bldP spid="26" grpId="0" animBg="1"/>
      <p:bldP spid="2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3385557"/>
              </p:ext>
            </p:extLst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Total Caribbean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Cross Category Spend by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rigination Market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30917" y="4834794"/>
            <a:ext cx="6323585" cy="31432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marL="0" lvl="7">
              <a:buFont typeface="+mj-lt"/>
              <a:buAutoNum type="arabicPeriod"/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analysis is subject to Data Usage &amp; Privacy laws </a:t>
            </a:r>
            <a:r>
              <a:rPr lang="en-US" sz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origination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and Benchmarking Requirements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839583" y="1688774"/>
            <a:ext cx="6297557" cy="280928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>
              <a:defRPr lang="en-US" sz="1200" b="1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Travel-Related Cross Spend Categories for Top origination Markets in Destination Market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583951390"/>
              </p:ext>
            </p:extLst>
          </p:nvPr>
        </p:nvGraphicFramePr>
        <p:xfrm>
          <a:off x="839583" y="2096462"/>
          <a:ext cx="6888479" cy="273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9303" y="970491"/>
            <a:ext cx="8071945" cy="56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69069" defTabSz="342900">
              <a:lnSpc>
                <a:spcPct val="90000"/>
              </a:lnSpc>
              <a:spcAft>
                <a:spcPts val="15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Hotels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are a consistently large component of travel spend across countries.</a:t>
            </a:r>
          </a:p>
          <a:p>
            <a:pPr marL="171450" lvl="1" indent="-169069" defTabSz="342900">
              <a:lnSpc>
                <a:spcPct val="90000"/>
              </a:lnSpc>
              <a:spcAft>
                <a:spcPts val="15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South American originations (Venezuela &amp; Brazil) have the highest percentage of retail spend.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2253" y="482781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84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i="1" dirty="0" smtClean="0">
                <a:solidFill>
                  <a:srgbClr val="000000"/>
                </a:solidFill>
                <a:latin typeface="+mj-lt"/>
              </a:rPr>
              <a:t>July </a:t>
            </a:r>
            <a:r>
              <a:rPr lang="en-US" sz="800" i="1" dirty="0">
                <a:solidFill>
                  <a:srgbClr val="000000"/>
                </a:solidFill>
                <a:latin typeface="+mj-lt"/>
              </a:rPr>
              <a:t>1, 2014 – June 30, 2015</a:t>
            </a:r>
          </a:p>
        </p:txBody>
      </p:sp>
      <p:sp>
        <p:nvSpPr>
          <p:cNvPr id="19" name="Rectangle 18"/>
          <p:cNvSpPr/>
          <p:nvPr/>
        </p:nvSpPr>
        <p:spPr bwMode="gray">
          <a:xfrm>
            <a:off x="3363293" y="3293511"/>
            <a:ext cx="460037" cy="21854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1" name="Rectangle 20"/>
          <p:cNvSpPr/>
          <p:nvPr/>
        </p:nvSpPr>
        <p:spPr bwMode="gray">
          <a:xfrm>
            <a:off x="5124882" y="2851197"/>
            <a:ext cx="460037" cy="21854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5684836" y="3641232"/>
            <a:ext cx="460037" cy="21854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5079998" y="3636471"/>
            <a:ext cx="460037" cy="21854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0" name="Rectangle 19"/>
          <p:cNvSpPr/>
          <p:nvPr/>
        </p:nvSpPr>
        <p:spPr bwMode="gray">
          <a:xfrm>
            <a:off x="3932226" y="3645995"/>
            <a:ext cx="460037" cy="21854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1001159" y="3169008"/>
            <a:ext cx="1084745" cy="21854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5" name="Rectangle 24"/>
          <p:cNvSpPr/>
          <p:nvPr/>
        </p:nvSpPr>
        <p:spPr bwMode="gray">
          <a:xfrm>
            <a:off x="2759194" y="3306160"/>
            <a:ext cx="460037" cy="21854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7" name="Rectangle 26"/>
          <p:cNvSpPr/>
          <p:nvPr/>
        </p:nvSpPr>
        <p:spPr bwMode="gray">
          <a:xfrm>
            <a:off x="1603073" y="2841537"/>
            <a:ext cx="460037" cy="21854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5457970" y="4509284"/>
            <a:ext cx="460037" cy="21854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" name="TextBox 1"/>
          <p:cNvSpPr txBox="1"/>
          <p:nvPr/>
        </p:nvSpPr>
        <p:spPr bwMode="gray">
          <a:xfrm>
            <a:off x="5885997" y="4466155"/>
            <a:ext cx="1717549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050" dirty="0" smtClean="0">
                <a:latin typeface="+mn-lt"/>
              </a:rPr>
              <a:t>Category Skew (over index vs. the average of top 10)</a:t>
            </a:r>
          </a:p>
        </p:txBody>
      </p:sp>
    </p:spTree>
    <p:extLst>
      <p:ext uri="{BB962C8B-B14F-4D97-AF65-F5344CB8AC3E}">
        <p14:creationId xmlns:p14="http://schemas.microsoft.com/office/powerpoint/2010/main" val="36811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nner"/>
          <p:cNvSpPr/>
          <p:nvPr/>
        </p:nvSpPr>
        <p:spPr bwMode="gray">
          <a:xfrm>
            <a:off x="1" y="2565991"/>
            <a:ext cx="9143999" cy="2577508"/>
          </a:xfrm>
          <a:prstGeom prst="rect">
            <a:avLst/>
          </a:prstGeom>
          <a:gradFill flip="none" rotWithShape="1">
            <a:gsLst>
              <a:gs pos="0">
                <a:srgbClr val="FF9933"/>
              </a:gs>
              <a:gs pos="100000">
                <a:srgbClr val="FF6600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657" y="3285967"/>
            <a:ext cx="7173376" cy="1137556"/>
          </a:xfrm>
        </p:spPr>
        <p:txBody>
          <a:bodyPr/>
          <a:lstStyle/>
          <a:p>
            <a:r>
              <a:rPr lang="en-US" sz="4800" dirty="0" smtClean="0"/>
              <a:t>ORIGINATION MARKETS </a:t>
            </a:r>
            <a:r>
              <a:rPr lang="en-US" sz="3600" dirty="0" smtClean="0"/>
              <a:t>Profiles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68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9096258"/>
              </p:ext>
            </p:extLst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USA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Origination Market Profile: </a:t>
            </a:r>
            <a:r>
              <a:rPr lang="en-US" dirty="0" smtClean="0">
                <a:solidFill>
                  <a:schemeClr val="tx1"/>
                </a:solidFill>
              </a:rPr>
              <a:t>United States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75853"/>
              </p:ext>
            </p:extLst>
          </p:nvPr>
        </p:nvGraphicFramePr>
        <p:xfrm>
          <a:off x="548398" y="1964019"/>
          <a:ext cx="4755121" cy="7709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792520"/>
                <a:gridCol w="841445"/>
                <a:gridCol w="743596"/>
                <a:gridCol w="792520"/>
                <a:gridCol w="792520"/>
                <a:gridCol w="79252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YoY Growth</a:t>
                      </a:r>
                      <a:r>
                        <a:rPr lang="en-GB" sz="900" b="1" baseline="0" dirty="0" smtClean="0">
                          <a:solidFill>
                            <a:schemeClr val="bg1"/>
                          </a:solidFill>
                        </a:rPr>
                        <a:t> (Spend)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YoY Growth</a:t>
                      </a:r>
                      <a:r>
                        <a:rPr lang="en-GB" sz="900" b="1" baseline="0" dirty="0" smtClean="0">
                          <a:solidFill>
                            <a:schemeClr val="bg1"/>
                          </a:solidFill>
                        </a:rPr>
                        <a:t> (Transactions)</a:t>
                      </a:r>
                      <a:endParaRPr lang="en-GB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YoY</a:t>
                      </a:r>
                      <a:r>
                        <a:rPr lang="en-GB" sz="900" b="1" baseline="0" dirty="0" smtClean="0">
                          <a:solidFill>
                            <a:schemeClr val="bg1"/>
                          </a:solidFill>
                        </a:rPr>
                        <a:t> Growth (Unique Stays)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Avg.</a:t>
                      </a:r>
                      <a:r>
                        <a:rPr lang="en-GB" sz="900" b="1" baseline="0" dirty="0" smtClean="0">
                          <a:solidFill>
                            <a:schemeClr val="bg1"/>
                          </a:solidFill>
                        </a:rPr>
                        <a:t> Length of Stay (Days)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Average Spend  per Account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Average Transaction  Value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908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10.6%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20.8%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18.7%</a:t>
                      </a:r>
                      <a:endParaRPr lang="en-US" sz="105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8.4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$819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$127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758948236"/>
              </p:ext>
            </p:extLst>
          </p:nvPr>
        </p:nvGraphicFramePr>
        <p:xfrm>
          <a:off x="1276625" y="3044987"/>
          <a:ext cx="4628875" cy="181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2228464"/>
              </p:ext>
            </p:extLst>
          </p:nvPr>
        </p:nvGraphicFramePr>
        <p:xfrm>
          <a:off x="5558354" y="2001599"/>
          <a:ext cx="3364665" cy="127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81726" y="999482"/>
            <a:ext cx="75285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lvl="1" defTabSz="342900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SzPct val="100000"/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Despite leading in spend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and transaction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across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the Caribbean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market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;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growth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is slightly lower than the top origination market averages.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Seasonality peaks are in March/April.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 bwMode="gray">
          <a:xfrm>
            <a:off x="4311776" y="3286058"/>
            <a:ext cx="755524" cy="389554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2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4598464"/>
              </p:ext>
            </p:extLst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O</a:t>
            </a:r>
            <a:r>
              <a:rPr lang="en-US" dirty="0" smtClean="0">
                <a:solidFill>
                  <a:srgbClr val="FF6600"/>
                </a:solidFill>
              </a:rPr>
              <a:t>rigination Market Profile: </a:t>
            </a:r>
            <a:r>
              <a:rPr lang="en-US" dirty="0" smtClean="0">
                <a:solidFill>
                  <a:schemeClr val="tx1"/>
                </a:solidFill>
              </a:rPr>
              <a:t>United Kingdom/GBR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1370941919"/>
              </p:ext>
            </p:extLst>
          </p:nvPr>
        </p:nvGraphicFramePr>
        <p:xfrm>
          <a:off x="1093623" y="3213462"/>
          <a:ext cx="4209896" cy="193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78482502"/>
              </p:ext>
            </p:extLst>
          </p:nvPr>
        </p:nvGraphicFramePr>
        <p:xfrm>
          <a:off x="5503850" y="2267090"/>
          <a:ext cx="3282009" cy="127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111268" y="988396"/>
            <a:ext cx="787732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69069" defTabSz="342900">
              <a:lnSpc>
                <a:spcPct val="90000"/>
              </a:lnSpc>
              <a:spcAft>
                <a:spcPts val="15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GBR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visitors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are top with 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spend per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account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in the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Caribbean.  Similar to the US, the GBR is experiencing slightly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below average YoY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growth, but has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more defined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and a longer seasonal trend (Dec-March).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66838"/>
              </p:ext>
            </p:extLst>
          </p:nvPr>
        </p:nvGraphicFramePr>
        <p:xfrm>
          <a:off x="548398" y="2053042"/>
          <a:ext cx="4755121" cy="7709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792520"/>
                <a:gridCol w="841445"/>
                <a:gridCol w="743596"/>
                <a:gridCol w="792520"/>
                <a:gridCol w="792520"/>
                <a:gridCol w="79252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YoY Growth</a:t>
                      </a:r>
                      <a:r>
                        <a:rPr lang="en-GB" sz="900" b="1" baseline="0" dirty="0" smtClean="0">
                          <a:solidFill>
                            <a:schemeClr val="bg1"/>
                          </a:solidFill>
                        </a:rPr>
                        <a:t> (Spend)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YoY Growth</a:t>
                      </a:r>
                      <a:r>
                        <a:rPr lang="en-GB" sz="900" b="1" baseline="0" dirty="0" smtClean="0">
                          <a:solidFill>
                            <a:schemeClr val="bg1"/>
                          </a:solidFill>
                        </a:rPr>
                        <a:t> (Transactions)</a:t>
                      </a:r>
                      <a:endParaRPr lang="en-GB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YoY</a:t>
                      </a:r>
                      <a:r>
                        <a:rPr lang="en-GB" sz="900" b="1" baseline="0" dirty="0" smtClean="0">
                          <a:solidFill>
                            <a:schemeClr val="bg1"/>
                          </a:solidFill>
                        </a:rPr>
                        <a:t> Growth (Unique Stays)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Avg.</a:t>
                      </a:r>
                      <a:r>
                        <a:rPr lang="en-GB" sz="900" b="1" baseline="0" dirty="0" smtClean="0">
                          <a:solidFill>
                            <a:schemeClr val="bg1"/>
                          </a:solidFill>
                        </a:rPr>
                        <a:t> Length of Stay (Days)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Average Spend  per Account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Average Transaction  Value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908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11.8%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17.7%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15.3%</a:t>
                      </a:r>
                      <a:endParaRPr lang="en-US" sz="1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$1,019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$254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 bwMode="gray">
          <a:xfrm>
            <a:off x="2820808" y="3537344"/>
            <a:ext cx="1354951" cy="50887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4638" y="18288"/>
            <a:ext cx="7415212" cy="292608"/>
          </a:xfrm>
        </p:spPr>
        <p:txBody>
          <a:bodyPr/>
          <a:lstStyle/>
          <a:p>
            <a:r>
              <a:rPr lang="en-US" dirty="0" smtClean="0"/>
              <a:t>GBR</a:t>
            </a:r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aribbean Ma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"/>
          <a:stretch/>
        </p:blipFill>
        <p:spPr bwMode="auto">
          <a:xfrm>
            <a:off x="3269697" y="1977656"/>
            <a:ext cx="2341381" cy="1642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gray">
          <a:xfrm>
            <a:off x="3246430" y="1806045"/>
            <a:ext cx="2417755" cy="2417755"/>
          </a:xfrm>
          <a:prstGeom prst="ellips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Travel </a:t>
            </a:r>
            <a:r>
              <a:rPr lang="en-US" dirty="0" smtClean="0">
                <a:solidFill>
                  <a:schemeClr val="tx1"/>
                </a:solidFill>
              </a:rPr>
              <a:t>Influencers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2540" y="3452242"/>
            <a:ext cx="1585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CARIBBEAN</a:t>
            </a:r>
            <a:endParaRPr lang="en-US" sz="1400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8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2532" r="1828" b="25154"/>
          <a:stretch/>
        </p:blipFill>
        <p:spPr bwMode="auto">
          <a:xfrm>
            <a:off x="6354971" y="2544108"/>
            <a:ext cx="2367031" cy="743231"/>
          </a:xfrm>
          <a:prstGeom prst="rect">
            <a:avLst/>
          </a:prstGeom>
          <a:noFill/>
          <a:ln w="9525" cap="flat" algn="ctr">
            <a:solidFill>
              <a:schemeClr val="bg1">
                <a:lumMod val="75000"/>
              </a:schemeClr>
            </a:solidFill>
            <a:prstDash val="solid"/>
            <a:miter lim="10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67501" y="2313276"/>
            <a:ext cx="1541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Chase Marriott Rewards</a:t>
            </a:r>
          </a:p>
        </p:txBody>
      </p:sp>
      <p:pic>
        <p:nvPicPr>
          <p:cNvPr id="17" name="Picture 8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8" r="5672" b="15412"/>
          <a:stretch/>
        </p:blipFill>
        <p:spPr bwMode="auto">
          <a:xfrm>
            <a:off x="6320223" y="3527162"/>
            <a:ext cx="2436527" cy="726689"/>
          </a:xfrm>
          <a:prstGeom prst="rect">
            <a:avLst/>
          </a:prstGeom>
          <a:noFill/>
          <a:ln w="9525" cap="flat" algn="ctr">
            <a:solidFill>
              <a:schemeClr val="bg1">
                <a:lumMod val="75000"/>
              </a:schemeClr>
            </a:solidFill>
            <a:prstDash val="solid"/>
            <a:miter lim="10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67501" y="3303766"/>
            <a:ext cx="1541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Citi American Airlines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535848"/>
              </p:ext>
            </p:extLst>
          </p:nvPr>
        </p:nvGraphicFramePr>
        <p:xfrm>
          <a:off x="1387360" y="1926906"/>
          <a:ext cx="1829230" cy="122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42071" y="1774791"/>
            <a:ext cx="172444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831" indent="-173831">
              <a:lnSpc>
                <a:spcPct val="150000"/>
              </a:lnSpc>
              <a:spcBef>
                <a:spcPct val="80000"/>
              </a:spcBef>
              <a:buClr>
                <a:srgbClr val="FF6600"/>
              </a:buClr>
              <a:tabLst>
                <a:tab pos="4307681" algn="l"/>
              </a:tabLst>
            </a:pPr>
            <a:r>
              <a:rPr lang="en-US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Spending Growth 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(10/2015)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628398"/>
              </p:ext>
            </p:extLst>
          </p:nvPr>
        </p:nvGraphicFramePr>
        <p:xfrm>
          <a:off x="85756" y="1481090"/>
          <a:ext cx="1716061" cy="100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8831" y="1390328"/>
            <a:ext cx="172144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831" indent="-173831" algn="ctr">
              <a:lnSpc>
                <a:spcPct val="150000"/>
              </a:lnSpc>
              <a:spcBef>
                <a:spcPct val="80000"/>
              </a:spcBef>
              <a:buClr>
                <a:srgbClr val="FF6600"/>
              </a:buClr>
              <a:tabLst>
                <a:tab pos="4307681" algn="l"/>
              </a:tabLst>
            </a:pP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Currency Gains on BSD (11/2015)</a:t>
            </a:r>
          </a:p>
        </p:txBody>
      </p:sp>
      <p:pic>
        <p:nvPicPr>
          <p:cNvPr id="25" name="Picture 2" descr="http://caribjournal.com/wp-content/uploads/2011/05/hurrica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04" y="940771"/>
            <a:ext cx="844627" cy="6539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resonanceblog.s3.amazonaws.com/wp-content/uploads/2013/02/Eastern-Caribbea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40" y="491876"/>
            <a:ext cx="684345" cy="8193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 bwMode="gray">
          <a:xfrm>
            <a:off x="5853471" y="1145964"/>
            <a:ext cx="661257" cy="264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lvl="1" algn="ctr">
              <a:lnSpc>
                <a:spcPct val="80000"/>
              </a:lnSpc>
              <a:spcBef>
                <a:spcPts val="450"/>
              </a:spcBef>
            </a:pPr>
            <a:r>
              <a:rPr lang="en-US" sz="700" b="1" dirty="0">
                <a:latin typeface="+mj-lt"/>
              </a:rPr>
              <a:t>Favorable Trade Policy</a:t>
            </a:r>
          </a:p>
        </p:txBody>
      </p:sp>
      <p:sp>
        <p:nvSpPr>
          <p:cNvPr id="28" name="TextBox 27"/>
          <p:cNvSpPr txBox="1"/>
          <p:nvPr/>
        </p:nvSpPr>
        <p:spPr bwMode="gray">
          <a:xfrm>
            <a:off x="7050459" y="1524688"/>
            <a:ext cx="634314" cy="1785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lvl="1" algn="ctr">
              <a:lnSpc>
                <a:spcPct val="80000"/>
              </a:lnSpc>
              <a:spcBef>
                <a:spcPts val="450"/>
              </a:spcBef>
            </a:pPr>
            <a:r>
              <a:rPr lang="en-US" sz="700" b="1" dirty="0">
                <a:latin typeface="+mj-lt"/>
              </a:rPr>
              <a:t>Weather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172331" y="1604087"/>
            <a:ext cx="212290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2pPr marL="0" lvl="1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1" algn="ctr"/>
            <a:r>
              <a:rPr lang="en-US" sz="1050" dirty="0">
                <a:solidFill>
                  <a:srgbClr val="FF6600"/>
                </a:solidFill>
                <a:latin typeface="+mj-lt"/>
              </a:rPr>
              <a:t>Destination Market Events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639231" y="1011043"/>
            <a:ext cx="212290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2pPr marL="0" lvl="1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1" algn="ctr"/>
            <a:r>
              <a:rPr lang="en-US" sz="1050" dirty="0">
                <a:solidFill>
                  <a:srgbClr val="FF6600"/>
                </a:solidFill>
                <a:latin typeface="+mj-lt"/>
              </a:rPr>
              <a:t>YOY Origination Market Economics (USA, CAN, GBR)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51188" y="3355657"/>
            <a:ext cx="212290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2pPr marL="0" lvl="1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1" algn="ctr"/>
            <a:r>
              <a:rPr lang="en-US" sz="1050" dirty="0">
                <a:solidFill>
                  <a:srgbClr val="FF6600"/>
                </a:solidFill>
                <a:latin typeface="+mj-lt"/>
              </a:rPr>
              <a:t>Travel Industry Expansion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41318" y="4275698"/>
            <a:ext cx="261828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2pPr marL="0" lvl="1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1" algn="ctr"/>
            <a:r>
              <a:rPr lang="en-US" sz="1050" dirty="0">
                <a:solidFill>
                  <a:srgbClr val="FF6600"/>
                </a:solidFill>
                <a:latin typeface="+mj-lt"/>
              </a:rPr>
              <a:t>Airline &amp; Hotel Marketing Campaigns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146" y="3630015"/>
            <a:ext cx="3254364" cy="13942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831" indent="-173831">
              <a:spcBef>
                <a:spcPct val="8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4307681" algn="l"/>
              </a:tabLst>
            </a:pPr>
            <a:r>
              <a:rPr lang="en-US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2015 Cruise News: Growth continues as new routes and bigger ships seek to meet demand</a:t>
            </a:r>
          </a:p>
          <a:p>
            <a:pPr marL="173831" indent="-173831">
              <a:spcBef>
                <a:spcPct val="8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4307681" algn="l"/>
              </a:tabLst>
            </a:pPr>
            <a:r>
              <a:rPr lang="en-US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JetBlue launches nonstop service to Antigua from New York</a:t>
            </a:r>
          </a:p>
          <a:p>
            <a:pPr marL="173831" indent="-173831">
              <a:spcBef>
                <a:spcPct val="8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4307681" algn="l"/>
              </a:tabLst>
            </a:pPr>
            <a:r>
              <a:rPr lang="en-US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interCaribbean Airways starts flights to Santiago de Cuba</a:t>
            </a:r>
          </a:p>
          <a:p>
            <a:pPr marL="173831" indent="-173831">
              <a:spcBef>
                <a:spcPct val="8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4307681" algn="l"/>
              </a:tabLst>
            </a:pPr>
            <a:r>
              <a:rPr lang="en-US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Larger Ships Prompt Expanded Caribbean Cruise Ports</a:t>
            </a:r>
            <a:endParaRPr 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3298334" y="1331489"/>
            <a:ext cx="557775" cy="64616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gray">
          <a:xfrm flipH="1">
            <a:off x="5460759" y="1858003"/>
            <a:ext cx="486223" cy="45527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gray">
          <a:xfrm flipH="1" flipV="1">
            <a:off x="5322498" y="3860132"/>
            <a:ext cx="606796" cy="54252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gray">
          <a:xfrm flipV="1">
            <a:off x="2161812" y="3228699"/>
            <a:ext cx="1084618" cy="25391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sp>
        <p:nvSpPr>
          <p:cNvPr id="55" name="Oval 54"/>
          <p:cNvSpPr/>
          <p:nvPr/>
        </p:nvSpPr>
        <p:spPr bwMode="gray">
          <a:xfrm>
            <a:off x="3150074" y="1703199"/>
            <a:ext cx="2623450" cy="2623448"/>
          </a:xfrm>
          <a:prstGeom prst="ellipse">
            <a:avLst/>
          </a:prstGeom>
          <a:noFill/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6092" y="3246989"/>
            <a:ext cx="1259291" cy="128499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29141" y="2106636"/>
            <a:ext cx="399114" cy="3000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831" indent="-173831">
              <a:lnSpc>
                <a:spcPct val="150000"/>
              </a:lnSpc>
              <a:spcBef>
                <a:spcPct val="80000"/>
              </a:spcBef>
              <a:buClr>
                <a:srgbClr val="FF6600"/>
              </a:buClr>
              <a:tabLst>
                <a:tab pos="4307681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USD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04884" y="2796423"/>
            <a:ext cx="890516" cy="2579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831" indent="-173831">
              <a:lnSpc>
                <a:spcPct val="150000"/>
              </a:lnSpc>
              <a:spcBef>
                <a:spcPct val="80000"/>
              </a:spcBef>
              <a:buClr>
                <a:srgbClr val="FF6600"/>
              </a:buClr>
              <a:tabLst>
                <a:tab pos="4307681" algn="l"/>
              </a:tabLst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Canada Retail</a:t>
            </a:r>
          </a:p>
        </p:txBody>
      </p:sp>
    </p:spTree>
    <p:extLst>
      <p:ext uri="{BB962C8B-B14F-4D97-AF65-F5344CB8AC3E}">
        <p14:creationId xmlns:p14="http://schemas.microsoft.com/office/powerpoint/2010/main" val="13047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143000" y="3244979"/>
            <a:ext cx="5306938" cy="5512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80000"/>
              </a:spcBef>
              <a:buClr>
                <a:srgbClr val="FF6600"/>
              </a:buClr>
              <a:tabLst>
                <a:tab pos="4307681" algn="l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143001" y="2412629"/>
            <a:ext cx="5012108" cy="5512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/>
          <a:p>
            <a:pPr lvl="3">
              <a:spcBef>
                <a:spcPct val="80000"/>
              </a:spcBef>
              <a:buClr>
                <a:srgbClr val="FF6600"/>
              </a:buClr>
              <a:tabLst>
                <a:tab pos="4307681" algn="l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1581221"/>
            <a:ext cx="5306938" cy="5512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615554" eaLnBrk="0" hangingPunct="0"/>
            <a:endParaRPr lang="en-US" sz="7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16" y="276448"/>
            <a:ext cx="6119796" cy="82595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6600"/>
                </a:solidFill>
              </a:rPr>
              <a:t/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Critical Factors Driving </a:t>
            </a:r>
            <a:r>
              <a:rPr lang="en-US" dirty="0">
                <a:solidFill>
                  <a:schemeClr val="tx1"/>
                </a:solidFill>
              </a:rPr>
              <a:t>Loyalty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Revenue Growth </a:t>
            </a:r>
            <a:r>
              <a:rPr lang="en-US" dirty="0" smtClean="0">
                <a:solidFill>
                  <a:srgbClr val="FF6600"/>
                </a:solidFill>
              </a:rPr>
              <a:t>For </a:t>
            </a:r>
            <a:r>
              <a:rPr lang="en-US" dirty="0">
                <a:solidFill>
                  <a:srgbClr val="FF6600"/>
                </a:solidFill>
              </a:rPr>
              <a:t>Travel Merchants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0482" y="1706538"/>
            <a:ext cx="5427279" cy="3000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80000"/>
              </a:spcBef>
              <a:buClr>
                <a:srgbClr val="FF6600"/>
              </a:buClr>
              <a:tabLst>
                <a:tab pos="4307681" algn="l"/>
              </a:tabLst>
            </a:pPr>
            <a:r>
              <a:rPr lang="en-US" sz="1350" b="1" dirty="0">
                <a:solidFill>
                  <a:schemeClr val="bg1"/>
                </a:solidFill>
              </a:rPr>
              <a:t>The customer experience is the most critical</a:t>
            </a:r>
          </a:p>
        </p:txBody>
      </p:sp>
      <p:sp>
        <p:nvSpPr>
          <p:cNvPr id="3" name="Oval 2"/>
          <p:cNvSpPr/>
          <p:nvPr/>
        </p:nvSpPr>
        <p:spPr>
          <a:xfrm>
            <a:off x="1293144" y="1506811"/>
            <a:ext cx="652336" cy="652336"/>
          </a:xfrm>
          <a:prstGeom prst="ellipse">
            <a:avLst/>
          </a:prstGeom>
          <a:solidFill>
            <a:schemeClr val="bg1"/>
          </a:solidFill>
          <a:ln>
            <a:solidFill>
              <a:srgbClr val="F29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5" name="Oval 4"/>
          <p:cNvSpPr/>
          <p:nvPr/>
        </p:nvSpPr>
        <p:spPr>
          <a:xfrm>
            <a:off x="1293144" y="3194434"/>
            <a:ext cx="652336" cy="652336"/>
          </a:xfrm>
          <a:prstGeom prst="ellipse">
            <a:avLst/>
          </a:prstGeom>
          <a:solidFill>
            <a:schemeClr val="bg1"/>
          </a:solidFill>
          <a:ln>
            <a:solidFill>
              <a:srgbClr val="F29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6" name="Oval 5"/>
          <p:cNvSpPr/>
          <p:nvPr/>
        </p:nvSpPr>
        <p:spPr>
          <a:xfrm>
            <a:off x="1293144" y="2362984"/>
            <a:ext cx="652336" cy="652336"/>
          </a:xfrm>
          <a:prstGeom prst="ellipse">
            <a:avLst/>
          </a:prstGeom>
          <a:solidFill>
            <a:schemeClr val="bg1"/>
          </a:solidFill>
          <a:ln>
            <a:solidFill>
              <a:srgbClr val="F29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5122" name="Picture 2" descr="C:\Users\e054138\Desktop\tw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15289" y="1443443"/>
            <a:ext cx="565341" cy="7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054138\Desktop\tw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2" t="13376" r="4992" b="15718"/>
          <a:stretch/>
        </p:blipFill>
        <p:spPr bwMode="auto">
          <a:xfrm>
            <a:off x="1413856" y="3282329"/>
            <a:ext cx="441024" cy="46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09" y="2318266"/>
            <a:ext cx="616946" cy="6775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0482" y="2458417"/>
            <a:ext cx="3545739" cy="5078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80000"/>
              </a:spcBef>
              <a:buClr>
                <a:srgbClr val="FF6600"/>
              </a:buClr>
              <a:tabLst>
                <a:tab pos="4307681" algn="l"/>
              </a:tabLst>
            </a:pPr>
            <a:r>
              <a:rPr lang="en-US" sz="1350" b="1" dirty="0">
                <a:solidFill>
                  <a:schemeClr val="bg1"/>
                </a:solidFill>
              </a:rPr>
              <a:t>Segment and personalize by the customer and their behavior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0482" y="3376681"/>
            <a:ext cx="5427279" cy="3000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80000"/>
              </a:spcBef>
              <a:buClr>
                <a:srgbClr val="FF6600"/>
              </a:buClr>
              <a:tabLst>
                <a:tab pos="4307681" algn="l"/>
              </a:tabLst>
            </a:pPr>
            <a:r>
              <a:rPr lang="en-US" sz="1350" b="1" dirty="0">
                <a:solidFill>
                  <a:schemeClr val="bg1"/>
                </a:solidFill>
              </a:rPr>
              <a:t> Predict vs. respond to market dynamics</a:t>
            </a:r>
          </a:p>
        </p:txBody>
      </p:sp>
      <p:sp>
        <p:nvSpPr>
          <p:cNvPr id="10" name="Oval 9"/>
          <p:cNvSpPr/>
          <p:nvPr/>
        </p:nvSpPr>
        <p:spPr>
          <a:xfrm>
            <a:off x="5532699" y="1479754"/>
            <a:ext cx="2451358" cy="2451358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7" name="Rectangle 6"/>
          <p:cNvSpPr/>
          <p:nvPr/>
        </p:nvSpPr>
        <p:spPr>
          <a:xfrm>
            <a:off x="5961964" y="2896833"/>
            <a:ext cx="1592826" cy="836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CUSTOMER LOYALTY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272" y="1922049"/>
            <a:ext cx="1352606" cy="1026979"/>
          </a:xfrm>
          <a:prstGeom prst="rect">
            <a:avLst/>
          </a:prstGeom>
        </p:spPr>
      </p:pic>
      <p:sp>
        <p:nvSpPr>
          <p:cNvPr id="2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172" y="3608480"/>
            <a:ext cx="5194026" cy="11053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latin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86172" y="1283422"/>
            <a:ext cx="5210163" cy="92118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latin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6172" y="2349836"/>
            <a:ext cx="5194026" cy="11053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87749" y="1283422"/>
            <a:ext cx="983551" cy="929252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34290" rIns="3429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15554"/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Situation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336837" y="1283422"/>
            <a:ext cx="5232113" cy="9211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15554">
              <a:spcAft>
                <a:spcPts val="450"/>
              </a:spcAft>
              <a:buClr>
                <a:srgbClr val="FF6600"/>
              </a:buClr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Issue: 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JetBlue needed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 structured and consistent strategy for engaging the right customers with relevant messages at a proper frequency who: </a:t>
            </a:r>
          </a:p>
          <a:p>
            <a:pPr marL="258366" lvl="1" indent="-169069" defTabSz="615554">
              <a:spcAft>
                <a:spcPts val="45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Have a high propensity to travel to the Caribbean/Central America in the next quarter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87749" y="2364151"/>
            <a:ext cx="983551" cy="1107170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34290" rIns="3429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15554"/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Approach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187749" y="3608480"/>
            <a:ext cx="983551" cy="11053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34290" rIns="3429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15554"/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Results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340731" y="2356567"/>
            <a:ext cx="4905486" cy="10986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58366" lvl="1" indent="-169069" defTabSz="615554">
              <a:spcAft>
                <a:spcPts val="45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Used 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MasterCard Travel Propensity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model</a:t>
            </a:r>
          </a:p>
          <a:p>
            <a:pPr marL="258366" lvl="1" indent="-169069" defTabSz="615554">
              <a:spcAft>
                <a:spcPts val="45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Scored the Propensity model to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JetBlue’s Customer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file through </a:t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MasterCard Customer Data Enhancement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capability </a:t>
            </a:r>
          </a:p>
          <a:p>
            <a:pPr marL="258366" lvl="1" indent="-169069" defTabSz="615554">
              <a:spcAft>
                <a:spcPts val="45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JetBlue used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Propensity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model in conjunction with Customer Loyalty/</a:t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Share of Wallet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 prioritize a customer segment for a targeted message </a:t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and promotion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(JetBlue-deployed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campaign)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916" y="481425"/>
            <a:ext cx="7415974" cy="486287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cs typeface="Calibri" panose="020F0502020204030204" pitchFamily="34" charset="0"/>
              </a:rPr>
              <a:t>Travel Propensity </a:t>
            </a:r>
            <a:r>
              <a:rPr lang="en-US" dirty="0">
                <a:solidFill>
                  <a:srgbClr val="FF6600"/>
                </a:solidFill>
                <a:cs typeface="Calibri" panose="020F0502020204030204" pitchFamily="34" charset="0"/>
              </a:rPr>
              <a:t>Model Case Study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– </a:t>
            </a:r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JetBlue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US" sz="1350" b="0" dirty="0">
                <a:cs typeface="Calibri" panose="020F0502020204030204" pitchFamily="34" charset="0"/>
              </a:rPr>
              <a:t>Model Scored to </a:t>
            </a:r>
            <a:r>
              <a:rPr lang="en-US" sz="1350" b="0" dirty="0" smtClean="0">
                <a:cs typeface="Calibri" panose="020F0502020204030204" pitchFamily="34" charset="0"/>
              </a:rPr>
              <a:t>JetBlue Customer </a:t>
            </a:r>
            <a:r>
              <a:rPr lang="en-US" sz="1350" b="0" dirty="0">
                <a:cs typeface="Calibri" panose="020F0502020204030204" pitchFamily="34" charset="0"/>
              </a:rPr>
              <a:t>Database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2308139" y="3925118"/>
            <a:ext cx="3115913" cy="230637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 marL="173831" indent="-173831" algn="ctr">
              <a:lnSpc>
                <a:spcPct val="150000"/>
              </a:lnSpc>
              <a:spcBef>
                <a:spcPct val="80000"/>
              </a:spcBef>
              <a:buClr>
                <a:srgbClr val="FF6600"/>
              </a:buClr>
              <a:tabLst>
                <a:tab pos="4307681" algn="l"/>
              </a:tabLst>
            </a:pPr>
            <a:r>
              <a:rPr lang="en-US" b="1" dirty="0">
                <a:solidFill>
                  <a:srgbClr val="FF6600"/>
                </a:solidFill>
                <a:latin typeface="Calibri" panose="020F0502020204030204" pitchFamily="34" charset="0"/>
              </a:rPr>
              <a:t>&gt;40% LIFT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in email conversion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521685" y="4205005"/>
            <a:ext cx="3009659" cy="0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63617" y="4213161"/>
            <a:ext cx="3635231" cy="230637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 marL="173831" indent="-173831" algn="ctr">
              <a:lnSpc>
                <a:spcPct val="150000"/>
              </a:lnSpc>
              <a:spcBef>
                <a:spcPct val="80000"/>
              </a:spcBef>
              <a:buClr>
                <a:srgbClr val="FF6600"/>
              </a:buClr>
              <a:tabLst>
                <a:tab pos="4307681" algn="l"/>
              </a:tabLst>
            </a:pPr>
            <a:r>
              <a:rPr lang="en-US" b="1" dirty="0">
                <a:solidFill>
                  <a:srgbClr val="FF6600"/>
                </a:solidFill>
                <a:latin typeface="Calibri" panose="020F0502020204030204" pitchFamily="34" charset="0"/>
              </a:rPr>
              <a:t>DOUBLE-DIGIT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increase in ticket size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35072" y="4019965"/>
            <a:ext cx="14033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 BAU control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33" name="Picture 3" descr="C:\Users\e054138\Desktop\ICONS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3" t="2859" r="-770" b="62093"/>
          <a:stretch/>
        </p:blipFill>
        <p:spPr bwMode="auto">
          <a:xfrm>
            <a:off x="6344818" y="2474982"/>
            <a:ext cx="1140939" cy="8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43076" y="949665"/>
            <a:ext cx="4148495" cy="41484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26366" y="2134620"/>
            <a:ext cx="4445558" cy="1358046"/>
          </a:xfrm>
          <a:prstGeom prst="rect">
            <a:avLst/>
          </a:prstGeom>
        </p:spPr>
        <p:txBody>
          <a:bodyPr vert="horz" lIns="97967" tIns="48983" rIns="97967" bIns="48983" rtlCol="0">
            <a:noAutofit/>
          </a:bodyPr>
          <a:lstStyle>
            <a:lvl1pPr marL="347663" indent="-347663" algn="l" defTabSz="1306220" rtl="0" eaLnBrk="1" latinLnBrk="0" hangingPunct="1">
              <a:lnSpc>
                <a:spcPct val="85000"/>
              </a:lnSpc>
              <a:spcBef>
                <a:spcPts val="650"/>
              </a:spcBef>
              <a:buClr>
                <a:srgbClr val="C00000"/>
              </a:buClr>
              <a:buFont typeface="Wingdings" pitchFamily="2" charset="2"/>
              <a:buChar char="§"/>
              <a:defRPr sz="4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8513" indent="-282575" algn="l" defTabSz="1306220" rtl="0" eaLnBrk="1" latinLnBrk="0" hangingPunct="1">
              <a:lnSpc>
                <a:spcPct val="85000"/>
              </a:lnSpc>
              <a:spcBef>
                <a:spcPts val="650"/>
              </a:spcBef>
              <a:buClr>
                <a:srgbClr val="C00000"/>
              </a:buClr>
              <a:buFont typeface="Arial" pitchFamily="34" charset="0"/>
              <a:buChar char="•"/>
              <a:defRPr sz="3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96975" indent="-333375" algn="l" defTabSz="1306220" rtl="0" eaLnBrk="1" latinLnBrk="0" hangingPunct="1">
              <a:lnSpc>
                <a:spcPct val="85000"/>
              </a:lnSpc>
              <a:spcBef>
                <a:spcPts val="650"/>
              </a:spcBef>
              <a:buClr>
                <a:srgbClr val="C00000"/>
              </a:buClr>
              <a:buFont typeface="Calibri" pitchFamily="34" charset="0"/>
              <a:buChar char="–"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6225" indent="-284163" algn="l" defTabSz="1306220" rtl="0" eaLnBrk="1" latinLnBrk="0" hangingPunct="1">
              <a:lnSpc>
                <a:spcPct val="85000"/>
              </a:lnSpc>
              <a:spcBef>
                <a:spcPts val="650"/>
              </a:spcBef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231775" algn="l" defTabSz="1306220" rtl="0" eaLnBrk="1" latinLnBrk="0" hangingPunct="1">
              <a:lnSpc>
                <a:spcPct val="85000"/>
              </a:lnSpc>
              <a:spcBef>
                <a:spcPts val="650"/>
              </a:spcBef>
              <a:buClr>
                <a:srgbClr val="C00000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Contact</a:t>
            </a:r>
            <a:r>
              <a:rPr lang="en-US" sz="2400" dirty="0">
                <a:solidFill>
                  <a:srgbClr val="F294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itchFamily="34" charset="0"/>
              </a:rPr>
              <a:t/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itchFamily="34" charset="0"/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itchFamily="34" charset="0"/>
              </a:rPr>
              <a:t/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itchFamily="34" charset="0"/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itchFamily="34" charset="0"/>
              </a:rPr>
              <a:t>John Munoz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itchFamily="34" charset="0"/>
              </a:rPr>
              <a:t>John_Munoz@mastercard.com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itchFamily="34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itchFamily="34" charset="0"/>
            </a:endParaRPr>
          </a:p>
        </p:txBody>
      </p:sp>
      <p:pic>
        <p:nvPicPr>
          <p:cNvPr id="6146" name="Picture 2" descr="C:\$adam\$ templates\$ armstrong templates icons\MCUS_Icon_PNGs_300dpi\IS_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/>
          <a:stretch/>
        </p:blipFill>
        <p:spPr bwMode="auto">
          <a:xfrm>
            <a:off x="0" y="1138413"/>
            <a:ext cx="1674429" cy="22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5841" y="423237"/>
            <a:ext cx="7415974" cy="48628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Learn more at: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1310" y="517022"/>
            <a:ext cx="409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www.mastercardadvisors.com</a:t>
            </a:r>
            <a:endParaRPr lang="en-US" sz="3200" dirty="0">
              <a:solidFill>
                <a:schemeClr val="accent1"/>
              </a:solidFill>
              <a:latin typeface="Calibri" panose="020F050202020403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3227" y="270041"/>
            <a:ext cx="7796212" cy="460375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6600"/>
                </a:solidFill>
                <a:latin typeface="+mn-lt"/>
              </a:rPr>
              <a:t>Big Data </a:t>
            </a:r>
            <a:r>
              <a:rPr lang="en-US" cap="all" dirty="0" smtClean="0">
                <a:solidFill>
                  <a:srgbClr val="000000"/>
                </a:solidFill>
                <a:latin typeface="+mn-lt"/>
              </a:rPr>
              <a:t>Expertise</a:t>
            </a:r>
            <a:endParaRPr lang="en-US" cap="all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509927" y="722603"/>
            <a:ext cx="4146295" cy="3369417"/>
            <a:chOff x="9250119" y="-1388217"/>
            <a:chExt cx="4146295" cy="3369417"/>
          </a:xfrm>
        </p:grpSpPr>
        <p:sp>
          <p:nvSpPr>
            <p:cNvPr id="43" name="Rectangle 42"/>
            <p:cNvSpPr/>
            <p:nvPr/>
          </p:nvSpPr>
          <p:spPr bwMode="gray">
            <a:xfrm>
              <a:off x="9250119" y="-1388217"/>
              <a:ext cx="4146295" cy="3369417"/>
            </a:xfrm>
            <a:prstGeom prst="rect">
              <a:avLst/>
            </a:prstGeom>
            <a:blipFill>
              <a:blip r:embed="rId3"/>
              <a:srcRect/>
              <a:stretch>
                <a:fillRect t="-1" b="-24998"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0124720" y="-502359"/>
              <a:ext cx="2372080" cy="2372079"/>
            </a:xfrm>
            <a:prstGeom prst="ellipse">
              <a:avLst/>
            </a:prstGeom>
            <a:solidFill>
              <a:srgbClr val="FCB13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Oval 44"/>
            <p:cNvSpPr/>
            <p:nvPr/>
          </p:nvSpPr>
          <p:spPr>
            <a:xfrm>
              <a:off x="10342799" y="-320501"/>
              <a:ext cx="1981341" cy="198134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0430596" y="-140002"/>
              <a:ext cx="1717317" cy="1806986"/>
              <a:chOff x="3466792" y="2444262"/>
              <a:chExt cx="2144264" cy="225622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626462" y="2444262"/>
                <a:ext cx="1789797" cy="345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20738"/>
                <a:r>
                  <a:rPr lang="en-US" sz="1200" dirty="0" smtClean="0">
                    <a:solidFill>
                      <a:srgbClr val="FF9900"/>
                    </a:solidFill>
                    <a:latin typeface="+mj-lt"/>
                    <a:cs typeface="Arial" pitchFamily="34" charset="0"/>
                  </a:rPr>
                  <a:t>WHAT CAN</a:t>
                </a:r>
                <a:endParaRPr lang="en-US" sz="1200" dirty="0">
                  <a:solidFill>
                    <a:srgbClr val="FF9900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725868" y="4060798"/>
                <a:ext cx="1711047" cy="639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20738">
                  <a:lnSpc>
                    <a:spcPts val="1600"/>
                  </a:lnSpc>
                </a:pPr>
                <a:r>
                  <a:rPr lang="en-US" sz="1800" dirty="0" smtClean="0">
                    <a:solidFill>
                      <a:srgbClr val="FF9900"/>
                    </a:solidFill>
                    <a:latin typeface="+mj-lt"/>
                    <a:cs typeface="Arial" pitchFamily="34" charset="0"/>
                  </a:rPr>
                  <a:t>MEAN TO YOU?</a:t>
                </a:r>
                <a:endParaRPr lang="en-US" sz="1800" dirty="0">
                  <a:solidFill>
                    <a:srgbClr val="FF9900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466792" y="2595643"/>
                <a:ext cx="1431495" cy="88387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4000" b="1" spc="-150" dirty="0">
                    <a:latin typeface="+mj-lt"/>
                    <a:cs typeface="Arial" pitchFamily="34" charset="0"/>
                  </a:rPr>
                  <a:t> </a:t>
                </a:r>
                <a:r>
                  <a:rPr lang="en-US" sz="4000" b="1" spc="-150" dirty="0" smtClean="0">
                    <a:solidFill>
                      <a:srgbClr val="FF6600"/>
                    </a:solidFill>
                    <a:latin typeface="+mj-lt"/>
                    <a:cs typeface="Arial" pitchFamily="34" charset="0"/>
                  </a:rPr>
                  <a:t>2.2B</a:t>
                </a:r>
                <a:endParaRPr lang="en-US" sz="4000" spc="-150" dirty="0">
                  <a:latin typeface="+mj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856160" y="2885950"/>
                <a:ext cx="754896" cy="520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1100"/>
                  </a:lnSpc>
                </a:pPr>
                <a:r>
                  <a:rPr lang="en-US" sz="1100" b="1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GLOBAL</a:t>
                </a:r>
                <a:br>
                  <a:rPr lang="en-US" sz="1100" b="1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</a:br>
                <a:r>
                  <a:rPr lang="en-US" sz="1100" b="1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CARDS </a:t>
                </a:r>
              </a:p>
              <a:p>
                <a:pPr>
                  <a:lnSpc>
                    <a:spcPts val="1400"/>
                  </a:lnSpc>
                </a:pPr>
                <a:endParaRPr lang="en-US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209737" y="3022674"/>
                <a:ext cx="1337422" cy="96073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FF6600"/>
                    </a:solidFill>
                    <a:latin typeface="+mj-lt"/>
                    <a:cs typeface="Arial" pitchFamily="34" charset="0"/>
                  </a:rPr>
                  <a:t>43B</a:t>
                </a:r>
                <a:endParaRPr lang="en-US" sz="4400" b="1" dirty="0">
                  <a:solidFill>
                    <a:srgbClr val="FF6600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68089" y="3792672"/>
                <a:ext cx="1979068" cy="3083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050" b="1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TRANSACTIONS/YEAR</a:t>
                </a:r>
                <a:endParaRPr lang="en-US" sz="105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813796" y="3364440"/>
                <a:ext cx="609600" cy="499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20738"/>
                <a:r>
                  <a:rPr lang="en-US" sz="2000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&amp;</a:t>
                </a:r>
                <a:endParaRPr lang="en-US" sz="20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>
                <a:off x="3792927" y="4055669"/>
                <a:ext cx="1458002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3825550" y="2741916"/>
                <a:ext cx="1458001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7" name="Picture 6" descr="C:\Users\e046095\Documents\_PROJECTS\_Presentations\140806_JohnKing_Numbers\MPRI_glob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t="18003" r="15856" b="71379"/>
          <a:stretch/>
        </p:blipFill>
        <p:spPr bwMode="auto">
          <a:xfrm>
            <a:off x="2691338" y="3982804"/>
            <a:ext cx="3903065" cy="626952"/>
          </a:xfrm>
          <a:prstGeom prst="rect">
            <a:avLst/>
          </a:prstGeom>
          <a:noFill/>
          <a:extLst/>
        </p:spPr>
      </p:pic>
      <p:sp>
        <p:nvSpPr>
          <p:cNvPr id="59" name="Rectangle 58"/>
          <p:cNvSpPr/>
          <p:nvPr/>
        </p:nvSpPr>
        <p:spPr bwMode="auto">
          <a:xfrm>
            <a:off x="0" y="819107"/>
            <a:ext cx="9144000" cy="5584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0" name="Picture 59" descr="ebb-and-flow-spygla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791917">
            <a:off x="245323" y="888215"/>
            <a:ext cx="424715" cy="423576"/>
          </a:xfrm>
          <a:prstGeom prst="rect">
            <a:avLst/>
          </a:prstGeom>
        </p:spPr>
      </p:pic>
      <p:sp>
        <p:nvSpPr>
          <p:cNvPr id="61" name="Title 8"/>
          <p:cNvSpPr txBox="1">
            <a:spLocks/>
          </p:cNvSpPr>
          <p:nvPr/>
        </p:nvSpPr>
        <p:spPr bwMode="gray">
          <a:xfrm>
            <a:off x="855273" y="927218"/>
            <a:ext cx="7754058" cy="27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dirty="0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9pPr>
          </a:lstStyle>
          <a:p>
            <a:pPr marL="3175" lvl="1" defTabSz="457200">
              <a:spcBef>
                <a:spcPts val="0"/>
              </a:spcBef>
              <a:spcAft>
                <a:spcPts val="200"/>
              </a:spcAft>
              <a:buClr>
                <a:srgbClr val="FF9900"/>
              </a:buClr>
              <a:buSzPct val="100000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Differentiation starts with consumer insights from a massive worldwide payments network and our experience in data cleansing, analytics and modeling.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79037" y="1599477"/>
            <a:ext cx="2658672" cy="1210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lvl="0">
              <a:lnSpc>
                <a:spcPts val="1200"/>
              </a:lnSpc>
              <a:spcBef>
                <a:spcPts val="200"/>
              </a:spcBef>
              <a:buClr>
                <a:schemeClr val="bg1"/>
              </a:buClr>
              <a:buSzPct val="100000"/>
            </a:pPr>
            <a:r>
              <a:rPr lang="en-US" sz="1200" b="1" dirty="0">
                <a:solidFill>
                  <a:srgbClr val="FF9900"/>
                </a:solidFill>
                <a:ea typeface="Calibri" pitchFamily="34" charset="0"/>
                <a:cs typeface="Arial" pitchFamily="34" charset="0"/>
              </a:rPr>
              <a:t>WAREHOUSED</a:t>
            </a:r>
          </a:p>
          <a:p>
            <a:pPr marL="117475" lvl="0" indent="-117475">
              <a:lnSpc>
                <a:spcPts val="1200"/>
              </a:lnSpc>
              <a:spcBef>
                <a:spcPts val="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10 petabytes</a:t>
            </a:r>
          </a:p>
          <a:p>
            <a:pPr marL="117475" lvl="0" indent="-117475">
              <a:lnSpc>
                <a:spcPts val="1200"/>
              </a:lnSpc>
              <a:spcBef>
                <a:spcPts val="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5+ year historic global view</a:t>
            </a:r>
          </a:p>
          <a:p>
            <a:pPr marL="117475" lvl="0" indent="-117475">
              <a:lnSpc>
                <a:spcPts val="1200"/>
              </a:lnSpc>
              <a:spcBef>
                <a:spcPts val="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Rapid retrieval</a:t>
            </a:r>
          </a:p>
          <a:p>
            <a:pPr marL="117475" lvl="0" indent="-117475">
              <a:lnSpc>
                <a:spcPts val="1200"/>
              </a:lnSpc>
              <a:spcBef>
                <a:spcPts val="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Above-and-beyond privacy protection and security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2630" y="1832300"/>
            <a:ext cx="2688370" cy="79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lvl="0" algn="r">
              <a:lnSpc>
                <a:spcPts val="1200"/>
              </a:lnSpc>
              <a:spcBef>
                <a:spcPts val="200"/>
              </a:spcBef>
              <a:buClr>
                <a:schemeClr val="bg1"/>
              </a:buClr>
              <a:buSzPct val="100000"/>
            </a:pPr>
            <a:r>
              <a:rPr lang="en-US" sz="1200" b="1" dirty="0" smtClean="0">
                <a:solidFill>
                  <a:srgbClr val="FF9900"/>
                </a:solidFill>
                <a:ea typeface="Calibri" pitchFamily="34" charset="0"/>
                <a:cs typeface="Arial" pitchFamily="34" charset="0"/>
              </a:rPr>
              <a:t>MULTI-SOURCED</a:t>
            </a:r>
            <a:endParaRPr lang="en-US" sz="1200" b="1" dirty="0">
              <a:solidFill>
                <a:srgbClr val="FF9900"/>
              </a:solidFill>
              <a:ea typeface="Calibri" pitchFamily="34" charset="0"/>
              <a:cs typeface="Arial" pitchFamily="34" charset="0"/>
            </a:endParaRPr>
          </a:p>
          <a:p>
            <a:pPr marL="117475" lvl="0" indent="-117475" algn="r">
              <a:lnSpc>
                <a:spcPts val="1200"/>
              </a:lnSpc>
              <a:spcBef>
                <a:spcPts val="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38MM+ merchant locations</a:t>
            </a:r>
          </a:p>
          <a:p>
            <a:pPr marL="117475" lvl="0" indent="-117475" algn="r">
              <a:lnSpc>
                <a:spcPts val="1200"/>
              </a:lnSpc>
              <a:spcBef>
                <a:spcPts val="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22,000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issuers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2630" y="2920880"/>
            <a:ext cx="2688370" cy="829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lvl="0" algn="r">
              <a:lnSpc>
                <a:spcPts val="1200"/>
              </a:lnSpc>
              <a:spcBef>
                <a:spcPts val="200"/>
              </a:spcBef>
              <a:buClr>
                <a:schemeClr val="bg1"/>
              </a:buClr>
              <a:buSzPct val="100000"/>
            </a:pPr>
            <a:r>
              <a:rPr lang="en-US" sz="1200" b="1" dirty="0">
                <a:solidFill>
                  <a:srgbClr val="FF9900"/>
                </a:solidFill>
                <a:ea typeface="Calibri" pitchFamily="34" charset="0"/>
                <a:cs typeface="Arial" pitchFamily="34" charset="0"/>
              </a:rPr>
              <a:t>CLEANSED, AGGREGATD, ANONYMOUS, AUGMENTED</a:t>
            </a:r>
          </a:p>
          <a:p>
            <a:pPr marL="117475" lvl="0" indent="-117475" algn="r">
              <a:lnSpc>
                <a:spcPts val="1200"/>
              </a:lnSpc>
              <a:spcBef>
                <a:spcPts val="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1.5MM automated rules</a:t>
            </a:r>
          </a:p>
          <a:p>
            <a:pPr marL="117475" lvl="0" indent="-117475" algn="r">
              <a:lnSpc>
                <a:spcPts val="1200"/>
              </a:lnSpc>
              <a:spcBef>
                <a:spcPts val="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Continuously tested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76533" y="2935780"/>
            <a:ext cx="2648315" cy="1186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lvl="0">
              <a:lnSpc>
                <a:spcPts val="1200"/>
              </a:lnSpc>
              <a:spcBef>
                <a:spcPts val="200"/>
              </a:spcBef>
              <a:buClr>
                <a:schemeClr val="bg1"/>
              </a:buClr>
              <a:buSzPct val="100000"/>
            </a:pPr>
            <a:r>
              <a:rPr lang="en-US" sz="1200" b="1" dirty="0">
                <a:solidFill>
                  <a:srgbClr val="FF9900"/>
                </a:solidFill>
                <a:ea typeface="Calibri" pitchFamily="34" charset="0"/>
                <a:cs typeface="Arial" pitchFamily="34" charset="0"/>
              </a:rPr>
              <a:t>TRANSFORMED INTO </a:t>
            </a:r>
            <a:br>
              <a:rPr lang="en-US" sz="1200" b="1" dirty="0">
                <a:solidFill>
                  <a:srgbClr val="FF9900"/>
                </a:solidFill>
                <a:ea typeface="Calibri" pitchFamily="34" charset="0"/>
                <a:cs typeface="Arial" pitchFamily="34" charset="0"/>
              </a:rPr>
            </a:br>
            <a:r>
              <a:rPr lang="en-US" sz="1200" b="1" dirty="0">
                <a:solidFill>
                  <a:srgbClr val="FF9900"/>
                </a:solidFill>
                <a:ea typeface="Calibri" pitchFamily="34" charset="0"/>
                <a:cs typeface="Arial" pitchFamily="34" charset="0"/>
              </a:rPr>
              <a:t>ACTIONABLE INSIGHTS</a:t>
            </a:r>
          </a:p>
          <a:p>
            <a:pPr marL="117475" lvl="0" indent="-117475">
              <a:lnSpc>
                <a:spcPts val="1200"/>
              </a:lnSpc>
              <a:spcBef>
                <a:spcPts val="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Reports, indexes, benchmarks</a:t>
            </a:r>
          </a:p>
          <a:p>
            <a:pPr marL="117475" lvl="0" indent="-117475">
              <a:lnSpc>
                <a:spcPts val="1200"/>
              </a:lnSpc>
              <a:spcBef>
                <a:spcPts val="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Behavioral variables</a:t>
            </a:r>
          </a:p>
          <a:p>
            <a:pPr marL="117475" lvl="0" indent="-117475">
              <a:lnSpc>
                <a:spcPts val="1200"/>
              </a:lnSpc>
              <a:spcBef>
                <a:spcPts val="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Models, scores, forecasting</a:t>
            </a:r>
          </a:p>
          <a:p>
            <a:pPr marL="117475" lvl="0" indent="-117475">
              <a:lnSpc>
                <a:spcPts val="1200"/>
              </a:lnSpc>
              <a:spcBef>
                <a:spcPts val="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Econometrics</a:t>
            </a:r>
          </a:p>
        </p:txBody>
      </p:sp>
      <p:cxnSp>
        <p:nvCxnSpPr>
          <p:cNvPr id="5" name="Straight Connector 4"/>
          <p:cNvCxnSpPr/>
          <p:nvPr/>
        </p:nvCxnSpPr>
        <p:spPr bwMode="gray">
          <a:xfrm>
            <a:off x="0" y="4609756"/>
            <a:ext cx="9144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CB13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1" name="Text Placeholder 1"/>
          <p:cNvSpPr txBox="1">
            <a:spLocks/>
          </p:cNvSpPr>
          <p:nvPr/>
        </p:nvSpPr>
        <p:spPr>
          <a:xfrm>
            <a:off x="2653346" y="3784185"/>
            <a:ext cx="3767644" cy="8053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lvl="0" algn="ctr">
              <a:lnSpc>
                <a:spcPts val="2200"/>
              </a:lnSpc>
            </a:pPr>
            <a:r>
              <a:rPr lang="en-US" sz="1800" dirty="0" smtClean="0">
                <a:solidFill>
                  <a:srgbClr val="FF6600"/>
                </a:solidFill>
                <a:latin typeface="Calibri" panose="020F0502020204030204" pitchFamily="34" charset="0"/>
                <a:cs typeface="Arial" pitchFamily="34" charset="0"/>
              </a:rPr>
              <a:t>TRANSLATING SPEND DATA INTO </a:t>
            </a:r>
            <a:r>
              <a:rPr lang="en-US" sz="2800" b="1" dirty="0" smtClean="0">
                <a:latin typeface="Calibri" panose="020F0502020204030204" pitchFamily="34" charset="0"/>
                <a:cs typeface="Arial" pitchFamily="34" charset="0"/>
              </a:rPr>
              <a:t>INSIGHTS AND RESULTS</a:t>
            </a:r>
            <a:endParaRPr lang="en-US" sz="28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3" name="Title 7"/>
          <p:cNvSpPr txBox="1">
            <a:spLocks/>
          </p:cNvSpPr>
          <p:nvPr/>
        </p:nvSpPr>
        <p:spPr bwMode="gray">
          <a:xfrm>
            <a:off x="273916" y="312822"/>
            <a:ext cx="825065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About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MasterCard Advisors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Left Brace 5"/>
          <p:cNvSpPr/>
          <p:nvPr/>
        </p:nvSpPr>
        <p:spPr bwMode="gray">
          <a:xfrm rot="16200000">
            <a:off x="4340334" y="493332"/>
            <a:ext cx="396785" cy="6096003"/>
          </a:xfrm>
          <a:prstGeom prst="leftBrace">
            <a:avLst>
              <a:gd name="adj1" fmla="val 104415"/>
              <a:gd name="adj2" fmla="val 50000"/>
            </a:avLst>
          </a:prstGeom>
          <a:noFill/>
          <a:ln w="25400" cap="rnd" cmpd="sng" algn="ctr">
            <a:solidFill>
              <a:schemeClr val="bg1">
                <a:lumMod val="50000"/>
              </a:schemeClr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 bwMode="gray">
          <a:xfrm>
            <a:off x="1" y="1634990"/>
            <a:ext cx="9144000" cy="108998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3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4499" y="1052786"/>
            <a:ext cx="7735002" cy="2203067"/>
            <a:chOff x="1560466" y="984270"/>
            <a:chExt cx="5957817" cy="1696893"/>
          </a:xfrm>
        </p:grpSpPr>
        <p:grpSp>
          <p:nvGrpSpPr>
            <p:cNvPr id="4" name="Group 3"/>
            <p:cNvGrpSpPr/>
            <p:nvPr/>
          </p:nvGrpSpPr>
          <p:grpSpPr>
            <a:xfrm flipH="1">
              <a:off x="1560466" y="984270"/>
              <a:ext cx="5957817" cy="1696893"/>
              <a:chOff x="1560466" y="984270"/>
              <a:chExt cx="5957817" cy="1696893"/>
            </a:xfrm>
          </p:grpSpPr>
          <p:sp>
            <p:nvSpPr>
              <p:cNvPr id="3" name="Oval 2"/>
              <p:cNvSpPr/>
              <p:nvPr/>
            </p:nvSpPr>
            <p:spPr bwMode="gray">
              <a:xfrm>
                <a:off x="1560466" y="984270"/>
                <a:ext cx="1696893" cy="1696893"/>
              </a:xfrm>
              <a:prstGeom prst="ellipse">
                <a:avLst/>
              </a:prstGeom>
              <a:solidFill>
                <a:schemeClr val="bg1">
                  <a:lumMod val="50000"/>
                  <a:alpha val="86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2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gray">
              <a:xfrm>
                <a:off x="2980774" y="984270"/>
                <a:ext cx="1696893" cy="1696893"/>
              </a:xfrm>
              <a:prstGeom prst="ellipse">
                <a:avLst/>
              </a:prstGeom>
              <a:solidFill>
                <a:schemeClr val="bg1">
                  <a:lumMod val="75000"/>
                  <a:alpha val="86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2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gray">
              <a:xfrm>
                <a:off x="4401082" y="984270"/>
                <a:ext cx="1696893" cy="1696893"/>
              </a:xfrm>
              <a:prstGeom prst="ellipse">
                <a:avLst/>
              </a:prstGeom>
              <a:solidFill>
                <a:srgbClr val="FF9900">
                  <a:alpha val="86000"/>
                </a:srgbClr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2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gray">
              <a:xfrm>
                <a:off x="5821390" y="984270"/>
                <a:ext cx="1696893" cy="1696893"/>
              </a:xfrm>
              <a:prstGeom prst="ellipse">
                <a:avLst/>
              </a:prstGeom>
              <a:solidFill>
                <a:srgbClr val="FF6600">
                  <a:alpha val="86000"/>
                </a:srgbClr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2" charset="0"/>
                </a:endParaRPr>
              </a:p>
            </p:txBody>
          </p:sp>
        </p:grpSp>
        <p:sp>
          <p:nvSpPr>
            <p:cNvPr id="57" name="Text Placeholder 1"/>
            <p:cNvSpPr txBox="1">
              <a:spLocks/>
            </p:cNvSpPr>
            <p:nvPr/>
          </p:nvSpPr>
          <p:spPr>
            <a:xfrm>
              <a:off x="1734830" y="1432706"/>
              <a:ext cx="1384481" cy="805308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pPr lvl="0" algn="ctr"/>
              <a:r>
                <a:rPr lang="en-US" sz="2000" dirty="0">
                  <a:latin typeface="Calibri" panose="020F0502020204030204" pitchFamily="34" charset="0"/>
                  <a:cs typeface="Arial" pitchFamily="34" charset="0"/>
                </a:rPr>
                <a:t>Transaction</a:t>
              </a:r>
            </a:p>
            <a:p>
              <a:pPr lvl="0"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Data Analytics</a:t>
              </a:r>
            </a:p>
          </p:txBody>
        </p:sp>
        <p:sp>
          <p:nvSpPr>
            <p:cNvPr id="58" name="Text Placeholder 1"/>
            <p:cNvSpPr txBox="1">
              <a:spLocks/>
            </p:cNvSpPr>
            <p:nvPr/>
          </p:nvSpPr>
          <p:spPr>
            <a:xfrm>
              <a:off x="3206461" y="1432706"/>
              <a:ext cx="1307285" cy="805308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pPr lvl="0" algn="ctr"/>
              <a:r>
                <a:rPr lang="en-US" sz="2000" dirty="0">
                  <a:latin typeface="Calibri" panose="020F0502020204030204" pitchFamily="34" charset="0"/>
                  <a:cs typeface="Arial" pitchFamily="34" charset="0"/>
                </a:rPr>
                <a:t>Information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Tools</a:t>
              </a:r>
            </a:p>
          </p:txBody>
        </p:sp>
        <p:sp>
          <p:nvSpPr>
            <p:cNvPr id="59" name="Text Placeholder 1"/>
            <p:cNvSpPr txBox="1">
              <a:spLocks/>
            </p:cNvSpPr>
            <p:nvPr/>
          </p:nvSpPr>
          <p:spPr>
            <a:xfrm>
              <a:off x="4607014" y="1432706"/>
              <a:ext cx="1307285" cy="805308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pPr lvl="0" algn="ctr"/>
              <a:r>
                <a:rPr lang="en-US" sz="2000" dirty="0">
                  <a:latin typeface="Calibri" panose="020F0502020204030204" pitchFamily="34" charset="0"/>
                  <a:cs typeface="Arial" pitchFamily="34" charset="0"/>
                </a:rPr>
                <a:t>Data-Driven</a:t>
              </a:r>
            </a:p>
            <a:p>
              <a:pPr lvl="0"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Consulting</a:t>
              </a:r>
            </a:p>
          </p:txBody>
        </p:sp>
        <p:sp>
          <p:nvSpPr>
            <p:cNvPr id="60" name="Text Placeholder 1"/>
            <p:cNvSpPr txBox="1">
              <a:spLocks/>
            </p:cNvSpPr>
            <p:nvPr/>
          </p:nvSpPr>
          <p:spPr>
            <a:xfrm>
              <a:off x="5914299" y="1432707"/>
              <a:ext cx="1536857" cy="80530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pPr lvl="0" algn="ctr"/>
              <a:r>
                <a:rPr lang="en-US" sz="2000" dirty="0">
                  <a:latin typeface="Calibri" panose="020F0502020204030204" pitchFamily="34" charset="0"/>
                  <a:cs typeface="Arial" pitchFamily="34" charset="0"/>
                </a:rPr>
                <a:t>Marketing </a:t>
              </a:r>
            </a:p>
            <a:p>
              <a:pPr lvl="0" algn="ctr"/>
              <a:r>
                <a:rPr lang="en-US" sz="2000" dirty="0">
                  <a:latin typeface="Calibri" panose="020F0502020204030204" pitchFamily="34" charset="0"/>
                  <a:cs typeface="Arial" pitchFamily="34" charset="0"/>
                </a:rPr>
                <a:t>Services</a:t>
              </a:r>
            </a:p>
            <a:p>
              <a:pPr lvl="0"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6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6191908"/>
              </p:ext>
            </p:extLst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824583" y="2383461"/>
            <a:ext cx="1269139" cy="555866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630" tIns="168930" rIns="167630" bIns="168930" numCol="1" spcCol="1270" anchor="ctr" anchorCtr="0">
            <a:noAutofit/>
          </a:bodyPr>
          <a:lstStyle/>
          <a:p>
            <a:pPr algn="ctr" defTabSz="466725">
              <a:spcAft>
                <a:spcPts val="0"/>
              </a:spcAft>
            </a:pPr>
            <a:r>
              <a:rPr lang="en-US" sz="1050" b="1" dirty="0">
                <a:solidFill>
                  <a:srgbClr val="C00000"/>
                </a:solidFill>
                <a:latin typeface="+mj-lt"/>
              </a:rPr>
              <a:t>1.Know</a:t>
            </a:r>
            <a:r>
              <a:rPr lang="en-US" sz="105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ctr" defTabSz="466725">
              <a:spcAft>
                <a:spcPts val="0"/>
              </a:spcAft>
            </a:pPr>
            <a:r>
              <a:rPr lang="en-US" sz="863" dirty="0">
                <a:solidFill>
                  <a:srgbClr val="C00000"/>
                </a:solidFill>
                <a:latin typeface="+mj-lt"/>
              </a:rPr>
              <a:t>Identify &amp; Analyze the Opportunity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23531" y="3390729"/>
            <a:ext cx="1269139" cy="555866"/>
          </a:xfrm>
          <a:prstGeom prst="roundRect">
            <a:avLst/>
          </a:prstGeom>
          <a:ln w="38100">
            <a:solidFill>
              <a:srgbClr val="FF66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630" tIns="168930" rIns="167630" bIns="168930" numCol="1" spcCol="1270" anchor="ctr" anchorCtr="0">
            <a:noAutofit/>
          </a:bodyPr>
          <a:lstStyle/>
          <a:p>
            <a:pPr algn="ctr" defTabSz="466725">
              <a:spcAft>
                <a:spcPts val="0"/>
              </a:spcAft>
            </a:pPr>
            <a:r>
              <a:rPr lang="en-US" sz="1050" b="1" dirty="0">
                <a:solidFill>
                  <a:srgbClr val="FF6600"/>
                </a:solidFill>
                <a:latin typeface="+mj-lt"/>
              </a:rPr>
              <a:t>2.Act</a:t>
            </a:r>
            <a:r>
              <a:rPr lang="en-US" sz="1050" dirty="0">
                <a:solidFill>
                  <a:srgbClr val="FF6600"/>
                </a:solidFill>
                <a:latin typeface="+mj-lt"/>
              </a:rPr>
              <a:t> </a:t>
            </a:r>
          </a:p>
          <a:p>
            <a:pPr algn="ctr" defTabSz="466725">
              <a:spcAft>
                <a:spcPts val="0"/>
              </a:spcAft>
            </a:pPr>
            <a:r>
              <a:rPr lang="en-US" sz="863" dirty="0">
                <a:solidFill>
                  <a:srgbClr val="FF6600"/>
                </a:solidFill>
                <a:latin typeface="+mj-lt"/>
              </a:rPr>
              <a:t>Strategic Actions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017964" y="2383461"/>
            <a:ext cx="1269139" cy="555866"/>
          </a:xfrm>
          <a:prstGeom prst="roundRect">
            <a:avLst/>
          </a:prstGeom>
          <a:ln w="38100">
            <a:solidFill>
              <a:srgbClr val="EFA12B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630" tIns="168930" rIns="167630" bIns="168930" numCol="1" spcCol="1270" anchor="ctr" anchorCtr="0">
            <a:noAutofit/>
          </a:bodyPr>
          <a:lstStyle/>
          <a:p>
            <a:pPr algn="ctr" defTabSz="466725">
              <a:spcAft>
                <a:spcPts val="0"/>
              </a:spcAft>
            </a:pPr>
            <a:r>
              <a:rPr lang="en-US" sz="1050" b="1" dirty="0">
                <a:solidFill>
                  <a:srgbClr val="F29422"/>
                </a:solidFill>
                <a:latin typeface="+mj-lt"/>
              </a:rPr>
              <a:t>3.Measure</a:t>
            </a:r>
            <a:endParaRPr lang="en-US" sz="1050" dirty="0">
              <a:solidFill>
                <a:srgbClr val="F29422"/>
              </a:solidFill>
              <a:latin typeface="+mj-lt"/>
            </a:endParaRPr>
          </a:p>
          <a:p>
            <a:pPr algn="ctr" defTabSz="466725">
              <a:spcAft>
                <a:spcPts val="0"/>
              </a:spcAft>
            </a:pPr>
            <a:r>
              <a:rPr lang="en-US" sz="863" dirty="0">
                <a:solidFill>
                  <a:srgbClr val="F29422"/>
                </a:solidFill>
                <a:latin typeface="+mj-lt"/>
              </a:rPr>
              <a:t>Track Results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12" y="1220543"/>
            <a:ext cx="6429375" cy="2428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1691" y="3016937"/>
            <a:ext cx="2003561" cy="9787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14313" indent="-214313">
              <a:spcBef>
                <a:spcPct val="8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4307681" algn="l"/>
              </a:tabLst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Spend category expansion</a:t>
            </a:r>
          </a:p>
          <a:p>
            <a:pPr marL="214313" indent="-214313">
              <a:spcBef>
                <a:spcPct val="8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4307681" algn="l"/>
              </a:tabLst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Spend segmentations</a:t>
            </a:r>
          </a:p>
          <a:p>
            <a:pPr marL="214313" indent="-214313">
              <a:spcBef>
                <a:spcPct val="8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4307681" algn="l"/>
              </a:tabLst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Origination Market deep-dive</a:t>
            </a:r>
          </a:p>
          <a:p>
            <a:pPr marL="214313" indent="-214313">
              <a:spcBef>
                <a:spcPct val="8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4307681" algn="l"/>
              </a:tabLst>
            </a:pPr>
            <a:endParaRPr lang="en-US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678" y="3992678"/>
            <a:ext cx="1812842" cy="7571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14313" indent="-214313">
              <a:spcBef>
                <a:spcPct val="8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4307681" algn="l"/>
              </a:tabLst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Peak seasonality marketing targets</a:t>
            </a:r>
          </a:p>
          <a:p>
            <a:pPr marL="214313" indent="-214313">
              <a:spcBef>
                <a:spcPct val="8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4307681" algn="l"/>
              </a:tabLst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data to target category spend by country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1667" y="3016937"/>
            <a:ext cx="1812842" cy="7571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14313" indent="-214313">
              <a:spcBef>
                <a:spcPct val="8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4307681" algn="l"/>
              </a:tabLst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Track spend increases for campaign periods</a:t>
            </a:r>
          </a:p>
          <a:p>
            <a:pPr marL="214313" indent="-214313">
              <a:spcBef>
                <a:spcPct val="8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4307681" algn="l"/>
              </a:tabLst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Track ROI for marketing and segment development  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gray">
          <a:xfrm>
            <a:off x="273916" y="312822"/>
            <a:ext cx="825065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Advisors </a:t>
            </a:r>
            <a:r>
              <a:rPr lang="en-US" dirty="0">
                <a:latin typeface="Calibri" panose="020F0502020204030204" pitchFamily="34" charset="0"/>
              </a:rPr>
              <a:t>Can Help Drive Performance 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Of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Caribbean Tourism Markets </a:t>
            </a:r>
            <a:r>
              <a:rPr lang="en-US" dirty="0">
                <a:latin typeface="Calibri" panose="020F0502020204030204" pitchFamily="34" charset="0"/>
              </a:rPr>
              <a:t>With Deep Insights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3916" y="601934"/>
            <a:ext cx="7415974" cy="486287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Seasonality of </a:t>
            </a:r>
            <a:r>
              <a:rPr lang="en-US" dirty="0" smtClean="0">
                <a:solidFill>
                  <a:schemeClr val="tx1"/>
                </a:solidFill>
              </a:rPr>
              <a:t>Travel to the Caribbean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dirty="0">
              <a:solidFill>
                <a:srgbClr val="FF99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73915" y="992096"/>
            <a:ext cx="7648754" cy="256032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Pct val="80000"/>
              <a:buNone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Travel peaks during the winter and early spring (Dec-April). It is at its lowest in September, and overall lower during hurricane season.   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+mj-lt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16994412"/>
              </p:ext>
            </p:extLst>
          </p:nvPr>
        </p:nvGraphicFramePr>
        <p:xfrm>
          <a:off x="1061470" y="1733448"/>
          <a:ext cx="6726169" cy="299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78131" y="4769603"/>
            <a:ext cx="6323585" cy="31432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marL="0" lvl="7">
              <a:buFont typeface="+mj-lt"/>
              <a:buAutoNum type="arabicPeriod"/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analysis is subject to Data Usage &amp; Privacy laws by origination Market and Benchmarking Requirements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3935371" y="2419632"/>
            <a:ext cx="2557763" cy="59468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14" name="Oval 13"/>
          <p:cNvSpPr/>
          <p:nvPr/>
        </p:nvSpPr>
        <p:spPr bwMode="gray">
          <a:xfrm>
            <a:off x="2339819" y="3023371"/>
            <a:ext cx="415637" cy="415637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4638" y="18288"/>
            <a:ext cx="7415212" cy="29260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marL="0" indent="0">
              <a:buNone/>
            </a:pPr>
            <a:r>
              <a:rPr lang="en-US" sz="1100" cap="all" smtClean="0">
                <a:solidFill>
                  <a:schemeClr val="tx2"/>
                </a:solidFill>
              </a:rPr>
              <a:t>Total Caribbean market</a:t>
            </a:r>
            <a:endParaRPr lang="en-US" sz="1100" cap="all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3213" y="446332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84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i="1" dirty="0">
                <a:solidFill>
                  <a:srgbClr val="000000"/>
                </a:solidFill>
                <a:latin typeface="+mj-lt"/>
              </a:rPr>
              <a:t>June 1, 2013 – June 30, 2014 vs. July 1, 2014 – June 30, 2015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Total Caribbean market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Top 10 Origination Markets based on </a:t>
            </a:r>
            <a:r>
              <a:rPr lang="en-US" dirty="0" smtClean="0">
                <a:solidFill>
                  <a:schemeClr val="tx1"/>
                </a:solidFill>
              </a:rPr>
              <a:t>Spend Index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 </a:t>
            </a:r>
            <a:endParaRPr lang="en-GB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04736166"/>
              </p:ext>
            </p:extLst>
          </p:nvPr>
        </p:nvGraphicFramePr>
        <p:xfrm>
          <a:off x="1233315" y="1675470"/>
          <a:ext cx="7057700" cy="291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130917" y="4764490"/>
            <a:ext cx="6323585" cy="31432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marL="0" lvl="7">
              <a:buFont typeface="+mj-lt"/>
              <a:buAutoNum type="arabicPeriod"/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analysis is subject to Data Usage &amp; Privacy laws by origination Market and Benchmarking Requirements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637" y="1014181"/>
            <a:ext cx="8357571" cy="541253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eaLnBrk="1" hangingPunct="1">
              <a:lnSpc>
                <a:spcPct val="100000"/>
              </a:lnSpc>
              <a:spcAft>
                <a:spcPts val="600"/>
              </a:spcAft>
              <a:buSzPct val="80000"/>
              <a:buFont typeface="Arial" pitchFamily="34" charset="0"/>
              <a:buNone/>
              <a:defRPr lang="en-US" sz="3600">
                <a:solidFill>
                  <a:schemeClr val="tx2"/>
                </a:solidFill>
                <a:latin typeface="+mj-lt"/>
              </a:defRPr>
            </a:lvl1pPr>
            <a:lvl2pPr marL="0" lvl="1" indent="0" eaLnBrk="1" hangingPunct="1">
              <a:lnSpc>
                <a:spcPct val="100000"/>
              </a:lnSpc>
              <a:spcAft>
                <a:spcPts val="600"/>
              </a:spcAft>
              <a:buSzPct val="80000"/>
              <a:buFont typeface="Calibri" panose="020F0502020204030204" pitchFamily="34" charset="0"/>
              <a:buNone/>
              <a:defRPr lang="en-US" sz="1600" dirty="0" smtClean="0">
                <a:solidFill>
                  <a:schemeClr val="tx2"/>
                </a:solidFill>
                <a:latin typeface="+mj-lt"/>
              </a:defRPr>
            </a:lvl2pPr>
            <a:lvl3pPr marL="517525" indent="-171450" eaLnBrk="1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defRPr lang="en-US" sz="1600" dirty="0" smtClean="0">
                <a:latin typeface="Calibri" panose="020F0502020204030204" pitchFamily="34" charset="0"/>
              </a:defRPr>
            </a:lvl3pPr>
            <a:lvl4pPr marL="685800" indent="-168275" eaLnBrk="1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ct val="85000"/>
              <a:buFont typeface="Calibri" panose="020F0502020204030204" pitchFamily="34" charset="0"/>
              <a:buChar char="–"/>
              <a:defRPr lang="en-US" sz="1600" dirty="0" smtClean="0">
                <a:latin typeface="Calibri" panose="020F0502020204030204" pitchFamily="34" charset="0"/>
              </a:defRPr>
            </a:lvl4pPr>
            <a:lvl5pPr marL="860425" indent="-174625" eaLnBrk="1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defRPr sz="1400">
                <a:latin typeface="Calibri" panose="020F0502020204030204" pitchFamily="34" charset="0"/>
              </a:defRPr>
            </a:lvl5pPr>
            <a:lvl6pPr marL="1625204" indent="-170260" fontAlgn="base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200">
                <a:latin typeface="+mn-lt"/>
              </a:defRPr>
            </a:lvl6pPr>
            <a:lvl7pPr marL="1968104" indent="-170260" fontAlgn="base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200">
                <a:latin typeface="+mn-lt"/>
              </a:defRPr>
            </a:lvl7pPr>
            <a:lvl8pPr marL="2311004" indent="-170260" fontAlgn="base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200">
                <a:latin typeface="+mn-lt"/>
              </a:defRPr>
            </a:lvl8pPr>
            <a:lvl9pPr marL="2653904" indent="-170260" fontAlgn="base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200">
                <a:latin typeface="+mn-lt"/>
              </a:defRPr>
            </a:lvl9pPr>
          </a:lstStyle>
          <a:p>
            <a:pPr lvl="1"/>
            <a:r>
              <a:rPr lang="en-US" sz="1500" dirty="0"/>
              <a:t>In </a:t>
            </a:r>
            <a:r>
              <a:rPr lang="en-US" sz="1500" dirty="0" smtClean="0"/>
              <a:t>aggregate, </a:t>
            </a:r>
            <a:r>
              <a:rPr lang="en-US" sz="1500" dirty="0"/>
              <a:t>visitors from the US spent ~79x more in the Caribbean than the global spend average over the past 24 months</a:t>
            </a:r>
            <a:r>
              <a:rPr lang="en-US" sz="1500" dirty="0" smtClean="0"/>
              <a:t>. GBR and Switzerland carry the highest Average Spend per Account.</a:t>
            </a:r>
            <a:endParaRPr lang="en-US" sz="1500" dirty="0"/>
          </a:p>
        </p:txBody>
      </p:sp>
      <p:sp>
        <p:nvSpPr>
          <p:cNvPr id="27" name="Rectangle 26"/>
          <p:cNvSpPr/>
          <p:nvPr/>
        </p:nvSpPr>
        <p:spPr bwMode="gray">
          <a:xfrm>
            <a:off x="1758100" y="2298751"/>
            <a:ext cx="418215" cy="208432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4402" y="459848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84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i="1" dirty="0" smtClean="0">
                <a:solidFill>
                  <a:srgbClr val="000000"/>
                </a:solidFill>
                <a:latin typeface="+mj-lt"/>
              </a:rPr>
              <a:t>July </a:t>
            </a:r>
            <a:r>
              <a:rPr lang="en-US" sz="800" i="1" dirty="0">
                <a:solidFill>
                  <a:srgbClr val="000000"/>
                </a:solidFill>
                <a:latin typeface="+mj-lt"/>
              </a:rPr>
              <a:t>1, 2014 – June 30, 2015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6677561"/>
              </p:ext>
            </p:extLst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 bwMode="auto">
          <a:xfrm flipV="1">
            <a:off x="780125" y="2880593"/>
            <a:ext cx="6852491" cy="200163"/>
          </a:xfrm>
          <a:prstGeom prst="rect">
            <a:avLst/>
          </a:prstGeom>
          <a:solidFill>
            <a:schemeClr val="bg1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615554" eaLnBrk="0" hangingPunct="0"/>
            <a:endParaRPr lang="en-US" sz="7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Total Caribbean market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3915" y="644462"/>
            <a:ext cx="8770848" cy="486287"/>
          </a:xfrm>
        </p:spPr>
        <p:txBody>
          <a:bodyPr/>
          <a:lstStyle/>
          <a:p>
            <a:r>
              <a:rPr lang="en-US" spc="-30" dirty="0" smtClean="0">
                <a:solidFill>
                  <a:srgbClr val="FF6600"/>
                </a:solidFill>
              </a:rPr>
              <a:t>Origination </a:t>
            </a:r>
            <a:r>
              <a:rPr lang="en-US" spc="-30" dirty="0">
                <a:solidFill>
                  <a:srgbClr val="FF6600"/>
                </a:solidFill>
              </a:rPr>
              <a:t>Markets Ranked by </a:t>
            </a:r>
            <a:r>
              <a:rPr lang="en-US" spc="-30" dirty="0">
                <a:solidFill>
                  <a:schemeClr val="tx1"/>
                </a:solidFill>
              </a:rPr>
              <a:t>Average Spend per </a:t>
            </a:r>
            <a:r>
              <a:rPr lang="en-US" spc="-30" dirty="0" smtClean="0">
                <a:solidFill>
                  <a:schemeClr val="tx1"/>
                </a:solidFill>
              </a:rPr>
              <a:t>Account</a:t>
            </a:r>
            <a:br>
              <a:rPr lang="en-US" spc="-30" dirty="0" smtClean="0">
                <a:solidFill>
                  <a:schemeClr val="tx1"/>
                </a:solidFill>
              </a:rPr>
            </a:br>
            <a:endParaRPr lang="en-GB" spc="-3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36702" y="4798419"/>
            <a:ext cx="6323585" cy="31432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marL="0" lvl="7">
              <a:buFont typeface="+mj-lt"/>
              <a:buAutoNum type="arabicPeriod"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analysis is subject to Data Usage &amp; Privacy laws </a:t>
            </a:r>
            <a:r>
              <a:rPr lang="en-US" sz="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origination </a:t>
            </a: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and Benchmarking Requirements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5112" y="1717022"/>
            <a:ext cx="3883914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defRPr lang="en-US" sz="1200" b="1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Spend per Account for Top 10 origination Markets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586019782"/>
              </p:ext>
            </p:extLst>
          </p:nvPr>
        </p:nvGraphicFramePr>
        <p:xfrm>
          <a:off x="906286" y="1945259"/>
          <a:ext cx="6893470" cy="271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74637" y="1014181"/>
            <a:ext cx="7613769" cy="517791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defPPr>
              <a:defRPr lang="en-US"/>
            </a:defPPr>
            <a:lvl1pPr marL="0" indent="0" eaLnBrk="1" hangingPunct="1">
              <a:lnSpc>
                <a:spcPct val="100000"/>
              </a:lnSpc>
              <a:spcAft>
                <a:spcPts val="600"/>
              </a:spcAft>
              <a:buSzPct val="80000"/>
              <a:buFont typeface="Arial" pitchFamily="34" charset="0"/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 marL="0" lvl="1" indent="0" eaLnBrk="1" hangingPunct="1">
              <a:lnSpc>
                <a:spcPct val="100000"/>
              </a:lnSpc>
              <a:spcAft>
                <a:spcPts val="600"/>
              </a:spcAft>
              <a:buSzPct val="80000"/>
              <a:buFont typeface="Calibri" panose="020F0502020204030204" pitchFamily="34" charset="0"/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517525" indent="-171450" eaLnBrk="1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defRPr sz="1600">
                <a:latin typeface="Calibri" panose="020F0502020204030204" pitchFamily="34" charset="0"/>
              </a:defRPr>
            </a:lvl3pPr>
            <a:lvl4pPr marL="685800" indent="-168275" eaLnBrk="1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ct val="85000"/>
              <a:buFont typeface="Calibri" panose="020F0502020204030204" pitchFamily="34" charset="0"/>
              <a:buChar char="–"/>
              <a:defRPr sz="1600">
                <a:latin typeface="Calibri" panose="020F0502020204030204" pitchFamily="34" charset="0"/>
              </a:defRPr>
            </a:lvl4pPr>
            <a:lvl5pPr marL="860425" indent="-174625" eaLnBrk="1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defRPr sz="1400">
                <a:latin typeface="Calibri" panose="020F0502020204030204" pitchFamily="34" charset="0"/>
              </a:defRPr>
            </a:lvl5pPr>
            <a:lvl6pPr marL="1625204" indent="-170260" fontAlgn="base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200">
                <a:latin typeface="+mn-lt"/>
              </a:defRPr>
            </a:lvl6pPr>
            <a:lvl7pPr marL="1968104" indent="-170260" fontAlgn="base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200">
                <a:latin typeface="+mn-lt"/>
              </a:defRPr>
            </a:lvl7pPr>
            <a:lvl8pPr marL="2311004" indent="-170260" fontAlgn="base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200">
                <a:latin typeface="+mn-lt"/>
              </a:defRPr>
            </a:lvl8pPr>
            <a:lvl9pPr marL="2653904" indent="-170260" fontAlgn="base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200">
                <a:latin typeface="+mn-lt"/>
              </a:defRPr>
            </a:lvl9pPr>
          </a:lstStyle>
          <a:p>
            <a:r>
              <a:rPr lang="en-US" sz="1500" dirty="0" smtClean="0"/>
              <a:t>However, visitors </a:t>
            </a:r>
            <a:r>
              <a:rPr lang="en-US" sz="1500" dirty="0"/>
              <a:t>from Switzerland and the UK spend on average over $200 or ~1.3x more per account than average visitors. </a:t>
            </a:r>
          </a:p>
        </p:txBody>
      </p:sp>
      <p:sp>
        <p:nvSpPr>
          <p:cNvPr id="23" name="Rectangle 22"/>
          <p:cNvSpPr/>
          <p:nvPr/>
        </p:nvSpPr>
        <p:spPr bwMode="gray">
          <a:xfrm>
            <a:off x="1895659" y="1937337"/>
            <a:ext cx="5474132" cy="478317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253" y="482781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84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i="1" dirty="0" smtClean="0">
                <a:solidFill>
                  <a:srgbClr val="000000"/>
                </a:solidFill>
                <a:latin typeface="+mj-lt"/>
              </a:rPr>
              <a:t>July </a:t>
            </a:r>
            <a:r>
              <a:rPr lang="en-US" sz="800" i="1" dirty="0">
                <a:solidFill>
                  <a:srgbClr val="000000"/>
                </a:solidFill>
                <a:latin typeface="+mj-lt"/>
              </a:rPr>
              <a:t>1, 2014 – June 30, 2015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4780148"/>
              </p:ext>
            </p:extLst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3916" y="644462"/>
            <a:ext cx="8139982" cy="486287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latin typeface="+mj-lt"/>
              </a:rPr>
              <a:t>YoY </a:t>
            </a:r>
            <a:r>
              <a:rPr lang="en-US" dirty="0">
                <a:solidFill>
                  <a:srgbClr val="FF6600"/>
                </a:solidFill>
                <a:latin typeface="+mj-lt"/>
              </a:rPr>
              <a:t>Spend Growth for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Top 10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Origination Markets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93426" y="4827814"/>
            <a:ext cx="6323585" cy="31432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600" b="1" dirty="0">
                <a:solidFill>
                  <a:srgbClr val="FF9900"/>
                </a:solidFill>
                <a:latin typeface="+mj-lt"/>
                <a:cs typeface="Arial" panose="020B0604020202020204" pitchFamily="34" charset="0"/>
              </a:rPr>
              <a:t>Note:</a:t>
            </a:r>
          </a:p>
          <a:p>
            <a:pPr marL="0" lvl="7">
              <a:buFont typeface="+mj-lt"/>
              <a:buAutoNum type="arabicPeriod"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All analysis is subject to Data Usage &amp; Privacy laws by origination Market and Benchmarking Requirements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898934903"/>
              </p:ext>
            </p:extLst>
          </p:nvPr>
        </p:nvGraphicFramePr>
        <p:xfrm>
          <a:off x="769620" y="1821042"/>
          <a:ext cx="7475220" cy="269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999231" y="3169850"/>
            <a:ext cx="496462" cy="9068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788" i="1" dirty="0">
                <a:solidFill>
                  <a:srgbClr val="FF6600"/>
                </a:solidFill>
                <a:latin typeface="+mj-lt"/>
              </a:rPr>
              <a:t>Spend Leader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4638" y="18288"/>
            <a:ext cx="7415212" cy="292608"/>
          </a:xfrm>
        </p:spPr>
        <p:txBody>
          <a:bodyPr/>
          <a:lstStyle/>
          <a:p>
            <a:r>
              <a:rPr lang="en-US" dirty="0" smtClean="0"/>
              <a:t>Total Caribbean market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4637" y="1028357"/>
            <a:ext cx="7613769" cy="517791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defPPr>
              <a:defRPr lang="en-US"/>
            </a:defPPr>
            <a:lvl1pPr marL="0" indent="0" eaLnBrk="1" hangingPunct="1">
              <a:lnSpc>
                <a:spcPct val="100000"/>
              </a:lnSpc>
              <a:spcAft>
                <a:spcPts val="600"/>
              </a:spcAft>
              <a:buSzPct val="80000"/>
              <a:buFont typeface="Arial" pitchFamily="34" charset="0"/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 marL="0" lvl="1" indent="0" eaLnBrk="1" hangingPunct="1">
              <a:lnSpc>
                <a:spcPct val="100000"/>
              </a:lnSpc>
              <a:spcAft>
                <a:spcPts val="600"/>
              </a:spcAft>
              <a:buSzPct val="80000"/>
              <a:buFont typeface="Calibri" panose="020F0502020204030204" pitchFamily="34" charset="0"/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517525" indent="-171450" eaLnBrk="1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defRPr sz="1600">
                <a:latin typeface="Calibri" panose="020F0502020204030204" pitchFamily="34" charset="0"/>
              </a:defRPr>
            </a:lvl3pPr>
            <a:lvl4pPr marL="685800" indent="-168275" eaLnBrk="1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ct val="85000"/>
              <a:buFont typeface="Calibri" panose="020F0502020204030204" pitchFamily="34" charset="0"/>
              <a:buChar char="–"/>
              <a:defRPr sz="1600">
                <a:latin typeface="Calibri" panose="020F0502020204030204" pitchFamily="34" charset="0"/>
              </a:defRPr>
            </a:lvl4pPr>
            <a:lvl5pPr marL="860425" indent="-174625" eaLnBrk="1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defRPr sz="1400">
                <a:latin typeface="Calibri" panose="020F0502020204030204" pitchFamily="34" charset="0"/>
              </a:defRPr>
            </a:lvl5pPr>
            <a:lvl6pPr marL="1625204" indent="-170260" fontAlgn="base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200">
                <a:latin typeface="+mn-lt"/>
              </a:defRPr>
            </a:lvl6pPr>
            <a:lvl7pPr marL="1968104" indent="-170260" fontAlgn="base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200">
                <a:latin typeface="+mn-lt"/>
              </a:defRPr>
            </a:lvl7pPr>
            <a:lvl8pPr marL="2311004" indent="-170260" fontAlgn="base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200">
                <a:latin typeface="+mn-lt"/>
              </a:defRPr>
            </a:lvl8pPr>
            <a:lvl9pPr marL="2653904" indent="-170260" fontAlgn="base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200"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1600" dirty="0">
                <a:solidFill>
                  <a:srgbClr val="5B6770"/>
                </a:solidFill>
              </a:rPr>
              <a:t>The US, the international spend leader in the Caribbean, shows comparatively slower spend growth compared to Venezuela, Switzerland, and Italy. </a:t>
            </a:r>
            <a:r>
              <a:rPr lang="en-US" sz="1500" dirty="0" smtClean="0"/>
              <a:t> </a:t>
            </a:r>
            <a:r>
              <a:rPr lang="en-US" sz="1500" i="1" dirty="0" smtClean="0"/>
              <a:t>Avg spend growth = 13.3%</a:t>
            </a:r>
            <a:endParaRPr lang="en-US" sz="1500" i="1" dirty="0"/>
          </a:p>
        </p:txBody>
      </p:sp>
      <p:sp>
        <p:nvSpPr>
          <p:cNvPr id="8" name="Rectangle 7"/>
          <p:cNvSpPr/>
          <p:nvPr/>
        </p:nvSpPr>
        <p:spPr>
          <a:xfrm>
            <a:off x="642253" y="482781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84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i="1" dirty="0">
                <a:solidFill>
                  <a:srgbClr val="000000"/>
                </a:solidFill>
                <a:latin typeface="+mj-lt"/>
              </a:rPr>
              <a:t>June 1, 2013 – June 30, 2014 vs. July 1, 2014 – June 30, 2015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1230" y="18372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840" b="1" i="0" u="none" strike="noStrike" kern="1200" baseline="0">
                <a:solidFill>
                  <a:srgbClr val="CC000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</a:rPr>
              <a:t>YoY Growth for Top 10 Origination Markets</a:t>
            </a:r>
          </a:p>
          <a:p>
            <a:pPr algn="ctr">
              <a:defRPr sz="840" b="1" i="0" u="none" strike="noStrike" kern="1200" baseline="0">
                <a:solidFill>
                  <a:srgbClr val="CC000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</a:rPr>
              <a:t>By Spend</a:t>
            </a:r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883920" y="3329940"/>
            <a:ext cx="736092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 bwMode="gray">
          <a:xfrm>
            <a:off x="8115300" y="3086100"/>
            <a:ext cx="7086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200" dirty="0" smtClean="0">
                <a:latin typeface="+mn-lt"/>
              </a:rPr>
              <a:t>Average YoY Growth (13.3%)</a:t>
            </a:r>
          </a:p>
        </p:txBody>
      </p:sp>
      <p:sp>
        <p:nvSpPr>
          <p:cNvPr id="26" name="Rectangle 25"/>
          <p:cNvSpPr/>
          <p:nvPr/>
        </p:nvSpPr>
        <p:spPr bwMode="gray">
          <a:xfrm>
            <a:off x="3933373" y="2438554"/>
            <a:ext cx="418215" cy="208432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30" name="Rectangle 29"/>
          <p:cNvSpPr/>
          <p:nvPr/>
        </p:nvSpPr>
        <p:spPr bwMode="gray">
          <a:xfrm>
            <a:off x="6811728" y="2847475"/>
            <a:ext cx="418215" cy="208432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31" name="Rectangle 30"/>
          <p:cNvSpPr/>
          <p:nvPr/>
        </p:nvSpPr>
        <p:spPr bwMode="gray">
          <a:xfrm>
            <a:off x="7535904" y="2827950"/>
            <a:ext cx="418215" cy="208432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915" y="644462"/>
            <a:ext cx="8551107" cy="486287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Average Length of Stay for </a:t>
            </a:r>
            <a:r>
              <a:rPr lang="en-US" dirty="0" smtClean="0">
                <a:solidFill>
                  <a:schemeClr val="tx1"/>
                </a:solidFill>
              </a:rPr>
              <a:t>Top Ten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rigination Markets</a:t>
            </a: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60377391"/>
              </p:ext>
            </p:extLst>
          </p:nvPr>
        </p:nvGraphicFramePr>
        <p:xfrm>
          <a:off x="853441" y="1962906"/>
          <a:ext cx="7147560" cy="272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9675" y="952345"/>
            <a:ext cx="8145091" cy="782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131" lvl="1" indent="-285750" defTabSz="342900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Length of stay does not directly correlate with spend per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account. </a:t>
            </a:r>
          </a:p>
          <a:p>
            <a:pPr marL="288131" lvl="1" indent="-285750" defTabSz="342900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UK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and Switzerland with the highest average spend per account, and mid-range average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stays, while the Netherlands carry the longest stay, but only an average spend level.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78867" y="4863519"/>
            <a:ext cx="6323585" cy="31432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marL="0" lvl="7">
              <a:buFont typeface="+mj-lt"/>
              <a:buAutoNum type="arabicPeriod"/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analysis is subject to Data Usage &amp; Privacy laws by origination Market and Benchmarking Requirements</a:t>
            </a:r>
          </a:p>
          <a:p>
            <a:pPr marL="0" lvl="7"/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*Length of stay based on transaction data. One-time transactors were excluded from this formula.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34991" y="4193710"/>
            <a:ext cx="613388" cy="51545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75" i="1" dirty="0">
                <a:solidFill>
                  <a:srgbClr val="CC0000"/>
                </a:solidFill>
              </a:rPr>
              <a:t>Spend and Transaction Leader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4638" y="18288"/>
            <a:ext cx="7415212" cy="292608"/>
          </a:xfrm>
        </p:spPr>
        <p:txBody>
          <a:bodyPr/>
          <a:lstStyle/>
          <a:p>
            <a:r>
              <a:rPr lang="en-US" dirty="0" smtClean="0"/>
              <a:t>Total Caribbean market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3805640" y="2782758"/>
            <a:ext cx="506041" cy="387161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0" name="Rectangle 19"/>
          <p:cNvSpPr/>
          <p:nvPr/>
        </p:nvSpPr>
        <p:spPr bwMode="gray">
          <a:xfrm>
            <a:off x="2502620" y="2782758"/>
            <a:ext cx="506041" cy="326201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21" name="Rectangle 20"/>
          <p:cNvSpPr/>
          <p:nvPr/>
        </p:nvSpPr>
        <p:spPr bwMode="gray">
          <a:xfrm>
            <a:off x="1321438" y="2512216"/>
            <a:ext cx="345632" cy="92210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gray">
          <a:xfrm>
            <a:off x="990600" y="3108959"/>
            <a:ext cx="629412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 bwMode="gray">
          <a:xfrm>
            <a:off x="289904" y="2872817"/>
            <a:ext cx="797536" cy="47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100" dirty="0" smtClean="0">
                <a:latin typeface="+mn-lt"/>
              </a:rPr>
              <a:t>Average Stay </a:t>
            </a:r>
            <a:br>
              <a:rPr lang="en-US" sz="1100" dirty="0" smtClean="0">
                <a:latin typeface="+mn-lt"/>
              </a:rPr>
            </a:br>
            <a:r>
              <a:rPr lang="en-US" sz="1100" dirty="0" smtClean="0">
                <a:latin typeface="+mn-lt"/>
              </a:rPr>
              <a:t>(6.7 days)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2253" y="480495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84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i="1" dirty="0" smtClean="0">
                <a:solidFill>
                  <a:srgbClr val="000000"/>
                </a:solidFill>
                <a:latin typeface="+mj-lt"/>
              </a:rPr>
              <a:t>July </a:t>
            </a:r>
            <a:r>
              <a:rPr lang="en-US" sz="800" i="1" dirty="0">
                <a:solidFill>
                  <a:srgbClr val="000000"/>
                </a:solidFill>
                <a:latin typeface="+mj-lt"/>
              </a:rPr>
              <a:t>1, 2014 – June 30, 2015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74393" y="4904459"/>
            <a:ext cx="342989" cy="128016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NNER_COLOR" val="DarkGra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c_template">
  <a:themeElements>
    <a:clrScheme name="MasterCard">
      <a:dk1>
        <a:srgbClr val="000000"/>
      </a:dk1>
      <a:lt1>
        <a:srgbClr val="FFFFFF"/>
      </a:lt1>
      <a:dk2>
        <a:srgbClr val="5B6770"/>
      </a:dk2>
      <a:lt2>
        <a:srgbClr val="E99B18"/>
      </a:lt2>
      <a:accent1>
        <a:srgbClr val="D15821"/>
      </a:accent1>
      <a:accent2>
        <a:srgbClr val="008E96"/>
      </a:accent2>
      <a:accent3>
        <a:srgbClr val="820F71"/>
      </a:accent3>
      <a:accent4>
        <a:srgbClr val="4C8C2B"/>
      </a:accent4>
      <a:accent5>
        <a:srgbClr val="514689"/>
      </a:accent5>
      <a:accent6>
        <a:srgbClr val="BD1032"/>
      </a:accent6>
      <a:hlink>
        <a:srgbClr val="BD1032"/>
      </a:hlink>
      <a:folHlink>
        <a:srgbClr val="5B67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2" charset="0"/>
          </a:defRPr>
        </a:defPPr>
      </a:lstStyle>
    </a:spDef>
    <a:lnDef>
      <a:spPr bwMode="gray">
        <a:solidFill>
          <a:schemeClr val="accent1"/>
        </a:solidFill>
        <a:ln w="635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/>
      <a:lstStyle/>
    </a:lnDef>
    <a:txDef>
      <a:spPr bwMode="gray">
        <a:noFill/>
      </a:spPr>
      <a:bodyPr wrap="square" rtlCol="0">
        <a:spAutoFit/>
      </a:bodyPr>
      <a:lstStyle>
        <a:defPPr>
          <a:lnSpc>
            <a:spcPct val="80000"/>
          </a:lnSpc>
          <a:spcBef>
            <a:spcPts val="600"/>
          </a:spcBef>
          <a:defRPr sz="14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_template_16x9.potx" id="{0F35A00E-5E57-4604-B9DA-901DDA615F1D}" vid="{7AD18650-2D0B-43F9-8C59-F1BB275E7EE9}"/>
    </a:ext>
  </a:extLst>
</a:theme>
</file>

<file path=ppt/theme/theme2.xml><?xml version="1.0" encoding="utf-8"?>
<a:theme xmlns:a="http://schemas.openxmlformats.org/drawingml/2006/main" name="Office Theme">
  <a:themeElements>
    <a:clrScheme name="MasterCard">
      <a:dk1>
        <a:srgbClr val="000000"/>
      </a:dk1>
      <a:lt1>
        <a:srgbClr val="FFFFFF"/>
      </a:lt1>
      <a:dk2>
        <a:srgbClr val="5B6770"/>
      </a:dk2>
      <a:lt2>
        <a:srgbClr val="E99B18"/>
      </a:lt2>
      <a:accent1>
        <a:srgbClr val="D15821"/>
      </a:accent1>
      <a:accent2>
        <a:srgbClr val="008E96"/>
      </a:accent2>
      <a:accent3>
        <a:srgbClr val="820F71"/>
      </a:accent3>
      <a:accent4>
        <a:srgbClr val="4C8C2B"/>
      </a:accent4>
      <a:accent5>
        <a:srgbClr val="514689"/>
      </a:accent5>
      <a:accent6>
        <a:srgbClr val="BD1032"/>
      </a:accent6>
      <a:hlink>
        <a:srgbClr val="BD1032"/>
      </a:hlink>
      <a:folHlink>
        <a:srgbClr val="5B6770"/>
      </a:folHlink>
    </a:clrScheme>
    <a:fontScheme name="MasterC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sterCard">
      <a:dk1>
        <a:srgbClr val="000000"/>
      </a:dk1>
      <a:lt1>
        <a:srgbClr val="FFFFFF"/>
      </a:lt1>
      <a:dk2>
        <a:srgbClr val="5B6770"/>
      </a:dk2>
      <a:lt2>
        <a:srgbClr val="E99B18"/>
      </a:lt2>
      <a:accent1>
        <a:srgbClr val="D15821"/>
      </a:accent1>
      <a:accent2>
        <a:srgbClr val="008E96"/>
      </a:accent2>
      <a:accent3>
        <a:srgbClr val="820F71"/>
      </a:accent3>
      <a:accent4>
        <a:srgbClr val="4C8C2B"/>
      </a:accent4>
      <a:accent5>
        <a:srgbClr val="514689"/>
      </a:accent5>
      <a:accent6>
        <a:srgbClr val="BD1032"/>
      </a:accent6>
      <a:hlink>
        <a:srgbClr val="BD1032"/>
      </a:hlink>
      <a:folHlink>
        <a:srgbClr val="5B6770"/>
      </a:folHlink>
    </a:clrScheme>
    <a:fontScheme name="MasterC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sterCard Worldwide">
    <a:dk1>
      <a:srgbClr val="000000"/>
    </a:dk1>
    <a:lt1>
      <a:srgbClr val="FFFFFF"/>
    </a:lt1>
    <a:dk2>
      <a:srgbClr val="6B6B6B"/>
    </a:dk2>
    <a:lt2>
      <a:srgbClr val="FF9900"/>
    </a:lt2>
    <a:accent1>
      <a:srgbClr val="D86006"/>
    </a:accent1>
    <a:accent2>
      <a:srgbClr val="449BBA"/>
    </a:accent2>
    <a:accent3>
      <a:srgbClr val="9F3F71"/>
    </a:accent3>
    <a:accent4>
      <a:srgbClr val="48B689"/>
    </a:accent4>
    <a:accent5>
      <a:srgbClr val="F5BC68"/>
    </a:accent5>
    <a:accent6>
      <a:srgbClr val="95A9C9"/>
    </a:accent6>
    <a:hlink>
      <a:srgbClr val="D2B3B8"/>
    </a:hlink>
    <a:folHlink>
      <a:srgbClr val="BDD7C0"/>
    </a:folHlink>
  </a:clrScheme>
  <a:fontScheme name="mw_template">
    <a:majorFont>
      <a:latin typeface="Frutiger 45 Light"/>
      <a:ea typeface=""/>
      <a:cs typeface=""/>
    </a:majorFont>
    <a:minorFont>
      <a:latin typeface="Frutiger 55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asterCard_Advisors_Template">
    <a:dk1>
      <a:srgbClr val="000000"/>
    </a:dk1>
    <a:lt1>
      <a:srgbClr val="FFFFFF"/>
    </a:lt1>
    <a:dk2>
      <a:srgbClr val="CC0000"/>
    </a:dk2>
    <a:lt2>
      <a:srgbClr val="CDCFD0"/>
    </a:lt2>
    <a:accent1>
      <a:srgbClr val="FF9900"/>
    </a:accent1>
    <a:accent2>
      <a:srgbClr val="365E94"/>
    </a:accent2>
    <a:accent3>
      <a:srgbClr val="E1B9A5"/>
    </a:accent3>
    <a:accent4>
      <a:srgbClr val="CEE1D0"/>
    </a:accent4>
    <a:accent5>
      <a:srgbClr val="FAE1BB"/>
    </a:accent5>
    <a:accent6>
      <a:srgbClr val="C0DBE3"/>
    </a:accent6>
    <a:hlink>
      <a:srgbClr val="5A5A5A"/>
    </a:hlink>
    <a:folHlink>
      <a:srgbClr val="323232"/>
    </a:folHlink>
  </a:clrScheme>
  <a:fontScheme name="MasterCard_Advisors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asterCard_Advisors_Template">
    <a:dk1>
      <a:srgbClr val="000000"/>
    </a:dk1>
    <a:lt1>
      <a:srgbClr val="FFFFFF"/>
    </a:lt1>
    <a:dk2>
      <a:srgbClr val="CC0000"/>
    </a:dk2>
    <a:lt2>
      <a:srgbClr val="CDCFD0"/>
    </a:lt2>
    <a:accent1>
      <a:srgbClr val="FF9900"/>
    </a:accent1>
    <a:accent2>
      <a:srgbClr val="365E94"/>
    </a:accent2>
    <a:accent3>
      <a:srgbClr val="E1B9A5"/>
    </a:accent3>
    <a:accent4>
      <a:srgbClr val="CEE1D0"/>
    </a:accent4>
    <a:accent5>
      <a:srgbClr val="FAE1BB"/>
    </a:accent5>
    <a:accent6>
      <a:srgbClr val="C0DBE3"/>
    </a:accent6>
    <a:hlink>
      <a:srgbClr val="5A5A5A"/>
    </a:hlink>
    <a:folHlink>
      <a:srgbClr val="323232"/>
    </a:folHlink>
  </a:clrScheme>
  <a:fontScheme name="MasterCard_Advisors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asterCard_Advisors_Template">
    <a:dk1>
      <a:srgbClr val="000000"/>
    </a:dk1>
    <a:lt1>
      <a:srgbClr val="FFFFFF"/>
    </a:lt1>
    <a:dk2>
      <a:srgbClr val="CC0000"/>
    </a:dk2>
    <a:lt2>
      <a:srgbClr val="CDCFD0"/>
    </a:lt2>
    <a:accent1>
      <a:srgbClr val="FF9900"/>
    </a:accent1>
    <a:accent2>
      <a:srgbClr val="365E94"/>
    </a:accent2>
    <a:accent3>
      <a:srgbClr val="E1B9A5"/>
    </a:accent3>
    <a:accent4>
      <a:srgbClr val="CEE1D0"/>
    </a:accent4>
    <a:accent5>
      <a:srgbClr val="FAE1BB"/>
    </a:accent5>
    <a:accent6>
      <a:srgbClr val="C0DBE3"/>
    </a:accent6>
    <a:hlink>
      <a:srgbClr val="5A5A5A"/>
    </a:hlink>
    <a:folHlink>
      <a:srgbClr val="323232"/>
    </a:folHlink>
  </a:clrScheme>
  <a:fontScheme name="MasterCard_Advisors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asterCard Worldwide">
    <a:dk1>
      <a:srgbClr val="000000"/>
    </a:dk1>
    <a:lt1>
      <a:srgbClr val="FFFFFF"/>
    </a:lt1>
    <a:dk2>
      <a:srgbClr val="6B6B6B"/>
    </a:dk2>
    <a:lt2>
      <a:srgbClr val="FF9900"/>
    </a:lt2>
    <a:accent1>
      <a:srgbClr val="D86006"/>
    </a:accent1>
    <a:accent2>
      <a:srgbClr val="449BBA"/>
    </a:accent2>
    <a:accent3>
      <a:srgbClr val="9F3F71"/>
    </a:accent3>
    <a:accent4>
      <a:srgbClr val="48B689"/>
    </a:accent4>
    <a:accent5>
      <a:srgbClr val="F5BC68"/>
    </a:accent5>
    <a:accent6>
      <a:srgbClr val="95A9C9"/>
    </a:accent6>
    <a:hlink>
      <a:srgbClr val="D2B3B8"/>
    </a:hlink>
    <a:folHlink>
      <a:srgbClr val="BDD7C0"/>
    </a:folHlink>
  </a:clrScheme>
  <a:fontScheme name="mw_template">
    <a:majorFont>
      <a:latin typeface="Frutiger 45 Light"/>
      <a:ea typeface=""/>
      <a:cs typeface=""/>
    </a:majorFont>
    <a:minorFont>
      <a:latin typeface="Frutiger 55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asterCard Worldwide">
    <a:dk1>
      <a:srgbClr val="000000"/>
    </a:dk1>
    <a:lt1>
      <a:srgbClr val="FFFFFF"/>
    </a:lt1>
    <a:dk2>
      <a:srgbClr val="6B6B6B"/>
    </a:dk2>
    <a:lt2>
      <a:srgbClr val="FF9900"/>
    </a:lt2>
    <a:accent1>
      <a:srgbClr val="D86006"/>
    </a:accent1>
    <a:accent2>
      <a:srgbClr val="449BBA"/>
    </a:accent2>
    <a:accent3>
      <a:srgbClr val="9F3F71"/>
    </a:accent3>
    <a:accent4>
      <a:srgbClr val="48B689"/>
    </a:accent4>
    <a:accent5>
      <a:srgbClr val="F5BC68"/>
    </a:accent5>
    <a:accent6>
      <a:srgbClr val="95A9C9"/>
    </a:accent6>
    <a:hlink>
      <a:srgbClr val="D2B3B8"/>
    </a:hlink>
    <a:folHlink>
      <a:srgbClr val="BDD7C0"/>
    </a:folHlink>
  </a:clrScheme>
  <a:fontScheme name="mw_template">
    <a:majorFont>
      <a:latin typeface="Frutiger 45 Light"/>
      <a:ea typeface=""/>
      <a:cs typeface=""/>
    </a:majorFont>
    <a:minorFont>
      <a:latin typeface="Frutiger 55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mc_template_16x9</Template>
  <TotalTime>686</TotalTime>
  <Words>1601</Words>
  <Application>Microsoft Office PowerPoint</Application>
  <PresentationFormat>On-screen Show (16:9)</PresentationFormat>
  <Paragraphs>256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Unicode MS</vt:lpstr>
      <vt:lpstr>Arial</vt:lpstr>
      <vt:lpstr>Calibri</vt:lpstr>
      <vt:lpstr>Wingdings</vt:lpstr>
      <vt:lpstr>mc_template</vt:lpstr>
      <vt:lpstr>think-cell Slide</vt:lpstr>
      <vt:lpstr>CHTA Market Place Conference </vt:lpstr>
      <vt:lpstr>Big Data Expertise</vt:lpstr>
      <vt:lpstr>PowerPoint Presentation</vt:lpstr>
      <vt:lpstr>PowerPoint Presentation</vt:lpstr>
      <vt:lpstr>Seasonality of Travel to the Caribbean </vt:lpstr>
      <vt:lpstr>Top 10 Origination Markets based on Spend Index  </vt:lpstr>
      <vt:lpstr>Origination Markets Ranked by Average Spend per Account </vt:lpstr>
      <vt:lpstr>YoY Spend Growth for Top 10 Origination Markets </vt:lpstr>
      <vt:lpstr>Average Length of Stay for Top Ten Origination Markets </vt:lpstr>
      <vt:lpstr>Average Spend per Day* Top Ten Origination Markets</vt:lpstr>
      <vt:lpstr>Cross Category Spend by Origination Market </vt:lpstr>
      <vt:lpstr>ORIGINATION MARKETS Profiles</vt:lpstr>
      <vt:lpstr>Origination Market Profile: United States </vt:lpstr>
      <vt:lpstr>Origination Market Profile: United Kingdom/GBR </vt:lpstr>
      <vt:lpstr>Travel Influencers  </vt:lpstr>
      <vt:lpstr> Critical Factors Driving Loyalty And Revenue Growth For Travel Merchants</vt:lpstr>
      <vt:lpstr>Travel Propensity Model Case Study – JetBlue Model Scored to JetBlue Customer Database</vt:lpstr>
      <vt:lpstr>Learn more at: </vt:lpstr>
    </vt:vector>
  </TitlesOfParts>
  <Company>MasterCard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CHTA Market Place Conference</dc:title>
  <dc:subject>MW 16x9 Version</dc:subject>
  <dc:creator>St. Lawrence, Lindsay</dc:creator>
  <dc:description>Office 2013 Template</dc:description>
  <cp:lastModifiedBy>Munoz, John</cp:lastModifiedBy>
  <cp:revision>52</cp:revision>
  <cp:lastPrinted>2016-01-15T20:47:50Z</cp:lastPrinted>
  <dcterms:created xsi:type="dcterms:W3CDTF">2016-01-13T14:38:44Z</dcterms:created>
  <dcterms:modified xsi:type="dcterms:W3CDTF">2016-01-15T22:26:06Z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c_template_date">
    <vt:lpwstr>20150127</vt:lpwstr>
  </property>
  <property fmtid="{D5CDD505-2E9C-101B-9397-08002B2CF9AE}" pid="3" name="title_color">
    <vt:lpwstr>DarkGray</vt:lpwstr>
  </property>
</Properties>
</file>