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60" r:id="rId6"/>
    <p:sldId id="267"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6803" autoAdjust="0"/>
  </p:normalViewPr>
  <p:slideViewPr>
    <p:cSldViewPr>
      <p:cViewPr>
        <p:scale>
          <a:sx n="100" d="100"/>
          <a:sy n="100" d="100"/>
        </p:scale>
        <p:origin x="-270" y="-3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1655A9-3F76-4C29-AA69-5E793833219E}"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237435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655A9-3F76-4C29-AA69-5E793833219E}"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2789971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655A9-3F76-4C29-AA69-5E793833219E}"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358207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655A9-3F76-4C29-AA69-5E793833219E}"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192789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1655A9-3F76-4C29-AA69-5E793833219E}" type="datetimeFigureOut">
              <a:rPr lang="en-US" smtClean="0"/>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320109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1655A9-3F76-4C29-AA69-5E793833219E}"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1933104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1655A9-3F76-4C29-AA69-5E793833219E}" type="datetimeFigureOut">
              <a:rPr lang="en-US" smtClean="0"/>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116445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1655A9-3F76-4C29-AA69-5E793833219E}" type="datetimeFigureOut">
              <a:rPr lang="en-US" smtClean="0"/>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66680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655A9-3F76-4C29-AA69-5E793833219E}" type="datetimeFigureOut">
              <a:rPr lang="en-US" smtClean="0"/>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171866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655A9-3F76-4C29-AA69-5E793833219E}"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125690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655A9-3F76-4C29-AA69-5E793833219E}" type="datetimeFigureOut">
              <a:rPr lang="en-US" smtClean="0"/>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9EBBA-A2D3-4DA4-A569-09EC58590795}" type="slidenum">
              <a:rPr lang="en-US" smtClean="0"/>
              <a:t>‹#›</a:t>
            </a:fld>
            <a:endParaRPr lang="en-US"/>
          </a:p>
        </p:txBody>
      </p:sp>
    </p:spTree>
    <p:extLst>
      <p:ext uri="{BB962C8B-B14F-4D97-AF65-F5344CB8AC3E}">
        <p14:creationId xmlns:p14="http://schemas.microsoft.com/office/powerpoint/2010/main" val="99430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655A9-3F76-4C29-AA69-5E793833219E}" type="datetimeFigureOut">
              <a:rPr lang="en-US" smtClean="0"/>
              <a:t>12/15/2017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9EBBA-A2D3-4DA4-A569-09EC58590795}" type="slidenum">
              <a:rPr lang="en-US" smtClean="0"/>
              <a:t>‹#›</a:t>
            </a:fld>
            <a:endParaRPr lang="en-US"/>
          </a:p>
        </p:txBody>
      </p:sp>
      <p:sp>
        <p:nvSpPr>
          <p:cNvPr id="7" name="Rectangle 6"/>
          <p:cNvSpPr/>
          <p:nvPr userDrawn="1"/>
        </p:nvSpPr>
        <p:spPr>
          <a:xfrm>
            <a:off x="0" y="6477000"/>
            <a:ext cx="1828800" cy="381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828800" y="6477000"/>
            <a:ext cx="1828800" cy="381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657600" y="6477000"/>
            <a:ext cx="1828800" cy="381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486400" y="6477000"/>
            <a:ext cx="1828800" cy="381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15200" y="6489700"/>
            <a:ext cx="1828800"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475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caribbeanhotelandtourism.com/"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membership@caribbeanhotelandtourism.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lstStyle/>
          <a:p>
            <a:r>
              <a:rPr lang="en-US" b="1" dirty="0" smtClean="0"/>
              <a:t>Members Only Portal</a:t>
            </a:r>
            <a:endParaRPr lang="en-US" b="1" dirty="0"/>
          </a:p>
        </p:txBody>
      </p:sp>
      <p:sp>
        <p:nvSpPr>
          <p:cNvPr id="3" name="Subtitle 2"/>
          <p:cNvSpPr>
            <a:spLocks noGrp="1"/>
          </p:cNvSpPr>
          <p:nvPr>
            <p:ph type="subTitle" idx="1"/>
          </p:nvPr>
        </p:nvSpPr>
        <p:spPr>
          <a:xfrm>
            <a:off x="1371600" y="3886200"/>
            <a:ext cx="6400800" cy="2286000"/>
          </a:xfrm>
        </p:spPr>
        <p:txBody>
          <a:bodyPr>
            <a:normAutofit/>
          </a:bodyPr>
          <a:lstStyle/>
          <a:p>
            <a:r>
              <a:rPr lang="en-US" b="1" dirty="0" smtClean="0"/>
              <a:t>How To</a:t>
            </a:r>
            <a:r>
              <a:rPr lang="en-US" b="1" dirty="0"/>
              <a:t> </a:t>
            </a:r>
            <a:r>
              <a:rPr lang="en-US" b="1" dirty="0" smtClean="0"/>
              <a:t>Edit/Update </a:t>
            </a:r>
          </a:p>
          <a:p>
            <a:r>
              <a:rPr lang="en-US" b="1" dirty="0" smtClean="0"/>
              <a:t>Individual Profiles</a:t>
            </a:r>
          </a:p>
          <a:p>
            <a:endParaRPr lang="en-US" sz="2400" b="1" dirty="0" smtClean="0"/>
          </a:p>
          <a:p>
            <a:r>
              <a:rPr lang="en-US" sz="2400" b="1" dirty="0" smtClean="0"/>
              <a:t>December 2017</a:t>
            </a:r>
            <a:endParaRPr lang="en-US" sz="2400" b="1"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71828" y="609600"/>
            <a:ext cx="5800344" cy="1932432"/>
          </a:xfrm>
          <a:prstGeom prst="rect">
            <a:avLst/>
          </a:prstGeom>
        </p:spPr>
      </p:pic>
    </p:spTree>
    <p:extLst>
      <p:ext uri="{BB962C8B-B14F-4D97-AF65-F5344CB8AC3E}">
        <p14:creationId xmlns:p14="http://schemas.microsoft.com/office/powerpoint/2010/main" val="23406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85060" y="3048000"/>
            <a:ext cx="4841848" cy="2665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200" y="990600"/>
            <a:ext cx="8915400" cy="1600438"/>
          </a:xfrm>
          <a:prstGeom prst="rect">
            <a:avLst/>
          </a:prstGeom>
          <a:solidFill>
            <a:srgbClr val="00B0F0">
              <a:alpha val="20000"/>
            </a:srgbClr>
          </a:solidFill>
        </p:spPr>
        <p:txBody>
          <a:bodyPr wrap="square" rtlCol="0">
            <a:spAutoFit/>
          </a:bodyPr>
          <a:lstStyle/>
          <a:p>
            <a:r>
              <a:rPr lang="en-US" sz="1400" dirty="0" smtClean="0"/>
              <a:t>To Access the Members Only Portal:</a:t>
            </a:r>
          </a:p>
          <a:p>
            <a:r>
              <a:rPr lang="en-US" sz="1400" dirty="0" smtClean="0">
                <a:hlinkClick r:id="rId3"/>
              </a:rPr>
              <a:t>http://www.caribbeanhotelandtourism.com</a:t>
            </a:r>
            <a:endParaRPr lang="en-US" sz="1400" dirty="0" smtClean="0"/>
          </a:p>
          <a:p>
            <a:endParaRPr lang="en-US" sz="1400" dirty="0"/>
          </a:p>
          <a:p>
            <a:r>
              <a:rPr lang="en-US" sz="1400" dirty="0" smtClean="0"/>
              <a:t>Click on </a:t>
            </a:r>
            <a:r>
              <a:rPr lang="en-US" sz="1400" b="1" dirty="0" smtClean="0"/>
              <a:t>Members Only</a:t>
            </a:r>
            <a:r>
              <a:rPr lang="en-US" sz="1400" dirty="0" smtClean="0"/>
              <a:t> menu option under the </a:t>
            </a:r>
            <a:r>
              <a:rPr lang="en-US" sz="1400" b="1" dirty="0" smtClean="0"/>
              <a:t>Membership Menu </a:t>
            </a:r>
            <a:r>
              <a:rPr lang="en-US" sz="1400" dirty="0" smtClean="0"/>
              <a:t>Item</a:t>
            </a:r>
          </a:p>
          <a:p>
            <a:endParaRPr lang="en-US" sz="1400" dirty="0"/>
          </a:p>
          <a:p>
            <a:r>
              <a:rPr lang="en-US" sz="1400" dirty="0" smtClean="0"/>
              <a:t>You will be prompted to logon with the username and password that were sent via email.  Please note the old username/password will no longer work but you can modify your password to make this something easy to remember.</a:t>
            </a:r>
            <a:endParaRPr lang="en-US" sz="1400" dirty="0"/>
          </a:p>
        </p:txBody>
      </p:sp>
      <p:sp>
        <p:nvSpPr>
          <p:cNvPr id="5" name="TextBox 4"/>
          <p:cNvSpPr txBox="1"/>
          <p:nvPr/>
        </p:nvSpPr>
        <p:spPr>
          <a:xfrm>
            <a:off x="381000" y="228600"/>
            <a:ext cx="8153400" cy="646331"/>
          </a:xfrm>
          <a:prstGeom prst="rect">
            <a:avLst/>
          </a:prstGeom>
          <a:noFill/>
        </p:spPr>
        <p:txBody>
          <a:bodyPr wrap="square" rtlCol="0">
            <a:spAutoFit/>
          </a:bodyPr>
          <a:lstStyle/>
          <a:p>
            <a:r>
              <a:rPr lang="en-US" sz="3600" dirty="0" smtClean="0"/>
              <a:t>Getting to the </a:t>
            </a:r>
            <a:r>
              <a:rPr lang="en-US" sz="3600" b="1" dirty="0" smtClean="0">
                <a:solidFill>
                  <a:srgbClr val="00B0F0"/>
                </a:solidFill>
              </a:rPr>
              <a:t>NEW</a:t>
            </a:r>
            <a:r>
              <a:rPr lang="en-US" sz="3600" dirty="0" smtClean="0"/>
              <a:t> Members Only Portal</a:t>
            </a:r>
            <a:endParaRPr lang="en-US" sz="3600" dirty="0"/>
          </a:p>
        </p:txBody>
      </p:sp>
      <p:pic>
        <p:nvPicPr>
          <p:cNvPr id="1026" name="Picture 2"/>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4800600" y="3788985"/>
            <a:ext cx="3881673" cy="2589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28600" y="2678668"/>
            <a:ext cx="1752600" cy="369332"/>
          </a:xfrm>
          <a:prstGeom prst="rect">
            <a:avLst/>
          </a:prstGeom>
          <a:noFill/>
        </p:spPr>
        <p:txBody>
          <a:bodyPr wrap="square" rtlCol="0">
            <a:spAutoFit/>
          </a:bodyPr>
          <a:lstStyle/>
          <a:p>
            <a:r>
              <a:rPr lang="en-US" b="1" dirty="0" smtClean="0">
                <a:solidFill>
                  <a:srgbClr val="00B0F0"/>
                </a:solidFill>
              </a:rPr>
              <a:t>Step 1</a:t>
            </a:r>
            <a:endParaRPr lang="en-US" b="1" dirty="0">
              <a:solidFill>
                <a:srgbClr val="00B0F0"/>
              </a:solidFill>
            </a:endParaRPr>
          </a:p>
        </p:txBody>
      </p:sp>
      <p:sp>
        <p:nvSpPr>
          <p:cNvPr id="7" name="TextBox 6"/>
          <p:cNvSpPr txBox="1"/>
          <p:nvPr/>
        </p:nvSpPr>
        <p:spPr>
          <a:xfrm>
            <a:off x="5638800" y="3419653"/>
            <a:ext cx="1752600" cy="369332"/>
          </a:xfrm>
          <a:prstGeom prst="rect">
            <a:avLst/>
          </a:prstGeom>
          <a:noFill/>
        </p:spPr>
        <p:txBody>
          <a:bodyPr wrap="square" rtlCol="0">
            <a:spAutoFit/>
          </a:bodyPr>
          <a:lstStyle/>
          <a:p>
            <a:r>
              <a:rPr lang="en-US" b="1" dirty="0" smtClean="0">
                <a:solidFill>
                  <a:srgbClr val="00B0F0"/>
                </a:solidFill>
              </a:rPr>
              <a:t>Step 2</a:t>
            </a:r>
            <a:endParaRPr lang="en-US" b="1" dirty="0">
              <a:solidFill>
                <a:srgbClr val="00B0F0"/>
              </a:solidFill>
            </a:endParaRPr>
          </a:p>
        </p:txBody>
      </p:sp>
      <p:sp>
        <p:nvSpPr>
          <p:cNvPr id="3" name="Rectangle 2"/>
          <p:cNvSpPr/>
          <p:nvPr/>
        </p:nvSpPr>
        <p:spPr>
          <a:xfrm>
            <a:off x="1828800" y="3324078"/>
            <a:ext cx="533400" cy="14003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2095500" y="4552682"/>
            <a:ext cx="2831408" cy="17171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673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52400" y="2322969"/>
            <a:ext cx="4800600" cy="4071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14998" y="2186598"/>
            <a:ext cx="3293191" cy="3680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0" y="76200"/>
            <a:ext cx="9144000" cy="2246769"/>
          </a:xfrm>
          <a:prstGeom prst="rect">
            <a:avLst/>
          </a:prstGeom>
          <a:solidFill>
            <a:srgbClr val="00B0F0">
              <a:alpha val="20000"/>
            </a:srgbClr>
          </a:solidFill>
        </p:spPr>
        <p:txBody>
          <a:bodyPr wrap="square" rtlCol="0">
            <a:spAutoFit/>
          </a:bodyPr>
          <a:lstStyle/>
          <a:p>
            <a:r>
              <a:rPr lang="en-US" sz="2400" b="1" dirty="0" smtClean="0"/>
              <a:t>Managing Your Profile</a:t>
            </a:r>
          </a:p>
          <a:p>
            <a:endParaRPr lang="en-US" sz="1400" dirty="0"/>
          </a:p>
          <a:p>
            <a:r>
              <a:rPr lang="en-US" sz="1400" dirty="0" smtClean="0"/>
              <a:t>The menu bar on the right, will lead you to the pages necessary to view and manage your member profiles.  At launch, we will only focus on : </a:t>
            </a:r>
          </a:p>
          <a:p>
            <a:r>
              <a:rPr lang="en-US" sz="1400" dirty="0"/>
              <a:t>	</a:t>
            </a:r>
            <a:endParaRPr lang="en-US" sz="1400" dirty="0" smtClean="0"/>
          </a:p>
          <a:p>
            <a:r>
              <a:rPr lang="en-US" sz="1400" b="1" dirty="0"/>
              <a:t>	</a:t>
            </a:r>
            <a:r>
              <a:rPr lang="en-US" sz="1600" b="1" dirty="0" smtClean="0"/>
              <a:t>Profile Home</a:t>
            </a:r>
          </a:p>
          <a:p>
            <a:r>
              <a:rPr lang="en-US" sz="1600" b="1" dirty="0"/>
              <a:t>	</a:t>
            </a:r>
            <a:r>
              <a:rPr lang="en-US" sz="1600" b="1" dirty="0" smtClean="0"/>
              <a:t>Manage Profile</a:t>
            </a:r>
          </a:p>
          <a:p>
            <a:endParaRPr lang="en-US" sz="1400" dirty="0" smtClean="0"/>
          </a:p>
          <a:p>
            <a:r>
              <a:rPr lang="en-US" sz="1400" dirty="0" smtClean="0"/>
              <a:t>Please note that the other links on this Menu will be explained at a later date  and may not be fully functioning at launch.</a:t>
            </a:r>
            <a:endParaRPr lang="en-US" sz="1400" dirty="0"/>
          </a:p>
        </p:txBody>
      </p:sp>
      <p:sp>
        <p:nvSpPr>
          <p:cNvPr id="8" name="Rectangle 7"/>
          <p:cNvSpPr/>
          <p:nvPr/>
        </p:nvSpPr>
        <p:spPr>
          <a:xfrm>
            <a:off x="3276600" y="4724400"/>
            <a:ext cx="838200" cy="14003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4114800" y="2414516"/>
            <a:ext cx="2057400" cy="230988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103427" y="5867400"/>
            <a:ext cx="2068773" cy="2573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320050" y="3048000"/>
            <a:ext cx="1376149" cy="5348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172200" y="2414516"/>
            <a:ext cx="2209799" cy="34528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5844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381000"/>
            <a:ext cx="3733800" cy="6063198"/>
          </a:xfrm>
          <a:prstGeom prst="rect">
            <a:avLst/>
          </a:prstGeom>
          <a:solidFill>
            <a:srgbClr val="00B0F0">
              <a:alpha val="20000"/>
            </a:srgbClr>
          </a:solidFill>
        </p:spPr>
        <p:txBody>
          <a:bodyPr wrap="square" rtlCol="0">
            <a:spAutoFit/>
          </a:bodyPr>
          <a:lstStyle/>
          <a:p>
            <a:r>
              <a:rPr lang="en-US" sz="2400" b="1" dirty="0" smtClean="0"/>
              <a:t>YOUR MEMBER PROFILE</a:t>
            </a:r>
          </a:p>
          <a:p>
            <a:endParaRPr lang="en-US" sz="1400" dirty="0"/>
          </a:p>
          <a:p>
            <a:r>
              <a:rPr lang="en-US" sz="1400" dirty="0" smtClean="0"/>
              <a:t>Your member profile will show all contact information for your company and can be found on the Member Directories .</a:t>
            </a:r>
          </a:p>
          <a:p>
            <a:endParaRPr lang="en-US" sz="1400" dirty="0"/>
          </a:p>
          <a:p>
            <a:r>
              <a:rPr lang="en-US" sz="1400" dirty="0" smtClean="0"/>
              <a:t>Tips before editing:</a:t>
            </a:r>
          </a:p>
          <a:p>
            <a:endParaRPr lang="en-US" sz="1400" dirty="0"/>
          </a:p>
          <a:p>
            <a:pPr marL="285750" indent="-285750">
              <a:buFont typeface="Arial" panose="020B0604020202020204" pitchFamily="34" charset="0"/>
              <a:buChar char="•"/>
            </a:pPr>
            <a:r>
              <a:rPr lang="en-US" sz="1400" dirty="0" smtClean="0"/>
              <a:t>If you are a Master Account contact, consider adding your company logo as the “headshot”.  If you are an individual under a company member account, add a professional picture of yourself!</a:t>
            </a:r>
          </a:p>
          <a:p>
            <a:endParaRPr lang="en-US" sz="1400" dirty="0" smtClean="0"/>
          </a:p>
          <a:p>
            <a:pPr marL="285750" indent="-285750">
              <a:buFont typeface="Arial" panose="020B0604020202020204" pitchFamily="34" charset="0"/>
              <a:buChar char="•"/>
            </a:pPr>
            <a:r>
              <a:rPr lang="en-US" sz="1400" dirty="0" smtClean="0"/>
              <a:t> Make sure to include full contact details, address, phone, email.  The address may seem repeated if your offices are also headquarters—please fill in both sections.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smtClean="0"/>
              <a:t>If you are a Master Account, you may be prompted to renew your membership dues for 2018. If you are prepared to do so, you can submit payment via credit card online.  Membership dues are due on January 1, 2018 and are a requirement for attending any CHTA event.</a:t>
            </a:r>
          </a:p>
          <a:p>
            <a:pPr marL="285750" indent="-285750">
              <a:buFont typeface="Arial" panose="020B0604020202020204" pitchFamily="34" charset="0"/>
              <a:buChar char="•"/>
            </a:pPr>
            <a:endParaRPr lang="en-US" sz="1400" dirty="0"/>
          </a:p>
        </p:txBody>
      </p:sp>
      <p:grpSp>
        <p:nvGrpSpPr>
          <p:cNvPr id="2" name="Group 1"/>
          <p:cNvGrpSpPr/>
          <p:nvPr/>
        </p:nvGrpSpPr>
        <p:grpSpPr>
          <a:xfrm>
            <a:off x="3886200" y="228600"/>
            <a:ext cx="5251992" cy="5849858"/>
            <a:chOff x="3886200" y="55960"/>
            <a:chExt cx="5251992" cy="5849858"/>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95725" y="55960"/>
              <a:ext cx="5242467" cy="3449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886200" y="3505200"/>
              <a:ext cx="3171825" cy="2400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219950" y="3331210"/>
              <a:ext cx="1543050" cy="2400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951372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552164" y="2133600"/>
            <a:ext cx="6039669" cy="3543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76200"/>
            <a:ext cx="9144000" cy="1754326"/>
          </a:xfrm>
          <a:prstGeom prst="rect">
            <a:avLst/>
          </a:prstGeom>
          <a:solidFill>
            <a:srgbClr val="00B0F0">
              <a:alpha val="20000"/>
            </a:srgbClr>
          </a:solidFill>
        </p:spPr>
        <p:txBody>
          <a:bodyPr wrap="square" rtlCol="0">
            <a:spAutoFit/>
          </a:bodyPr>
          <a:lstStyle/>
          <a:p>
            <a:r>
              <a:rPr lang="en-US" sz="2400" b="1" dirty="0" smtClean="0"/>
              <a:t>MANAGE PROFILE</a:t>
            </a:r>
          </a:p>
          <a:p>
            <a:endParaRPr lang="en-US" sz="1400" dirty="0"/>
          </a:p>
          <a:p>
            <a:r>
              <a:rPr lang="en-US" sz="1400" dirty="0" smtClean="0"/>
              <a:t>When </a:t>
            </a:r>
            <a:r>
              <a:rPr lang="en-US" sz="1400" dirty="0"/>
              <a:t>you click on Manage Profile on the right menu bar, you will be directed to a dashboard where you can access various features that help manage your membership with CHTA.</a:t>
            </a:r>
          </a:p>
          <a:p>
            <a:endParaRPr lang="en-US" sz="1400" dirty="0"/>
          </a:p>
          <a:p>
            <a:r>
              <a:rPr lang="en-US" sz="1400" dirty="0"/>
              <a:t>Note that </a:t>
            </a:r>
            <a:r>
              <a:rPr lang="en-US" sz="1400" dirty="0" smtClean="0"/>
              <a:t>at </a:t>
            </a:r>
            <a:r>
              <a:rPr lang="en-US" sz="1400" dirty="0"/>
              <a:t>launch, we will only be utilizing </a:t>
            </a:r>
            <a:r>
              <a:rPr lang="en-US" sz="1400" b="1" dirty="0"/>
              <a:t>INFORMATION &amp; </a:t>
            </a:r>
            <a:r>
              <a:rPr lang="en-US" sz="1400" b="1" dirty="0" smtClean="0"/>
              <a:t>SETTINGS</a:t>
            </a:r>
            <a:r>
              <a:rPr lang="en-US" sz="1400" dirty="0" smtClean="0"/>
              <a:t>.  </a:t>
            </a:r>
          </a:p>
          <a:p>
            <a:r>
              <a:rPr lang="en-US" sz="1400" dirty="0" smtClean="0"/>
              <a:t>The </a:t>
            </a:r>
            <a:r>
              <a:rPr lang="en-US" sz="1400" dirty="0"/>
              <a:t>sections </a:t>
            </a:r>
            <a:r>
              <a:rPr lang="en-US" sz="1400" b="1" dirty="0"/>
              <a:t>CONTENT &amp; FEATURES</a:t>
            </a:r>
            <a:r>
              <a:rPr lang="en-US" sz="1400" dirty="0"/>
              <a:t> and </a:t>
            </a:r>
            <a:r>
              <a:rPr lang="en-US" sz="1400" b="1" dirty="0"/>
              <a:t>COMMUNITY</a:t>
            </a:r>
            <a:r>
              <a:rPr lang="en-US" sz="1400" dirty="0"/>
              <a:t> will be activated at a later date.</a:t>
            </a:r>
          </a:p>
        </p:txBody>
      </p:sp>
    </p:spTree>
    <p:extLst>
      <p:ext uri="{BB962C8B-B14F-4D97-AF65-F5344CB8AC3E}">
        <p14:creationId xmlns:p14="http://schemas.microsoft.com/office/powerpoint/2010/main" val="262130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300749" y="2438400"/>
            <a:ext cx="6542502"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152400"/>
            <a:ext cx="9144000" cy="1969770"/>
          </a:xfrm>
          <a:prstGeom prst="rect">
            <a:avLst/>
          </a:prstGeom>
          <a:solidFill>
            <a:srgbClr val="00B0F0">
              <a:alpha val="20000"/>
            </a:srgbClr>
          </a:solidFill>
        </p:spPr>
        <p:txBody>
          <a:bodyPr wrap="square" rtlCol="0">
            <a:spAutoFit/>
          </a:bodyPr>
          <a:lstStyle/>
          <a:p>
            <a:r>
              <a:rPr lang="en-US" sz="2400" dirty="0" smtClean="0"/>
              <a:t>Under </a:t>
            </a:r>
            <a:r>
              <a:rPr lang="en-US" sz="2400" b="1" dirty="0" smtClean="0"/>
              <a:t>INFORMATION &amp; SETTINGS</a:t>
            </a:r>
            <a:r>
              <a:rPr lang="en-US" sz="2400" dirty="0" smtClean="0"/>
              <a:t>:</a:t>
            </a:r>
          </a:p>
          <a:p>
            <a:pPr marL="285750" indent="-285750">
              <a:buFont typeface="Arial" panose="020B0604020202020204" pitchFamily="34" charset="0"/>
              <a:buChar char="•"/>
            </a:pPr>
            <a:endParaRPr lang="en-US" sz="1400" b="1" dirty="0" smtClean="0"/>
          </a:p>
          <a:p>
            <a:pPr marL="285750" indent="-285750">
              <a:buFont typeface="Arial" panose="020B0604020202020204" pitchFamily="34" charset="0"/>
              <a:buChar char="•"/>
            </a:pPr>
            <a:r>
              <a:rPr lang="en-US" sz="1400" b="1" dirty="0" smtClean="0"/>
              <a:t>Edit Bio</a:t>
            </a:r>
            <a:r>
              <a:rPr lang="en-US" sz="1400" dirty="0" smtClean="0"/>
              <a:t>:  Clicking here will allow you to modify any of the information that will be on display for members on the directories and also allows us to have the most updated information about your company.</a:t>
            </a:r>
          </a:p>
          <a:p>
            <a:pPr marL="742950" lvl="1" indent="-285750">
              <a:buFont typeface="Arial" panose="020B0604020202020204" pitchFamily="34" charset="0"/>
              <a:buChar char="•"/>
            </a:pPr>
            <a:r>
              <a:rPr lang="en-US" sz="1400" dirty="0" smtClean="0"/>
              <a:t>If you click on the option to </a:t>
            </a:r>
            <a:r>
              <a:rPr lang="en-US" sz="1400" b="1" dirty="0" smtClean="0"/>
              <a:t>Renew Membership </a:t>
            </a:r>
            <a:r>
              <a:rPr lang="en-US" sz="1400" dirty="0" smtClean="0"/>
              <a:t>(Master Accounts only), the first step will always be to update your member profile.</a:t>
            </a:r>
          </a:p>
          <a:p>
            <a:endParaRPr lang="en-US" sz="1400" b="1" dirty="0" smtClean="0"/>
          </a:p>
          <a:p>
            <a:pPr marL="285750" indent="-285750">
              <a:buFont typeface="Arial" panose="020B0604020202020204" pitchFamily="34" charset="0"/>
              <a:buChar char="•"/>
            </a:pPr>
            <a:r>
              <a:rPr lang="en-US" sz="1400" b="1" dirty="0" smtClean="0"/>
              <a:t>Preferences</a:t>
            </a:r>
            <a:r>
              <a:rPr lang="en-US" sz="1400" dirty="0" smtClean="0"/>
              <a:t>:  At launch, there is no additional information needed here.</a:t>
            </a:r>
          </a:p>
        </p:txBody>
      </p:sp>
    </p:spTree>
    <p:extLst>
      <p:ext uri="{BB962C8B-B14F-4D97-AF65-F5344CB8AC3E}">
        <p14:creationId xmlns:p14="http://schemas.microsoft.com/office/powerpoint/2010/main" val="1328540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lstStyle/>
          <a:p>
            <a:r>
              <a:rPr lang="en-US" b="1" dirty="0" smtClean="0"/>
              <a:t>Thank You!</a:t>
            </a:r>
            <a:endParaRPr lang="en-US" b="1" dirty="0"/>
          </a:p>
        </p:txBody>
      </p:sp>
      <p:sp>
        <p:nvSpPr>
          <p:cNvPr id="3" name="Subtitle 2"/>
          <p:cNvSpPr>
            <a:spLocks noGrp="1"/>
          </p:cNvSpPr>
          <p:nvPr>
            <p:ph type="subTitle" idx="1"/>
          </p:nvPr>
        </p:nvSpPr>
        <p:spPr>
          <a:xfrm>
            <a:off x="647700" y="3657600"/>
            <a:ext cx="7848600" cy="2362200"/>
          </a:xfrm>
        </p:spPr>
        <p:txBody>
          <a:bodyPr>
            <a:normAutofit fontScale="92500" lnSpcReduction="20000"/>
          </a:bodyPr>
          <a:lstStyle/>
          <a:p>
            <a:r>
              <a:rPr lang="en-US" b="1" dirty="0" smtClean="0"/>
              <a:t>Questions? </a:t>
            </a:r>
          </a:p>
          <a:p>
            <a:endParaRPr lang="en-US" b="1" dirty="0" smtClean="0"/>
          </a:p>
          <a:p>
            <a:r>
              <a:rPr lang="en-US" b="1" dirty="0" smtClean="0">
                <a:hlinkClick r:id="rId2"/>
              </a:rPr>
              <a:t>membership@caribbeanhotelandtourism.com</a:t>
            </a:r>
            <a:endParaRPr lang="en-US" b="1" dirty="0" smtClean="0"/>
          </a:p>
          <a:p>
            <a:endParaRPr lang="en-US" b="1" dirty="0" smtClean="0"/>
          </a:p>
          <a:p>
            <a:r>
              <a:rPr lang="en-US" b="1" dirty="0" smtClean="0"/>
              <a:t>+1 305 443 3040</a:t>
            </a:r>
            <a:endParaRPr lang="en-US" b="1"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71828" y="609600"/>
            <a:ext cx="5800344" cy="1932432"/>
          </a:xfrm>
          <a:prstGeom prst="rect">
            <a:avLst/>
          </a:prstGeom>
        </p:spPr>
      </p:pic>
    </p:spTree>
    <p:extLst>
      <p:ext uri="{BB962C8B-B14F-4D97-AF65-F5344CB8AC3E}">
        <p14:creationId xmlns:p14="http://schemas.microsoft.com/office/powerpoint/2010/main" val="952741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422</Words>
  <Application>Microsoft Office PowerPoint</Application>
  <PresentationFormat>On-screen Show (4:3)</PresentationFormat>
  <Paragraphs>51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Members Only Portal</vt:lpstr>
      <vt:lpstr>PowerPoint Presentation</vt:lpstr>
      <vt:lpstr>PowerPoint Presentation</vt:lpstr>
      <vt:lpstr>PowerPoint Presentation</vt:lpstr>
      <vt:lpstr>PowerPoint Presentation</vt:lpstr>
      <vt:lpstr>PowerPoint Presentation</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Members Only Portal</dc:title>
  <dc:creator>Gladys Massagli</dc:creator>
  <cp:lastModifiedBy>Adriana Serna</cp:lastModifiedBy>
  <cp:revision>35</cp:revision>
  <dcterms:created xsi:type="dcterms:W3CDTF">2017-10-18T16:49:18Z</dcterms:created>
  <dcterms:modified xsi:type="dcterms:W3CDTF">2017-12-15T19:13:58Z</dcterms:modified>
</cp:coreProperties>
</file>