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9.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ags/tag10.xml" ContentType="application/vnd.openxmlformats-officedocument.presentationml.tags+xml"/>
  <Override PartName="/ppt/notesSlides/notesSlide5.xml" ContentType="application/vnd.openxmlformats-officedocument.presentationml.notesSlide+xml"/>
  <Override PartName="/ppt/charts/chart4.xml" ContentType="application/vnd.openxmlformats-officedocument.drawingml.chart+xml"/>
  <Override PartName="/ppt/tags/tag11.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tags/tag12.xml" ContentType="application/vnd.openxmlformats-officedocument.presentationml.tags+xml"/>
  <Override PartName="/ppt/notesSlides/notesSlide7.xml" ContentType="application/vnd.openxmlformats-officedocument.presentationml.notesSlide+xml"/>
  <Override PartName="/ppt/charts/chart6.xml" ContentType="application/vnd.openxmlformats-officedocument.drawingml.chart+xml"/>
  <Override PartName="/ppt/tags/tag13.xml" ContentType="application/vnd.openxmlformats-officedocument.presentationml.tags+xml"/>
  <Override PartName="/ppt/notesSlides/notesSlide8.xml" ContentType="application/vnd.openxmlformats-officedocument.presentationml.notesSlide+xml"/>
  <Override PartName="/ppt/charts/chart7.xml" ContentType="application/vnd.openxmlformats-officedocument.drawingml.chart+xml"/>
  <Override PartName="/ppt/tags/tag14.xml" ContentType="application/vnd.openxmlformats-officedocument.presentationml.tags+xml"/>
  <Override PartName="/ppt/notesSlides/notesSlide9.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tags/tag19.xml" ContentType="application/vnd.openxmlformats-officedocument.presentationml.tags+xml"/>
  <Override PartName="/ppt/notesSlides/notesSlide12.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tags/tag20.xml" ContentType="application/vnd.openxmlformats-officedocument.presentationml.tags+xml"/>
  <Override PartName="/ppt/notesSlides/notesSlide13.xml" ContentType="application/vnd.openxmlformats-officedocument.presentationml.notesSlide+xml"/>
  <Override PartName="/ppt/charts/chart12.xml" ContentType="application/vnd.openxmlformats-officedocument.drawingml.chart+xml"/>
  <Override PartName="/ppt/theme/themeOverride6.xml" ContentType="application/vnd.openxmlformats-officedocument.themeOverride+xml"/>
  <Override PartName="/ppt/tags/tag21.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tags/tag22.xml" ContentType="application/vnd.openxmlformats-officedocument.presentationml.tags+xml"/>
  <Override PartName="/ppt/notesSlides/notesSlide15.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tags/tag23.xml" ContentType="application/vnd.openxmlformats-officedocument.presentationml.tags+xml"/>
  <Override PartName="/ppt/notesSlides/notesSlide16.xml" ContentType="application/vnd.openxmlformats-officedocument.presentationml.notesSlide+xml"/>
  <Override PartName="/ppt/charts/chart15.xml" ContentType="application/vnd.openxmlformats-officedocument.drawingml.chart+xml"/>
  <Override PartName="/ppt/theme/themeOverride9.xml" ContentType="application/vnd.openxmlformats-officedocument.themeOverride+xml"/>
  <Override PartName="/ppt/tags/tag24.xml" ContentType="application/vnd.openxmlformats-officedocument.presentationml.tags+xml"/>
  <Override PartName="/ppt/notesSlides/notesSlide17.xml" ContentType="application/vnd.openxmlformats-officedocument.presentationml.notesSlide+xml"/>
  <Override PartName="/ppt/charts/chart16.xml" ContentType="application/vnd.openxmlformats-officedocument.drawingml.chart+xml"/>
  <Override PartName="/ppt/theme/themeOverride10.xml" ContentType="application/vnd.openxmlformats-officedocument.themeOverride+xml"/>
  <Override PartName="/ppt/charts/chart17.xml" ContentType="application/vnd.openxmlformats-officedocument.drawingml.chart+xml"/>
  <Override PartName="/ppt/theme/themeOverride11.xml" ContentType="application/vnd.openxmlformats-officedocument.themeOverride+xml"/>
  <Override PartName="/ppt/tags/tag25.xml" ContentType="application/vnd.openxmlformats-officedocument.presentationml.tags+xml"/>
  <Override PartName="/ppt/charts/chart18.xml" ContentType="application/vnd.openxmlformats-officedocument.drawingml.chart+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charts/chart19.xml" ContentType="application/vnd.openxmlformats-officedocument.drawingml.chart+xml"/>
  <Override PartName="/ppt/theme/themeOverride12.xml" ContentType="application/vnd.openxmlformats-officedocument.themeOverride+xml"/>
  <Override PartName="/ppt/tags/tag28.xml" ContentType="application/vnd.openxmlformats-officedocument.presentationml.tags+xml"/>
  <Override PartName="/ppt/charts/chart20.xml" ContentType="application/vnd.openxmlformats-officedocument.drawingml.chart+xml"/>
  <Override PartName="/ppt/theme/themeOverride13.xml" ContentType="application/vnd.openxmlformats-officedocument.themeOverride+xml"/>
  <Override PartName="/ppt/charts/chart21.xml" ContentType="application/vnd.openxmlformats-officedocument.drawingml.chart+xml"/>
  <Override PartName="/ppt/tags/tag29.xml" ContentType="application/vnd.openxmlformats-officedocument.presentationml.tags+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tags/tag30.xml" ContentType="application/vnd.openxmlformats-officedocument.presentationml.tags+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tags/tag31.xml" ContentType="application/vnd.openxmlformats-officedocument.presentationml.tags+xml"/>
  <Override PartName="/ppt/charts/chart26.xml" ContentType="application/vnd.openxmlformats-officedocument.drawingml.chart+xml"/>
  <Override PartName="/ppt/theme/themeOverride16.xml" ContentType="application/vnd.openxmlformats-officedocument.themeOverride+xml"/>
  <Override PartName="/ppt/charts/chart27.xml" ContentType="application/vnd.openxmlformats-officedocument.drawingml.chart+xml"/>
  <Override PartName="/ppt/tags/tag32.xml" ContentType="application/vnd.openxmlformats-officedocument.presentationml.tags+xml"/>
  <Override PartName="/ppt/charts/chart28.xml" ContentType="application/vnd.openxmlformats-officedocument.drawingml.chart+xml"/>
  <Override PartName="/ppt/theme/themeOverride17.xml" ContentType="application/vnd.openxmlformats-officedocument.themeOverride+xml"/>
  <Override PartName="/ppt/charts/chart29.xml" ContentType="application/vnd.openxmlformats-officedocument.drawingml.chart+xml"/>
  <Override PartName="/ppt/tags/tag33.xml" ContentType="application/vnd.openxmlformats-officedocument.presentationml.tags+xml"/>
  <Override PartName="/ppt/charts/chart30.xml" ContentType="application/vnd.openxmlformats-officedocument.drawingml.chart+xml"/>
  <Override PartName="/ppt/theme/themeOverride18.xml" ContentType="application/vnd.openxmlformats-officedocument.themeOverride+xml"/>
  <Override PartName="/ppt/charts/chart31.xml" ContentType="application/vnd.openxmlformats-officedocument.drawingml.chart+xml"/>
  <Override PartName="/ppt/tags/tag34.xml" ContentType="application/vnd.openxmlformats-officedocument.presentationml.tags+xml"/>
  <Override PartName="/ppt/charts/chart32.xml" ContentType="application/vnd.openxmlformats-officedocument.drawingml.chart+xml"/>
  <Override PartName="/ppt/theme/themeOverride19.xml" ContentType="application/vnd.openxmlformats-officedocument.themeOverride+xml"/>
  <Override PartName="/ppt/charts/chart33.xml" ContentType="application/vnd.openxmlformats-officedocument.drawingml.chart+xml"/>
  <Override PartName="/ppt/tags/tag35.xml" ContentType="application/vnd.openxmlformats-officedocument.presentationml.tags+xml"/>
  <Override PartName="/ppt/charts/chart34.xml" ContentType="application/vnd.openxmlformats-officedocument.drawingml.chart+xml"/>
  <Override PartName="/ppt/theme/themeOverride20.xml" ContentType="application/vnd.openxmlformats-officedocument.themeOverride+xml"/>
  <Override PartName="/ppt/charts/chart35.xml" ContentType="application/vnd.openxmlformats-officedocument.drawingml.chart+xml"/>
  <Override PartName="/ppt/tags/tag36.xml" ContentType="application/vnd.openxmlformats-officedocument.presentationml.tags+xml"/>
  <Override PartName="/ppt/charts/chart36.xml" ContentType="application/vnd.openxmlformats-officedocument.drawingml.chart+xml"/>
  <Override PartName="/ppt/theme/themeOverride21.xml" ContentType="application/vnd.openxmlformats-officedocument.themeOverride+xml"/>
  <Override PartName="/ppt/charts/chart37.xml" ContentType="application/vnd.openxmlformats-officedocument.drawingml.chart+xml"/>
  <Override PartName="/ppt/tags/tag37.xml" ContentType="application/vnd.openxmlformats-officedocument.presentationml.tags+xml"/>
  <Override PartName="/ppt/charts/chart38.xml" ContentType="application/vnd.openxmlformats-officedocument.drawingml.chart+xml"/>
  <Override PartName="/ppt/theme/themeOverride22.xml" ContentType="application/vnd.openxmlformats-officedocument.themeOverride+xml"/>
  <Override PartName="/ppt/charts/chart3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Override PartName="/ppt/charts/colors10.xml" ContentType="application/vnd.ms-office.chartcolorstyle+xml"/>
  <Override PartName="/ppt/charts/style10.xml" ContentType="application/vnd.ms-office.chartstyle+xml"/>
  <Override PartName="/ppt/charts/colors11.xml" ContentType="application/vnd.ms-office.chartcolorstyle+xml"/>
  <Override PartName="/ppt/charts/style11.xml" ContentType="application/vnd.ms-office.chartstyle+xml"/>
  <Override PartName="/ppt/charts/colors12.xml" ContentType="application/vnd.ms-office.chartcolorstyle+xml"/>
  <Override PartName="/ppt/charts/style12.xml" ContentType="application/vnd.ms-office.chartstyle+xml"/>
  <Override PartName="/ppt/charts/colors13.xml" ContentType="application/vnd.ms-office.chartcolorstyle+xml"/>
  <Override PartName="/ppt/charts/style13.xml" ContentType="application/vnd.ms-office.chartstyle+xml"/>
  <Override PartName="/ppt/charts/colors14.xml" ContentType="application/vnd.ms-office.chartcolorstyle+xml"/>
  <Override PartName="/ppt/charts/style14.xml" ContentType="application/vnd.ms-office.chartstyle+xml"/>
  <Override PartName="/ppt/charts/colors15.xml" ContentType="application/vnd.ms-office.chartcolorstyle+xml"/>
  <Override PartName="/ppt/charts/style15.xml" ContentType="application/vnd.ms-office.chartstyle+xml"/>
  <Override PartName="/ppt/charts/colors16.xml" ContentType="application/vnd.ms-office.chartcolorstyle+xml"/>
  <Override PartName="/ppt/charts/style16.xml" ContentType="application/vnd.ms-office.chartstyle+xml"/>
  <Override PartName="/ppt/charts/colors17.xml" ContentType="application/vnd.ms-office.chartcolorstyle+xml"/>
  <Override PartName="/ppt/charts/style17.xml" ContentType="application/vnd.ms-office.chartstyle+xml"/>
  <Override PartName="/ppt/charts/colors18.xml" ContentType="application/vnd.ms-office.chartcolorstyle+xml"/>
  <Override PartName="/ppt/charts/style18.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563" r:id="rId2"/>
    <p:sldId id="564" r:id="rId3"/>
    <p:sldId id="604" r:id="rId4"/>
    <p:sldId id="617" r:id="rId5"/>
    <p:sldId id="589" r:id="rId6"/>
    <p:sldId id="537" r:id="rId7"/>
    <p:sldId id="538" r:id="rId8"/>
    <p:sldId id="566" r:id="rId9"/>
    <p:sldId id="539" r:id="rId10"/>
    <p:sldId id="552" r:id="rId11"/>
    <p:sldId id="569" r:id="rId12"/>
    <p:sldId id="570" r:id="rId13"/>
    <p:sldId id="572" r:id="rId14"/>
    <p:sldId id="571" r:id="rId15"/>
    <p:sldId id="573" r:id="rId16"/>
    <p:sldId id="567" r:id="rId17"/>
    <p:sldId id="575" r:id="rId18"/>
    <p:sldId id="568" r:id="rId19"/>
    <p:sldId id="605" r:id="rId20"/>
    <p:sldId id="606" r:id="rId21"/>
    <p:sldId id="607" r:id="rId22"/>
    <p:sldId id="608" r:id="rId23"/>
    <p:sldId id="609" r:id="rId24"/>
    <p:sldId id="610" r:id="rId25"/>
    <p:sldId id="611" r:id="rId26"/>
    <p:sldId id="618" r:id="rId27"/>
    <p:sldId id="590" r:id="rId28"/>
    <p:sldId id="574" r:id="rId29"/>
    <p:sldId id="615" r:id="rId30"/>
    <p:sldId id="584" r:id="rId31"/>
    <p:sldId id="616" r:id="rId32"/>
    <p:sldId id="591" r:id="rId33"/>
    <p:sldId id="593" r:id="rId34"/>
    <p:sldId id="594" r:id="rId35"/>
    <p:sldId id="596" r:id="rId36"/>
    <p:sldId id="595" r:id="rId37"/>
    <p:sldId id="597" r:id="rId38"/>
    <p:sldId id="598" r:id="rId39"/>
    <p:sldId id="599" r:id="rId40"/>
    <p:sldId id="600" r:id="rId41"/>
    <p:sldId id="601" r:id="rId42"/>
    <p:sldId id="602" r:id="rId43"/>
    <p:sldId id="620" r:id="rId44"/>
    <p:sldId id="586" r:id="rId45"/>
  </p:sldIdLst>
  <p:sldSz cx="9144000" cy="6858000" type="screen4x3"/>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72" userDrawn="1">
          <p15:clr>
            <a:srgbClr val="A4A3A4"/>
          </p15:clr>
        </p15:guide>
        <p15:guide id="2" pos="2880" userDrawn="1">
          <p15:clr>
            <a:srgbClr val="A4A3A4"/>
          </p15:clr>
        </p15:guide>
      </p15:sldGuideLst>
    </p:ext>
    <p:ext uri="{2D200454-40CA-4A62-9FC3-DE9A4176ACB9}">
      <p15:notesGuideLst xmlns:p15="http://schemas.microsoft.com/office/powerpoint/2012/main" xmlns="">
        <p15:guide id="1" orient="horz" pos="292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y Kate" initials="" lastIdx="23" clrIdx="0"/>
  <p:cmAuthor id="1" name="Office 2004 Test Drive User" initials="OU" lastIdx="0" clrIdx="1"/>
  <p:cmAuthor id="2" name="O'Connor, Anne" initials="OA" lastIdx="9" clrIdx="2"/>
  <p:cmAuthor id="3" name="Bagby, Sara" initials="BS" lastIdx="17" clrIdx="3">
    <p:extLst/>
  </p:cmAuthor>
  <p:cmAuthor id="4" name="Krishnan, Sanchittha" initials="KS"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FA12B"/>
    <a:srgbClr val="FF6600"/>
    <a:srgbClr val="EA7628"/>
    <a:srgbClr val="737C86"/>
    <a:srgbClr val="F29422"/>
    <a:srgbClr val="ED1C24"/>
    <a:srgbClr val="D6D7D5"/>
    <a:srgbClr val="F2C93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061" autoAdjust="0"/>
    <p:restoredTop sz="99181" autoAdjust="0"/>
  </p:normalViewPr>
  <p:slideViewPr>
    <p:cSldViewPr snapToGrid="0">
      <p:cViewPr>
        <p:scale>
          <a:sx n="80" d="100"/>
          <a:sy n="80" d="100"/>
        </p:scale>
        <p:origin x="-898" y="365"/>
      </p:cViewPr>
      <p:guideLst>
        <p:guide orient="horz" pos="127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123" d="100"/>
          <a:sy n="123" d="100"/>
        </p:scale>
        <p:origin x="-4848"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21.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7.xml"/></Relationships>
</file>

<file path=ppt/charts/_rels/chart29.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8.xml"/></Relationships>
</file>

<file path=ppt/charts/_rels/chart31.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9.xml"/></Relationships>
</file>

<file path=ppt/charts/_rels/chart33.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0.xml"/></Relationships>
</file>

<file path=ppt/charts/_rels/chart35.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1.xml"/></Relationships>
</file>

<file path=ppt/charts/_rels/chart37.xml.rels><?xml version="1.0" encoding="UTF-8" standalone="yes"?>
<Relationships xmlns="http://schemas.openxmlformats.org/package/2006/relationships"><Relationship Id="rId3" Type="http://schemas.microsoft.com/office/2011/relationships/chartStyle" Target="style17.xml"/><Relationship Id="rId2" Type="http://schemas.microsoft.com/office/2011/relationships/chartColorStyle" Target="colors17.xml"/><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2.xml"/></Relationships>
</file>

<file path=ppt/charts/_rels/chart39.xml.rels><?xml version="1.0" encoding="UTF-8" standalone="yes"?>
<Relationships xmlns="http://schemas.openxmlformats.org/package/2006/relationships"><Relationship Id="rId3" Type="http://schemas.microsoft.com/office/2011/relationships/chartStyle" Target="style18.xml"/><Relationship Id="rId2" Type="http://schemas.microsoft.com/office/2011/relationships/chartColorStyle" Target="colors18.xml"/><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microsoft.com/office/2011/relationships/chartColorStyle" Target="colors7.xml"/><Relationship Id="rId2" Type="http://schemas.openxmlformats.org/officeDocument/2006/relationships/package" Target="../embeddings/Microsoft_Excel_Worksheet8.xlsx"/><Relationship Id="rId1" Type="http://schemas.openxmlformats.org/officeDocument/2006/relationships/themeOverride" Target="../theme/themeOverride2.xml"/><Relationship Id="rId4" Type="http://schemas.microsoft.com/office/2011/relationships/chartStyle" Target="styl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200">
                <a:solidFill>
                  <a:schemeClr val="tx1">
                    <a:lumMod val="75000"/>
                    <a:lumOff val="25000"/>
                  </a:schemeClr>
                </a:solidFill>
              </a:defRPr>
            </a:pPr>
            <a:r>
              <a:rPr lang="en-US" sz="1200" dirty="0" smtClean="0">
                <a:solidFill>
                  <a:schemeClr val="tx1">
                    <a:lumMod val="75000"/>
                    <a:lumOff val="25000"/>
                  </a:schemeClr>
                </a:solidFill>
              </a:rPr>
              <a:t>%</a:t>
            </a:r>
            <a:r>
              <a:rPr lang="en-US" sz="1200" baseline="0" dirty="0" smtClean="0">
                <a:solidFill>
                  <a:schemeClr val="tx1">
                    <a:lumMod val="75000"/>
                    <a:lumOff val="25000"/>
                  </a:schemeClr>
                </a:solidFill>
              </a:rPr>
              <a:t> of International Customers’ Spend per Month</a:t>
            </a:r>
          </a:p>
          <a:p>
            <a:pPr>
              <a:defRPr sz="1200">
                <a:solidFill>
                  <a:schemeClr val="tx1">
                    <a:lumMod val="75000"/>
                    <a:lumOff val="25000"/>
                  </a:schemeClr>
                </a:solidFill>
              </a:defRPr>
            </a:pPr>
            <a:r>
              <a:rPr lang="en-US" sz="1200" i="1" baseline="0" dirty="0" smtClean="0">
                <a:solidFill>
                  <a:schemeClr val="tx1">
                    <a:lumMod val="75000"/>
                    <a:lumOff val="25000"/>
                  </a:schemeClr>
                </a:solidFill>
              </a:rPr>
              <a:t>Analyzed for the Past 24 Months (September 1, 2015 – August 31, 2017)  </a:t>
            </a:r>
          </a:p>
        </c:rich>
      </c:tx>
      <c:layout>
        <c:manualLayout>
          <c:xMode val="edge"/>
          <c:yMode val="edge"/>
          <c:x val="0.13146366059267264"/>
          <c:y val="7.7670374334060266E-2"/>
        </c:manualLayout>
      </c:layout>
      <c:overlay val="1"/>
    </c:title>
    <c:autoTitleDeleted val="0"/>
    <c:plotArea>
      <c:layout>
        <c:manualLayout>
          <c:layoutTarget val="inner"/>
          <c:xMode val="edge"/>
          <c:yMode val="edge"/>
          <c:x val="2.0720872786300314E-2"/>
          <c:y val="0.17873813314965711"/>
          <c:w val="0.95855825442739939"/>
          <c:h val="0.57061577588668766"/>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noFill/>
              </a:ln>
            </c:spPr>
          </c:marker>
          <c:dLbls>
            <c:spPr>
              <a:noFill/>
              <a:ln>
                <a:noFill/>
              </a:ln>
              <a:effectLst/>
            </c:spPr>
            <c:txPr>
              <a:bodyPr wrap="square" lIns="38100" tIns="19050" rIns="38100" bIns="19050" anchor="ctr">
                <a:spAutoFit/>
              </a:bodyPr>
              <a:lstStyle/>
              <a:p>
                <a:pPr>
                  <a:defRPr sz="900">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5.71566320344837E-2</c:v>
                </c:pt>
                <c:pt idx="1">
                  <c:v>6.2722252610720508E-2</c:v>
                </c:pt>
                <c:pt idx="2">
                  <c:v>7.5621263616335505E-2</c:v>
                </c:pt>
                <c:pt idx="3">
                  <c:v>9.5275992399375856E-2</c:v>
                </c:pt>
                <c:pt idx="4">
                  <c:v>9.4494623687370438E-2</c:v>
                </c:pt>
                <c:pt idx="5">
                  <c:v>9.2542310214053819E-2</c:v>
                </c:pt>
                <c:pt idx="6">
                  <c:v>0.10170627286669905</c:v>
                </c:pt>
                <c:pt idx="7">
                  <c:v>9.1241899297617432E-2</c:v>
                </c:pt>
                <c:pt idx="8">
                  <c:v>8.0037761957606424E-2</c:v>
                </c:pt>
                <c:pt idx="9">
                  <c:v>8.0151679299773015E-2</c:v>
                </c:pt>
                <c:pt idx="10">
                  <c:v>8.7240279583369149E-2</c:v>
                </c:pt>
                <c:pt idx="11">
                  <c:v>8.1809032432595116E-2</c:v>
                </c:pt>
              </c:numCache>
            </c:numRef>
          </c:val>
          <c:smooth val="0"/>
        </c:ser>
        <c:dLbls>
          <c:dLblPos val="t"/>
          <c:showLegendKey val="0"/>
          <c:showVal val="1"/>
          <c:showCatName val="0"/>
          <c:showSerName val="0"/>
          <c:showPercent val="0"/>
          <c:showBubbleSize val="0"/>
        </c:dLbls>
        <c:marker val="1"/>
        <c:smooth val="0"/>
        <c:axId val="134247936"/>
        <c:axId val="143337152"/>
      </c:lineChart>
      <c:valAx>
        <c:axId val="143337152"/>
        <c:scaling>
          <c:orientation val="minMax"/>
        </c:scaling>
        <c:delete val="0"/>
        <c:axPos val="l"/>
        <c:numFmt formatCode="#,##0" sourceLinked="0"/>
        <c:majorTickMark val="none"/>
        <c:minorTickMark val="none"/>
        <c:tickLblPos val="none"/>
        <c:crossAx val="134247936"/>
        <c:crosses val="autoZero"/>
        <c:crossBetween val="between"/>
        <c:majorUnit val="5.000000000000001E-2"/>
        <c:minorUnit val="1.0000000000000002E-2"/>
      </c:valAx>
      <c:catAx>
        <c:axId val="134247936"/>
        <c:scaling>
          <c:orientation val="minMax"/>
        </c:scaling>
        <c:delete val="0"/>
        <c:axPos val="b"/>
        <c:numFmt formatCode="General" sourceLinked="0"/>
        <c:majorTickMark val="out"/>
        <c:minorTickMark val="none"/>
        <c:tickLblPos val="nextTo"/>
        <c:txPr>
          <a:bodyPr rot="-5400000" vert="horz"/>
          <a:lstStyle/>
          <a:p>
            <a:pPr>
              <a:defRPr sz="1050"/>
            </a:pPr>
            <a:endParaRPr lang="en-US"/>
          </a:p>
        </c:txPr>
        <c:crossAx val="143337152"/>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u="none" strike="noStrike" kern="1200" baseline="0" dirty="0" smtClean="0">
                <a:solidFill>
                  <a:schemeClr val="tx1">
                    <a:lumMod val="75000"/>
                    <a:lumOff val="25000"/>
                  </a:schemeClr>
                </a:solidFill>
                <a:latin typeface="+mn-lt"/>
                <a:ea typeface="+mn-ea"/>
                <a:cs typeface="+mn-cs"/>
              </a:rPr>
              <a:t>YoY Growth for Top 10 Origination 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1" u="none" strike="noStrike" kern="1200" baseline="0" dirty="0" smtClean="0">
                <a:solidFill>
                  <a:schemeClr val="tx1">
                    <a:lumMod val="75000"/>
                    <a:lumOff val="25000"/>
                  </a:schemeClr>
                </a:solidFill>
                <a:latin typeface="+mn-lt"/>
                <a:ea typeface="+mn-ea"/>
                <a:cs typeface="+mn-cs"/>
              </a:rPr>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September 1, 2015 – August 31, 2016 vs. September 1, 2016 – August 31, 2017</a:t>
            </a:r>
            <a:endParaRPr lang="en-US" sz="1000" dirty="0">
              <a:solidFill>
                <a:schemeClr val="tx1">
                  <a:lumMod val="75000"/>
                  <a:lumOff val="25000"/>
                </a:schemeClr>
              </a:solidFill>
              <a:effectLst/>
            </a:endParaRPr>
          </a:p>
        </c:rich>
      </c:tx>
      <c:layout/>
      <c:overlay val="0"/>
    </c:title>
    <c:autoTitleDeleted val="0"/>
    <c:plotArea>
      <c:layout>
        <c:manualLayout>
          <c:layoutTarget val="inner"/>
          <c:xMode val="edge"/>
          <c:yMode val="edge"/>
          <c:x val="1.7704809797367754E-2"/>
          <c:y val="0.21711179387178936"/>
          <c:w val="0.96104941844579095"/>
          <c:h val="0.74877939668491755"/>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0"/>
              <c:layout>
                <c:manualLayout>
                  <c:x val="0"/>
                  <c:y val="8.9729076323715989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7704809797367755E-3"/>
                  <c:y val="-4.894199392452186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7704809797367755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704809797367755E-3"/>
                  <c:y val="8.1574807094416547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0.0%</c:formatCode>
                <c:ptCount val="10"/>
                <c:pt idx="0">
                  <c:v>-5.8768988714380521E-3</c:v>
                </c:pt>
                <c:pt idx="1">
                  <c:v>0.10439053053238823</c:v>
                </c:pt>
                <c:pt idx="2">
                  <c:v>5.0032233596266629E-3</c:v>
                </c:pt>
                <c:pt idx="3">
                  <c:v>6.7414849021927736E-2</c:v>
                </c:pt>
                <c:pt idx="4">
                  <c:v>4.8173549654303205E-2</c:v>
                </c:pt>
                <c:pt idx="5">
                  <c:v>4.5572902564628981E-2</c:v>
                </c:pt>
                <c:pt idx="6">
                  <c:v>5.4118140006118587E-2</c:v>
                </c:pt>
                <c:pt idx="7">
                  <c:v>-5.406286017241535E-2</c:v>
                </c:pt>
                <c:pt idx="8">
                  <c:v>5.809990949056032E-2</c:v>
                </c:pt>
                <c:pt idx="9">
                  <c:v>1.742684477316625E-2</c:v>
                </c:pt>
              </c:numCache>
            </c:numRef>
          </c:val>
        </c:ser>
        <c:dLbls>
          <c:showLegendKey val="0"/>
          <c:showVal val="1"/>
          <c:showCatName val="0"/>
          <c:showSerName val="0"/>
          <c:showPercent val="0"/>
          <c:showBubbleSize val="0"/>
        </c:dLbls>
        <c:gapWidth val="150"/>
        <c:axId val="165943296"/>
        <c:axId val="134148032"/>
      </c:barChart>
      <c:valAx>
        <c:axId val="134148032"/>
        <c:scaling>
          <c:orientation val="minMax"/>
        </c:scaling>
        <c:delete val="1"/>
        <c:axPos val="l"/>
        <c:numFmt formatCode="0%" sourceLinked="0"/>
        <c:majorTickMark val="out"/>
        <c:minorTickMark val="none"/>
        <c:tickLblPos val="nextTo"/>
        <c:crossAx val="165943296"/>
        <c:crosses val="autoZero"/>
        <c:crossBetween val="between"/>
      </c:valAx>
      <c:catAx>
        <c:axId val="165943296"/>
        <c:scaling>
          <c:orientation val="minMax"/>
        </c:scaling>
        <c:delete val="0"/>
        <c:axPos val="b"/>
        <c:numFmt formatCode="General" sourceLinked="0"/>
        <c:majorTickMark val="out"/>
        <c:minorTickMark val="none"/>
        <c:tickLblPos val="nextTo"/>
        <c:txPr>
          <a:bodyPr/>
          <a:lstStyle/>
          <a:p>
            <a:pPr>
              <a:defRPr sz="1000"/>
            </a:pPr>
            <a:endParaRPr lang="en-US"/>
          </a:p>
        </c:txPr>
        <c:crossAx val="134148032"/>
        <c:crosses val="autoZero"/>
        <c:auto val="1"/>
        <c:lblAlgn val="ctr"/>
        <c:lblOffset val="300"/>
        <c:noMultiLvlLbl val="0"/>
      </c:cat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u="none" strike="noStrike" kern="1200" baseline="0" dirty="0" smtClean="0">
                <a:solidFill>
                  <a:schemeClr val="tx1">
                    <a:lumMod val="75000"/>
                    <a:lumOff val="25000"/>
                  </a:schemeClr>
                </a:solidFill>
                <a:latin typeface="+mn-lt"/>
                <a:ea typeface="+mn-ea"/>
                <a:cs typeface="+mn-cs"/>
              </a:rPr>
              <a:t>YoY Growth for Top 10 Origination 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1" u="none" strike="noStrike" kern="1200" baseline="0" dirty="0" smtClean="0">
                <a:solidFill>
                  <a:schemeClr val="tx1">
                    <a:lumMod val="75000"/>
                    <a:lumOff val="25000"/>
                  </a:schemeClr>
                </a:solidFill>
                <a:latin typeface="+mn-lt"/>
                <a:ea typeface="+mn-ea"/>
                <a:cs typeface="+mn-cs"/>
              </a:rPr>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September 1, 2015 – August 31, 2016 vs. September 1, 2016 – August 31, 2017</a:t>
            </a:r>
            <a:endParaRPr lang="en-US" sz="1000" dirty="0">
              <a:solidFill>
                <a:schemeClr val="tx1">
                  <a:lumMod val="75000"/>
                  <a:lumOff val="25000"/>
                </a:schemeClr>
              </a:solidFill>
              <a:effectLst/>
            </a:endParaRPr>
          </a:p>
        </c:rich>
      </c:tx>
      <c:layout/>
      <c:overlay val="0"/>
    </c:title>
    <c:autoTitleDeleted val="0"/>
    <c:plotArea>
      <c:layout>
        <c:manualLayout>
          <c:layoutTarget val="inner"/>
          <c:xMode val="edge"/>
          <c:yMode val="edge"/>
          <c:x val="2.1110572296161197E-2"/>
          <c:y val="0.18462779748564637"/>
          <c:w val="0.96104941844579095"/>
          <c:h val="0.72459707725646971"/>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3"/>
              <c:layout>
                <c:manualLayout>
                  <c:x val="0"/>
                  <c:y val="-3.714112751104729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CAN</c:v>
                </c:pt>
                <c:pt idx="3">
                  <c:v>CHL</c:v>
                </c:pt>
                <c:pt idx="4">
                  <c:v>GBR</c:v>
                </c:pt>
                <c:pt idx="5">
                  <c:v>BRA</c:v>
                </c:pt>
                <c:pt idx="6">
                  <c:v>COL</c:v>
                </c:pt>
                <c:pt idx="7">
                  <c:v>DEU</c:v>
                </c:pt>
                <c:pt idx="8">
                  <c:v>CHE</c:v>
                </c:pt>
                <c:pt idx="9">
                  <c:v>ARG</c:v>
                </c:pt>
              </c:strCache>
            </c:strRef>
          </c:cat>
          <c:val>
            <c:numRef>
              <c:f>Sheet1!$B$2:$B$11</c:f>
              <c:numCache>
                <c:formatCode>0.0%</c:formatCode>
                <c:ptCount val="10"/>
                <c:pt idx="0">
                  <c:v>5.4960525513073843E-2</c:v>
                </c:pt>
                <c:pt idx="1">
                  <c:v>0.22922270744889928</c:v>
                </c:pt>
                <c:pt idx="2">
                  <c:v>0.21319065994001019</c:v>
                </c:pt>
                <c:pt idx="3">
                  <c:v>-1.5705844621739851E-2</c:v>
                </c:pt>
                <c:pt idx="4">
                  <c:v>0.22977179368334166</c:v>
                </c:pt>
                <c:pt idx="5">
                  <c:v>0.38271087907157542</c:v>
                </c:pt>
                <c:pt idx="6">
                  <c:v>0.23437691009197614</c:v>
                </c:pt>
                <c:pt idx="7">
                  <c:v>3.188529899642556E-2</c:v>
                </c:pt>
                <c:pt idx="8">
                  <c:v>-9.0942716016394809E-2</c:v>
                </c:pt>
                <c:pt idx="9">
                  <c:v>0.26291223474147252</c:v>
                </c:pt>
              </c:numCache>
            </c:numRef>
          </c:val>
        </c:ser>
        <c:dLbls>
          <c:showLegendKey val="0"/>
          <c:showVal val="1"/>
          <c:showCatName val="0"/>
          <c:showSerName val="0"/>
          <c:showPercent val="0"/>
          <c:showBubbleSize val="0"/>
        </c:dLbls>
        <c:gapWidth val="150"/>
        <c:axId val="180227584"/>
        <c:axId val="134149760"/>
      </c:barChart>
      <c:valAx>
        <c:axId val="134149760"/>
        <c:scaling>
          <c:orientation val="minMax"/>
          <c:min val="-0.60000000000000009"/>
        </c:scaling>
        <c:delete val="1"/>
        <c:axPos val="l"/>
        <c:numFmt formatCode="0%" sourceLinked="0"/>
        <c:majorTickMark val="out"/>
        <c:minorTickMark val="none"/>
        <c:tickLblPos val="nextTo"/>
        <c:crossAx val="180227584"/>
        <c:crosses val="autoZero"/>
        <c:crossBetween val="between"/>
      </c:valAx>
      <c:catAx>
        <c:axId val="180227584"/>
        <c:scaling>
          <c:orientation val="minMax"/>
        </c:scaling>
        <c:delete val="0"/>
        <c:axPos val="b"/>
        <c:numFmt formatCode="General" sourceLinked="0"/>
        <c:majorTickMark val="out"/>
        <c:minorTickMark val="none"/>
        <c:tickLblPos val="nextTo"/>
        <c:txPr>
          <a:bodyPr/>
          <a:lstStyle/>
          <a:p>
            <a:pPr>
              <a:defRPr sz="1000"/>
            </a:pPr>
            <a:endParaRPr lang="en-US"/>
          </a:p>
        </c:txPr>
        <c:crossAx val="134149760"/>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YoY Growth for Top 10 Origination 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smtClean="0"/>
              <a:t>September 1, 2015 </a:t>
            </a:r>
            <a:r>
              <a:rPr lang="en-US" dirty="0"/>
              <a:t>– </a:t>
            </a:r>
            <a:r>
              <a:rPr lang="en-US" dirty="0" smtClean="0"/>
              <a:t>August 31, 2016 </a:t>
            </a:r>
            <a:r>
              <a:rPr lang="en-US" dirty="0"/>
              <a:t>vs. </a:t>
            </a:r>
            <a:r>
              <a:rPr lang="en-US" dirty="0" smtClean="0"/>
              <a:t>September 1, 2016 </a:t>
            </a:r>
            <a:r>
              <a:rPr lang="en-US" dirty="0"/>
              <a:t>– </a:t>
            </a:r>
            <a:r>
              <a:rPr lang="en-US" dirty="0" smtClean="0"/>
              <a:t>August 31, 2017</a:t>
            </a:r>
            <a:endParaRPr lang="en-US" dirty="0"/>
          </a:p>
        </c:rich>
      </c:tx>
      <c:layout>
        <c:manualLayout>
          <c:xMode val="edge"/>
          <c:yMode val="edge"/>
          <c:x val="0.16875523516448235"/>
          <c:y val="0"/>
        </c:manualLayout>
      </c:layout>
      <c:overlay val="0"/>
    </c:title>
    <c:autoTitleDeleted val="0"/>
    <c:plotArea>
      <c:layout>
        <c:manualLayout>
          <c:layoutTarget val="inner"/>
          <c:xMode val="edge"/>
          <c:yMode val="edge"/>
          <c:x val="2.9727949628477031E-2"/>
          <c:y val="0.19476793792258951"/>
          <c:w val="0.96104941844579095"/>
          <c:h val="0.76157050102851598"/>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3"/>
              <c:layout>
                <c:manualLayout>
                  <c:x val="-1.4646639443907465E-3"/>
                  <c:y val="7.059430888970655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646639443907465E-3"/>
                  <c:y val="-3.9345321847795581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CAN</c:v>
                </c:pt>
                <c:pt idx="2">
                  <c:v>GBR</c:v>
                </c:pt>
                <c:pt idx="3">
                  <c:v>DEU</c:v>
                </c:pt>
                <c:pt idx="4">
                  <c:v>CHE</c:v>
                </c:pt>
                <c:pt idx="5">
                  <c:v>ITA</c:v>
                </c:pt>
                <c:pt idx="6">
                  <c:v>BRA</c:v>
                </c:pt>
                <c:pt idx="7">
                  <c:v>AUS</c:v>
                </c:pt>
                <c:pt idx="8">
                  <c:v>PAN</c:v>
                </c:pt>
                <c:pt idx="9">
                  <c:v>NLD</c:v>
                </c:pt>
              </c:strCache>
            </c:strRef>
          </c:cat>
          <c:val>
            <c:numRef>
              <c:f>Sheet1!$B$2:$B$11</c:f>
              <c:numCache>
                <c:formatCode>0.0%</c:formatCode>
                <c:ptCount val="10"/>
                <c:pt idx="0">
                  <c:v>-2.714237687305876E-2</c:v>
                </c:pt>
                <c:pt idx="1">
                  <c:v>-7.6030641366009344E-2</c:v>
                </c:pt>
                <c:pt idx="2">
                  <c:v>-6.8634117189376731E-2</c:v>
                </c:pt>
                <c:pt idx="3">
                  <c:v>7.2045326583270786E-2</c:v>
                </c:pt>
                <c:pt idx="4">
                  <c:v>-8.0904528081427896E-2</c:v>
                </c:pt>
                <c:pt idx="5">
                  <c:v>-5.5281758971630568E-2</c:v>
                </c:pt>
                <c:pt idx="6">
                  <c:v>0.27650425263492484</c:v>
                </c:pt>
                <c:pt idx="7">
                  <c:v>0.13502010246616614</c:v>
                </c:pt>
                <c:pt idx="8">
                  <c:v>0.21726307893834029</c:v>
                </c:pt>
                <c:pt idx="9">
                  <c:v>-0.17353949340314734</c:v>
                </c:pt>
              </c:numCache>
            </c:numRef>
          </c:val>
        </c:ser>
        <c:dLbls>
          <c:showLegendKey val="0"/>
          <c:showVal val="1"/>
          <c:showCatName val="0"/>
          <c:showSerName val="0"/>
          <c:showPercent val="0"/>
          <c:showBubbleSize val="0"/>
        </c:dLbls>
        <c:gapWidth val="150"/>
        <c:axId val="180516352"/>
        <c:axId val="186570368"/>
      </c:barChart>
      <c:valAx>
        <c:axId val="186570368"/>
        <c:scaling>
          <c:orientation val="minMax"/>
        </c:scaling>
        <c:delete val="1"/>
        <c:axPos val="l"/>
        <c:numFmt formatCode="0%" sourceLinked="0"/>
        <c:majorTickMark val="out"/>
        <c:minorTickMark val="none"/>
        <c:tickLblPos val="nextTo"/>
        <c:crossAx val="180516352"/>
        <c:crosses val="autoZero"/>
        <c:crossBetween val="between"/>
      </c:valAx>
      <c:catAx>
        <c:axId val="180516352"/>
        <c:scaling>
          <c:orientation val="minMax"/>
        </c:scaling>
        <c:delete val="0"/>
        <c:axPos val="b"/>
        <c:numFmt formatCode="General" sourceLinked="0"/>
        <c:majorTickMark val="out"/>
        <c:minorTickMark val="none"/>
        <c:tickLblPos val="nextTo"/>
        <c:txPr>
          <a:bodyPr/>
          <a:lstStyle/>
          <a:p>
            <a:pPr>
              <a:defRPr sz="1000"/>
            </a:pPr>
            <a:endParaRPr lang="en-US"/>
          </a:p>
        </c:txPr>
        <c:crossAx val="186570368"/>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YoY Growth for Top 10 Origination 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smtClean="0"/>
              <a:t>September 1, 2015 </a:t>
            </a:r>
            <a:r>
              <a:rPr lang="en-US" dirty="0"/>
              <a:t>– </a:t>
            </a:r>
            <a:r>
              <a:rPr lang="en-US" dirty="0" smtClean="0"/>
              <a:t>August 31, 2016 </a:t>
            </a:r>
            <a:r>
              <a:rPr lang="en-US" dirty="0"/>
              <a:t>vs. </a:t>
            </a:r>
            <a:r>
              <a:rPr lang="en-US" dirty="0" smtClean="0"/>
              <a:t>September 1, 2016 </a:t>
            </a:r>
            <a:r>
              <a:rPr lang="en-US" dirty="0"/>
              <a:t>– </a:t>
            </a:r>
            <a:r>
              <a:rPr lang="en-US" dirty="0" smtClean="0"/>
              <a:t>August 31, 2017</a:t>
            </a:r>
            <a:endParaRPr lang="en-US" dirty="0"/>
          </a:p>
        </c:rich>
      </c:tx>
      <c:layout>
        <c:manualLayout>
          <c:xMode val="edge"/>
          <c:yMode val="edge"/>
          <c:x val="0.16875523516448235"/>
          <c:y val="0"/>
        </c:manualLayout>
      </c:layout>
      <c:overlay val="0"/>
    </c:title>
    <c:autoTitleDeleted val="0"/>
    <c:plotArea>
      <c:layout>
        <c:manualLayout>
          <c:layoutTarget val="inner"/>
          <c:xMode val="edge"/>
          <c:yMode val="edge"/>
          <c:x val="3.8950604035483609E-2"/>
          <c:y val="0.23355693083960635"/>
          <c:w val="0.96104941844579095"/>
          <c:h val="0.76157050102851598"/>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2"/>
              <c:layout>
                <c:manualLayout>
                  <c:x val="0"/>
                  <c:y val="0.1445869821622926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4.497647249399370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4646639443907465E-3"/>
                  <c:y val="-7.332788163969845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CAN</c:v>
                </c:pt>
                <c:pt idx="2">
                  <c:v>PAN</c:v>
                </c:pt>
                <c:pt idx="3">
                  <c:v>CHL</c:v>
                </c:pt>
                <c:pt idx="4">
                  <c:v>DEU</c:v>
                </c:pt>
                <c:pt idx="5">
                  <c:v>ITA</c:v>
                </c:pt>
                <c:pt idx="6">
                  <c:v>ESP</c:v>
                </c:pt>
                <c:pt idx="7">
                  <c:v>GBR</c:v>
                </c:pt>
                <c:pt idx="8">
                  <c:v>FRA</c:v>
                </c:pt>
                <c:pt idx="9">
                  <c:v>RUS</c:v>
                </c:pt>
              </c:strCache>
            </c:strRef>
          </c:cat>
          <c:val>
            <c:numRef>
              <c:f>Sheet1!$B$2:$B$11</c:f>
              <c:numCache>
                <c:formatCode>0.0%</c:formatCode>
                <c:ptCount val="10"/>
                <c:pt idx="0">
                  <c:v>0.14693836409859218</c:v>
                </c:pt>
                <c:pt idx="1">
                  <c:v>0.18517824945185613</c:v>
                </c:pt>
                <c:pt idx="2">
                  <c:v>-2.8910248582794673E-2</c:v>
                </c:pt>
                <c:pt idx="3">
                  <c:v>0.18400343395477758</c:v>
                </c:pt>
                <c:pt idx="4">
                  <c:v>0.13355386122110846</c:v>
                </c:pt>
                <c:pt idx="5">
                  <c:v>7.2845423543714372E-2</c:v>
                </c:pt>
                <c:pt idx="6">
                  <c:v>0.13616242638787979</c:v>
                </c:pt>
                <c:pt idx="7">
                  <c:v>0.25307661812584925</c:v>
                </c:pt>
                <c:pt idx="8">
                  <c:v>0.14892924116526451</c:v>
                </c:pt>
                <c:pt idx="9">
                  <c:v>0.80402535374749418</c:v>
                </c:pt>
              </c:numCache>
            </c:numRef>
          </c:val>
        </c:ser>
        <c:dLbls>
          <c:showLegendKey val="0"/>
          <c:showVal val="1"/>
          <c:showCatName val="0"/>
          <c:showSerName val="0"/>
          <c:showPercent val="0"/>
          <c:showBubbleSize val="0"/>
        </c:dLbls>
        <c:gapWidth val="150"/>
        <c:axId val="185704448"/>
        <c:axId val="48244992"/>
      </c:barChart>
      <c:valAx>
        <c:axId val="48244992"/>
        <c:scaling>
          <c:orientation val="minMax"/>
        </c:scaling>
        <c:delete val="1"/>
        <c:axPos val="l"/>
        <c:numFmt formatCode="0%" sourceLinked="0"/>
        <c:majorTickMark val="out"/>
        <c:minorTickMark val="none"/>
        <c:tickLblPos val="nextTo"/>
        <c:crossAx val="185704448"/>
        <c:crosses val="autoZero"/>
        <c:crossBetween val="between"/>
        <c:majorUnit val="0.2"/>
      </c:valAx>
      <c:catAx>
        <c:axId val="185704448"/>
        <c:scaling>
          <c:orientation val="minMax"/>
        </c:scaling>
        <c:delete val="0"/>
        <c:axPos val="b"/>
        <c:numFmt formatCode="General" sourceLinked="0"/>
        <c:majorTickMark val="out"/>
        <c:minorTickMark val="none"/>
        <c:tickLblPos val="nextTo"/>
        <c:txPr>
          <a:bodyPr/>
          <a:lstStyle/>
          <a:p>
            <a:pPr>
              <a:defRPr sz="1000"/>
            </a:pPr>
            <a:endParaRPr lang="en-US"/>
          </a:p>
        </c:txPr>
        <c:crossAx val="48244992"/>
        <c:crosses val="autoZero"/>
        <c:auto val="1"/>
        <c:lblAlgn val="ctr"/>
        <c:lblOffset val="100"/>
        <c:noMultiLvlLbl val="0"/>
      </c:catAx>
      <c:spPr>
        <a:noFill/>
        <a:ln w="25400">
          <a:noFill/>
        </a:ln>
      </c:spPr>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u="none" strike="noStrike" kern="1200" baseline="0" dirty="0" smtClean="0">
                <a:solidFill>
                  <a:schemeClr val="tx1">
                    <a:lumMod val="75000"/>
                    <a:lumOff val="25000"/>
                  </a:schemeClr>
                </a:solidFill>
                <a:latin typeface="+mn-lt"/>
                <a:ea typeface="+mn-ea"/>
                <a:cs typeface="+mn-cs"/>
              </a:rPr>
              <a:t>YoY Growth for Top 10 Origination 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1" u="none" strike="noStrike" kern="1200" baseline="0" dirty="0" smtClean="0">
                <a:solidFill>
                  <a:schemeClr val="tx1">
                    <a:lumMod val="75000"/>
                    <a:lumOff val="25000"/>
                  </a:schemeClr>
                </a:solidFill>
                <a:latin typeface="+mn-lt"/>
                <a:ea typeface="+mn-ea"/>
                <a:cs typeface="+mn-cs"/>
              </a:rPr>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September 1, 2015 – August 31, 2016 vs. September 1, 2016 – August 31, 2017</a:t>
            </a:r>
            <a:endParaRPr lang="en-US" sz="1000" dirty="0">
              <a:solidFill>
                <a:schemeClr val="tx1">
                  <a:lumMod val="75000"/>
                  <a:lumOff val="25000"/>
                </a:schemeClr>
              </a:solidFill>
              <a:effectLst/>
            </a:endParaRPr>
          </a:p>
        </c:rich>
      </c:tx>
      <c:layout/>
      <c:overlay val="0"/>
    </c:title>
    <c:autoTitleDeleted val="0"/>
    <c:plotArea>
      <c:layout>
        <c:manualLayout>
          <c:layoutTarget val="inner"/>
          <c:xMode val="edge"/>
          <c:yMode val="edge"/>
          <c:x val="1.9475283583698755E-2"/>
          <c:y val="0.38176158225427187"/>
          <c:w val="0.96104941844579095"/>
          <c:h val="0.60726051588542385"/>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3"/>
              <c:layout>
                <c:manualLayout>
                  <c:x val="0"/>
                  <c:y val="4.872801129787006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0"/>
              <a:lstStyle/>
              <a:p>
                <a:pPr algn="l">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CAN</c:v>
                </c:pt>
                <c:pt idx="2">
                  <c:v>GBR</c:v>
                </c:pt>
                <c:pt idx="3">
                  <c:v>DEU</c:v>
                </c:pt>
                <c:pt idx="4">
                  <c:v>NLD</c:v>
                </c:pt>
                <c:pt idx="5">
                  <c:v>ITA</c:v>
                </c:pt>
                <c:pt idx="6">
                  <c:v>CHE</c:v>
                </c:pt>
                <c:pt idx="7">
                  <c:v>BEL</c:v>
                </c:pt>
                <c:pt idx="8">
                  <c:v>CHL</c:v>
                </c:pt>
                <c:pt idx="9">
                  <c:v>MEX</c:v>
                </c:pt>
              </c:strCache>
            </c:strRef>
          </c:cat>
          <c:val>
            <c:numRef>
              <c:f>Sheet1!$B$2:$B$11</c:f>
              <c:numCache>
                <c:formatCode>0.0%</c:formatCode>
                <c:ptCount val="10"/>
                <c:pt idx="0">
                  <c:v>2.7014696449891851E-2</c:v>
                </c:pt>
                <c:pt idx="1">
                  <c:v>0.10833094833725188</c:v>
                </c:pt>
                <c:pt idx="2">
                  <c:v>3.0336366944291537E-2</c:v>
                </c:pt>
                <c:pt idx="3">
                  <c:v>0.40201592996239555</c:v>
                </c:pt>
                <c:pt idx="4">
                  <c:v>0.18766479026986094</c:v>
                </c:pt>
                <c:pt idx="5">
                  <c:v>0.30341975510879449</c:v>
                </c:pt>
                <c:pt idx="6">
                  <c:v>0.26294269301127526</c:v>
                </c:pt>
                <c:pt idx="7">
                  <c:v>0.24040609469825402</c:v>
                </c:pt>
                <c:pt idx="8">
                  <c:v>3.0973359855348548E-2</c:v>
                </c:pt>
                <c:pt idx="9">
                  <c:v>0.38812634342053665</c:v>
                </c:pt>
              </c:numCache>
            </c:numRef>
          </c:val>
        </c:ser>
        <c:dLbls>
          <c:showLegendKey val="0"/>
          <c:showVal val="1"/>
          <c:showCatName val="0"/>
          <c:showSerName val="0"/>
          <c:showPercent val="0"/>
          <c:showBubbleSize val="0"/>
        </c:dLbls>
        <c:gapWidth val="150"/>
        <c:axId val="185953280"/>
        <c:axId val="48246720"/>
      </c:barChart>
      <c:valAx>
        <c:axId val="48246720"/>
        <c:scaling>
          <c:orientation val="minMax"/>
          <c:max val="0.70000000000000007"/>
          <c:min val="-0.30000000000000004"/>
        </c:scaling>
        <c:delete val="1"/>
        <c:axPos val="l"/>
        <c:numFmt formatCode="0%" sourceLinked="0"/>
        <c:majorTickMark val="out"/>
        <c:minorTickMark val="none"/>
        <c:tickLblPos val="nextTo"/>
        <c:crossAx val="185953280"/>
        <c:crosses val="autoZero"/>
        <c:crossBetween val="between"/>
        <c:majorUnit val="0.1"/>
      </c:valAx>
      <c:catAx>
        <c:axId val="185953280"/>
        <c:scaling>
          <c:orientation val="minMax"/>
        </c:scaling>
        <c:delete val="0"/>
        <c:axPos val="b"/>
        <c:numFmt formatCode="General" sourceLinked="0"/>
        <c:majorTickMark val="out"/>
        <c:minorTickMark val="none"/>
        <c:tickLblPos val="nextTo"/>
        <c:txPr>
          <a:bodyPr/>
          <a:lstStyle/>
          <a:p>
            <a:pPr>
              <a:defRPr sz="1000"/>
            </a:pPr>
            <a:endParaRPr lang="en-US"/>
          </a:p>
        </c:txPr>
        <c:crossAx val="48246720"/>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YoY Growth for Top 10 </a:t>
            </a:r>
            <a:r>
              <a:rPr lang="en-US" dirty="0" smtClean="0"/>
              <a:t>Origination </a:t>
            </a:r>
            <a:r>
              <a:rPr lang="en-US" dirty="0"/>
              <a:t>Markets</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a:t>By Spend</a:t>
            </a:r>
          </a:p>
          <a:p>
            <a:pPr marL="0" algn="ctr" defTabSz="914400" rtl="0" eaLnBrk="1" latinLnBrk="0" hangingPunct="1">
              <a:defRPr lang="en-US" sz="1200" b="1" i="0" u="none" strike="noStrike" kern="1200" baseline="0" dirty="0">
                <a:solidFill>
                  <a:schemeClr val="tx1">
                    <a:lumMod val="75000"/>
                    <a:lumOff val="25000"/>
                  </a:schemeClr>
                </a:solidFill>
                <a:latin typeface="+mn-lt"/>
                <a:ea typeface="+mn-ea"/>
                <a:cs typeface="+mn-cs"/>
              </a:defRPr>
            </a:pPr>
            <a:r>
              <a:rPr lang="en-US" dirty="0" smtClean="0"/>
              <a:t>September 1, 2015 </a:t>
            </a:r>
            <a:r>
              <a:rPr lang="en-US" dirty="0"/>
              <a:t>– </a:t>
            </a:r>
            <a:r>
              <a:rPr lang="en-US" dirty="0" smtClean="0"/>
              <a:t>August 31, 2016 </a:t>
            </a:r>
            <a:r>
              <a:rPr lang="en-US" dirty="0"/>
              <a:t>vs. </a:t>
            </a:r>
            <a:r>
              <a:rPr lang="en-US" dirty="0" smtClean="0"/>
              <a:t>September 1, 2016 </a:t>
            </a:r>
            <a:r>
              <a:rPr lang="en-US" dirty="0"/>
              <a:t>– </a:t>
            </a:r>
            <a:r>
              <a:rPr lang="en-US" dirty="0" smtClean="0"/>
              <a:t>August 31, 2017</a:t>
            </a:r>
            <a:endParaRPr lang="en-US" dirty="0"/>
          </a:p>
        </c:rich>
      </c:tx>
      <c:layout>
        <c:manualLayout>
          <c:xMode val="edge"/>
          <c:yMode val="edge"/>
          <c:x val="0.15347092311066701"/>
          <c:y val="0"/>
        </c:manualLayout>
      </c:layout>
      <c:overlay val="0"/>
    </c:title>
    <c:autoTitleDeleted val="0"/>
    <c:plotArea>
      <c:layout>
        <c:manualLayout>
          <c:layoutTarget val="inner"/>
          <c:xMode val="edge"/>
          <c:yMode val="edge"/>
          <c:x val="1.9475332084911538E-2"/>
          <c:y val="0.15922045008961719"/>
          <c:w val="0.96104941844579095"/>
          <c:h val="0.82544626421577605"/>
        </c:manualLayout>
      </c:layout>
      <c:barChart>
        <c:barDir val="col"/>
        <c:grouping val="clustered"/>
        <c:varyColors val="0"/>
        <c:ser>
          <c:idx val="1"/>
          <c:order val="0"/>
          <c:tx>
            <c:strRef>
              <c:f>Sheet1!$B$1</c:f>
              <c:strCache>
                <c:ptCount val="1"/>
                <c:pt idx="0">
                  <c:v>Merchant</c:v>
                </c:pt>
              </c:strCache>
            </c:strRef>
          </c:tx>
          <c:spPr>
            <a:ln w="50800">
              <a:noFill/>
            </a:ln>
          </c:spPr>
          <c:invertIfNegative val="0"/>
          <c:dLbls>
            <c:dLbl>
              <c:idx val="1"/>
              <c:layout>
                <c:manualLayout>
                  <c:x val="0"/>
                  <c:y val="-1.128221984338146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5219784473471235E-3"/>
                  <c:y val="-2.3807537417999111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5219784473470958E-3"/>
                  <c:y val="-1.368807745989109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5149078388121203E-3"/>
                  <c:y val="0.17710525182055226"/>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525500970915303E-3"/>
                  <c:y val="1.434990117115314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0439568946941916E-3"/>
                  <c:y val="-0.104217171078230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4.5588647335063678E-3"/>
                  <c:y val="-9.345353411778705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
                  <c:y val="-2.4234595313920037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CAN</c:v>
                </c:pt>
                <c:pt idx="2">
                  <c:v>GBR</c:v>
                </c:pt>
                <c:pt idx="3">
                  <c:v>MEX</c:v>
                </c:pt>
                <c:pt idx="4">
                  <c:v>DEU</c:v>
                </c:pt>
                <c:pt idx="5">
                  <c:v>ARE</c:v>
                </c:pt>
                <c:pt idx="6">
                  <c:v>ESP</c:v>
                </c:pt>
                <c:pt idx="7">
                  <c:v>FRA</c:v>
                </c:pt>
                <c:pt idx="8">
                  <c:v>NOR</c:v>
                </c:pt>
                <c:pt idx="9">
                  <c:v>PAN</c:v>
                </c:pt>
              </c:strCache>
            </c:strRef>
          </c:cat>
          <c:val>
            <c:numRef>
              <c:f>Sheet1!$B$2:$B$11</c:f>
              <c:numCache>
                <c:formatCode>0.0%</c:formatCode>
                <c:ptCount val="10"/>
                <c:pt idx="0">
                  <c:v>2.2396022282238359E-3</c:v>
                </c:pt>
                <c:pt idx="1">
                  <c:v>-7.3292090357430228E-2</c:v>
                </c:pt>
                <c:pt idx="2">
                  <c:v>4.2835840522874591E-2</c:v>
                </c:pt>
                <c:pt idx="3">
                  <c:v>7.3717140336566844E-2</c:v>
                </c:pt>
                <c:pt idx="4">
                  <c:v>4.3634507031387049E-3</c:v>
                </c:pt>
                <c:pt idx="5">
                  <c:v>-0.18688947952872426</c:v>
                </c:pt>
                <c:pt idx="6">
                  <c:v>8.9290836789780448E-2</c:v>
                </c:pt>
                <c:pt idx="7">
                  <c:v>-1.6578841985926962E-3</c:v>
                </c:pt>
                <c:pt idx="8">
                  <c:v>-0.12642995559313452</c:v>
                </c:pt>
                <c:pt idx="9">
                  <c:v>-0.11087613759725579</c:v>
                </c:pt>
              </c:numCache>
            </c:numRef>
          </c:val>
        </c:ser>
        <c:dLbls>
          <c:showLegendKey val="0"/>
          <c:showVal val="1"/>
          <c:showCatName val="0"/>
          <c:showSerName val="0"/>
          <c:showPercent val="0"/>
          <c:showBubbleSize val="0"/>
        </c:dLbls>
        <c:gapWidth val="150"/>
        <c:axId val="186787328"/>
        <c:axId val="48250176"/>
      </c:barChart>
      <c:valAx>
        <c:axId val="48250176"/>
        <c:scaling>
          <c:orientation val="minMax"/>
        </c:scaling>
        <c:delete val="1"/>
        <c:axPos val="l"/>
        <c:numFmt formatCode="0%" sourceLinked="0"/>
        <c:majorTickMark val="out"/>
        <c:minorTickMark val="none"/>
        <c:tickLblPos val="nextTo"/>
        <c:crossAx val="186787328"/>
        <c:crosses val="autoZero"/>
        <c:crossBetween val="between"/>
      </c:valAx>
      <c:catAx>
        <c:axId val="186787328"/>
        <c:scaling>
          <c:orientation val="minMax"/>
        </c:scaling>
        <c:delete val="0"/>
        <c:axPos val="b"/>
        <c:numFmt formatCode="General" sourceLinked="0"/>
        <c:majorTickMark val="out"/>
        <c:minorTickMark val="none"/>
        <c:tickLblPos val="nextTo"/>
        <c:txPr>
          <a:bodyPr/>
          <a:lstStyle/>
          <a:p>
            <a:pPr>
              <a:defRPr sz="1000"/>
            </a:pPr>
            <a:endParaRPr lang="en-US"/>
          </a:p>
        </c:txPr>
        <c:crossAx val="48250176"/>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0" u="none" strike="noStrike" kern="1200" baseline="0" dirty="0" smtClean="0">
                <a:solidFill>
                  <a:schemeClr val="tx1">
                    <a:lumMod val="75000"/>
                    <a:lumOff val="25000"/>
                  </a:schemeClr>
                </a:solidFill>
                <a:latin typeface="+mn-lt"/>
                <a:ea typeface="+mn-ea"/>
                <a:cs typeface="+mn-cs"/>
              </a:rPr>
              <a:t>YoY Growth for Top 10 Origination Markets</a:t>
            </a:r>
          </a:p>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1" u="none" strike="noStrike" kern="1200" baseline="0" dirty="0" smtClean="0">
                <a:solidFill>
                  <a:schemeClr val="tx1">
                    <a:lumMod val="75000"/>
                    <a:lumOff val="25000"/>
                  </a:schemeClr>
                </a:solidFill>
                <a:latin typeface="+mn-lt"/>
                <a:ea typeface="+mn-ea"/>
                <a:cs typeface="+mn-cs"/>
              </a:rPr>
              <a:t>By Transactions </a:t>
            </a:r>
          </a:p>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September 1, 2015 – August 31, 2016 vs. September 1, 2016 – August 31, 2017</a:t>
            </a:r>
            <a:endParaRPr lang="en-US" sz="1000" dirty="0" smtClean="0">
              <a:solidFill>
                <a:schemeClr val="tx1">
                  <a:lumMod val="75000"/>
                  <a:lumOff val="25000"/>
                </a:schemeClr>
              </a:solidFill>
              <a:effectLst/>
            </a:endParaRPr>
          </a:p>
        </c:rich>
      </c:tx>
      <c:layout/>
      <c:overlay val="0"/>
    </c:title>
    <c:autoTitleDeleted val="0"/>
    <c:plotArea>
      <c:layout/>
      <c:barChart>
        <c:barDir val="col"/>
        <c:grouping val="clustered"/>
        <c:varyColors val="0"/>
        <c:ser>
          <c:idx val="1"/>
          <c:order val="0"/>
          <c:tx>
            <c:strRef>
              <c:f>Sheet1!$B$1</c:f>
              <c:strCache>
                <c:ptCount val="1"/>
                <c:pt idx="0">
                  <c:v>Merchant</c:v>
                </c:pt>
              </c:strCache>
            </c:strRef>
          </c:tx>
          <c:spPr>
            <a:ln w="50800">
              <a:noFill/>
            </a:ln>
          </c:spPr>
          <c:invertIfNegative val="0"/>
          <c:dLbls>
            <c:dLbl>
              <c:idx val="0"/>
              <c:layout>
                <c:manualLayout>
                  <c:x val="0"/>
                  <c:y val="-9.89434779349575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5280059426196471E-3"/>
                  <c:y val="-3.9745793952355819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5840178278589135E-3"/>
                  <c:y val="1.66506535704982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6.954897833936377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5280661003339235E-3"/>
                  <c:y val="4.5506572329164455E-2"/>
                </c:manualLayout>
              </c:layout>
              <c:showLegendKey val="0"/>
              <c:showVal val="1"/>
              <c:showCatName val="0"/>
              <c:showSerName val="0"/>
              <c:showPercent val="0"/>
              <c:showBubbleSize val="0"/>
              <c:extLst>
                <c:ext xmlns:c15="http://schemas.microsoft.com/office/drawing/2012/chart" uri="{CE6537A1-D6FC-4f65-9D91-7224C49458BB}">
                  <c15:layout>
                    <c:manualLayout>
                      <c:w val="4.8155047123943896E-2"/>
                      <c:h val="0.11443169730457428"/>
                    </c:manualLayout>
                  </c15:layout>
                </c:ext>
              </c:extLst>
            </c:dLbl>
            <c:dLbl>
              <c:idx val="6"/>
              <c:layout>
                <c:manualLayout>
                  <c:x val="-1.5280059426196471E-3"/>
                  <c:y val="6.383560602923020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5280059426197592E-3"/>
                  <c:y val="0.185811244445190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0560118852392942E-3"/>
                  <c:y val="5.8287213676768441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0.0%</c:formatCode>
                <c:ptCount val="10"/>
                <c:pt idx="0">
                  <c:v>2.2356708940509229E-2</c:v>
                </c:pt>
                <c:pt idx="1">
                  <c:v>0.13575579010123051</c:v>
                </c:pt>
                <c:pt idx="2">
                  <c:v>3.354583224364327E-2</c:v>
                </c:pt>
                <c:pt idx="3">
                  <c:v>9.7729980202081679E-2</c:v>
                </c:pt>
                <c:pt idx="4">
                  <c:v>7.7942218027666987E-2</c:v>
                </c:pt>
                <c:pt idx="5">
                  <c:v>7.526771122192355E-2</c:v>
                </c:pt>
                <c:pt idx="6">
                  <c:v>8.4055637805541705E-2</c:v>
                </c:pt>
                <c:pt idx="7">
                  <c:v>-2.7197758465868027E-2</c:v>
                </c:pt>
                <c:pt idx="8">
                  <c:v>8.8150491593017355E-2</c:v>
                </c:pt>
                <c:pt idx="9">
                  <c:v>4.6322290900574492E-2</c:v>
                </c:pt>
              </c:numCache>
            </c:numRef>
          </c:val>
        </c:ser>
        <c:dLbls>
          <c:showLegendKey val="0"/>
          <c:showVal val="1"/>
          <c:showCatName val="0"/>
          <c:showSerName val="0"/>
          <c:showPercent val="0"/>
          <c:showBubbleSize val="0"/>
        </c:dLbls>
        <c:gapWidth val="150"/>
        <c:axId val="187053056"/>
        <c:axId val="141798208"/>
      </c:barChart>
      <c:valAx>
        <c:axId val="141798208"/>
        <c:scaling>
          <c:orientation val="minMax"/>
        </c:scaling>
        <c:delete val="1"/>
        <c:axPos val="l"/>
        <c:numFmt formatCode="0%" sourceLinked="0"/>
        <c:majorTickMark val="out"/>
        <c:minorTickMark val="none"/>
        <c:tickLblPos val="nextTo"/>
        <c:crossAx val="187053056"/>
        <c:crosses val="autoZero"/>
        <c:crossBetween val="between"/>
      </c:valAx>
      <c:catAx>
        <c:axId val="187053056"/>
        <c:scaling>
          <c:orientation val="minMax"/>
        </c:scaling>
        <c:delete val="0"/>
        <c:axPos val="b"/>
        <c:numFmt formatCode="General" sourceLinked="0"/>
        <c:majorTickMark val="out"/>
        <c:minorTickMark val="none"/>
        <c:tickLblPos val="nextTo"/>
        <c:txPr>
          <a:bodyPr/>
          <a:lstStyle/>
          <a:p>
            <a:pPr>
              <a:defRPr sz="1000"/>
            </a:pPr>
            <a:endParaRPr lang="en-US"/>
          </a:p>
        </c:txPr>
        <c:crossAx val="141798208"/>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0" u="none" strike="noStrike" kern="1200" baseline="0" dirty="0" smtClean="0">
                <a:solidFill>
                  <a:schemeClr val="tx1">
                    <a:lumMod val="75000"/>
                    <a:lumOff val="25000"/>
                  </a:schemeClr>
                </a:solidFill>
                <a:latin typeface="+mn-lt"/>
                <a:ea typeface="+mn-ea"/>
                <a:cs typeface="+mn-cs"/>
              </a:rPr>
              <a:t>YoY Growth for Top 10 Origination Markets</a:t>
            </a:r>
          </a:p>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1" u="none" strike="noStrike" kern="1200" baseline="0" dirty="0" smtClean="0">
                <a:solidFill>
                  <a:schemeClr val="tx1">
                    <a:lumMod val="75000"/>
                    <a:lumOff val="25000"/>
                  </a:schemeClr>
                </a:solidFill>
                <a:latin typeface="+mn-lt"/>
                <a:ea typeface="+mn-ea"/>
                <a:cs typeface="+mn-cs"/>
              </a:rPr>
              <a:t>By Unique Visits</a:t>
            </a:r>
          </a:p>
          <a:p>
            <a:pPr marL="0" marR="0" indent="0" algn="ctr" defTabSz="914400" rtl="0" eaLnBrk="1" fontAlgn="auto" latinLnBrk="0" hangingPunct="1">
              <a:lnSpc>
                <a:spcPct val="100000"/>
              </a:lnSpc>
              <a:spcBef>
                <a:spcPts val="0"/>
              </a:spcBef>
              <a:spcAft>
                <a:spcPts val="0"/>
              </a:spcAft>
              <a:buClrTx/>
              <a:buSzTx/>
              <a:buFontTx/>
              <a:buNone/>
              <a:tabLst/>
              <a:defRPr lang="en-US" sz="1000" b="1" i="0" u="none" strike="noStrike" kern="1200" baseline="0" dirty="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September 1, 2015 – August 31, 2016 vs. September 1, 2016 – August 31, 2017</a:t>
            </a:r>
            <a:endParaRPr lang="en-US" sz="1000" dirty="0" smtClean="0">
              <a:solidFill>
                <a:schemeClr val="tx1">
                  <a:lumMod val="75000"/>
                  <a:lumOff val="25000"/>
                </a:schemeClr>
              </a:solidFill>
              <a:effectLst/>
            </a:endParaRPr>
          </a:p>
        </c:rich>
      </c:tx>
      <c:layout/>
      <c:overlay val="0"/>
    </c:title>
    <c:autoTitleDeleted val="0"/>
    <c:plotArea>
      <c:layout/>
      <c:barChart>
        <c:barDir val="col"/>
        <c:grouping val="clustered"/>
        <c:varyColors val="0"/>
        <c:ser>
          <c:idx val="1"/>
          <c:order val="0"/>
          <c:tx>
            <c:strRef>
              <c:f>Sheet1!$B$1</c:f>
              <c:strCache>
                <c:ptCount val="1"/>
                <c:pt idx="0">
                  <c:v>yoy_trip_growth</c:v>
                </c:pt>
              </c:strCache>
            </c:strRef>
          </c:tx>
          <c:spPr>
            <a:ln w="50800">
              <a:noFill/>
            </a:ln>
          </c:spPr>
          <c:invertIfNegative val="0"/>
          <c:dLbls>
            <c:dLbl>
              <c:idx val="3"/>
              <c:layout>
                <c:manualLayout>
                  <c:x val="0"/>
                  <c:y val="-4.901756449862364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b="1">
                    <a:solidFill>
                      <a:schemeClr val="tx1">
                        <a:lumMod val="75000"/>
                        <a:lumOff val="25000"/>
                      </a:schemeClr>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0.0%</c:formatCode>
                <c:ptCount val="10"/>
                <c:pt idx="0">
                  <c:v>6.0631047057039478E-2</c:v>
                </c:pt>
                <c:pt idx="1">
                  <c:v>9.6033227451015279E-2</c:v>
                </c:pt>
                <c:pt idx="2">
                  <c:v>7.2239061618759814E-2</c:v>
                </c:pt>
                <c:pt idx="3">
                  <c:v>0.13882609475337926</c:v>
                </c:pt>
                <c:pt idx="4">
                  <c:v>0.11829753096499784</c:v>
                </c:pt>
                <c:pt idx="5">
                  <c:v>0.11552289768002955</c:v>
                </c:pt>
                <c:pt idx="6">
                  <c:v>0.12463982105162108</c:v>
                </c:pt>
                <c:pt idx="7">
                  <c:v>9.2213911199765519E-3</c:v>
                </c:pt>
                <c:pt idx="8">
                  <c:v>0.12888797536231866</c:v>
                </c:pt>
                <c:pt idx="9">
                  <c:v>9.6033227451015279E-2</c:v>
                </c:pt>
              </c:numCache>
            </c:numRef>
          </c:val>
        </c:ser>
        <c:dLbls>
          <c:showLegendKey val="0"/>
          <c:showVal val="1"/>
          <c:showCatName val="0"/>
          <c:showSerName val="0"/>
          <c:showPercent val="0"/>
          <c:showBubbleSize val="0"/>
        </c:dLbls>
        <c:gapWidth val="150"/>
        <c:axId val="157138944"/>
        <c:axId val="141800512"/>
      </c:barChart>
      <c:valAx>
        <c:axId val="141800512"/>
        <c:scaling>
          <c:orientation val="minMax"/>
        </c:scaling>
        <c:delete val="1"/>
        <c:axPos val="l"/>
        <c:numFmt formatCode="0%" sourceLinked="0"/>
        <c:majorTickMark val="out"/>
        <c:minorTickMark val="none"/>
        <c:tickLblPos val="nextTo"/>
        <c:crossAx val="157138944"/>
        <c:crosses val="autoZero"/>
        <c:crossBetween val="between"/>
      </c:valAx>
      <c:catAx>
        <c:axId val="157138944"/>
        <c:scaling>
          <c:orientation val="minMax"/>
        </c:scaling>
        <c:delete val="0"/>
        <c:axPos val="b"/>
        <c:numFmt formatCode="General" sourceLinked="0"/>
        <c:majorTickMark val="out"/>
        <c:minorTickMark val="none"/>
        <c:tickLblPos val="nextTo"/>
        <c:txPr>
          <a:bodyPr/>
          <a:lstStyle/>
          <a:p>
            <a:pPr>
              <a:defRPr sz="1000"/>
            </a:pPr>
            <a:endParaRPr lang="en-US"/>
          </a:p>
        </c:txPr>
        <c:crossAx val="141800512"/>
        <c:crosses val="autoZero"/>
        <c:auto val="1"/>
        <c:lblAlgn val="ctr"/>
        <c:lblOffset val="100"/>
        <c:noMultiLvlLbl val="0"/>
      </c:catAx>
    </c:plotArea>
    <c:plotVisOnly val="1"/>
    <c:dispBlanksAs val="gap"/>
    <c:showDLblsOverMax val="0"/>
  </c:chart>
  <c:txPr>
    <a:bodyPr/>
    <a:lstStyle/>
    <a:p>
      <a:pPr>
        <a:defRPr sz="12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75000"/>
                    <a:lumOff val="25000"/>
                  </a:schemeClr>
                </a:solidFill>
                <a:latin typeface="+mn-lt"/>
                <a:ea typeface="+mn-ea"/>
                <a:cs typeface="+mn-cs"/>
              </a:defRPr>
            </a:pPr>
            <a:r>
              <a:rPr lang="en-US" sz="1000" b="1" i="0" baseline="0" dirty="0" smtClean="0">
                <a:solidFill>
                  <a:schemeClr val="tx1">
                    <a:lumMod val="75000"/>
                    <a:lumOff val="25000"/>
                  </a:schemeClr>
                </a:solidFill>
                <a:effectLst/>
              </a:rPr>
              <a:t>Average Length of Stay* &amp; Average Spend per Account </a:t>
            </a:r>
            <a:endParaRPr lang="en-US" sz="1000" dirty="0" smtClean="0">
              <a:solidFill>
                <a:schemeClr val="tx1">
                  <a:lumMod val="75000"/>
                  <a:lumOff val="25000"/>
                </a:schemeClr>
              </a:solidFill>
              <a:effectLst/>
            </a:endParaRPr>
          </a:p>
          <a:p>
            <a:pPr>
              <a:defRPr sz="1000" b="0" i="0" u="none" strike="noStrike" kern="1200" spc="0" baseline="0">
                <a:solidFill>
                  <a:schemeClr val="tx1">
                    <a:lumMod val="75000"/>
                    <a:lumOff val="25000"/>
                  </a:schemeClr>
                </a:solidFill>
                <a:latin typeface="+mn-lt"/>
                <a:ea typeface="+mn-ea"/>
                <a:cs typeface="+mn-cs"/>
              </a:defRPr>
            </a:pPr>
            <a:r>
              <a:rPr lang="en-US" sz="1000" b="1" i="1" baseline="0" dirty="0" smtClean="0">
                <a:solidFill>
                  <a:schemeClr val="tx1">
                    <a:lumMod val="75000"/>
                    <a:lumOff val="25000"/>
                  </a:schemeClr>
                </a:solidFill>
                <a:effectLst/>
              </a:rPr>
              <a:t>By Origination Market</a:t>
            </a:r>
            <a:endParaRPr lang="en-US" sz="1000" dirty="0">
              <a:solidFill>
                <a:schemeClr val="tx1">
                  <a:lumMod val="75000"/>
                  <a:lumOff val="25000"/>
                </a:schemeClr>
              </a:solidFill>
              <a:effectLst/>
            </a:endParaRPr>
          </a:p>
        </c:rich>
      </c:tx>
      <c:layout/>
      <c:overlay val="0"/>
      <c:spPr>
        <a:noFill/>
        <a:ln>
          <a:noFill/>
        </a:ln>
        <a:effectLst/>
      </c:spPr>
    </c:title>
    <c:autoTitleDeleted val="0"/>
    <c:plotArea>
      <c:layout>
        <c:manualLayout>
          <c:layoutTarget val="inner"/>
          <c:xMode val="edge"/>
          <c:yMode val="edge"/>
          <c:x val="4.2876786432870677E-2"/>
          <c:y val="0.24854890054683712"/>
          <c:w val="0.86213079672284521"/>
          <c:h val="0.59233512264416743"/>
        </c:manualLayout>
      </c:layout>
      <c:barChart>
        <c:barDir val="col"/>
        <c:grouping val="clustered"/>
        <c:varyColors val="0"/>
        <c:ser>
          <c:idx val="0"/>
          <c:order val="0"/>
          <c:tx>
            <c:strRef>
              <c:f>Sheet1!$B$1</c:f>
              <c:strCache>
                <c:ptCount val="1"/>
                <c:pt idx="0">
                  <c:v>Average Length of Stay</c:v>
                </c:pt>
              </c:strCache>
            </c:strRef>
          </c:tx>
          <c:spPr>
            <a:solidFill>
              <a:schemeClr val="accent1"/>
            </a:solidFill>
            <a:ln>
              <a:noFill/>
            </a:ln>
            <a:effectLst/>
          </c:spPr>
          <c:invertIfNegative val="0"/>
          <c:dLbls>
            <c:dLbl>
              <c:idx val="2"/>
              <c:layout>
                <c:manualLayout>
                  <c:x val="-6.410255601370966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0.0</c:formatCode>
                <c:ptCount val="10"/>
                <c:pt idx="0">
                  <c:v>8.4044328984978147</c:v>
                </c:pt>
                <c:pt idx="1">
                  <c:v>7.142251118163049</c:v>
                </c:pt>
                <c:pt idx="2">
                  <c:v>7.2513047225369869</c:v>
                </c:pt>
                <c:pt idx="3">
                  <c:v>6.2230054917623567</c:v>
                </c:pt>
                <c:pt idx="4">
                  <c:v>6.6951527038386098</c:v>
                </c:pt>
                <c:pt idx="5">
                  <c:v>5.9609560179088756</c:v>
                </c:pt>
                <c:pt idx="6">
                  <c:v>7.6637081404846175</c:v>
                </c:pt>
                <c:pt idx="7">
                  <c:v>9.1423505572441748</c:v>
                </c:pt>
                <c:pt idx="8">
                  <c:v>5.7970984130309535</c:v>
                </c:pt>
                <c:pt idx="9">
                  <c:v>7.142251118163049</c:v>
                </c:pt>
              </c:numCache>
            </c:numRef>
          </c:val>
        </c:ser>
        <c:dLbls>
          <c:showLegendKey val="0"/>
          <c:showVal val="1"/>
          <c:showCatName val="0"/>
          <c:showSerName val="0"/>
          <c:showPercent val="0"/>
          <c:showBubbleSize val="0"/>
        </c:dLbls>
        <c:gapWidth val="219"/>
        <c:axId val="158623232"/>
        <c:axId val="137258112"/>
      </c:barChart>
      <c:lineChart>
        <c:grouping val="standard"/>
        <c:varyColors val="0"/>
        <c:ser>
          <c:idx val="1"/>
          <c:order val="1"/>
          <c:tx>
            <c:strRef>
              <c:f>Sheet1!$C$1</c:f>
              <c:strCache>
                <c:ptCount val="1"/>
                <c:pt idx="0">
                  <c:v>Average Spend Per Account</c:v>
                </c:pt>
              </c:strCache>
            </c:strRef>
          </c:tx>
          <c:spPr>
            <a:ln w="28575" cap="rnd">
              <a:solidFill>
                <a:schemeClr val="accent3"/>
              </a:solidFill>
              <a:round/>
            </a:ln>
            <a:effectLst/>
          </c:spPr>
          <c:marker>
            <c:symbol val="none"/>
          </c:marker>
          <c:dLbls>
            <c:dLbl>
              <c:idx val="2"/>
              <c:layout>
                <c:manualLayout>
                  <c:x val="-3.6438391323643335E-2"/>
                  <c:y val="4.409407415257601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4.2147430579013906E-2"/>
                  <c:y val="-0.1200419922462787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3593777307468153E-2"/>
                  <c:y val="7.9266273010897975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5.5969481126403049E-2"/>
                      <c:h val="0.19318833478144792"/>
                    </c:manualLayout>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Sheet1!$C$2:$C$11</c:f>
              <c:numCache>
                <c:formatCode>"$"#,##0</c:formatCode>
                <c:ptCount val="10"/>
                <c:pt idx="0">
                  <c:v>1134.4131361266648</c:v>
                </c:pt>
                <c:pt idx="1">
                  <c:v>836.36495501212369</c:v>
                </c:pt>
                <c:pt idx="2">
                  <c:v>1189.137481834556</c:v>
                </c:pt>
                <c:pt idx="3">
                  <c:v>677.41172230240591</c:v>
                </c:pt>
                <c:pt idx="4">
                  <c:v>779.12283481028862</c:v>
                </c:pt>
                <c:pt idx="5">
                  <c:v>619.13843911053937</c:v>
                </c:pt>
                <c:pt idx="6">
                  <c:v>1297.8027572100573</c:v>
                </c:pt>
                <c:pt idx="7">
                  <c:v>1878.1603628073083</c:v>
                </c:pt>
                <c:pt idx="8">
                  <c:v>1021.3232326032648</c:v>
                </c:pt>
                <c:pt idx="9">
                  <c:v>672.17356863817918</c:v>
                </c:pt>
              </c:numCache>
            </c:numRef>
          </c:val>
          <c:smooth val="0"/>
        </c:ser>
        <c:dLbls>
          <c:showLegendKey val="0"/>
          <c:showVal val="0"/>
          <c:showCatName val="0"/>
          <c:showSerName val="0"/>
          <c:showPercent val="0"/>
          <c:showBubbleSize val="0"/>
        </c:dLbls>
        <c:marker val="1"/>
        <c:smooth val="0"/>
        <c:axId val="158625280"/>
        <c:axId val="137258688"/>
      </c:lineChart>
      <c:valAx>
        <c:axId val="137258112"/>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23232"/>
        <c:crosses val="autoZero"/>
        <c:crossBetween val="between"/>
      </c:valAx>
      <c:catAx>
        <c:axId val="158623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58112"/>
        <c:crosses val="autoZero"/>
        <c:auto val="1"/>
        <c:lblAlgn val="ctr"/>
        <c:lblOffset val="100"/>
        <c:noMultiLvlLbl val="0"/>
      </c:catAx>
      <c:valAx>
        <c:axId val="137258688"/>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625280"/>
        <c:crosses val="max"/>
        <c:crossBetween val="between"/>
      </c:valAx>
      <c:catAx>
        <c:axId val="158625280"/>
        <c:scaling>
          <c:orientation val="minMax"/>
        </c:scaling>
        <c:delete val="1"/>
        <c:axPos val="b"/>
        <c:numFmt formatCode="General" sourceLinked="1"/>
        <c:majorTickMark val="out"/>
        <c:minorTickMark val="none"/>
        <c:tickLblPos val="nextTo"/>
        <c:crossAx val="137258688"/>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autoTitleDeleted val="0"/>
    <c:plotArea>
      <c:layout>
        <c:manualLayout>
          <c:layoutTarget val="inner"/>
          <c:xMode val="edge"/>
          <c:yMode val="edge"/>
          <c:x val="1.709262415950049E-2"/>
          <c:y val="3.3805848920039849E-2"/>
          <c:w val="0.96581475168099906"/>
          <c:h val="0.69502695877307752"/>
        </c:manualLayout>
      </c:layout>
      <c:barChart>
        <c:barDir val="col"/>
        <c:grouping val="percentStacked"/>
        <c:varyColors val="0"/>
        <c:ser>
          <c:idx val="1"/>
          <c:order val="0"/>
          <c:tx>
            <c:strRef>
              <c:f>Sheet1!$B$1</c:f>
              <c:strCache>
                <c:ptCount val="1"/>
                <c:pt idx="0">
                  <c:v>Hotels</c:v>
                </c:pt>
              </c:strCache>
            </c:strRef>
          </c:tx>
          <c:spPr>
            <a:solidFill>
              <a:srgbClr val="C00000"/>
            </a:solidFill>
          </c:spPr>
          <c:invertIfNegative val="0"/>
          <c:dLbls>
            <c:dLbl>
              <c:idx val="6"/>
              <c:layout>
                <c:manualLayout>
                  <c:x val="3.107749847181907E-3"/>
                  <c:y val="-2.458607194184716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5538749235909535E-3"/>
                  <c:y val="-2.1512812949116267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0.0%</c:formatCode>
                <c:ptCount val="10"/>
                <c:pt idx="0">
                  <c:v>0.19805639388872409</c:v>
                </c:pt>
                <c:pt idx="1">
                  <c:v>0.12701287906911374</c:v>
                </c:pt>
                <c:pt idx="2">
                  <c:v>0.31308944124100502</c:v>
                </c:pt>
                <c:pt idx="3">
                  <c:v>0.27943567201682634</c:v>
                </c:pt>
                <c:pt idx="4">
                  <c:v>0.3144368696092199</c:v>
                </c:pt>
                <c:pt idx="5">
                  <c:v>0.20387038982528466</c:v>
                </c:pt>
                <c:pt idx="6">
                  <c:v>0.31702428555544476</c:v>
                </c:pt>
                <c:pt idx="7">
                  <c:v>0.1675449278756351</c:v>
                </c:pt>
                <c:pt idx="8">
                  <c:v>0.41584571032044509</c:v>
                </c:pt>
                <c:pt idx="9">
                  <c:v>0.2718434555698262</c:v>
                </c:pt>
              </c:numCache>
            </c:numRef>
          </c:val>
        </c:ser>
        <c:ser>
          <c:idx val="2"/>
          <c:order val="1"/>
          <c:tx>
            <c:strRef>
              <c:f>Sheet1!$C$1</c:f>
              <c:strCache>
                <c:ptCount val="1"/>
                <c:pt idx="0">
                  <c:v>Car Rental</c:v>
                </c:pt>
              </c:strCache>
            </c:strRef>
          </c:tx>
          <c:spPr>
            <a:solidFill>
              <a:srgbClr val="FF9900"/>
            </a:solidFill>
          </c:spPr>
          <c:invertIfNegative val="0"/>
          <c:dLbls>
            <c:numFmt formatCode="0%" sourceLinked="0"/>
            <c:spPr>
              <a:noFill/>
              <a:ln>
                <a:noFill/>
              </a:ln>
              <a:effectLst/>
            </c:spPr>
            <c:txPr>
              <a:bodyPr/>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Sheet1!$C$2:$C$11</c:f>
              <c:numCache>
                <c:formatCode>0.0%</c:formatCode>
                <c:ptCount val="10"/>
                <c:pt idx="0">
                  <c:v>3.7248135633421477E-2</c:v>
                </c:pt>
                <c:pt idx="1">
                  <c:v>6.6598868506608594E-2</c:v>
                </c:pt>
                <c:pt idx="2">
                  <c:v>4.3671127020266126E-2</c:v>
                </c:pt>
                <c:pt idx="3">
                  <c:v>4.2871119981311143E-2</c:v>
                </c:pt>
                <c:pt idx="4">
                  <c:v>5.4523582875227065E-2</c:v>
                </c:pt>
                <c:pt idx="5">
                  <c:v>3.604950313693106E-2</c:v>
                </c:pt>
                <c:pt idx="6">
                  <c:v>4.5518381883604485E-2</c:v>
                </c:pt>
                <c:pt idx="7">
                  <c:v>1.6888339204567653E-2</c:v>
                </c:pt>
                <c:pt idx="8">
                  <c:v>1.5967815293764731E-2</c:v>
                </c:pt>
                <c:pt idx="9">
                  <c:v>4.3493060200146823E-2</c:v>
                </c:pt>
              </c:numCache>
            </c:numRef>
          </c:val>
        </c:ser>
        <c:ser>
          <c:idx val="3"/>
          <c:order val="2"/>
          <c:tx>
            <c:strRef>
              <c:f>Sheet1!$D$1</c:f>
              <c:strCache>
                <c:ptCount val="1"/>
                <c:pt idx="0">
                  <c:v>Restaurants</c:v>
                </c:pt>
              </c:strCache>
            </c:strRef>
          </c:tx>
          <c:spPr>
            <a:solidFill>
              <a:srgbClr val="FF6600"/>
            </a:solidFill>
          </c:spPr>
          <c:invertIfNegative val="0"/>
          <c:dLbls>
            <c:spPr>
              <a:noFill/>
              <a:ln>
                <a:noFill/>
              </a:ln>
              <a:effectLst/>
            </c:spPr>
            <c:txPr>
              <a:bodyPr/>
              <a:lstStyle/>
              <a:p>
                <a:pPr algn="ctr">
                  <a:defRPr lang="en-US" sz="105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Sheet1!$D$2:$D$11</c:f>
              <c:numCache>
                <c:formatCode>0.0%</c:formatCode>
                <c:ptCount val="10"/>
                <c:pt idx="0">
                  <c:v>0.1454547703359374</c:v>
                </c:pt>
                <c:pt idx="1">
                  <c:v>0.24600499862600148</c:v>
                </c:pt>
                <c:pt idx="2">
                  <c:v>0.18925594796936132</c:v>
                </c:pt>
                <c:pt idx="3">
                  <c:v>0.1192208702342387</c:v>
                </c:pt>
                <c:pt idx="4">
                  <c:v>0.11999892297579473</c:v>
                </c:pt>
                <c:pt idx="5">
                  <c:v>9.3695329677765143E-2</c:v>
                </c:pt>
                <c:pt idx="6">
                  <c:v>0.12442794395679554</c:v>
                </c:pt>
                <c:pt idx="7">
                  <c:v>9.7313271718875508E-2</c:v>
                </c:pt>
                <c:pt idx="8">
                  <c:v>3.895382478609373E-2</c:v>
                </c:pt>
                <c:pt idx="9">
                  <c:v>0.11436018315752997</c:v>
                </c:pt>
              </c:numCache>
            </c:numRef>
          </c:val>
        </c:ser>
        <c:ser>
          <c:idx val="4"/>
          <c:order val="3"/>
          <c:tx>
            <c:strRef>
              <c:f>Sheet1!$E$1</c:f>
              <c:strCache>
                <c:ptCount val="1"/>
                <c:pt idx="0">
                  <c:v>Retail</c:v>
                </c:pt>
              </c:strCache>
            </c:strRef>
          </c:tx>
          <c:spPr>
            <a:solidFill>
              <a:srgbClr val="000000">
                <a:lumMod val="75000"/>
                <a:lumOff val="25000"/>
              </a:srgbClr>
            </a:solidFill>
          </c:spPr>
          <c:invertIfNegative val="0"/>
          <c:dLbls>
            <c:spPr>
              <a:noFill/>
              <a:ln>
                <a:noFill/>
              </a:ln>
              <a:effectLst/>
            </c:spPr>
            <c:txPr>
              <a:bodyPr/>
              <a:lstStyle/>
              <a:p>
                <a:pPr algn="ctr">
                  <a:defRPr lang="en-US"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Sheet1!$E$2:$E$11</c:f>
              <c:numCache>
                <c:formatCode>0.0%</c:formatCode>
                <c:ptCount val="10"/>
                <c:pt idx="0">
                  <c:v>0.14253831166285319</c:v>
                </c:pt>
                <c:pt idx="1">
                  <c:v>8.9640847893445688E-2</c:v>
                </c:pt>
                <c:pt idx="2">
                  <c:v>0.13234766311727444</c:v>
                </c:pt>
                <c:pt idx="3">
                  <c:v>0.15014405129594199</c:v>
                </c:pt>
                <c:pt idx="4">
                  <c:v>0.11438436135219161</c:v>
                </c:pt>
                <c:pt idx="5">
                  <c:v>0.16755436284350911</c:v>
                </c:pt>
                <c:pt idx="6">
                  <c:v>0.10095774090095108</c:v>
                </c:pt>
                <c:pt idx="7">
                  <c:v>0.12313281025480734</c:v>
                </c:pt>
                <c:pt idx="8">
                  <c:v>0.21947351172761731</c:v>
                </c:pt>
                <c:pt idx="9">
                  <c:v>0.10963873572250603</c:v>
                </c:pt>
              </c:numCache>
            </c:numRef>
          </c:val>
        </c:ser>
        <c:ser>
          <c:idx val="5"/>
          <c:order val="4"/>
          <c:tx>
            <c:strRef>
              <c:f>Sheet1!$F$1</c:f>
              <c:strCache>
                <c:ptCount val="1"/>
                <c:pt idx="0">
                  <c:v>Other</c:v>
                </c:pt>
              </c:strCache>
            </c:strRef>
          </c:tx>
          <c:spPr>
            <a:solidFill>
              <a:srgbClr val="FCB133">
                <a:lumMod val="40000"/>
                <a:lumOff val="60000"/>
              </a:srgbClr>
            </a:solidFill>
          </c:spPr>
          <c:invertIfNegative val="0"/>
          <c:dLbls>
            <c:spPr>
              <a:noFill/>
              <a:ln>
                <a:noFill/>
              </a:ln>
              <a:effectLst/>
            </c:spPr>
            <c:txPr>
              <a:bodyPr/>
              <a:lstStyle/>
              <a:p>
                <a:pPr>
                  <a:defRPr sz="900" b="1">
                    <a:solidFill>
                      <a:schemeClr val="tx1">
                        <a:lumMod val="85000"/>
                        <a:lumOff val="1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Sheet1!$F$2:$F$11</c:f>
              <c:numCache>
                <c:formatCode>0.0%</c:formatCode>
                <c:ptCount val="10"/>
                <c:pt idx="0">
                  <c:v>0.47670238847906377</c:v>
                </c:pt>
                <c:pt idx="1">
                  <c:v>0.47074240590483046</c:v>
                </c:pt>
                <c:pt idx="2">
                  <c:v>0.32163582065209306</c:v>
                </c:pt>
                <c:pt idx="3">
                  <c:v>0.40832828647168173</c:v>
                </c:pt>
                <c:pt idx="4">
                  <c:v>0.39665626318756658</c:v>
                </c:pt>
                <c:pt idx="5">
                  <c:v>0.49883041451650995</c:v>
                </c:pt>
                <c:pt idx="6">
                  <c:v>0.41207164770320415</c:v>
                </c:pt>
                <c:pt idx="7">
                  <c:v>0.59512065094611433</c:v>
                </c:pt>
                <c:pt idx="8">
                  <c:v>0.3097591378720792</c:v>
                </c:pt>
                <c:pt idx="9">
                  <c:v>0.46066456534999101</c:v>
                </c:pt>
              </c:numCache>
            </c:numRef>
          </c:val>
        </c:ser>
        <c:dLbls>
          <c:showLegendKey val="0"/>
          <c:showVal val="1"/>
          <c:showCatName val="0"/>
          <c:showSerName val="0"/>
          <c:showPercent val="0"/>
          <c:showBubbleSize val="0"/>
        </c:dLbls>
        <c:gapWidth val="50"/>
        <c:overlap val="100"/>
        <c:axId val="158537216"/>
        <c:axId val="137259264"/>
      </c:barChart>
      <c:valAx>
        <c:axId val="137259264"/>
        <c:scaling>
          <c:orientation val="minMax"/>
        </c:scaling>
        <c:delete val="0"/>
        <c:axPos val="l"/>
        <c:numFmt formatCode="0%" sourceLinked="0"/>
        <c:majorTickMark val="none"/>
        <c:minorTickMark val="none"/>
        <c:tickLblPos val="none"/>
        <c:crossAx val="158537216"/>
        <c:crosses val="autoZero"/>
        <c:crossBetween val="between"/>
      </c:valAx>
      <c:catAx>
        <c:axId val="158537216"/>
        <c:scaling>
          <c:orientation val="minMax"/>
        </c:scaling>
        <c:delete val="0"/>
        <c:axPos val="b"/>
        <c:numFmt formatCode="General" sourceLinked="0"/>
        <c:majorTickMark val="out"/>
        <c:minorTickMark val="none"/>
        <c:tickLblPos val="nextTo"/>
        <c:txPr>
          <a:bodyPr/>
          <a:lstStyle/>
          <a:p>
            <a:pPr>
              <a:defRPr sz="1000"/>
            </a:pPr>
            <a:endParaRPr lang="en-US"/>
          </a:p>
        </c:txPr>
        <c:crossAx val="137259264"/>
        <c:crosses val="autoZero"/>
        <c:auto val="1"/>
        <c:lblAlgn val="ctr"/>
        <c:lblOffset val="100"/>
        <c:noMultiLvlLbl val="0"/>
      </c:catAx>
    </c:plotArea>
    <c:legend>
      <c:legendPos val="b"/>
      <c:layout>
        <c:manualLayout>
          <c:xMode val="edge"/>
          <c:yMode val="edge"/>
          <c:x val="0.11137044819654417"/>
          <c:y val="0.83529114030832818"/>
          <c:w val="0.77376833007515422"/>
          <c:h val="0.12644651255276138"/>
        </c:manualLayout>
      </c:layout>
      <c:overlay val="0"/>
      <c:txPr>
        <a:bodyPr/>
        <a:lstStyle/>
        <a:p>
          <a:pPr>
            <a:defRPr sz="1000"/>
          </a:pPr>
          <a:endParaRPr lang="en-US"/>
        </a:p>
      </c:txPr>
    </c:legend>
    <c:plotVisOnly val="1"/>
    <c:dispBlanksAs val="gap"/>
    <c:showDLblsOverMax val="0"/>
  </c:chart>
  <c:txPr>
    <a:bodyPr/>
    <a:lstStyle/>
    <a:p>
      <a:pPr>
        <a:defRPr sz="105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i="0" baseline="0" dirty="0" smtClean="0">
                <a:effectLst/>
              </a:rPr>
              <a:t>Top International Origination Markets</a:t>
            </a:r>
            <a:endParaRPr lang="en-US" sz="1200" dirty="0" smtClean="0">
              <a:effectLst/>
            </a:endParaRPr>
          </a:p>
          <a:p>
            <a:pPr>
              <a:defRPr sz="1200" b="0" i="0" u="none" strike="noStrike" kern="1200" spc="0" baseline="0">
                <a:solidFill>
                  <a:schemeClr val="tx1">
                    <a:lumMod val="65000"/>
                    <a:lumOff val="35000"/>
                  </a:schemeClr>
                </a:solidFill>
                <a:latin typeface="+mn-lt"/>
                <a:ea typeface="+mn-ea"/>
                <a:cs typeface="+mn-cs"/>
              </a:defRPr>
            </a:pPr>
            <a:r>
              <a:rPr lang="en-US" sz="1200" b="1" i="0" baseline="0" dirty="0" smtClean="0">
                <a:effectLst/>
              </a:rPr>
              <a:t>By Spend Index and Average Spend by Account</a:t>
            </a:r>
            <a:endParaRPr lang="en-US" sz="1200" dirty="0" smtClean="0">
              <a:effectLst/>
            </a:endParaRPr>
          </a:p>
          <a:p>
            <a:pPr>
              <a:defRPr sz="1200" b="0" i="0" u="none" strike="noStrike" kern="1200" spc="0" baseline="0">
                <a:solidFill>
                  <a:schemeClr val="tx1">
                    <a:lumMod val="65000"/>
                    <a:lumOff val="35000"/>
                  </a:schemeClr>
                </a:solidFill>
                <a:latin typeface="+mn-lt"/>
                <a:ea typeface="+mn-ea"/>
                <a:cs typeface="+mn-cs"/>
              </a:defRPr>
            </a:pPr>
            <a:r>
              <a:rPr lang="en-US" sz="1200" b="1" i="0" baseline="0" dirty="0" smtClean="0">
                <a:effectLst/>
              </a:rPr>
              <a:t>September 1, 2015 – August 31, 2016 vs. </a:t>
            </a:r>
            <a:r>
              <a:rPr lang="en-US" sz="1200" b="1" i="0" u="none" strike="noStrike" baseline="0" dirty="0" smtClean="0">
                <a:effectLst/>
              </a:rPr>
              <a:t>September 1, 2016 – August 31, 2017 </a:t>
            </a:r>
            <a:endParaRPr lang="en-US" sz="1200" dirty="0">
              <a:effectLst/>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September 1, 2015 - August  31, 2016 Index</c:v>
                </c:pt>
              </c:strCache>
            </c:strRef>
          </c:tx>
          <c:spPr>
            <a:solidFill>
              <a:srgbClr val="FF9900"/>
            </a:solidFill>
            <a:ln>
              <a:noFill/>
            </a:ln>
            <a:effectLst/>
          </c:spPr>
          <c:invertIfNegative val="0"/>
          <c:dLbls>
            <c:dLbl>
              <c:idx val="0"/>
              <c:layout>
                <c:manualLayout>
                  <c:x val="-8.0128195017136715E-3"/>
                  <c:y val="-2.97455932020779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Sheet1!$B$2:$B$11</c:f>
              <c:numCache>
                <c:formatCode>#,##0</c:formatCode>
                <c:ptCount val="10"/>
                <c:pt idx="0">
                  <c:v>7323.6911035539752</c:v>
                </c:pt>
                <c:pt idx="1">
                  <c:v>468.12810703939221</c:v>
                </c:pt>
                <c:pt idx="2">
                  <c:v>487.83175974943276</c:v>
                </c:pt>
                <c:pt idx="3">
                  <c:v>346.72255829279021</c:v>
                </c:pt>
                <c:pt idx="4">
                  <c:v>130.5416080548458</c:v>
                </c:pt>
                <c:pt idx="5">
                  <c:v>85.333117330494474</c:v>
                </c:pt>
                <c:pt idx="6">
                  <c:v>75.3438268390818</c:v>
                </c:pt>
                <c:pt idx="7">
                  <c:v>83.572317334944444</c:v>
                </c:pt>
                <c:pt idx="8">
                  <c:v>72.633949227510783</c:v>
                </c:pt>
                <c:pt idx="9">
                  <c:v>70.562059975161262</c:v>
                </c:pt>
              </c:numCache>
            </c:numRef>
          </c:val>
        </c:ser>
        <c:ser>
          <c:idx val="1"/>
          <c:order val="1"/>
          <c:tx>
            <c:strRef>
              <c:f>Sheet1!$C$1</c:f>
              <c:strCache>
                <c:ptCount val="1"/>
                <c:pt idx="0">
                  <c:v>September 1, 2016 - August  31, 2017 Index</c:v>
                </c:pt>
              </c:strCache>
            </c:strRef>
          </c:tx>
          <c:spPr>
            <a:solidFill>
              <a:srgbClr val="737C86"/>
            </a:solidFill>
            <a:ln>
              <a:noFill/>
            </a:ln>
            <a:effectLst/>
          </c:spPr>
          <c:invertIfNegative val="0"/>
          <c:dLbls>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Sheet1!$C$2:$C$11</c:f>
              <c:numCache>
                <c:formatCode>#,##0</c:formatCode>
                <c:ptCount val="10"/>
                <c:pt idx="0">
                  <c:v>7608.7386150655775</c:v>
                </c:pt>
                <c:pt idx="1">
                  <c:v>540.29366105129498</c:v>
                </c:pt>
                <c:pt idx="2">
                  <c:v>512.36565033406623</c:v>
                </c:pt>
                <c:pt idx="3">
                  <c:v>386.774487235023</c:v>
                </c:pt>
                <c:pt idx="4">
                  <c:v>142.99624553947649</c:v>
                </c:pt>
                <c:pt idx="5">
                  <c:v>93.242607772524138</c:v>
                </c:pt>
                <c:pt idx="6">
                  <c:v>83.000258038217794</c:v>
                </c:pt>
                <c:pt idx="7">
                  <c:v>82.616578011051161</c:v>
                </c:pt>
                <c:pt idx="8">
                  <c:v>80.317247361666318</c:v>
                </c:pt>
                <c:pt idx="9">
                  <c:v>75.026886426385502</c:v>
                </c:pt>
              </c:numCache>
            </c:numRef>
          </c:val>
        </c:ser>
        <c:dLbls>
          <c:showLegendKey val="0"/>
          <c:showVal val="1"/>
          <c:showCatName val="0"/>
          <c:showSerName val="0"/>
          <c:showPercent val="0"/>
          <c:showBubbleSize val="0"/>
        </c:dLbls>
        <c:gapWidth val="219"/>
        <c:axId val="137502208"/>
        <c:axId val="143341760"/>
      </c:barChart>
      <c:lineChart>
        <c:grouping val="standard"/>
        <c:varyColors val="0"/>
        <c:ser>
          <c:idx val="2"/>
          <c:order val="2"/>
          <c:tx>
            <c:strRef>
              <c:f>Sheet1!$D$1</c:f>
              <c:strCache>
                <c:ptCount val="1"/>
                <c:pt idx="0">
                  <c:v>September 1, 2015 - August 31, 2016 Average Spend per Account</c:v>
                </c:pt>
              </c:strCache>
            </c:strRef>
          </c:tx>
          <c:spPr>
            <a:ln w="28575" cap="rnd">
              <a:solidFill>
                <a:srgbClr val="FF9900"/>
              </a:solidFill>
              <a:round/>
            </a:ln>
            <a:effectLst/>
          </c:spPr>
          <c:marker>
            <c:symbol val="none"/>
          </c:marker>
          <c:dLbls>
            <c:delete val="1"/>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Sheet1!$D$2:$D$11</c:f>
              <c:numCache>
                <c:formatCode>"$"#,##0</c:formatCode>
                <c:ptCount val="10"/>
                <c:pt idx="0">
                  <c:v>1193.8865999669413</c:v>
                </c:pt>
                <c:pt idx="1">
                  <c:v>854.27414329768214</c:v>
                </c:pt>
                <c:pt idx="2">
                  <c:v>1274.6490847742182</c:v>
                </c:pt>
                <c:pt idx="3">
                  <c:v>683.00815774333637</c:v>
                </c:pt>
                <c:pt idx="4">
                  <c:v>801.5694847817191</c:v>
                </c:pt>
                <c:pt idx="5">
                  <c:v>643.96729934821042</c:v>
                </c:pt>
                <c:pt idx="6">
                  <c:v>1354.2543730313448</c:v>
                </c:pt>
                <c:pt idx="7">
                  <c:v>1663.0477548987083</c:v>
                </c:pt>
                <c:pt idx="8">
                  <c:v>1057.0254672414842</c:v>
                </c:pt>
                <c:pt idx="9">
                  <c:v>700.67879806098676</c:v>
                </c:pt>
              </c:numCache>
            </c:numRef>
          </c:val>
          <c:smooth val="0"/>
        </c:ser>
        <c:ser>
          <c:idx val="3"/>
          <c:order val="3"/>
          <c:tx>
            <c:strRef>
              <c:f>Sheet1!$E$1</c:f>
              <c:strCache>
                <c:ptCount val="1"/>
                <c:pt idx="0">
                  <c:v>September 1, 2016 - August 31, 2017 Average Spend per Account</c:v>
                </c:pt>
              </c:strCache>
            </c:strRef>
          </c:tx>
          <c:spPr>
            <a:ln w="28575" cap="rnd">
              <a:solidFill>
                <a:srgbClr val="737C86"/>
              </a:solidFill>
              <a:round/>
            </a:ln>
            <a:effectLst/>
          </c:spPr>
          <c:marker>
            <c:symbol val="none"/>
          </c:marker>
          <c:dLbls>
            <c:delete val="1"/>
          </c:dLbls>
          <c:cat>
            <c:strRef>
              <c:f>Sheet1!$A$2:$A$11</c:f>
              <c:strCache>
                <c:ptCount val="10"/>
                <c:pt idx="0">
                  <c:v>USA</c:v>
                </c:pt>
                <c:pt idx="1">
                  <c:v>NLD</c:v>
                </c:pt>
                <c:pt idx="2">
                  <c:v>GBR</c:v>
                </c:pt>
                <c:pt idx="3">
                  <c:v>CAN</c:v>
                </c:pt>
                <c:pt idx="4">
                  <c:v>DEU</c:v>
                </c:pt>
                <c:pt idx="5">
                  <c:v>FRA</c:v>
                </c:pt>
                <c:pt idx="6">
                  <c:v>CHE</c:v>
                </c:pt>
                <c:pt idx="7">
                  <c:v>PAN</c:v>
                </c:pt>
                <c:pt idx="8">
                  <c:v>CHL</c:v>
                </c:pt>
                <c:pt idx="9">
                  <c:v>ITA</c:v>
                </c:pt>
              </c:strCache>
            </c:strRef>
          </c:cat>
          <c:val>
            <c:numRef>
              <c:f>Sheet1!$E$2:$E$11</c:f>
              <c:numCache>
                <c:formatCode>"$"#,##0</c:formatCode>
                <c:ptCount val="10"/>
                <c:pt idx="0">
                  <c:v>1134.4131361266648</c:v>
                </c:pt>
                <c:pt idx="1">
                  <c:v>836.36495501212369</c:v>
                </c:pt>
                <c:pt idx="2">
                  <c:v>1189.137481834556</c:v>
                </c:pt>
                <c:pt idx="3">
                  <c:v>677.41172230240591</c:v>
                </c:pt>
                <c:pt idx="4">
                  <c:v>779.12283481028862</c:v>
                </c:pt>
                <c:pt idx="5">
                  <c:v>619.13843911053937</c:v>
                </c:pt>
                <c:pt idx="6">
                  <c:v>1297.8027572100573</c:v>
                </c:pt>
                <c:pt idx="7">
                  <c:v>1878.1603628073083</c:v>
                </c:pt>
                <c:pt idx="8">
                  <c:v>1021.3232326032648</c:v>
                </c:pt>
                <c:pt idx="9">
                  <c:v>672.17356863817918</c:v>
                </c:pt>
              </c:numCache>
            </c:numRef>
          </c:val>
          <c:smooth val="0"/>
        </c:ser>
        <c:dLbls>
          <c:showLegendKey val="0"/>
          <c:showVal val="1"/>
          <c:showCatName val="0"/>
          <c:showSerName val="0"/>
          <c:showPercent val="0"/>
          <c:showBubbleSize val="0"/>
        </c:dLbls>
        <c:marker val="1"/>
        <c:smooth val="0"/>
        <c:axId val="138219520"/>
        <c:axId val="143342336"/>
      </c:lineChart>
      <c:catAx>
        <c:axId val="137502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41760"/>
        <c:crosses val="autoZero"/>
        <c:auto val="1"/>
        <c:lblAlgn val="ctr"/>
        <c:lblOffset val="100"/>
        <c:noMultiLvlLbl val="0"/>
      </c:catAx>
      <c:valAx>
        <c:axId val="143341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02208"/>
        <c:crosses val="autoZero"/>
        <c:crossBetween val="between"/>
      </c:valAx>
      <c:valAx>
        <c:axId val="143342336"/>
        <c:scaling>
          <c:orientation val="minMax"/>
        </c:scaling>
        <c:delete val="0"/>
        <c:axPos val="r"/>
        <c:numFmt formatCode="&quot;$&quot;#,##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219520"/>
        <c:crosses val="max"/>
        <c:crossBetween val="between"/>
      </c:valAx>
      <c:catAx>
        <c:axId val="138219520"/>
        <c:scaling>
          <c:orientation val="minMax"/>
        </c:scaling>
        <c:delete val="1"/>
        <c:axPos val="b"/>
        <c:numFmt formatCode="General" sourceLinked="1"/>
        <c:majorTickMark val="out"/>
        <c:minorTickMark val="none"/>
        <c:tickLblPos val="nextTo"/>
        <c:crossAx val="143342336"/>
        <c:crosses val="autoZero"/>
        <c:auto val="1"/>
        <c:lblAlgn val="ctr"/>
        <c:lblOffset val="100"/>
        <c:noMultiLvlLbl val="0"/>
      </c:catAx>
      <c:spPr>
        <a:noFill/>
        <a:ln>
          <a:noFill/>
        </a:ln>
        <a:effectLst/>
      </c:spPr>
    </c:plotArea>
    <c:legend>
      <c:legendPos val="b"/>
      <c:layout>
        <c:manualLayout>
          <c:xMode val="edge"/>
          <c:yMode val="edge"/>
          <c:x val="5.8961732919224083E-3"/>
          <c:y val="0.75198696906539797"/>
          <c:w val="0.98929613500704927"/>
          <c:h val="0.1467738690204842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5.6447492781872638E-2</c:v>
                </c:pt>
                <c:pt idx="1">
                  <c:v>6.0678979269914238E-2</c:v>
                </c:pt>
                <c:pt idx="2">
                  <c:v>7.1208816029903893E-2</c:v>
                </c:pt>
                <c:pt idx="3">
                  <c:v>9.0238487471374154E-2</c:v>
                </c:pt>
                <c:pt idx="4">
                  <c:v>8.7939268868018297E-2</c:v>
                </c:pt>
                <c:pt idx="5">
                  <c:v>8.8620382703008371E-2</c:v>
                </c:pt>
                <c:pt idx="6">
                  <c:v>0.10170348660622101</c:v>
                </c:pt>
                <c:pt idx="7">
                  <c:v>9.3917482548070821E-2</c:v>
                </c:pt>
                <c:pt idx="8">
                  <c:v>8.4647850689275328E-2</c:v>
                </c:pt>
                <c:pt idx="9">
                  <c:v>8.8379543253109497E-2</c:v>
                </c:pt>
                <c:pt idx="10">
                  <c:v>9.2378694751898582E-2</c:v>
                </c:pt>
                <c:pt idx="11">
                  <c:v>8.3839515027333181E-2</c:v>
                </c:pt>
              </c:numCache>
            </c:numRef>
          </c:val>
          <c:smooth val="0"/>
        </c:ser>
        <c:dLbls>
          <c:showLegendKey val="0"/>
          <c:showVal val="1"/>
          <c:showCatName val="0"/>
          <c:showSerName val="0"/>
          <c:showPercent val="0"/>
          <c:showBubbleSize val="0"/>
        </c:dLbls>
        <c:marker val="1"/>
        <c:smooth val="0"/>
        <c:axId val="180626944"/>
        <c:axId val="166110912"/>
      </c:lineChart>
      <c:valAx>
        <c:axId val="166110912"/>
        <c:scaling>
          <c:orientation val="minMax"/>
        </c:scaling>
        <c:delete val="0"/>
        <c:axPos val="l"/>
        <c:numFmt formatCode="#,##0" sourceLinked="0"/>
        <c:majorTickMark val="none"/>
        <c:minorTickMark val="none"/>
        <c:tickLblPos val="none"/>
        <c:crossAx val="180626944"/>
        <c:crosses val="autoZero"/>
        <c:crossBetween val="between"/>
      </c:valAx>
      <c:catAx>
        <c:axId val="180626944"/>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66110912"/>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0.19805639388872409</c:v>
                </c:pt>
                <c:pt idx="1">
                  <c:v>3.7248135633421477E-2</c:v>
                </c:pt>
                <c:pt idx="2">
                  <c:v>0.1454547703359374</c:v>
                </c:pt>
                <c:pt idx="3">
                  <c:v>0.14253831166285319</c:v>
                </c:pt>
                <c:pt idx="4">
                  <c:v>0.47670238847906377</c:v>
                </c:pt>
              </c:numCache>
            </c:numRef>
          </c:val>
        </c:ser>
        <c:dLbls>
          <c:dLblPos val="outEnd"/>
          <c:showLegendKey val="0"/>
          <c:showVal val="1"/>
          <c:showCatName val="0"/>
          <c:showSerName val="0"/>
          <c:showPercent val="0"/>
          <c:showBubbleSize val="0"/>
        </c:dLbls>
        <c:gapWidth val="219"/>
        <c:overlap val="-27"/>
        <c:axId val="181003776"/>
        <c:axId val="166112640"/>
      </c:barChart>
      <c:catAx>
        <c:axId val="181003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112640"/>
        <c:crosses val="autoZero"/>
        <c:auto val="1"/>
        <c:lblAlgn val="ctr"/>
        <c:lblOffset val="100"/>
        <c:noMultiLvlLbl val="0"/>
      </c:catAx>
      <c:valAx>
        <c:axId val="166112640"/>
        <c:scaling>
          <c:orientation val="minMax"/>
        </c:scaling>
        <c:delete val="1"/>
        <c:axPos val="l"/>
        <c:numFmt formatCode="0.0%" sourceLinked="1"/>
        <c:majorTickMark val="none"/>
        <c:minorTickMark val="none"/>
        <c:tickLblPos val="nextTo"/>
        <c:crossAx val="181003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6.6844154344537929E-2</c:v>
                </c:pt>
                <c:pt idx="1">
                  <c:v>7.4906034592236478E-2</c:v>
                </c:pt>
                <c:pt idx="2">
                  <c:v>7.5755464894959254E-2</c:v>
                </c:pt>
                <c:pt idx="3">
                  <c:v>9.1771849619350143E-2</c:v>
                </c:pt>
                <c:pt idx="4">
                  <c:v>9.2458026363747822E-2</c:v>
                </c:pt>
                <c:pt idx="5">
                  <c:v>8.33525708158874E-2</c:v>
                </c:pt>
                <c:pt idx="6">
                  <c:v>8.3714747931010927E-2</c:v>
                </c:pt>
                <c:pt idx="7">
                  <c:v>8.1469404962685177E-2</c:v>
                </c:pt>
                <c:pt idx="8">
                  <c:v>8.2989950595462172E-2</c:v>
                </c:pt>
                <c:pt idx="9">
                  <c:v>7.3871322743345902E-2</c:v>
                </c:pt>
                <c:pt idx="10">
                  <c:v>9.1987172672163928E-2</c:v>
                </c:pt>
                <c:pt idx="11">
                  <c:v>0.10087930046461287</c:v>
                </c:pt>
              </c:numCache>
            </c:numRef>
          </c:val>
          <c:smooth val="0"/>
        </c:ser>
        <c:dLbls>
          <c:showLegendKey val="0"/>
          <c:showVal val="1"/>
          <c:showCatName val="0"/>
          <c:showSerName val="0"/>
          <c:showPercent val="0"/>
          <c:showBubbleSize val="0"/>
        </c:dLbls>
        <c:marker val="1"/>
        <c:smooth val="0"/>
        <c:axId val="186648064"/>
        <c:axId val="166114944"/>
      </c:lineChart>
      <c:valAx>
        <c:axId val="166114944"/>
        <c:scaling>
          <c:orientation val="minMax"/>
        </c:scaling>
        <c:delete val="0"/>
        <c:axPos val="l"/>
        <c:numFmt formatCode="#,##0" sourceLinked="0"/>
        <c:majorTickMark val="none"/>
        <c:minorTickMark val="none"/>
        <c:tickLblPos val="none"/>
        <c:crossAx val="186648064"/>
        <c:crosses val="autoZero"/>
        <c:crossBetween val="between"/>
      </c:valAx>
      <c:catAx>
        <c:axId val="186648064"/>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66114944"/>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0.12701287906911374</c:v>
                </c:pt>
                <c:pt idx="1">
                  <c:v>6.6598868506608594E-2</c:v>
                </c:pt>
                <c:pt idx="2">
                  <c:v>0.24600499862600148</c:v>
                </c:pt>
                <c:pt idx="3">
                  <c:v>8.9640847893445688E-2</c:v>
                </c:pt>
                <c:pt idx="4">
                  <c:v>0.47074240590483046</c:v>
                </c:pt>
              </c:numCache>
            </c:numRef>
          </c:val>
        </c:ser>
        <c:dLbls>
          <c:dLblPos val="outEnd"/>
          <c:showLegendKey val="0"/>
          <c:showVal val="1"/>
          <c:showCatName val="0"/>
          <c:showSerName val="0"/>
          <c:showPercent val="0"/>
          <c:showBubbleSize val="0"/>
        </c:dLbls>
        <c:gapWidth val="219"/>
        <c:overlap val="-27"/>
        <c:axId val="187027968"/>
        <c:axId val="166116672"/>
      </c:barChart>
      <c:catAx>
        <c:axId val="18702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116672"/>
        <c:crosses val="autoZero"/>
        <c:auto val="1"/>
        <c:lblAlgn val="ctr"/>
        <c:lblOffset val="100"/>
        <c:noMultiLvlLbl val="0"/>
      </c:catAx>
      <c:valAx>
        <c:axId val="166116672"/>
        <c:scaling>
          <c:orientation val="minMax"/>
        </c:scaling>
        <c:delete val="1"/>
        <c:axPos val="l"/>
        <c:numFmt formatCode="0.0%" sourceLinked="1"/>
        <c:majorTickMark val="none"/>
        <c:minorTickMark val="none"/>
        <c:tickLblPos val="nextTo"/>
        <c:crossAx val="18702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4.2106806746429255E-2</c:v>
                </c:pt>
                <c:pt idx="1">
                  <c:v>6.0569917507369626E-2</c:v>
                </c:pt>
                <c:pt idx="2">
                  <c:v>9.4451543098983168E-2</c:v>
                </c:pt>
                <c:pt idx="3">
                  <c:v>0.11316075064280912</c:v>
                </c:pt>
                <c:pt idx="4">
                  <c:v>0.11575890421164355</c:v>
                </c:pt>
                <c:pt idx="5">
                  <c:v>0.11499430032834757</c:v>
                </c:pt>
                <c:pt idx="6">
                  <c:v>0.10967533466809028</c:v>
                </c:pt>
                <c:pt idx="7">
                  <c:v>9.0796591572140817E-2</c:v>
                </c:pt>
                <c:pt idx="8">
                  <c:v>6.5030187985126747E-2</c:v>
                </c:pt>
                <c:pt idx="9">
                  <c:v>5.4050249714969044E-2</c:v>
                </c:pt>
                <c:pt idx="10">
                  <c:v>6.748906831662542E-2</c:v>
                </c:pt>
                <c:pt idx="11">
                  <c:v>7.1916345207465399E-2</c:v>
                </c:pt>
              </c:numCache>
            </c:numRef>
          </c:val>
          <c:smooth val="0"/>
        </c:ser>
        <c:dLbls>
          <c:showLegendKey val="0"/>
          <c:showVal val="1"/>
          <c:showCatName val="0"/>
          <c:showSerName val="0"/>
          <c:showPercent val="0"/>
          <c:showBubbleSize val="0"/>
        </c:dLbls>
        <c:marker val="1"/>
        <c:smooth val="0"/>
        <c:axId val="187029504"/>
        <c:axId val="134097152"/>
      </c:lineChart>
      <c:valAx>
        <c:axId val="134097152"/>
        <c:scaling>
          <c:orientation val="minMax"/>
        </c:scaling>
        <c:delete val="0"/>
        <c:axPos val="l"/>
        <c:numFmt formatCode="#,##0" sourceLinked="0"/>
        <c:majorTickMark val="none"/>
        <c:minorTickMark val="none"/>
        <c:tickLblPos val="none"/>
        <c:crossAx val="187029504"/>
        <c:crosses val="autoZero"/>
        <c:crossBetween val="between"/>
      </c:valAx>
      <c:catAx>
        <c:axId val="187029504"/>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34097152"/>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0.31308944124100502</c:v>
                </c:pt>
                <c:pt idx="1">
                  <c:v>4.3671127020266126E-2</c:v>
                </c:pt>
                <c:pt idx="2">
                  <c:v>0.18925594796936132</c:v>
                </c:pt>
                <c:pt idx="3">
                  <c:v>0.13234766311727444</c:v>
                </c:pt>
                <c:pt idx="4">
                  <c:v>0.32163582065209306</c:v>
                </c:pt>
              </c:numCache>
            </c:numRef>
          </c:val>
        </c:ser>
        <c:dLbls>
          <c:dLblPos val="outEnd"/>
          <c:showLegendKey val="0"/>
          <c:showVal val="1"/>
          <c:showCatName val="0"/>
          <c:showSerName val="0"/>
          <c:showPercent val="0"/>
          <c:showBubbleSize val="0"/>
        </c:dLbls>
        <c:gapWidth val="219"/>
        <c:overlap val="-27"/>
        <c:axId val="188306432"/>
        <c:axId val="134098880"/>
      </c:barChart>
      <c:catAx>
        <c:axId val="18830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98880"/>
        <c:crosses val="autoZero"/>
        <c:auto val="1"/>
        <c:lblAlgn val="ctr"/>
        <c:lblOffset val="100"/>
        <c:noMultiLvlLbl val="0"/>
      </c:catAx>
      <c:valAx>
        <c:axId val="134098880"/>
        <c:scaling>
          <c:orientation val="minMax"/>
        </c:scaling>
        <c:delete val="1"/>
        <c:axPos val="l"/>
        <c:numFmt formatCode="0.0%" sourceLinked="1"/>
        <c:majorTickMark val="none"/>
        <c:minorTickMark val="none"/>
        <c:tickLblPos val="nextTo"/>
        <c:crossAx val="188306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0"/>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3.7090724954493608E-2</c:v>
                </c:pt>
                <c:pt idx="1">
                  <c:v>5.0970735997321687E-2</c:v>
                </c:pt>
                <c:pt idx="2">
                  <c:v>8.3398969295068792E-2</c:v>
                </c:pt>
                <c:pt idx="3">
                  <c:v>0.1112826628947343</c:v>
                </c:pt>
                <c:pt idx="4">
                  <c:v>0.13611615876600949</c:v>
                </c:pt>
                <c:pt idx="5">
                  <c:v>0.13994416216735184</c:v>
                </c:pt>
                <c:pt idx="6">
                  <c:v>0.14237656778919894</c:v>
                </c:pt>
                <c:pt idx="7">
                  <c:v>9.6655256397874478E-2</c:v>
                </c:pt>
                <c:pt idx="8">
                  <c:v>6.2064102234388394E-2</c:v>
                </c:pt>
                <c:pt idx="9">
                  <c:v>3.8062360686806643E-2</c:v>
                </c:pt>
                <c:pt idx="10">
                  <c:v>4.9558366588043551E-2</c:v>
                </c:pt>
                <c:pt idx="11">
                  <c:v>5.2479932228708247E-2</c:v>
                </c:pt>
              </c:numCache>
            </c:numRef>
          </c:val>
          <c:smooth val="0"/>
        </c:ser>
        <c:dLbls>
          <c:showLegendKey val="0"/>
          <c:showVal val="1"/>
          <c:showCatName val="0"/>
          <c:showSerName val="0"/>
          <c:showPercent val="0"/>
          <c:showBubbleSize val="0"/>
        </c:dLbls>
        <c:marker val="1"/>
        <c:smooth val="0"/>
        <c:axId val="188435968"/>
        <c:axId val="134102336"/>
      </c:lineChart>
      <c:valAx>
        <c:axId val="134102336"/>
        <c:scaling>
          <c:orientation val="minMax"/>
        </c:scaling>
        <c:delete val="0"/>
        <c:axPos val="l"/>
        <c:numFmt formatCode="#,##0" sourceLinked="0"/>
        <c:majorTickMark val="none"/>
        <c:minorTickMark val="none"/>
        <c:tickLblPos val="none"/>
        <c:crossAx val="188435968"/>
        <c:crosses val="autoZero"/>
        <c:crossBetween val="between"/>
      </c:valAx>
      <c:catAx>
        <c:axId val="188435968"/>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34102336"/>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0.27943567201682634</c:v>
                </c:pt>
                <c:pt idx="1">
                  <c:v>4.2871119981311143E-2</c:v>
                </c:pt>
                <c:pt idx="2">
                  <c:v>0.1192208702342387</c:v>
                </c:pt>
                <c:pt idx="3">
                  <c:v>0.15014405129594199</c:v>
                </c:pt>
                <c:pt idx="4">
                  <c:v>0.40832828647168173</c:v>
                </c:pt>
              </c:numCache>
            </c:numRef>
          </c:val>
        </c:ser>
        <c:dLbls>
          <c:dLblPos val="outEnd"/>
          <c:showLegendKey val="0"/>
          <c:showVal val="1"/>
          <c:showCatName val="0"/>
          <c:showSerName val="0"/>
          <c:showPercent val="0"/>
          <c:showBubbleSize val="0"/>
        </c:dLbls>
        <c:gapWidth val="219"/>
        <c:overlap val="-27"/>
        <c:axId val="188985856"/>
        <c:axId val="141771904"/>
      </c:barChart>
      <c:catAx>
        <c:axId val="1889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71904"/>
        <c:crosses val="autoZero"/>
        <c:auto val="1"/>
        <c:lblAlgn val="ctr"/>
        <c:lblOffset val="100"/>
        <c:noMultiLvlLbl val="0"/>
      </c:catAx>
      <c:valAx>
        <c:axId val="141771904"/>
        <c:scaling>
          <c:orientation val="minMax"/>
        </c:scaling>
        <c:delete val="1"/>
        <c:axPos val="l"/>
        <c:numFmt formatCode="0.0%" sourceLinked="1"/>
        <c:majorTickMark val="none"/>
        <c:minorTickMark val="none"/>
        <c:tickLblPos val="nextTo"/>
        <c:crossAx val="18898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5.3187304210160324E-2</c:v>
                </c:pt>
                <c:pt idx="1">
                  <c:v>6.7506892325776377E-2</c:v>
                </c:pt>
                <c:pt idx="2">
                  <c:v>9.6741196240109753E-2</c:v>
                </c:pt>
                <c:pt idx="3">
                  <c:v>0.10043213921883645</c:v>
                </c:pt>
                <c:pt idx="4">
                  <c:v>0.1123001229231425</c:v>
                </c:pt>
                <c:pt idx="5">
                  <c:v>9.5161508823986662E-2</c:v>
                </c:pt>
                <c:pt idx="6">
                  <c:v>0.11947158822176011</c:v>
                </c:pt>
                <c:pt idx="7">
                  <c:v>0.10009557203101486</c:v>
                </c:pt>
                <c:pt idx="8">
                  <c:v>6.7547574517494574E-2</c:v>
                </c:pt>
                <c:pt idx="9">
                  <c:v>5.5299371120094441E-2</c:v>
                </c:pt>
                <c:pt idx="10">
                  <c:v>5.7868899282324214E-2</c:v>
                </c:pt>
                <c:pt idx="11">
                  <c:v>7.4387831085299658E-2</c:v>
                </c:pt>
              </c:numCache>
            </c:numRef>
          </c:val>
          <c:smooth val="0"/>
        </c:ser>
        <c:dLbls>
          <c:showLegendKey val="0"/>
          <c:showVal val="1"/>
          <c:showCatName val="0"/>
          <c:showSerName val="0"/>
          <c:showPercent val="0"/>
          <c:showBubbleSize val="0"/>
        </c:dLbls>
        <c:marker val="1"/>
        <c:smooth val="0"/>
        <c:axId val="189107712"/>
        <c:axId val="141775360"/>
      </c:lineChart>
      <c:valAx>
        <c:axId val="141775360"/>
        <c:scaling>
          <c:orientation val="minMax"/>
        </c:scaling>
        <c:delete val="0"/>
        <c:axPos val="l"/>
        <c:numFmt formatCode="#,##0" sourceLinked="0"/>
        <c:majorTickMark val="none"/>
        <c:minorTickMark val="none"/>
        <c:tickLblPos val="none"/>
        <c:crossAx val="189107712"/>
        <c:crosses val="autoZero"/>
        <c:crossBetween val="between"/>
      </c:valAx>
      <c:catAx>
        <c:axId val="189107712"/>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41775360"/>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0.3144368696092199</c:v>
                </c:pt>
                <c:pt idx="1">
                  <c:v>5.4523582875227065E-2</c:v>
                </c:pt>
                <c:pt idx="2">
                  <c:v>0.11999892297579473</c:v>
                </c:pt>
                <c:pt idx="3">
                  <c:v>0.11438436135219161</c:v>
                </c:pt>
                <c:pt idx="4">
                  <c:v>0.39665626318756658</c:v>
                </c:pt>
              </c:numCache>
            </c:numRef>
          </c:val>
        </c:ser>
        <c:dLbls>
          <c:dLblPos val="outEnd"/>
          <c:showLegendKey val="0"/>
          <c:showVal val="1"/>
          <c:showCatName val="0"/>
          <c:showSerName val="0"/>
          <c:showPercent val="0"/>
          <c:showBubbleSize val="0"/>
        </c:dLbls>
        <c:gapWidth val="219"/>
        <c:overlap val="-27"/>
        <c:axId val="189339648"/>
        <c:axId val="141776512"/>
      </c:barChart>
      <c:catAx>
        <c:axId val="18933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776512"/>
        <c:crosses val="autoZero"/>
        <c:auto val="1"/>
        <c:lblAlgn val="ctr"/>
        <c:lblOffset val="100"/>
        <c:noMultiLvlLbl val="0"/>
      </c:catAx>
      <c:valAx>
        <c:axId val="141776512"/>
        <c:scaling>
          <c:orientation val="minMax"/>
        </c:scaling>
        <c:delete val="1"/>
        <c:axPos val="l"/>
        <c:numFmt formatCode="0.0%" sourceLinked="1"/>
        <c:majorTickMark val="none"/>
        <c:minorTickMark val="none"/>
        <c:tickLblPos val="nextTo"/>
        <c:crossAx val="189339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By Spend Index</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 1, 2015 – August 31, 2016 vs. September 1, 2016 – August 31, 2017</a:t>
            </a:r>
            <a:endParaRPr lang="en-US" sz="1000" dirty="0">
              <a:effectLst/>
            </a:endParaRPr>
          </a:p>
        </c:rich>
      </c:tx>
      <c:layout>
        <c:manualLayout>
          <c:xMode val="edge"/>
          <c:yMode val="edge"/>
          <c:x val="0.20043266701586576"/>
          <c:y val="2.4910532938295434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230766804112839E-2"/>
                  <c:y val="-2.97455932020779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CAN</c:v>
                </c:pt>
                <c:pt idx="3">
                  <c:v>CHL</c:v>
                </c:pt>
                <c:pt idx="4">
                  <c:v>GBR</c:v>
                </c:pt>
                <c:pt idx="5">
                  <c:v>BRA</c:v>
                </c:pt>
                <c:pt idx="6">
                  <c:v>COL</c:v>
                </c:pt>
                <c:pt idx="7">
                  <c:v>DEU</c:v>
                </c:pt>
                <c:pt idx="8">
                  <c:v>CHE</c:v>
                </c:pt>
                <c:pt idx="9">
                  <c:v>ARG</c:v>
                </c:pt>
              </c:strCache>
            </c:strRef>
          </c:cat>
          <c:val>
            <c:numRef>
              <c:f>Sheet1!$B$2:$B$11</c:f>
              <c:numCache>
                <c:formatCode>#,##0</c:formatCode>
                <c:ptCount val="10"/>
                <c:pt idx="0">
                  <c:v>4013.0158640466434</c:v>
                </c:pt>
                <c:pt idx="1">
                  <c:v>677.85873006233169</c:v>
                </c:pt>
                <c:pt idx="2">
                  <c:v>145.37699617534849</c:v>
                </c:pt>
                <c:pt idx="3">
                  <c:v>145.51579909884103</c:v>
                </c:pt>
                <c:pt idx="4">
                  <c:v>97.540060927267149</c:v>
                </c:pt>
                <c:pt idx="5">
                  <c:v>58.068096160691873</c:v>
                </c:pt>
                <c:pt idx="6">
                  <c:v>55.569271235464967</c:v>
                </c:pt>
                <c:pt idx="7">
                  <c:v>57.726952333402551</c:v>
                </c:pt>
                <c:pt idx="8">
                  <c:v>50.750827158619529</c:v>
                </c:pt>
                <c:pt idx="9">
                  <c:v>36.485565195305007</c:v>
                </c:pt>
              </c:numCache>
            </c:numRef>
          </c:val>
        </c:ser>
        <c:ser>
          <c:idx val="1"/>
          <c:order val="1"/>
          <c:tx>
            <c:strRef>
              <c:f>Sheet1!$C$1</c:f>
              <c:strCache>
                <c:ptCount val="1"/>
                <c:pt idx="0">
                  <c:v>Sep 1, 2016 - Aug 31, 2017 Index2</c:v>
                </c:pt>
              </c:strCache>
            </c:strRef>
          </c:tx>
          <c:spPr>
            <a:solidFill>
              <a:srgbClr val="737C86"/>
            </a:solidFill>
            <a:ln>
              <a:noFill/>
            </a:ln>
            <a:effectLst/>
          </c:spPr>
          <c:invertIfNegative val="0"/>
          <c:dLbls>
            <c:dLbl>
              <c:idx val="0"/>
              <c:layout>
                <c:manualLayout>
                  <c:x val="1.1217947302399124E-2"/>
                  <c:y val="-1.85909957512987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CAN</c:v>
                </c:pt>
                <c:pt idx="3">
                  <c:v>CHL</c:v>
                </c:pt>
                <c:pt idx="4">
                  <c:v>GBR</c:v>
                </c:pt>
                <c:pt idx="5">
                  <c:v>BRA</c:v>
                </c:pt>
                <c:pt idx="6">
                  <c:v>COL</c:v>
                </c:pt>
                <c:pt idx="7">
                  <c:v>DEU</c:v>
                </c:pt>
                <c:pt idx="8">
                  <c:v>CHE</c:v>
                </c:pt>
                <c:pt idx="9">
                  <c:v>ARG</c:v>
                </c:pt>
              </c:strCache>
            </c:strRef>
          </c:cat>
          <c:val>
            <c:numRef>
              <c:f>Sheet1!$C$2:$C$11</c:f>
              <c:numCache>
                <c:formatCode>#,##0</c:formatCode>
                <c:ptCount val="10"/>
                <c:pt idx="0">
                  <c:v>4453.3328274508285</c:v>
                </c:pt>
                <c:pt idx="1">
                  <c:v>876.49175685288196</c:v>
                </c:pt>
                <c:pt idx="2">
                  <c:v>185.52516102808593</c:v>
                </c:pt>
                <c:pt idx="3">
                  <c:v>150.66525913984668</c:v>
                </c:pt>
                <c:pt idx="4">
                  <c:v>126.17857497003284</c:v>
                </c:pt>
                <c:pt idx="5">
                  <c:v>84.459213952739034</c:v>
                </c:pt>
                <c:pt idx="6">
                  <c:v>72.154024343915069</c:v>
                </c:pt>
                <c:pt idx="7">
                  <c:v>62.659672832588775</c:v>
                </c:pt>
                <c:pt idx="8">
                  <c:v>48.53024054963462</c:v>
                </c:pt>
                <c:pt idx="9">
                  <c:v>48.469921556111409</c:v>
                </c:pt>
              </c:numCache>
            </c:numRef>
          </c:val>
        </c:ser>
        <c:dLbls>
          <c:showLegendKey val="0"/>
          <c:showVal val="1"/>
          <c:showCatName val="0"/>
          <c:showSerName val="0"/>
          <c:showPercent val="0"/>
          <c:showBubbleSize val="0"/>
        </c:dLbls>
        <c:gapWidth val="219"/>
        <c:axId val="138503680"/>
        <c:axId val="143361728"/>
      </c:barChart>
      <c:catAx>
        <c:axId val="13850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61728"/>
        <c:crosses val="autoZero"/>
        <c:auto val="1"/>
        <c:lblAlgn val="ctr"/>
        <c:lblOffset val="100"/>
        <c:noMultiLvlLbl val="0"/>
      </c:catAx>
      <c:valAx>
        <c:axId val="143361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8503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0"/>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4.6292891071157971E-2</c:v>
                </c:pt>
                <c:pt idx="1">
                  <c:v>6.634695411981828E-2</c:v>
                </c:pt>
                <c:pt idx="2">
                  <c:v>7.4356410670678511E-2</c:v>
                </c:pt>
                <c:pt idx="3">
                  <c:v>9.8878794118258576E-2</c:v>
                </c:pt>
                <c:pt idx="4">
                  <c:v>9.2183571314576884E-2</c:v>
                </c:pt>
                <c:pt idx="5">
                  <c:v>0.10204438153442012</c:v>
                </c:pt>
                <c:pt idx="6">
                  <c:v>9.5929608144824263E-2</c:v>
                </c:pt>
                <c:pt idx="7">
                  <c:v>8.7773851591345597E-2</c:v>
                </c:pt>
                <c:pt idx="8">
                  <c:v>7.3858290068771926E-2</c:v>
                </c:pt>
                <c:pt idx="9">
                  <c:v>5.472496630837495E-2</c:v>
                </c:pt>
                <c:pt idx="10">
                  <c:v>8.3621429166835626E-2</c:v>
                </c:pt>
                <c:pt idx="11">
                  <c:v>0.12398885189093756</c:v>
                </c:pt>
              </c:numCache>
            </c:numRef>
          </c:val>
          <c:smooth val="0"/>
        </c:ser>
        <c:dLbls>
          <c:showLegendKey val="0"/>
          <c:showVal val="1"/>
          <c:showCatName val="0"/>
          <c:showSerName val="0"/>
          <c:showPercent val="0"/>
          <c:showBubbleSize val="0"/>
        </c:dLbls>
        <c:marker val="1"/>
        <c:smooth val="0"/>
        <c:axId val="190795776"/>
        <c:axId val="141812288"/>
      </c:lineChart>
      <c:valAx>
        <c:axId val="141812288"/>
        <c:scaling>
          <c:orientation val="minMax"/>
        </c:scaling>
        <c:delete val="0"/>
        <c:axPos val="l"/>
        <c:numFmt formatCode="#,##0" sourceLinked="0"/>
        <c:majorTickMark val="none"/>
        <c:minorTickMark val="none"/>
        <c:tickLblPos val="none"/>
        <c:crossAx val="190795776"/>
        <c:crosses val="autoZero"/>
        <c:crossBetween val="between"/>
      </c:valAx>
      <c:catAx>
        <c:axId val="190795776"/>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41812288"/>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0.20387038982528466</c:v>
                </c:pt>
                <c:pt idx="1">
                  <c:v>3.604950313693106E-2</c:v>
                </c:pt>
                <c:pt idx="2">
                  <c:v>9.3695329677765143E-2</c:v>
                </c:pt>
                <c:pt idx="3">
                  <c:v>0.16755436284350911</c:v>
                </c:pt>
                <c:pt idx="4">
                  <c:v>0.49883041451650995</c:v>
                </c:pt>
              </c:numCache>
            </c:numRef>
          </c:val>
        </c:ser>
        <c:dLbls>
          <c:dLblPos val="outEnd"/>
          <c:showLegendKey val="0"/>
          <c:showVal val="1"/>
          <c:showCatName val="0"/>
          <c:showSerName val="0"/>
          <c:showPercent val="0"/>
          <c:showBubbleSize val="0"/>
        </c:dLbls>
        <c:gapWidth val="219"/>
        <c:overlap val="-27"/>
        <c:axId val="190798848"/>
        <c:axId val="141814016"/>
      </c:barChart>
      <c:catAx>
        <c:axId val="19079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14016"/>
        <c:crosses val="autoZero"/>
        <c:auto val="1"/>
        <c:lblAlgn val="ctr"/>
        <c:lblOffset val="100"/>
        <c:noMultiLvlLbl val="0"/>
      </c:catAx>
      <c:valAx>
        <c:axId val="141814016"/>
        <c:scaling>
          <c:orientation val="minMax"/>
        </c:scaling>
        <c:delete val="1"/>
        <c:axPos val="l"/>
        <c:numFmt formatCode="0.0%" sourceLinked="1"/>
        <c:majorTickMark val="none"/>
        <c:minorTickMark val="none"/>
        <c:tickLblPos val="nextTo"/>
        <c:crossAx val="190798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4.0563267330458126E-2</c:v>
                </c:pt>
                <c:pt idx="1">
                  <c:v>6.3113648967446312E-2</c:v>
                </c:pt>
                <c:pt idx="2">
                  <c:v>8.519680055593562E-2</c:v>
                </c:pt>
                <c:pt idx="3">
                  <c:v>0.12032244842569367</c:v>
                </c:pt>
                <c:pt idx="4">
                  <c:v>0.12266972999635442</c:v>
                </c:pt>
                <c:pt idx="5">
                  <c:v>9.4468804991167249E-2</c:v>
                </c:pt>
                <c:pt idx="6">
                  <c:v>8.8434228474862084E-2</c:v>
                </c:pt>
                <c:pt idx="7">
                  <c:v>0.10207635523539318</c:v>
                </c:pt>
                <c:pt idx="8">
                  <c:v>7.2388181222179326E-2</c:v>
                </c:pt>
                <c:pt idx="9">
                  <c:v>5.1333404136911745E-2</c:v>
                </c:pt>
                <c:pt idx="10">
                  <c:v>8.6778114500796727E-2</c:v>
                </c:pt>
                <c:pt idx="11">
                  <c:v>7.2655016162801622E-2</c:v>
                </c:pt>
              </c:numCache>
            </c:numRef>
          </c:val>
          <c:smooth val="0"/>
        </c:ser>
        <c:dLbls>
          <c:showLegendKey val="0"/>
          <c:showVal val="1"/>
          <c:showCatName val="0"/>
          <c:showSerName val="0"/>
          <c:showPercent val="0"/>
          <c:showBubbleSize val="0"/>
        </c:dLbls>
        <c:marker val="1"/>
        <c:smooth val="0"/>
        <c:axId val="189222912"/>
        <c:axId val="141816896"/>
      </c:lineChart>
      <c:valAx>
        <c:axId val="141816896"/>
        <c:scaling>
          <c:orientation val="minMax"/>
        </c:scaling>
        <c:delete val="0"/>
        <c:axPos val="l"/>
        <c:numFmt formatCode="#,##0" sourceLinked="0"/>
        <c:majorTickMark val="none"/>
        <c:minorTickMark val="none"/>
        <c:tickLblPos val="none"/>
        <c:crossAx val="189222912"/>
        <c:crosses val="autoZero"/>
        <c:crossBetween val="between"/>
      </c:valAx>
      <c:catAx>
        <c:axId val="189222912"/>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41816896"/>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0.31702428555544476</c:v>
                </c:pt>
                <c:pt idx="1">
                  <c:v>4.5518381883604485E-2</c:v>
                </c:pt>
                <c:pt idx="2">
                  <c:v>0.12442794395679554</c:v>
                </c:pt>
                <c:pt idx="3">
                  <c:v>0.10095774090095108</c:v>
                </c:pt>
                <c:pt idx="4">
                  <c:v>0.41207164770320415</c:v>
                </c:pt>
              </c:numCache>
            </c:numRef>
          </c:val>
        </c:ser>
        <c:dLbls>
          <c:dLblPos val="outEnd"/>
          <c:showLegendKey val="0"/>
          <c:showVal val="1"/>
          <c:showCatName val="0"/>
          <c:showSerName val="0"/>
          <c:showPercent val="0"/>
          <c:showBubbleSize val="0"/>
        </c:dLbls>
        <c:gapWidth val="219"/>
        <c:overlap val="-27"/>
        <c:axId val="189225984"/>
        <c:axId val="141818624"/>
      </c:barChart>
      <c:catAx>
        <c:axId val="18922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18624"/>
        <c:crosses val="autoZero"/>
        <c:auto val="1"/>
        <c:lblAlgn val="ctr"/>
        <c:lblOffset val="100"/>
        <c:noMultiLvlLbl val="0"/>
      </c:catAx>
      <c:valAx>
        <c:axId val="141818624"/>
        <c:scaling>
          <c:orientation val="minMax"/>
        </c:scaling>
        <c:delete val="1"/>
        <c:axPos val="l"/>
        <c:numFmt formatCode="0.0%" sourceLinked="1"/>
        <c:majorTickMark val="none"/>
        <c:minorTickMark val="none"/>
        <c:tickLblPos val="nextTo"/>
        <c:crossAx val="18922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7.4607464809339788E-2</c:v>
                </c:pt>
                <c:pt idx="1">
                  <c:v>7.4001151000343143E-2</c:v>
                </c:pt>
                <c:pt idx="2">
                  <c:v>9.141352649677216E-2</c:v>
                </c:pt>
                <c:pt idx="3">
                  <c:v>0.10210484428228882</c:v>
                </c:pt>
                <c:pt idx="4">
                  <c:v>7.6513766888467158E-2</c:v>
                </c:pt>
                <c:pt idx="5">
                  <c:v>8.092411726772214E-2</c:v>
                </c:pt>
                <c:pt idx="6">
                  <c:v>8.4547000356829813E-2</c:v>
                </c:pt>
                <c:pt idx="7">
                  <c:v>8.1357613507931567E-2</c:v>
                </c:pt>
                <c:pt idx="8">
                  <c:v>7.9605410748019398E-2</c:v>
                </c:pt>
                <c:pt idx="9">
                  <c:v>8.3687623856098736E-2</c:v>
                </c:pt>
                <c:pt idx="10">
                  <c:v>8.616179015062668E-2</c:v>
                </c:pt>
                <c:pt idx="11">
                  <c:v>8.5075690635560502E-2</c:v>
                </c:pt>
              </c:numCache>
            </c:numRef>
          </c:val>
          <c:smooth val="0"/>
        </c:ser>
        <c:dLbls>
          <c:showLegendKey val="0"/>
          <c:showVal val="1"/>
          <c:showCatName val="0"/>
          <c:showSerName val="0"/>
          <c:showPercent val="0"/>
          <c:showBubbleSize val="0"/>
        </c:dLbls>
        <c:marker val="1"/>
        <c:smooth val="0"/>
        <c:axId val="196507136"/>
        <c:axId val="190613184"/>
      </c:lineChart>
      <c:valAx>
        <c:axId val="190613184"/>
        <c:scaling>
          <c:orientation val="minMax"/>
        </c:scaling>
        <c:delete val="0"/>
        <c:axPos val="l"/>
        <c:numFmt formatCode="#,##0" sourceLinked="0"/>
        <c:majorTickMark val="none"/>
        <c:minorTickMark val="none"/>
        <c:tickLblPos val="none"/>
        <c:crossAx val="196507136"/>
        <c:crosses val="autoZero"/>
        <c:crossBetween val="between"/>
      </c:valAx>
      <c:catAx>
        <c:axId val="196507136"/>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90613184"/>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0.1675449278756351</c:v>
                </c:pt>
                <c:pt idx="1">
                  <c:v>1.6888339204567653E-2</c:v>
                </c:pt>
                <c:pt idx="2">
                  <c:v>9.7313271718875508E-2</c:v>
                </c:pt>
                <c:pt idx="3">
                  <c:v>0.12313281025480734</c:v>
                </c:pt>
                <c:pt idx="4">
                  <c:v>0.59512065094611433</c:v>
                </c:pt>
              </c:numCache>
            </c:numRef>
          </c:val>
        </c:ser>
        <c:dLbls>
          <c:dLblPos val="outEnd"/>
          <c:showLegendKey val="0"/>
          <c:showVal val="1"/>
          <c:showCatName val="0"/>
          <c:showSerName val="0"/>
          <c:showPercent val="0"/>
          <c:showBubbleSize val="0"/>
        </c:dLbls>
        <c:gapWidth val="219"/>
        <c:overlap val="-27"/>
        <c:axId val="193559552"/>
        <c:axId val="190614912"/>
      </c:barChart>
      <c:catAx>
        <c:axId val="19355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614912"/>
        <c:crosses val="autoZero"/>
        <c:auto val="1"/>
        <c:lblAlgn val="ctr"/>
        <c:lblOffset val="100"/>
        <c:noMultiLvlLbl val="0"/>
      </c:catAx>
      <c:valAx>
        <c:axId val="190614912"/>
        <c:scaling>
          <c:orientation val="minMax"/>
        </c:scaling>
        <c:delete val="1"/>
        <c:axPos val="l"/>
        <c:numFmt formatCode="0.0%" sourceLinked="1"/>
        <c:majorTickMark val="none"/>
        <c:minorTickMark val="none"/>
        <c:tickLblPos val="nextTo"/>
        <c:crossAx val="193559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8.8477355817802208E-2</c:v>
                </c:pt>
                <c:pt idx="1">
                  <c:v>6.5191649298411272E-2</c:v>
                </c:pt>
                <c:pt idx="2">
                  <c:v>5.9200900451391966E-2</c:v>
                </c:pt>
                <c:pt idx="3">
                  <c:v>6.2525982936741747E-2</c:v>
                </c:pt>
                <c:pt idx="4">
                  <c:v>9.0448653676895752E-2</c:v>
                </c:pt>
                <c:pt idx="5">
                  <c:v>0.14373587858650086</c:v>
                </c:pt>
                <c:pt idx="6">
                  <c:v>6.1351885340924596E-2</c:v>
                </c:pt>
                <c:pt idx="7">
                  <c:v>6.1148034204538466E-2</c:v>
                </c:pt>
                <c:pt idx="8">
                  <c:v>9.5934415223737551E-2</c:v>
                </c:pt>
                <c:pt idx="9">
                  <c:v>7.7233260891591549E-2</c:v>
                </c:pt>
                <c:pt idx="10">
                  <c:v>0.1196204284649242</c:v>
                </c:pt>
                <c:pt idx="11">
                  <c:v>7.5131555106539655E-2</c:v>
                </c:pt>
              </c:numCache>
            </c:numRef>
          </c:val>
          <c:smooth val="0"/>
        </c:ser>
        <c:dLbls>
          <c:showLegendKey val="0"/>
          <c:showVal val="1"/>
          <c:showCatName val="0"/>
          <c:showSerName val="0"/>
          <c:showPercent val="0"/>
          <c:showBubbleSize val="0"/>
        </c:dLbls>
        <c:marker val="1"/>
        <c:smooth val="0"/>
        <c:axId val="193702912"/>
        <c:axId val="190617792"/>
      </c:lineChart>
      <c:valAx>
        <c:axId val="190617792"/>
        <c:scaling>
          <c:orientation val="minMax"/>
        </c:scaling>
        <c:delete val="0"/>
        <c:axPos val="l"/>
        <c:numFmt formatCode="#,##0" sourceLinked="0"/>
        <c:majorTickMark val="none"/>
        <c:minorTickMark val="none"/>
        <c:tickLblPos val="none"/>
        <c:crossAx val="193702912"/>
        <c:crosses val="autoZero"/>
        <c:crossBetween val="between"/>
      </c:valAx>
      <c:catAx>
        <c:axId val="193702912"/>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90617792"/>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0.41584571032044509</c:v>
                </c:pt>
                <c:pt idx="1">
                  <c:v>1.5967815293764731E-2</c:v>
                </c:pt>
                <c:pt idx="2">
                  <c:v>3.895382478609373E-2</c:v>
                </c:pt>
                <c:pt idx="3">
                  <c:v>0.21947351172761731</c:v>
                </c:pt>
                <c:pt idx="4">
                  <c:v>0.3097591378720792</c:v>
                </c:pt>
              </c:numCache>
            </c:numRef>
          </c:val>
        </c:ser>
        <c:dLbls>
          <c:dLblPos val="outEnd"/>
          <c:showLegendKey val="0"/>
          <c:showVal val="1"/>
          <c:showCatName val="0"/>
          <c:showSerName val="0"/>
          <c:showPercent val="0"/>
          <c:showBubbleSize val="0"/>
        </c:dLbls>
        <c:gapWidth val="219"/>
        <c:overlap val="-27"/>
        <c:axId val="197942272"/>
        <c:axId val="130973696"/>
      </c:barChart>
      <c:catAx>
        <c:axId val="197942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973696"/>
        <c:crosses val="autoZero"/>
        <c:auto val="1"/>
        <c:lblAlgn val="ctr"/>
        <c:lblOffset val="100"/>
        <c:noMultiLvlLbl val="0"/>
      </c:catAx>
      <c:valAx>
        <c:axId val="130973696"/>
        <c:scaling>
          <c:orientation val="minMax"/>
        </c:scaling>
        <c:delete val="1"/>
        <c:axPos val="l"/>
        <c:numFmt formatCode="0.0%" sourceLinked="1"/>
        <c:majorTickMark val="none"/>
        <c:minorTickMark val="none"/>
        <c:tickLblPos val="nextTo"/>
        <c:crossAx val="197942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a:solidFill>
                  <a:schemeClr val="tx1">
                    <a:lumMod val="75000"/>
                    <a:lumOff val="25000"/>
                  </a:schemeClr>
                </a:solidFill>
              </a:defRPr>
            </a:pPr>
            <a:r>
              <a:rPr lang="en-US" sz="1000" dirty="0" smtClean="0">
                <a:solidFill>
                  <a:schemeClr val="tx1">
                    <a:lumMod val="75000"/>
                    <a:lumOff val="25000"/>
                  </a:schemeClr>
                </a:solidFill>
              </a:rPr>
              <a:t>Seasonality: %</a:t>
            </a:r>
            <a:r>
              <a:rPr lang="en-US" sz="1000" baseline="0" dirty="0" smtClean="0">
                <a:solidFill>
                  <a:schemeClr val="tx1">
                    <a:lumMod val="75000"/>
                    <a:lumOff val="25000"/>
                  </a:schemeClr>
                </a:solidFill>
              </a:rPr>
              <a:t> </a:t>
            </a:r>
            <a:r>
              <a:rPr lang="en-US" sz="1000" baseline="0" smtClean="0">
                <a:solidFill>
                  <a:schemeClr val="tx1">
                    <a:lumMod val="75000"/>
                    <a:lumOff val="25000"/>
                  </a:schemeClr>
                </a:solidFill>
              </a:rPr>
              <a:t>of origination </a:t>
            </a:r>
            <a:r>
              <a:rPr lang="en-US" sz="1000" baseline="0" dirty="0" smtClean="0">
                <a:solidFill>
                  <a:schemeClr val="tx1">
                    <a:lumMod val="75000"/>
                    <a:lumOff val="25000"/>
                  </a:schemeClr>
                </a:solidFill>
              </a:rPr>
              <a:t>Market Spend Month</a:t>
            </a:r>
          </a:p>
        </c:rich>
      </c:tx>
      <c:layout>
        <c:manualLayout>
          <c:xMode val="edge"/>
          <c:yMode val="edge"/>
          <c:x val="0.22918774819135115"/>
          <c:y val="4.0863263797143175E-2"/>
        </c:manualLayout>
      </c:layout>
      <c:overlay val="1"/>
    </c:title>
    <c:autoTitleDeleted val="0"/>
    <c:plotArea>
      <c:layout>
        <c:manualLayout>
          <c:layoutTarget val="inner"/>
          <c:xMode val="edge"/>
          <c:yMode val="edge"/>
          <c:x val="2.0720872786300314E-2"/>
          <c:y val="0.21023659826491711"/>
          <c:w val="0.95855825442739939"/>
          <c:h val="0.36556029687852787"/>
        </c:manualLayout>
      </c:layout>
      <c:lineChart>
        <c:grouping val="standard"/>
        <c:varyColors val="0"/>
        <c:ser>
          <c:idx val="1"/>
          <c:order val="0"/>
          <c:tx>
            <c:strRef>
              <c:f>Sheet1!$B$1</c:f>
              <c:strCache>
                <c:ptCount val="1"/>
                <c:pt idx="0">
                  <c:v>Peer Group</c:v>
                </c:pt>
              </c:strCache>
            </c:strRef>
          </c:tx>
          <c:spPr>
            <a:ln>
              <a:solidFill>
                <a:srgbClr val="C00000"/>
              </a:solidFill>
            </a:ln>
          </c:spPr>
          <c:marker>
            <c:symbol val="square"/>
            <c:size val="7"/>
            <c:spPr>
              <a:solidFill>
                <a:srgbClr val="C00000"/>
              </a:solidFill>
              <a:ln>
                <a:solidFill>
                  <a:srgbClr val="C00000"/>
                </a:solidFill>
              </a:ln>
            </c:spPr>
          </c:marker>
          <c:dLbls>
            <c:numFmt formatCode="0%" sourceLinked="0"/>
            <c:spPr>
              <a:noFill/>
              <a:ln>
                <a:noFill/>
              </a:ln>
              <a:effectLst/>
            </c:spPr>
            <c:txPr>
              <a:bodyPr/>
              <a:lstStyle/>
              <a:p>
                <a:pPr>
                  <a:defRPr sz="800" b="1">
                    <a:solidFill>
                      <a:schemeClr val="tx1">
                        <a:lumMod val="75000"/>
                        <a:lumOff val="25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Count val="12"/>
                <c:pt idx="0">
                  <c:v>September</c:v>
                </c:pt>
                <c:pt idx="1">
                  <c:v>October</c:v>
                </c:pt>
                <c:pt idx="2">
                  <c:v>November</c:v>
                </c:pt>
                <c:pt idx="3">
                  <c:v>December</c:v>
                </c:pt>
                <c:pt idx="4">
                  <c:v>January</c:v>
                </c:pt>
                <c:pt idx="5">
                  <c:v>February</c:v>
                </c:pt>
                <c:pt idx="6">
                  <c:v>March</c:v>
                </c:pt>
                <c:pt idx="7">
                  <c:v>April</c:v>
                </c:pt>
                <c:pt idx="8">
                  <c:v>May</c:v>
                </c:pt>
                <c:pt idx="9">
                  <c:v>June</c:v>
                </c:pt>
                <c:pt idx="10">
                  <c:v>July</c:v>
                </c:pt>
                <c:pt idx="11">
                  <c:v>August</c:v>
                </c:pt>
              </c:strCache>
            </c:strRef>
          </c:cat>
          <c:val>
            <c:numRef>
              <c:f>Sheet1!$B$2:$B$13</c:f>
              <c:numCache>
                <c:formatCode>0.0%</c:formatCode>
                <c:ptCount val="12"/>
                <c:pt idx="0">
                  <c:v>5.4720011202387342E-2</c:v>
                </c:pt>
                <c:pt idx="1">
                  <c:v>4.9284974121812965E-2</c:v>
                </c:pt>
                <c:pt idx="2">
                  <c:v>6.1146553093726505E-2</c:v>
                </c:pt>
                <c:pt idx="3">
                  <c:v>0.1025310137348469</c:v>
                </c:pt>
                <c:pt idx="4">
                  <c:v>0.13669487095649935</c:v>
                </c:pt>
                <c:pt idx="5">
                  <c:v>8.6514037881699382E-2</c:v>
                </c:pt>
                <c:pt idx="6">
                  <c:v>8.7078024763136377E-2</c:v>
                </c:pt>
                <c:pt idx="7">
                  <c:v>7.4340403621446907E-2</c:v>
                </c:pt>
                <c:pt idx="8">
                  <c:v>5.2869838610352243E-2</c:v>
                </c:pt>
                <c:pt idx="9">
                  <c:v>5.7278123679412152E-2</c:v>
                </c:pt>
                <c:pt idx="10">
                  <c:v>6.843548052201745E-2</c:v>
                </c:pt>
                <c:pt idx="11">
                  <c:v>0.16910666781266265</c:v>
                </c:pt>
              </c:numCache>
            </c:numRef>
          </c:val>
          <c:smooth val="0"/>
        </c:ser>
        <c:dLbls>
          <c:showLegendKey val="0"/>
          <c:showVal val="1"/>
          <c:showCatName val="0"/>
          <c:showSerName val="0"/>
          <c:showPercent val="0"/>
          <c:showBubbleSize val="0"/>
        </c:dLbls>
        <c:marker val="1"/>
        <c:smooth val="0"/>
        <c:axId val="209872896"/>
        <c:axId val="130976576"/>
      </c:lineChart>
      <c:valAx>
        <c:axId val="130976576"/>
        <c:scaling>
          <c:orientation val="minMax"/>
        </c:scaling>
        <c:delete val="0"/>
        <c:axPos val="l"/>
        <c:numFmt formatCode="#,##0" sourceLinked="0"/>
        <c:majorTickMark val="none"/>
        <c:minorTickMark val="none"/>
        <c:tickLblPos val="none"/>
        <c:crossAx val="209872896"/>
        <c:crosses val="autoZero"/>
        <c:crossBetween val="between"/>
      </c:valAx>
      <c:catAx>
        <c:axId val="209872896"/>
        <c:scaling>
          <c:orientation val="minMax"/>
        </c:scaling>
        <c:delete val="0"/>
        <c:axPos val="b"/>
        <c:numFmt formatCode="General" sourceLinked="0"/>
        <c:majorTickMark val="out"/>
        <c:minorTickMark val="none"/>
        <c:tickLblPos val="nextTo"/>
        <c:txPr>
          <a:bodyPr rot="-5400000" vert="horz"/>
          <a:lstStyle/>
          <a:p>
            <a:pPr>
              <a:defRPr sz="900">
                <a:solidFill>
                  <a:schemeClr val="tx1">
                    <a:lumMod val="75000"/>
                    <a:lumOff val="25000"/>
                  </a:schemeClr>
                </a:solidFill>
              </a:defRPr>
            </a:pPr>
            <a:endParaRPr lang="en-US"/>
          </a:p>
        </c:txPr>
        <c:crossAx val="130976576"/>
        <c:crosses val="autoZero"/>
        <c:auto val="1"/>
        <c:lblAlgn val="ctr"/>
        <c:lblOffset val="100"/>
        <c:noMultiLvlLbl val="0"/>
      </c:catAx>
    </c:plotArea>
    <c:plotVisOnly val="1"/>
    <c:dispBlanksAs val="gap"/>
    <c:showDLblsOverMax val="0"/>
  </c:chart>
  <c:txPr>
    <a:bodyPr/>
    <a:lstStyle/>
    <a:p>
      <a:pPr>
        <a:defRPr sz="1200">
          <a:latin typeface="Arial" pitchFamily="34" charset="0"/>
          <a:cs typeface="Arial"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1" i="0" u="none" strike="noStrike" kern="1200" spc="0" baseline="0">
                <a:solidFill>
                  <a:schemeClr val="tx1">
                    <a:lumMod val="65000"/>
                    <a:lumOff val="35000"/>
                  </a:schemeClr>
                </a:solidFill>
                <a:latin typeface="+mn-lt"/>
                <a:ea typeface="+mn-ea"/>
                <a:cs typeface="+mn-cs"/>
              </a:defRPr>
            </a:pPr>
            <a:r>
              <a:rPr lang="en-US" sz="1000" b="1" dirty="0" smtClean="0"/>
              <a:t>Category</a:t>
            </a:r>
            <a:r>
              <a:rPr lang="en-US" sz="1000" b="1" baseline="0" dirty="0" smtClean="0"/>
              <a:t> Spend</a:t>
            </a:r>
            <a:endParaRPr lang="en-US" sz="1000" b="1" dirty="0"/>
          </a:p>
        </c:rich>
      </c:tx>
      <c:layout>
        <c:manualLayout>
          <c:xMode val="edge"/>
          <c:yMode val="edge"/>
          <c:x val="0.37973604320105858"/>
          <c:y val="0.18822373641054793"/>
        </c:manualLayout>
      </c:layout>
      <c:overlay val="0"/>
      <c:spPr>
        <a:noFill/>
        <a:ln>
          <a:noFill/>
        </a:ln>
        <a:effectLst/>
      </c:spPr>
    </c:title>
    <c:autoTitleDeleted val="0"/>
    <c:plotArea>
      <c:layout>
        <c:manualLayout>
          <c:layoutTarget val="inner"/>
          <c:xMode val="edge"/>
          <c:yMode val="edge"/>
          <c:x val="3.4694558740843318E-2"/>
          <c:y val="0.16871625674865026"/>
          <c:w val="0.93061088251831336"/>
          <c:h val="0.66646670665866825"/>
        </c:manualLayout>
      </c:layout>
      <c:barChart>
        <c:barDir val="col"/>
        <c:grouping val="clustered"/>
        <c:varyColors val="0"/>
        <c:ser>
          <c:idx val="0"/>
          <c:order val="0"/>
          <c:tx>
            <c:strRef>
              <c:f>Sheet1!$B$1</c:f>
              <c:strCache>
                <c:ptCount val="1"/>
                <c:pt idx="0">
                  <c:v>Spend</c:v>
                </c:pt>
              </c:strCache>
            </c:strRef>
          </c:tx>
          <c:spPr>
            <a:solidFill>
              <a:schemeClr val="accent5">
                <a:lumMod val="60000"/>
                <a:lumOff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Hotels</c:v>
                </c:pt>
                <c:pt idx="1">
                  <c:v>Car Rental</c:v>
                </c:pt>
                <c:pt idx="2">
                  <c:v>Restaurants</c:v>
                </c:pt>
                <c:pt idx="3">
                  <c:v>Retail</c:v>
                </c:pt>
                <c:pt idx="4">
                  <c:v>Other</c:v>
                </c:pt>
              </c:strCache>
            </c:strRef>
          </c:cat>
          <c:val>
            <c:numRef>
              <c:f>Sheet1!$B$2:$B$6</c:f>
              <c:numCache>
                <c:formatCode>0.0%</c:formatCode>
                <c:ptCount val="5"/>
                <c:pt idx="0">
                  <c:v>0.2718434555698262</c:v>
                </c:pt>
                <c:pt idx="1">
                  <c:v>4.3493060200146823E-2</c:v>
                </c:pt>
                <c:pt idx="2">
                  <c:v>0.11436018315752997</c:v>
                </c:pt>
                <c:pt idx="3">
                  <c:v>0.10963873572250603</c:v>
                </c:pt>
                <c:pt idx="4">
                  <c:v>0.46066456534999101</c:v>
                </c:pt>
              </c:numCache>
            </c:numRef>
          </c:val>
        </c:ser>
        <c:dLbls>
          <c:dLblPos val="outEnd"/>
          <c:showLegendKey val="0"/>
          <c:showVal val="1"/>
          <c:showCatName val="0"/>
          <c:showSerName val="0"/>
          <c:showPercent val="0"/>
          <c:showBubbleSize val="0"/>
        </c:dLbls>
        <c:gapWidth val="219"/>
        <c:overlap val="-27"/>
        <c:axId val="209700864"/>
        <c:axId val="130978304"/>
      </c:barChart>
      <c:catAx>
        <c:axId val="20970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978304"/>
        <c:crosses val="autoZero"/>
        <c:auto val="1"/>
        <c:lblAlgn val="ctr"/>
        <c:lblOffset val="100"/>
        <c:noMultiLvlLbl val="0"/>
      </c:catAx>
      <c:valAx>
        <c:axId val="130978304"/>
        <c:scaling>
          <c:orientation val="minMax"/>
        </c:scaling>
        <c:delete val="1"/>
        <c:axPos val="l"/>
        <c:numFmt formatCode="0.0%" sourceLinked="1"/>
        <c:majorTickMark val="none"/>
        <c:minorTickMark val="none"/>
        <c:tickLblPos val="nextTo"/>
        <c:crossAx val="209700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By Spend Index</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 1, 2015 – August 31, 2016 vs. September 1, 2016 – August 31, 2017</a:t>
            </a:r>
            <a:endParaRPr lang="en-US" sz="1000" dirty="0">
              <a:effectLst/>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tx>
                <c:rich>
                  <a:bodyPr/>
                  <a:lstStyle/>
                  <a:p>
                    <a:r>
                      <a:rPr lang="en-US" smtClean="0"/>
                      <a:t>5,444</a:t>
                    </a:r>
                    <a:endParaRPr lang="en-US" dirty="0"/>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tx>
                <c:rich>
                  <a:bodyPr/>
                  <a:lstStyle/>
                  <a:p>
                    <a:fld id="{CAFFCD22-5287-4966-80E3-749A0FEB85B0}"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8.0128195017136715E-3"/>
                  <c:y val="-1.8590995751298734E-2"/>
                </c:manualLayout>
              </c:layout>
              <c:tx>
                <c:rich>
                  <a:bodyPr/>
                  <a:lstStyle/>
                  <a:p>
                    <a:fld id="{DD7D9169-91B2-44BE-8001-CBBABEB6D3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manualLayout>
                  <c:x val="-4.8076917010282027E-3"/>
                  <c:y val="-2.6027394051818229E-2"/>
                </c:manualLayout>
              </c:layout>
              <c:tx>
                <c:rich>
                  <a:bodyPr/>
                  <a:lstStyle/>
                  <a:p>
                    <a:fld id="{B6F9AE33-71CF-4F75-9D5C-5146B209793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4"/>
              <c:layout>
                <c:manualLayout>
                  <c:x val="-9.6153834020564644E-3"/>
                  <c:y val="-2.6027394051818229E-2"/>
                </c:manualLayout>
              </c:layout>
              <c:tx>
                <c:rich>
                  <a:bodyPr/>
                  <a:lstStyle/>
                  <a:p>
                    <a:fld id="{A6FC0DF2-322E-4B07-A291-0A4E66DB619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5"/>
              <c:layout>
                <c:manualLayout>
                  <c:x val="-5.8759997545394427E-17"/>
                  <c:y val="-1.8590995751298869E-2"/>
                </c:manualLayout>
              </c:layout>
              <c:tx>
                <c:rich>
                  <a:bodyPr/>
                  <a:lstStyle/>
                  <a:p>
                    <a:fld id="{F1BBB2BF-F9D4-424F-B270-28A4F01D010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6"/>
              <c:layout>
                <c:manualLayout>
                  <c:x val="-4.8076917010282027E-3"/>
                  <c:y val="-1.8590995751298734E-2"/>
                </c:manualLayout>
              </c:layout>
              <c:tx>
                <c:rich>
                  <a:bodyPr/>
                  <a:lstStyle/>
                  <a:p>
                    <a:fld id="{7729740E-5FC3-4B48-9E59-FE3DAEE6BDC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7"/>
              <c:layout>
                <c:manualLayout>
                  <c:x val="-8.0128195017136715E-3"/>
                  <c:y val="-1.8590995751298869E-2"/>
                </c:manualLayout>
              </c:layout>
              <c:tx>
                <c:rich>
                  <a:bodyPr/>
                  <a:lstStyle/>
                  <a:p>
                    <a:fld id="{350B67DD-BE93-4D36-AC04-3BC1ECC1EF7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8"/>
              <c:layout>
                <c:manualLayout>
                  <c:x val="-1.2820511202741873E-2"/>
                  <c:y val="-3.7181991502597471E-3"/>
                </c:manualLayout>
              </c:layout>
              <c:tx>
                <c:rich>
                  <a:bodyPr/>
                  <a:lstStyle/>
                  <a:p>
                    <a:fld id="{5AB30BDE-9B41-4F68-A998-CEC6C2E67CF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9"/>
              <c:layout>
                <c:manualLayout>
                  <c:x val="-8.0128195017136715E-3"/>
                  <c:y val="-1.3633239391940914E-16"/>
                </c:manualLayout>
              </c:layout>
              <c:tx>
                <c:rich>
                  <a:bodyPr/>
                  <a:lstStyle/>
                  <a:p>
                    <a:fld id="{34ED5E1B-007B-4486-B1F3-AE4FD96E03B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DEU</c:v>
                </c:pt>
                <c:pt idx="4">
                  <c:v>CHE</c:v>
                </c:pt>
                <c:pt idx="5">
                  <c:v>ITA</c:v>
                </c:pt>
                <c:pt idx="6">
                  <c:v>BRA</c:v>
                </c:pt>
                <c:pt idx="7">
                  <c:v>AUS</c:v>
                </c:pt>
                <c:pt idx="8">
                  <c:v>PAN</c:v>
                </c:pt>
                <c:pt idx="9">
                  <c:v>NLD</c:v>
                </c:pt>
              </c:strCache>
            </c:strRef>
          </c:cat>
          <c:val>
            <c:numRef>
              <c:f>Sheet1!$B$2:$B$11</c:f>
              <c:numCache>
                <c:formatCode>#,##0</c:formatCode>
                <c:ptCount val="10"/>
                <c:pt idx="0">
                  <c:v>5444.0930478366963</c:v>
                </c:pt>
                <c:pt idx="1">
                  <c:v>385.76110987661667</c:v>
                </c:pt>
                <c:pt idx="2">
                  <c:v>253.34204128037544</c:v>
                </c:pt>
                <c:pt idx="3">
                  <c:v>99.844214690777164</c:v>
                </c:pt>
                <c:pt idx="4">
                  <c:v>110.61253386404088</c:v>
                </c:pt>
                <c:pt idx="5">
                  <c:v>54.266481615244111</c:v>
                </c:pt>
                <c:pt idx="6">
                  <c:v>30.658044787201778</c:v>
                </c:pt>
                <c:pt idx="7">
                  <c:v>31.351501210916421</c:v>
                </c:pt>
                <c:pt idx="8">
                  <c:v>22.865057068520802</c:v>
                </c:pt>
                <c:pt idx="9">
                  <c:v>33.447434052525288</c:v>
                </c:pt>
              </c:numCache>
            </c:numRef>
          </c:val>
          <c:extLst>
            <c:ext xmlns:c15="http://schemas.microsoft.com/office/drawing/2012/chart" uri="{02D57815-91ED-43cb-92C2-25804820EDAC}">
              <c15:datalabelsRange>
                <c15:f>Sheet1!$B$2:$B$11</c15:f>
                <c15:dlblRangeCache>
                  <c:ptCount val="10"/>
                  <c:pt idx="0">
                    <c:v>5,444</c:v>
                  </c:pt>
                  <c:pt idx="1">
                    <c:v>386</c:v>
                  </c:pt>
                  <c:pt idx="2">
                    <c:v>253</c:v>
                  </c:pt>
                  <c:pt idx="3">
                    <c:v>100</c:v>
                  </c:pt>
                  <c:pt idx="4">
                    <c:v>111</c:v>
                  </c:pt>
                  <c:pt idx="5">
                    <c:v>54</c:v>
                  </c:pt>
                  <c:pt idx="6">
                    <c:v>31</c:v>
                  </c:pt>
                  <c:pt idx="7">
                    <c:v>31</c:v>
                  </c:pt>
                  <c:pt idx="8">
                    <c:v>23</c:v>
                  </c:pt>
                  <c:pt idx="9">
                    <c:v>33</c:v>
                  </c:pt>
                </c15:dlblRangeCache>
              </c15:datalabelsRange>
            </c:ext>
          </c:extLst>
        </c:ser>
        <c:ser>
          <c:idx val="1"/>
          <c:order val="1"/>
          <c:tx>
            <c:strRef>
              <c:f>Sheet1!$C$1</c:f>
              <c:strCache>
                <c:ptCount val="1"/>
                <c:pt idx="0">
                  <c:v>Sep 1, 2016 - Aug 31, 2017 Index2</c:v>
                </c:pt>
              </c:strCache>
            </c:strRef>
          </c:tx>
          <c:spPr>
            <a:solidFill>
              <a:srgbClr val="737C86"/>
            </a:solidFill>
            <a:ln>
              <a:noFill/>
            </a:ln>
            <a:effectLst/>
          </c:spPr>
          <c:invertIfNegative val="0"/>
          <c:dLbls>
            <c:dLbl>
              <c:idx val="0"/>
              <c:layout>
                <c:manualLayout>
                  <c:x val="2.0032048754284177E-2"/>
                  <c:y val="-2.757977860355567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75000"/>
                            <a:lumOff val="25000"/>
                          </a:schemeClr>
                        </a:solidFill>
                        <a:latin typeface="+mn-lt"/>
                        <a:ea typeface="+mn-ea"/>
                        <a:cs typeface="+mn-cs"/>
                      </a:defRPr>
                    </a:pPr>
                    <a:r>
                      <a:rPr lang="en-US" smtClean="0"/>
                      <a:t>5,295</a:t>
                    </a:r>
                    <a:endParaRPr lang="en-US" dirty="0"/>
                  </a:p>
                </c:rich>
              </c:tx>
              <c:spPr>
                <a:noFill/>
                <a:ln>
                  <a:noFill/>
                </a:ln>
                <a:effectLst/>
              </c:spPr>
              <c:showLegendKey val="0"/>
              <c:showVal val="0"/>
              <c:showCatName val="0"/>
              <c:showSerName val="0"/>
              <c:showPercent val="0"/>
              <c:showBubbleSize val="0"/>
              <c:extLst>
                <c:ext xmlns:c15="http://schemas.microsoft.com/office/drawing/2012/chart" uri="{CE6537A1-D6FC-4f65-9D91-7224C49458BB}">
                  <c15:layout>
                    <c:manualLayout>
                      <c:w val="4.8998454346046043E-2"/>
                      <c:h val="5.5928320713988323E-2"/>
                    </c:manualLayout>
                  </c15:layout>
                </c:ext>
              </c:extLst>
            </c:dLbl>
            <c:dLbl>
              <c:idx val="1"/>
              <c:layout>
                <c:manualLayout>
                  <c:x val="3.2051278006854388E-3"/>
                  <c:y val="-1.2858229269047867E-16"/>
                </c:manualLayout>
              </c:layout>
              <c:tx>
                <c:rich>
                  <a:bodyPr/>
                  <a:lstStyle/>
                  <a:p>
                    <a:fld id="{8F5F8ABA-3275-4B98-AA26-38510B3CE0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2"/>
              <c:layout>
                <c:manualLayout>
                  <c:x val="3.2051278006854683E-3"/>
                  <c:y val="7.013660622768883E-3"/>
                </c:manualLayout>
              </c:layout>
              <c:tx>
                <c:rich>
                  <a:bodyPr/>
                  <a:lstStyle/>
                  <a:p>
                    <a:fld id="{2670FD94-EA6C-4298-9413-B44D1C8E686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dLbl>
              <c:idx val="3"/>
              <c:layout/>
              <c:tx>
                <c:rich>
                  <a:bodyPr/>
                  <a:lstStyle/>
                  <a:p>
                    <a:fld id="{CE69FC65-1FD2-41F1-BF21-69B651C7D7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4"/>
              <c:layout/>
              <c:tx>
                <c:rich>
                  <a:bodyPr/>
                  <a:lstStyle/>
                  <a:p>
                    <a:fld id="{E6304813-6956-45FB-9C7F-00D4C02F0F7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5"/>
              <c:layout/>
              <c:tx>
                <c:rich>
                  <a:bodyPr/>
                  <a:lstStyle/>
                  <a:p>
                    <a:fld id="{649DDB1A-5DBF-4CF6-B80B-A8E630704E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6"/>
              <c:layout/>
              <c:tx>
                <c:rich>
                  <a:bodyPr/>
                  <a:lstStyle/>
                  <a:p>
                    <a:fld id="{B1E7442E-51A4-464C-88C6-ED1ACE88172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7"/>
              <c:layout/>
              <c:tx>
                <c:rich>
                  <a:bodyPr/>
                  <a:lstStyle/>
                  <a:p>
                    <a:fld id="{0F9E4054-0B9D-4617-8AD1-BC0EEBADA4B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8"/>
              <c:layout/>
              <c:tx>
                <c:rich>
                  <a:bodyPr/>
                  <a:lstStyle/>
                  <a:p>
                    <a:fld id="{D7BFCED4-9AD1-4CE7-AF79-6042EC2D378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Lst>
            </c:dLbl>
            <c:dLbl>
              <c:idx val="9"/>
              <c:layout>
                <c:manualLayout>
                  <c:x val="1.1217947302399021E-2"/>
                  <c:y val="0"/>
                </c:manualLayout>
              </c:layout>
              <c:tx>
                <c:rich>
                  <a:bodyPr/>
                  <a:lstStyle/>
                  <a:p>
                    <a:fld id="{9CE71ED8-84E5-46C1-8731-16FFF978B41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DEU</c:v>
                </c:pt>
                <c:pt idx="4">
                  <c:v>CHE</c:v>
                </c:pt>
                <c:pt idx="5">
                  <c:v>ITA</c:v>
                </c:pt>
                <c:pt idx="6">
                  <c:v>BRA</c:v>
                </c:pt>
                <c:pt idx="7">
                  <c:v>AUS</c:v>
                </c:pt>
                <c:pt idx="8">
                  <c:v>PAN</c:v>
                </c:pt>
                <c:pt idx="9">
                  <c:v>NLD</c:v>
                </c:pt>
              </c:strCache>
            </c:strRef>
          </c:cat>
          <c:val>
            <c:numRef>
              <c:f>Sheet1!$C$2:$C$11</c:f>
              <c:numCache>
                <c:formatCode>#,##0</c:formatCode>
                <c:ptCount val="10"/>
                <c:pt idx="0">
                  <c:v>5295.1437100829135</c:v>
                </c:pt>
                <c:pt idx="1">
                  <c:v>356.35178397190066</c:v>
                </c:pt>
                <c:pt idx="2">
                  <c:v>235.90139892348958</c:v>
                </c:pt>
                <c:pt idx="3">
                  <c:v>107.01360119579326</c:v>
                </c:pt>
                <c:pt idx="4">
                  <c:v>101.64075754414048</c:v>
                </c:pt>
                <c:pt idx="5">
                  <c:v>51.255077149044013</c:v>
                </c:pt>
                <c:pt idx="6">
                  <c:v>39.126377971112468</c:v>
                </c:pt>
                <c:pt idx="7">
                  <c:v>35.576631074276797</c:v>
                </c:pt>
                <c:pt idx="8">
                  <c:v>27.826569226373802</c:v>
                </c:pt>
                <c:pt idx="9">
                  <c:v>27.63680517161044</c:v>
                </c:pt>
              </c:numCache>
            </c:numRef>
          </c:val>
          <c:extLst>
            <c:ext xmlns:c15="http://schemas.microsoft.com/office/drawing/2012/chart" uri="{02D57815-91ED-43cb-92C2-25804820EDAC}">
              <c15:datalabelsRange>
                <c15:f>Sheet1!$C$2:$C$11</c15:f>
                <c15:dlblRangeCache>
                  <c:ptCount val="10"/>
                  <c:pt idx="0">
                    <c:v>5,295</c:v>
                  </c:pt>
                  <c:pt idx="1">
                    <c:v>356</c:v>
                  </c:pt>
                  <c:pt idx="2">
                    <c:v>236</c:v>
                  </c:pt>
                  <c:pt idx="3">
                    <c:v>107</c:v>
                  </c:pt>
                  <c:pt idx="4">
                    <c:v>102</c:v>
                  </c:pt>
                  <c:pt idx="5">
                    <c:v>51</c:v>
                  </c:pt>
                  <c:pt idx="6">
                    <c:v>39</c:v>
                  </c:pt>
                  <c:pt idx="7">
                    <c:v>36</c:v>
                  </c:pt>
                  <c:pt idx="8">
                    <c:v>28</c:v>
                  </c:pt>
                  <c:pt idx="9">
                    <c:v>28</c:v>
                  </c:pt>
                </c15:dlblRangeCache>
              </c15:datalabelsRange>
            </c:ext>
          </c:extLst>
        </c:ser>
        <c:dLbls>
          <c:showLegendKey val="0"/>
          <c:showVal val="1"/>
          <c:showCatName val="0"/>
          <c:showSerName val="0"/>
          <c:showPercent val="0"/>
          <c:showBubbleSize val="0"/>
        </c:dLbls>
        <c:gapWidth val="219"/>
        <c:axId val="139503104"/>
        <c:axId val="143364608"/>
      </c:barChart>
      <c:catAx>
        <c:axId val="13950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64608"/>
        <c:crosses val="autoZero"/>
        <c:auto val="1"/>
        <c:lblAlgn val="ctr"/>
        <c:lblOffset val="100"/>
        <c:noMultiLvlLbl val="0"/>
      </c:catAx>
      <c:valAx>
        <c:axId val="143364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503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September1, 2015 – August 31, 2016 vs. September 1, 2016 – August 31, 2017</a:t>
            </a:r>
            <a:endParaRPr lang="en-US" sz="1000" dirty="0">
              <a:effectLst/>
            </a:endParaRPr>
          </a:p>
        </c:rich>
      </c:tx>
      <c:layout>
        <c:manualLayout>
          <c:xMode val="edge"/>
          <c:yMode val="edge"/>
          <c:x val="0.19402241141449483"/>
          <c:y val="7.4363983005194942E-3"/>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tx>
                <c:rich>
                  <a:bodyPr/>
                  <a:lstStyle/>
                  <a:p>
                    <a:r>
                      <a:rPr lang="en-US" dirty="0" smtClean="0"/>
                      <a:t>3,900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PAN</c:v>
                </c:pt>
                <c:pt idx="3">
                  <c:v>CHL</c:v>
                </c:pt>
                <c:pt idx="4">
                  <c:v>DEU</c:v>
                </c:pt>
                <c:pt idx="5">
                  <c:v>ITA</c:v>
                </c:pt>
                <c:pt idx="6">
                  <c:v>ESP</c:v>
                </c:pt>
                <c:pt idx="7">
                  <c:v>GBR</c:v>
                </c:pt>
                <c:pt idx="8">
                  <c:v>FRA</c:v>
                </c:pt>
                <c:pt idx="9">
                  <c:v>RUS</c:v>
                </c:pt>
              </c:strCache>
            </c:strRef>
          </c:cat>
          <c:val>
            <c:numRef>
              <c:f>Sheet1!$B$2:$B$11</c:f>
              <c:numCache>
                <c:formatCode>#,##0</c:formatCode>
                <c:ptCount val="10"/>
                <c:pt idx="0">
                  <c:v>3900.067301315773</c:v>
                </c:pt>
                <c:pt idx="1">
                  <c:v>500.4224220852538</c:v>
                </c:pt>
                <c:pt idx="2">
                  <c:v>506.23891708925538</c:v>
                </c:pt>
                <c:pt idx="3">
                  <c:v>290.19108128456782</c:v>
                </c:pt>
                <c:pt idx="4">
                  <c:v>249.11662948284859</c:v>
                </c:pt>
                <c:pt idx="5">
                  <c:v>257.13646339870121</c:v>
                </c:pt>
                <c:pt idx="6">
                  <c:v>213.91425968495042</c:v>
                </c:pt>
                <c:pt idx="7">
                  <c:v>188.10907494966818</c:v>
                </c:pt>
                <c:pt idx="8">
                  <c:v>192.86253710102227</c:v>
                </c:pt>
                <c:pt idx="9">
                  <c:v>115.20148339496646</c:v>
                </c:pt>
              </c:numCache>
            </c:numRef>
          </c:val>
        </c:ser>
        <c:ser>
          <c:idx val="1"/>
          <c:order val="1"/>
          <c:tx>
            <c:strRef>
              <c:f>Sheet1!$C$1</c:f>
              <c:strCache>
                <c:ptCount val="1"/>
                <c:pt idx="0">
                  <c:v>Sep 1, 2016 - Aug 31, 2017 Index2</c:v>
                </c:pt>
              </c:strCache>
            </c:strRef>
          </c:tx>
          <c:spPr>
            <a:solidFill>
              <a:srgbClr val="737C86"/>
            </a:solidFill>
            <a:ln>
              <a:noFill/>
            </a:ln>
            <a:effectLst/>
          </c:spPr>
          <c:invertIfNegative val="0"/>
          <c:dLbls>
            <c:dLbl>
              <c:idx val="0"/>
              <c:layout>
                <c:manualLayout>
                  <c:x val="2.5641022405483761E-2"/>
                  <c:y val="-3.8019945203379762E-3"/>
                </c:manualLayout>
              </c:layout>
              <c:tx>
                <c:rich>
                  <a:bodyPr/>
                  <a:lstStyle/>
                  <a:p>
                    <a:r>
                      <a:rPr lang="en-US" dirty="0" smtClean="0"/>
                      <a:t>4,141</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PAN</c:v>
                </c:pt>
                <c:pt idx="3">
                  <c:v>CHL</c:v>
                </c:pt>
                <c:pt idx="4">
                  <c:v>DEU</c:v>
                </c:pt>
                <c:pt idx="5">
                  <c:v>ITA</c:v>
                </c:pt>
                <c:pt idx="6">
                  <c:v>ESP</c:v>
                </c:pt>
                <c:pt idx="7">
                  <c:v>GBR</c:v>
                </c:pt>
                <c:pt idx="8">
                  <c:v>FRA</c:v>
                </c:pt>
                <c:pt idx="9">
                  <c:v>RUS</c:v>
                </c:pt>
              </c:strCache>
            </c:strRef>
          </c:cat>
          <c:val>
            <c:numRef>
              <c:f>Sheet1!$C$2:$C$11</c:f>
              <c:numCache>
                <c:formatCode>#,##0</c:formatCode>
                <c:ptCount val="10"/>
                <c:pt idx="0">
                  <c:v>4140.5184848610488</c:v>
                </c:pt>
                <c:pt idx="1">
                  <c:v>548.98816216252089</c:v>
                </c:pt>
                <c:pt idx="2">
                  <c:v>455.04824716674801</c:v>
                </c:pt>
                <c:pt idx="3">
                  <c:v>318.03840686890993</c:v>
                </c:pt>
                <c:pt idx="4">
                  <c:v>261.38907178243232</c:v>
                </c:pt>
                <c:pt idx="5">
                  <c:v>255.35441200884307</c:v>
                </c:pt>
                <c:pt idx="6">
                  <c:v>224.96901422808469</c:v>
                </c:pt>
                <c:pt idx="7">
                  <c:v>218.18752737828379</c:v>
                </c:pt>
                <c:pt idx="8">
                  <c:v>205.10852190258433</c:v>
                </c:pt>
                <c:pt idx="9">
                  <c:v>192.37261773955839</c:v>
                </c:pt>
              </c:numCache>
            </c:numRef>
          </c:val>
        </c:ser>
        <c:dLbls>
          <c:showLegendKey val="0"/>
          <c:showVal val="1"/>
          <c:showCatName val="0"/>
          <c:showSerName val="0"/>
          <c:showPercent val="0"/>
          <c:showBubbleSize val="0"/>
        </c:dLbls>
        <c:gapWidth val="219"/>
        <c:axId val="145731584"/>
        <c:axId val="133630784"/>
      </c:barChart>
      <c:catAx>
        <c:axId val="14573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30784"/>
        <c:crosses val="autoZero"/>
        <c:auto val="1"/>
        <c:lblAlgn val="ctr"/>
        <c:lblOffset val="100"/>
        <c:noMultiLvlLbl val="0"/>
      </c:catAx>
      <c:valAx>
        <c:axId val="133630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731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By Spend Index</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 1, 2015 – August 31, 2016 vs. September 1, 2016 – August 31, 2017</a:t>
            </a:r>
            <a:endParaRPr lang="en-US" sz="1000" dirty="0">
              <a:effectLst/>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DEU</c:v>
                </c:pt>
                <c:pt idx="4">
                  <c:v>NLD</c:v>
                </c:pt>
                <c:pt idx="5">
                  <c:v>ITA</c:v>
                </c:pt>
                <c:pt idx="6">
                  <c:v>CHE</c:v>
                </c:pt>
                <c:pt idx="7">
                  <c:v>BEL</c:v>
                </c:pt>
                <c:pt idx="8">
                  <c:v>CHL</c:v>
                </c:pt>
                <c:pt idx="9">
                  <c:v>MEX</c:v>
                </c:pt>
              </c:strCache>
            </c:strRef>
          </c:cat>
          <c:val>
            <c:numRef>
              <c:f>Sheet1!$B$2:$B$11</c:f>
              <c:numCache>
                <c:formatCode>#,##0</c:formatCode>
                <c:ptCount val="10"/>
                <c:pt idx="0">
                  <c:v>4537.1332680396417</c:v>
                </c:pt>
                <c:pt idx="1">
                  <c:v>833.21070009974233</c:v>
                </c:pt>
                <c:pt idx="2">
                  <c:v>687.12474416548957</c:v>
                </c:pt>
                <c:pt idx="3">
                  <c:v>151.18552092624057</c:v>
                </c:pt>
                <c:pt idx="4">
                  <c:v>67.614234815645517</c:v>
                </c:pt>
                <c:pt idx="5">
                  <c:v>46.810580387274733</c:v>
                </c:pt>
                <c:pt idx="6">
                  <c:v>43.466556527289526</c:v>
                </c:pt>
                <c:pt idx="7">
                  <c:v>43.795128695388193</c:v>
                </c:pt>
                <c:pt idx="8">
                  <c:v>45.708182596731469</c:v>
                </c:pt>
                <c:pt idx="9">
                  <c:v>25.530978858495761</c:v>
                </c:pt>
              </c:numCache>
            </c:numRef>
          </c:val>
        </c:ser>
        <c:ser>
          <c:idx val="1"/>
          <c:order val="1"/>
          <c:tx>
            <c:strRef>
              <c:f>Sheet1!$C$1</c:f>
              <c:strCache>
                <c:ptCount val="1"/>
                <c:pt idx="0">
                  <c:v>Sep 1, 2016 - Aug 31, 2017 Index</c:v>
                </c:pt>
              </c:strCache>
            </c:strRef>
          </c:tx>
          <c:spPr>
            <a:solidFill>
              <a:srgbClr val="737C86"/>
            </a:solidFill>
            <a:ln>
              <a:noFill/>
            </a:ln>
            <a:effectLst/>
          </c:spPr>
          <c:invertIfNegative val="0"/>
          <c:dLbls>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DEU</c:v>
                </c:pt>
                <c:pt idx="4">
                  <c:v>NLD</c:v>
                </c:pt>
                <c:pt idx="5">
                  <c:v>ITA</c:v>
                </c:pt>
                <c:pt idx="6">
                  <c:v>CHE</c:v>
                </c:pt>
                <c:pt idx="7">
                  <c:v>BEL</c:v>
                </c:pt>
                <c:pt idx="8">
                  <c:v>CHL</c:v>
                </c:pt>
                <c:pt idx="9">
                  <c:v>MEX</c:v>
                </c:pt>
              </c:strCache>
            </c:strRef>
          </c:cat>
          <c:val>
            <c:numRef>
              <c:f>Sheet1!$C$2:$C$11</c:f>
              <c:numCache>
                <c:formatCode>#,##0</c:formatCode>
                <c:ptCount val="10"/>
                <c:pt idx="0">
                  <c:v>4341.5249856735936</c:v>
                </c:pt>
                <c:pt idx="1">
                  <c:v>860.41586458961831</c:v>
                </c:pt>
                <c:pt idx="2">
                  <c:v>659.62746153488695</c:v>
                </c:pt>
                <c:pt idx="3">
                  <c:v>197.49097750041332</c:v>
                </c:pt>
                <c:pt idx="4">
                  <c:v>74.819728779066665</c:v>
                </c:pt>
                <c:pt idx="5">
                  <c:v>56.847639411312102</c:v>
                </c:pt>
                <c:pt idx="6">
                  <c:v>51.147332800690769</c:v>
                </c:pt>
                <c:pt idx="7">
                  <c:v>50.614366895209137</c:v>
                </c:pt>
                <c:pt idx="8">
                  <c:v>43.906165240614513</c:v>
                </c:pt>
                <c:pt idx="9">
                  <c:v>33.02026639957549</c:v>
                </c:pt>
              </c:numCache>
            </c:numRef>
          </c:val>
        </c:ser>
        <c:dLbls>
          <c:showLegendKey val="0"/>
          <c:showVal val="1"/>
          <c:showCatName val="0"/>
          <c:showSerName val="0"/>
          <c:showPercent val="0"/>
          <c:showBubbleSize val="0"/>
        </c:dLbls>
        <c:gapWidth val="219"/>
        <c:axId val="146968064"/>
        <c:axId val="133633088"/>
      </c:barChart>
      <c:catAx>
        <c:axId val="146968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633088"/>
        <c:crosses val="autoZero"/>
        <c:auto val="1"/>
        <c:lblAlgn val="ctr"/>
        <c:lblOffset val="100"/>
        <c:noMultiLvlLbl val="0"/>
      </c:catAx>
      <c:valAx>
        <c:axId val="13363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9680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By Spend Index</a:t>
            </a:r>
            <a:endParaRPr lang="en-US" sz="1000" dirty="0" smtClean="0">
              <a:effectLst/>
            </a:endParaRPr>
          </a:p>
          <a:p>
            <a:pPr>
              <a:defRPr sz="1862"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 1, 2015 – August 31, 2016 vs. September 1, 2016 – August 31, 2017</a:t>
            </a:r>
            <a:endParaRPr lang="en-US" sz="1000" dirty="0">
              <a:effectLst/>
            </a:endParaRPr>
          </a:p>
        </c:rich>
      </c:tx>
      <c:layout>
        <c:manualLayout>
          <c:xMode val="edge"/>
          <c:yMode val="edge"/>
          <c:x val="0.20720356258788075"/>
          <c:y val="2.4407696944809779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tx>
                <c:rich>
                  <a:bodyPr/>
                  <a:lstStyle/>
                  <a:p>
                    <a:r>
                      <a:rPr lang="en-US" dirty="0" smtClean="0"/>
                      <a:t>7,216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MEX</c:v>
                </c:pt>
                <c:pt idx="4">
                  <c:v>DEU</c:v>
                </c:pt>
                <c:pt idx="5">
                  <c:v>ARE</c:v>
                </c:pt>
                <c:pt idx="6">
                  <c:v>ESP</c:v>
                </c:pt>
                <c:pt idx="7">
                  <c:v>FRA</c:v>
                </c:pt>
                <c:pt idx="8">
                  <c:v>NOR</c:v>
                </c:pt>
                <c:pt idx="9">
                  <c:v>PAN</c:v>
                </c:pt>
              </c:strCache>
            </c:strRef>
          </c:cat>
          <c:val>
            <c:numRef>
              <c:f>Sheet1!$B$2:$B$11</c:f>
              <c:numCache>
                <c:formatCode>#,##0</c:formatCode>
                <c:ptCount val="10"/>
                <c:pt idx="0">
                  <c:v>7215.8030444464348</c:v>
                </c:pt>
                <c:pt idx="1">
                  <c:v>29.951300016236278</c:v>
                </c:pt>
                <c:pt idx="2">
                  <c:v>22.161464132726827</c:v>
                </c:pt>
                <c:pt idx="3">
                  <c:v>18.959064213010492</c:v>
                </c:pt>
                <c:pt idx="4">
                  <c:v>19.216587825148046</c:v>
                </c:pt>
                <c:pt idx="5">
                  <c:v>20.185350017278559</c:v>
                </c:pt>
                <c:pt idx="6">
                  <c:v>14.411010708236214</c:v>
                </c:pt>
                <c:pt idx="7">
                  <c:v>14.112579227876596</c:v>
                </c:pt>
                <c:pt idx="8">
                  <c:v>15.588542700757168</c:v>
                </c:pt>
                <c:pt idx="9">
                  <c:v>14.986730155185002</c:v>
                </c:pt>
              </c:numCache>
            </c:numRef>
          </c:val>
        </c:ser>
        <c:ser>
          <c:idx val="1"/>
          <c:order val="1"/>
          <c:tx>
            <c:strRef>
              <c:f>Sheet1!$C$1</c:f>
              <c:strCache>
                <c:ptCount val="1"/>
                <c:pt idx="0">
                  <c:v>Sep 1, 2016 - Aug 31, 2017 Index</c:v>
                </c:pt>
              </c:strCache>
            </c:strRef>
          </c:tx>
          <c:spPr>
            <a:solidFill>
              <a:srgbClr val="737C86"/>
            </a:solidFill>
            <a:ln>
              <a:noFill/>
            </a:ln>
            <a:effectLst/>
          </c:spPr>
          <c:invertIfNegative val="0"/>
          <c:dLbls>
            <c:dLbl>
              <c:idx val="0"/>
              <c:layout>
                <c:manualLayout>
                  <c:x val="1.7628202903770061E-2"/>
                  <c:y val="7.4363983005194942E-3"/>
                </c:manualLayout>
              </c:layout>
              <c:tx>
                <c:rich>
                  <a:bodyPr/>
                  <a:lstStyle/>
                  <a:p>
                    <a:r>
                      <a:rPr lang="en-US" dirty="0" smtClean="0"/>
                      <a:t>7,595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CAN</c:v>
                </c:pt>
                <c:pt idx="2">
                  <c:v>GBR</c:v>
                </c:pt>
                <c:pt idx="3">
                  <c:v>MEX</c:v>
                </c:pt>
                <c:pt idx="4">
                  <c:v>DEU</c:v>
                </c:pt>
                <c:pt idx="5">
                  <c:v>ARE</c:v>
                </c:pt>
                <c:pt idx="6">
                  <c:v>ESP</c:v>
                </c:pt>
                <c:pt idx="7">
                  <c:v>FRA</c:v>
                </c:pt>
                <c:pt idx="8">
                  <c:v>NOR</c:v>
                </c:pt>
                <c:pt idx="9">
                  <c:v>PAN</c:v>
                </c:pt>
              </c:strCache>
            </c:strRef>
          </c:cat>
          <c:val>
            <c:numRef>
              <c:f>Sheet1!$C$2:$C$11</c:f>
              <c:numCache>
                <c:formatCode>#,##0</c:formatCode>
                <c:ptCount val="10"/>
                <c:pt idx="0">
                  <c:v>7595.4823615724054</c:v>
                </c:pt>
                <c:pt idx="1">
                  <c:v>29.151283216337116</c:v>
                </c:pt>
                <c:pt idx="2">
                  <c:v>24.272445112203467</c:v>
                </c:pt>
                <c:pt idx="3">
                  <c:v>21.379911990988724</c:v>
                </c:pt>
                <c:pt idx="4">
                  <c:v>20.270586045442386</c:v>
                </c:pt>
                <c:pt idx="5">
                  <c:v>17.237925299987428</c:v>
                </c:pt>
                <c:pt idx="6">
                  <c:v>16.486839906592841</c:v>
                </c:pt>
                <c:pt idx="7">
                  <c:v>14.797383013946169</c:v>
                </c:pt>
                <c:pt idx="8">
                  <c:v>14.302184617265294</c:v>
                </c:pt>
                <c:pt idx="9">
                  <c:v>13.99485113834354</c:v>
                </c:pt>
              </c:numCache>
            </c:numRef>
          </c:val>
        </c:ser>
        <c:dLbls>
          <c:showLegendKey val="0"/>
          <c:showVal val="1"/>
          <c:showCatName val="0"/>
          <c:showSerName val="0"/>
          <c:showPercent val="0"/>
          <c:showBubbleSize val="0"/>
        </c:dLbls>
        <c:gapWidth val="219"/>
        <c:axId val="150917120"/>
        <c:axId val="143364032"/>
      </c:barChart>
      <c:catAx>
        <c:axId val="150917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364032"/>
        <c:crosses val="autoZero"/>
        <c:auto val="1"/>
        <c:lblAlgn val="ctr"/>
        <c:lblOffset val="100"/>
        <c:noMultiLvlLbl val="0"/>
      </c:catAx>
      <c:valAx>
        <c:axId val="14336403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9171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1" i="0" baseline="0" dirty="0" smtClean="0">
                <a:effectLst/>
              </a:rPr>
              <a:t>Top International Origination Markets</a:t>
            </a:r>
            <a:endParaRPr lang="en-US" sz="1000" dirty="0" smtClean="0">
              <a:effectLst/>
            </a:endParaRPr>
          </a:p>
          <a:p>
            <a:pPr>
              <a:defRPr sz="1000" b="0" i="0" u="none" strike="noStrike" kern="1200" spc="0" baseline="0">
                <a:solidFill>
                  <a:schemeClr val="tx1">
                    <a:lumMod val="65000"/>
                    <a:lumOff val="35000"/>
                  </a:schemeClr>
                </a:solidFill>
                <a:latin typeface="+mn-lt"/>
                <a:ea typeface="+mn-ea"/>
                <a:cs typeface="+mn-cs"/>
              </a:defRPr>
            </a:pPr>
            <a:r>
              <a:rPr lang="en-US" sz="1000" b="1" i="0" baseline="0" dirty="0" smtClean="0">
                <a:effectLst/>
              </a:rPr>
              <a:t>By Transaction Index and Average Transactions per Account</a:t>
            </a:r>
            <a:endParaRPr lang="en-US" sz="1000" dirty="0" smtClean="0">
              <a:effectLst/>
            </a:endParaRPr>
          </a:p>
          <a:p>
            <a:pPr>
              <a:defRPr sz="1000" b="0" i="0" u="none" strike="noStrike" kern="1200" spc="0" baseline="0">
                <a:solidFill>
                  <a:schemeClr val="tx1">
                    <a:lumMod val="65000"/>
                    <a:lumOff val="35000"/>
                  </a:schemeClr>
                </a:solidFill>
                <a:latin typeface="+mn-lt"/>
                <a:ea typeface="+mn-ea"/>
                <a:cs typeface="+mn-cs"/>
              </a:defRPr>
            </a:pPr>
            <a:r>
              <a:rPr lang="en-US" sz="1000" b="1" i="0" baseline="0" dirty="0" smtClean="0">
                <a:effectLst/>
              </a:rPr>
              <a:t>September 1, 2015 – August 31, 2016 vs. September 1, 2016 – August 31, 2017</a:t>
            </a:r>
            <a:endParaRPr lang="en-US" sz="1000" dirty="0" smtClean="0">
              <a:effectLst/>
            </a:endParaRP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Sep 1, 2015 - Aug 31, 2016 Index</c:v>
                </c:pt>
              </c:strCache>
            </c:strRef>
          </c:tx>
          <c:spPr>
            <a:solidFill>
              <a:srgbClr val="FF9900"/>
            </a:solidFill>
            <a:ln>
              <a:noFill/>
            </a:ln>
            <a:effectLst/>
          </c:spPr>
          <c:invertIfNegative val="0"/>
          <c:dLbls>
            <c:dLbl>
              <c:idx val="0"/>
              <c:layout>
                <c:manualLayout>
                  <c:x val="-8.0128195017136715E-3"/>
                  <c:y val="-2.9745593202077977E-2"/>
                </c:manualLayout>
              </c:layout>
              <c:tx>
                <c:rich>
                  <a:bodyPr/>
                  <a:lstStyle/>
                  <a:p>
                    <a:r>
                      <a:rPr lang="en-US" dirty="0" smtClean="0"/>
                      <a:t>7,609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6.4102556013709367E-3"/>
                  <c:y val="-2.23091949015584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0128195017136715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4.8076917010282027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9.6153834020564644E-3"/>
                  <c:y val="-2.602739405181822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5.8759997545394427E-17"/>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8076917010282027E-3"/>
                  <c:y val="-1.859099575129873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8.0128195017136715E-3"/>
                  <c:y val="-1.85909957512988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1.2820511202741873E-2"/>
                  <c:y val="-3.7181991502597471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8.0128195017136715E-3"/>
                  <c:y val="-1.3633239391940914E-16"/>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CAN</c:v>
                </c:pt>
                <c:pt idx="3">
                  <c:v>GBR</c:v>
                </c:pt>
                <c:pt idx="4">
                  <c:v>DEU</c:v>
                </c:pt>
                <c:pt idx="5">
                  <c:v>FRA</c:v>
                </c:pt>
                <c:pt idx="6">
                  <c:v>PAN</c:v>
                </c:pt>
                <c:pt idx="7">
                  <c:v>ITA</c:v>
                </c:pt>
                <c:pt idx="8">
                  <c:v>ESP</c:v>
                </c:pt>
                <c:pt idx="9">
                  <c:v>CHE</c:v>
                </c:pt>
              </c:strCache>
            </c:strRef>
          </c:cat>
          <c:val>
            <c:numRef>
              <c:f>Sheet1!$B$2:$B$11</c:f>
              <c:numCache>
                <c:formatCode>#,##0</c:formatCode>
                <c:ptCount val="10"/>
                <c:pt idx="0">
                  <c:v>7609.0427481360966</c:v>
                </c:pt>
                <c:pt idx="1">
                  <c:v>672.56803405808193</c:v>
                </c:pt>
                <c:pt idx="2">
                  <c:v>267.32226754771852</c:v>
                </c:pt>
                <c:pt idx="3">
                  <c:v>255.89859996827394</c:v>
                </c:pt>
                <c:pt idx="4">
                  <c:v>94.571264627592086</c:v>
                </c:pt>
                <c:pt idx="5">
                  <c:v>77.33985560150829</c:v>
                </c:pt>
                <c:pt idx="6">
                  <c:v>83.260476018839952</c:v>
                </c:pt>
                <c:pt idx="7">
                  <c:v>68.007211751883304</c:v>
                </c:pt>
                <c:pt idx="8">
                  <c:v>48.750296160787428</c:v>
                </c:pt>
                <c:pt idx="9">
                  <c:v>38.954690658637269</c:v>
                </c:pt>
              </c:numCache>
            </c:numRef>
          </c:val>
        </c:ser>
        <c:ser>
          <c:idx val="1"/>
          <c:order val="1"/>
          <c:tx>
            <c:strRef>
              <c:f>Sheet1!$C$1</c:f>
              <c:strCache>
                <c:ptCount val="1"/>
                <c:pt idx="0">
                  <c:v>Sep 1, 2016 - Aug 31, 2017 Index</c:v>
                </c:pt>
              </c:strCache>
            </c:strRef>
          </c:tx>
          <c:spPr>
            <a:solidFill>
              <a:srgbClr val="737C86"/>
            </a:solidFill>
            <a:ln>
              <a:noFill/>
            </a:ln>
            <a:effectLst/>
          </c:spPr>
          <c:invertIfNegative val="0"/>
          <c:dLbls>
            <c:dLbl>
              <c:idx val="0"/>
              <c:layout>
                <c:manualLayout>
                  <c:x val="1.4098565128710156E-2"/>
                  <c:y val="0"/>
                </c:manualLayout>
              </c:layout>
              <c:tx>
                <c:rich>
                  <a:bodyPr/>
                  <a:lstStyle/>
                  <a:p>
                    <a:r>
                      <a:rPr lang="en-US" dirty="0" smtClean="0"/>
                      <a:t>7,797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2896651966990362E-2"/>
                  <c:y val="-3.309712386365920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1.1217947302399021E-2"/>
                  <c:y val="0"/>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USA</c:v>
                </c:pt>
                <c:pt idx="1">
                  <c:v>NLD</c:v>
                </c:pt>
                <c:pt idx="2">
                  <c:v>CAN</c:v>
                </c:pt>
                <c:pt idx="3">
                  <c:v>GBR</c:v>
                </c:pt>
                <c:pt idx="4">
                  <c:v>DEU</c:v>
                </c:pt>
                <c:pt idx="5">
                  <c:v>FRA</c:v>
                </c:pt>
                <c:pt idx="6">
                  <c:v>PAN</c:v>
                </c:pt>
                <c:pt idx="7">
                  <c:v>ITA</c:v>
                </c:pt>
                <c:pt idx="8">
                  <c:v>ESP</c:v>
                </c:pt>
                <c:pt idx="9">
                  <c:v>CHE</c:v>
                </c:pt>
              </c:strCache>
            </c:strRef>
          </c:cat>
          <c:val>
            <c:numRef>
              <c:f>Sheet1!$C$2:$C$11</c:f>
              <c:numCache>
                <c:formatCode>#,##0</c:formatCode>
                <c:ptCount val="10"/>
                <c:pt idx="0">
                  <c:v>7796.6693347938844</c:v>
                </c:pt>
                <c:pt idx="1">
                  <c:v>839.52442928220034</c:v>
                </c:pt>
                <c:pt idx="2">
                  <c:v>307.10910803613223</c:v>
                </c:pt>
                <c:pt idx="3">
                  <c:v>303.431745473153</c:v>
                </c:pt>
                <c:pt idx="4">
                  <c:v>110.51821299883662</c:v>
                </c:pt>
                <c:pt idx="5">
                  <c:v>87.885759584227657</c:v>
                </c:pt>
                <c:pt idx="6">
                  <c:v>84.976509092877151</c:v>
                </c:pt>
                <c:pt idx="7">
                  <c:v>77.390309543164946</c:v>
                </c:pt>
                <c:pt idx="8">
                  <c:v>59.452706985877043</c:v>
                </c:pt>
                <c:pt idx="9">
                  <c:v>45.804875044341237</c:v>
                </c:pt>
              </c:numCache>
            </c:numRef>
          </c:val>
        </c:ser>
        <c:dLbls>
          <c:showLegendKey val="0"/>
          <c:showVal val="1"/>
          <c:showCatName val="0"/>
          <c:showSerName val="0"/>
          <c:showPercent val="0"/>
          <c:showBubbleSize val="0"/>
        </c:dLbls>
        <c:gapWidth val="219"/>
        <c:axId val="157031424"/>
        <c:axId val="186567488"/>
      </c:barChart>
      <c:lineChart>
        <c:grouping val="standard"/>
        <c:varyColors val="0"/>
        <c:ser>
          <c:idx val="2"/>
          <c:order val="2"/>
          <c:tx>
            <c:strRef>
              <c:f>Sheet1!$D$1</c:f>
              <c:strCache>
                <c:ptCount val="1"/>
                <c:pt idx="0">
                  <c:v>Sep 1, 2015 - Aug 31, 2016 Average Transactions Per Account</c:v>
                </c:pt>
              </c:strCache>
            </c:strRef>
          </c:tx>
          <c:spPr>
            <a:ln w="28575" cap="rnd">
              <a:solidFill>
                <a:srgbClr val="FF9900"/>
              </a:solidFill>
              <a:round/>
            </a:ln>
            <a:effectLst/>
          </c:spPr>
          <c:marker>
            <c:symbol val="none"/>
          </c:marker>
          <c:dLbls>
            <c:delete val="1"/>
          </c:dLbls>
          <c:cat>
            <c:strRef>
              <c:f>Sheet1!$A$2:$A$11</c:f>
              <c:strCache>
                <c:ptCount val="10"/>
                <c:pt idx="0">
                  <c:v>USA</c:v>
                </c:pt>
                <c:pt idx="1">
                  <c:v>NLD</c:v>
                </c:pt>
                <c:pt idx="2">
                  <c:v>CAN</c:v>
                </c:pt>
                <c:pt idx="3">
                  <c:v>GBR</c:v>
                </c:pt>
                <c:pt idx="4">
                  <c:v>DEU</c:v>
                </c:pt>
                <c:pt idx="5">
                  <c:v>FRA</c:v>
                </c:pt>
                <c:pt idx="6">
                  <c:v>PAN</c:v>
                </c:pt>
                <c:pt idx="7">
                  <c:v>ITA</c:v>
                </c:pt>
                <c:pt idx="8">
                  <c:v>ESP</c:v>
                </c:pt>
                <c:pt idx="9">
                  <c:v>CHE</c:v>
                </c:pt>
              </c:strCache>
            </c:strRef>
          </c:cat>
          <c:val>
            <c:numRef>
              <c:f>Sheet1!$D$2:$D$11</c:f>
              <c:numCache>
                <c:formatCode>#,##0.0</c:formatCode>
                <c:ptCount val="10"/>
                <c:pt idx="0">
                  <c:v>13.113029957584349</c:v>
                </c:pt>
                <c:pt idx="1">
                  <c:v>12.975040925876575</c:v>
                </c:pt>
                <c:pt idx="2">
                  <c:v>5.5669702299738626</c:v>
                </c:pt>
                <c:pt idx="3">
                  <c:v>7.0685192856987111</c:v>
                </c:pt>
                <c:pt idx="4">
                  <c:v>6.1389116622258664</c:v>
                </c:pt>
                <c:pt idx="5">
                  <c:v>6.1700620296608832</c:v>
                </c:pt>
                <c:pt idx="6">
                  <c:v>17.515443374294254</c:v>
                </c:pt>
                <c:pt idx="7">
                  <c:v>7.1390868412330128</c:v>
                </c:pt>
                <c:pt idx="8">
                  <c:v>8.2263070263070261</c:v>
                </c:pt>
                <c:pt idx="9">
                  <c:v>7.4020548972551374</c:v>
                </c:pt>
              </c:numCache>
            </c:numRef>
          </c:val>
          <c:smooth val="0"/>
        </c:ser>
        <c:ser>
          <c:idx val="3"/>
          <c:order val="3"/>
          <c:tx>
            <c:strRef>
              <c:f>Sheet1!$E$1</c:f>
              <c:strCache>
                <c:ptCount val="1"/>
                <c:pt idx="0">
                  <c:v>Sep 1, 2016 - Aug 31, 2017 Average Transactions Per Account</c:v>
                </c:pt>
              </c:strCache>
            </c:strRef>
          </c:tx>
          <c:spPr>
            <a:ln w="28575" cap="rnd">
              <a:solidFill>
                <a:srgbClr val="737C86"/>
              </a:solidFill>
              <a:round/>
            </a:ln>
            <a:effectLst/>
          </c:spPr>
          <c:marker>
            <c:symbol val="none"/>
          </c:marker>
          <c:dLbls>
            <c:delete val="1"/>
          </c:dLbls>
          <c:cat>
            <c:strRef>
              <c:f>Sheet1!$A$2:$A$11</c:f>
              <c:strCache>
                <c:ptCount val="10"/>
                <c:pt idx="0">
                  <c:v>USA</c:v>
                </c:pt>
                <c:pt idx="1">
                  <c:v>NLD</c:v>
                </c:pt>
                <c:pt idx="2">
                  <c:v>CAN</c:v>
                </c:pt>
                <c:pt idx="3">
                  <c:v>GBR</c:v>
                </c:pt>
                <c:pt idx="4">
                  <c:v>DEU</c:v>
                </c:pt>
                <c:pt idx="5">
                  <c:v>FRA</c:v>
                </c:pt>
                <c:pt idx="6">
                  <c:v>PAN</c:v>
                </c:pt>
                <c:pt idx="7">
                  <c:v>ITA</c:v>
                </c:pt>
                <c:pt idx="8">
                  <c:v>ESP</c:v>
                </c:pt>
                <c:pt idx="9">
                  <c:v>CHE</c:v>
                </c:pt>
              </c:strCache>
            </c:strRef>
          </c:cat>
          <c:val>
            <c:numRef>
              <c:f>Sheet1!$E$2:$E$11</c:f>
              <c:numCache>
                <c:formatCode>#,##0.0</c:formatCode>
                <c:ptCount val="10"/>
                <c:pt idx="0">
                  <c:v>12.174999041085115</c:v>
                </c:pt>
                <c:pt idx="1">
                  <c:v>13.611328981917097</c:v>
                </c:pt>
                <c:pt idx="2">
                  <c:v>5.6336365233196632</c:v>
                </c:pt>
                <c:pt idx="3">
                  <c:v>7.3758880320602342</c:v>
                </c:pt>
                <c:pt idx="4">
                  <c:v>6.3069064645648716</c:v>
                </c:pt>
                <c:pt idx="5">
                  <c:v>6.1121373559557588</c:v>
                </c:pt>
                <c:pt idx="6">
                  <c:v>20.233247422680414</c:v>
                </c:pt>
                <c:pt idx="7">
                  <c:v>7.261934526134854</c:v>
                </c:pt>
                <c:pt idx="8">
                  <c:v>8.094603786418773</c:v>
                </c:pt>
                <c:pt idx="9">
                  <c:v>7.5013976955069204</c:v>
                </c:pt>
              </c:numCache>
            </c:numRef>
          </c:val>
          <c:smooth val="0"/>
        </c:ser>
        <c:dLbls>
          <c:showLegendKey val="0"/>
          <c:showVal val="1"/>
          <c:showCatName val="0"/>
          <c:showSerName val="0"/>
          <c:showPercent val="0"/>
          <c:showBubbleSize val="0"/>
        </c:dLbls>
        <c:marker val="1"/>
        <c:smooth val="0"/>
        <c:axId val="164234752"/>
        <c:axId val="186568064"/>
      </c:lineChart>
      <c:catAx>
        <c:axId val="15703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567488"/>
        <c:crosses val="autoZero"/>
        <c:auto val="1"/>
        <c:lblAlgn val="ctr"/>
        <c:lblOffset val="100"/>
        <c:noMultiLvlLbl val="0"/>
      </c:catAx>
      <c:valAx>
        <c:axId val="186567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7031424"/>
        <c:crosses val="autoZero"/>
        <c:crossBetween val="between"/>
      </c:valAx>
      <c:valAx>
        <c:axId val="18656806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4234752"/>
        <c:crosses val="max"/>
        <c:crossBetween val="between"/>
      </c:valAx>
      <c:catAx>
        <c:axId val="164234752"/>
        <c:scaling>
          <c:orientation val="minMax"/>
        </c:scaling>
        <c:delete val="1"/>
        <c:axPos val="b"/>
        <c:numFmt formatCode="General" sourceLinked="1"/>
        <c:majorTickMark val="out"/>
        <c:minorTickMark val="none"/>
        <c:tickLblPos val="nextTo"/>
        <c:crossAx val="186568064"/>
        <c:crosses val="autoZero"/>
        <c:auto val="1"/>
        <c:lblAlgn val="ctr"/>
        <c:lblOffset val="100"/>
        <c:noMultiLvlLbl val="0"/>
      </c:catAx>
      <c:spPr>
        <a:noFill/>
        <a:ln>
          <a:noFill/>
        </a:ln>
        <a:effectLst/>
      </c:spPr>
    </c:plotArea>
    <c:legend>
      <c:legendPos val="b"/>
      <c:layout>
        <c:manualLayout>
          <c:xMode val="edge"/>
          <c:yMode val="edge"/>
          <c:x val="7.9373160942477677E-2"/>
          <c:y val="0.81942596407938251"/>
          <c:w val="0.72881842371097749"/>
          <c:h val="0.1405982655929150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lt2" accent2="dk2" accent3="accent1" accent4="accent2" accent5="accent5" accent6="accent6" hlink="hlink" folHlink="folHlink"/>
  <c:chart>
    <c:autoTitleDeleted val="1"/>
    <c:plotArea>
      <c:layout>
        <c:manualLayout>
          <c:layoutTarget val="inner"/>
          <c:xMode val="edge"/>
          <c:yMode val="edge"/>
          <c:x val="0.18351792098268532"/>
          <c:y val="0"/>
          <c:w val="0.78915526371107392"/>
          <c:h val="1"/>
        </c:manualLayout>
      </c:layout>
      <c:barChart>
        <c:barDir val="bar"/>
        <c:grouping val="clustered"/>
        <c:varyColors val="0"/>
        <c:ser>
          <c:idx val="1"/>
          <c:order val="0"/>
          <c:tx>
            <c:strRef>
              <c:f>Sheet1!$B$1</c:f>
              <c:strCache>
                <c:ptCount val="1"/>
                <c:pt idx="0">
                  <c:v> Spend per Account</c:v>
                </c:pt>
              </c:strCache>
            </c:strRef>
          </c:tx>
          <c:spPr>
            <a:solidFill>
              <a:srgbClr val="FF9900"/>
            </a:solidFill>
          </c:spPr>
          <c:invertIfNegative val="0"/>
          <c:dLbls>
            <c:numFmt formatCode="_(&quot;$&quot;* #,##0_);_(&quot;$&quot;* \(#,##0\);_(&quot;$&quot;* &quot;-&quot;_);_(@_)" sourceLinked="0"/>
            <c:spPr>
              <a:noFill/>
              <a:ln>
                <a:noFill/>
              </a:ln>
              <a:effectLst/>
            </c:spPr>
            <c:txPr>
              <a:bodyPr/>
              <a:lstStyle/>
              <a:p>
                <a:pPr>
                  <a:defRPr sz="900" b="1">
                    <a:solidFill>
                      <a:schemeClr val="tx1">
                        <a:lumMod val="75000"/>
                        <a:lumOff val="25000"/>
                      </a:schemeClr>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Sheet1!$A$2:$A$12</c:f>
              <c:strCache>
                <c:ptCount val="11"/>
                <c:pt idx="0">
                  <c:v>International Average</c:v>
                </c:pt>
                <c:pt idx="1">
                  <c:v>MYS</c:v>
                </c:pt>
                <c:pt idx="2">
                  <c:v>SUR</c:v>
                </c:pt>
                <c:pt idx="3">
                  <c:v>LUX</c:v>
                </c:pt>
                <c:pt idx="4">
                  <c:v>SGP</c:v>
                </c:pt>
                <c:pt idx="5">
                  <c:v>CYP</c:v>
                </c:pt>
                <c:pt idx="6">
                  <c:v>PAN</c:v>
                </c:pt>
                <c:pt idx="7">
                  <c:v>HKG</c:v>
                </c:pt>
                <c:pt idx="8">
                  <c:v>LBN</c:v>
                </c:pt>
                <c:pt idx="9">
                  <c:v>MUS</c:v>
                </c:pt>
                <c:pt idx="10">
                  <c:v>VNM</c:v>
                </c:pt>
              </c:strCache>
            </c:strRef>
          </c:cat>
          <c:val>
            <c:numRef>
              <c:f>Sheet1!$B$2:$B$12</c:f>
              <c:numCache>
                <c:formatCode>"$"#,##0.00</c:formatCode>
                <c:ptCount val="11"/>
                <c:pt idx="0">
                  <c:v>1050.0302897481151</c:v>
                </c:pt>
                <c:pt idx="1">
                  <c:v>1518.110816326531</c:v>
                </c:pt>
                <c:pt idx="2">
                  <c:v>1768.940440165067</c:v>
                </c:pt>
                <c:pt idx="3">
                  <c:v>1789.79092879257</c:v>
                </c:pt>
                <c:pt idx="4">
                  <c:v>1842.5201766784442</c:v>
                </c:pt>
                <c:pt idx="5">
                  <c:v>1874.3625925925933</c:v>
                </c:pt>
                <c:pt idx="6">
                  <c:v>1878.1603628073083</c:v>
                </c:pt>
                <c:pt idx="7">
                  <c:v>1912.5786079545476</c:v>
                </c:pt>
                <c:pt idx="8">
                  <c:v>2241.2981040892196</c:v>
                </c:pt>
                <c:pt idx="9">
                  <c:v>2445.3405084745777</c:v>
                </c:pt>
                <c:pt idx="10">
                  <c:v>3640.7764285714288</c:v>
                </c:pt>
              </c:numCache>
            </c:numRef>
          </c:val>
        </c:ser>
        <c:dLbls>
          <c:showLegendKey val="0"/>
          <c:showVal val="1"/>
          <c:showCatName val="0"/>
          <c:showSerName val="0"/>
          <c:showPercent val="0"/>
          <c:showBubbleSize val="0"/>
        </c:dLbls>
        <c:gapWidth val="50"/>
        <c:axId val="165783040"/>
        <c:axId val="186565760"/>
      </c:barChart>
      <c:valAx>
        <c:axId val="186565760"/>
        <c:scaling>
          <c:orientation val="minMax"/>
        </c:scaling>
        <c:delete val="1"/>
        <c:axPos val="b"/>
        <c:numFmt formatCode="#,##0" sourceLinked="0"/>
        <c:majorTickMark val="none"/>
        <c:minorTickMark val="none"/>
        <c:tickLblPos val="none"/>
        <c:crossAx val="165783040"/>
        <c:crosses val="autoZero"/>
        <c:crossBetween val="between"/>
      </c:valAx>
      <c:catAx>
        <c:axId val="165783040"/>
        <c:scaling>
          <c:orientation val="minMax"/>
        </c:scaling>
        <c:delete val="0"/>
        <c:axPos val="l"/>
        <c:numFmt formatCode="General" sourceLinked="0"/>
        <c:majorTickMark val="out"/>
        <c:minorTickMark val="none"/>
        <c:tickLblPos val="nextTo"/>
        <c:txPr>
          <a:bodyPr/>
          <a:lstStyle/>
          <a:p>
            <a:pPr>
              <a:defRPr sz="900" baseline="0">
                <a:solidFill>
                  <a:schemeClr val="tx1">
                    <a:lumMod val="75000"/>
                    <a:lumOff val="25000"/>
                  </a:schemeClr>
                </a:solidFill>
              </a:defRPr>
            </a:pPr>
            <a:endParaRPr lang="en-US"/>
          </a:p>
        </c:txPr>
        <c:crossAx val="186565760"/>
        <c:crosses val="autoZero"/>
        <c:auto val="1"/>
        <c:lblAlgn val="ctr"/>
        <c:lblOffset val="100"/>
        <c:noMultiLvlLbl val="0"/>
      </c:catAx>
      <c:spPr>
        <a:ln>
          <a:noFill/>
        </a:ln>
      </c:spPr>
    </c:plotArea>
    <c:plotVisOnly val="1"/>
    <c:dispBlanksAs val="gap"/>
    <c:showDLblsOverMax val="0"/>
  </c:chart>
  <c:txPr>
    <a:bodyPr/>
    <a:lstStyle/>
    <a:p>
      <a:pPr>
        <a:defRPr sz="12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8372" cy="464184"/>
          </a:xfrm>
          <a:prstGeom prst="rect">
            <a:avLst/>
          </a:prstGeom>
        </p:spPr>
        <p:txBody>
          <a:bodyPr vert="horz" lIns="91650" tIns="45825" rIns="91650" bIns="45825" rtlCol="0"/>
          <a:lstStyle>
            <a:lvl1pPr algn="l">
              <a:defRPr sz="1200"/>
            </a:lvl1pPr>
          </a:lstStyle>
          <a:p>
            <a:endParaRPr lang="en-US" dirty="0"/>
          </a:p>
        </p:txBody>
      </p:sp>
      <p:sp>
        <p:nvSpPr>
          <p:cNvPr id="3" name="Date Placeholder 2"/>
          <p:cNvSpPr>
            <a:spLocks noGrp="1"/>
          </p:cNvSpPr>
          <p:nvPr>
            <p:ph type="dt" sz="quarter" idx="1"/>
          </p:nvPr>
        </p:nvSpPr>
        <p:spPr>
          <a:xfrm>
            <a:off x="3970439" y="0"/>
            <a:ext cx="3038372" cy="464184"/>
          </a:xfrm>
          <a:prstGeom prst="rect">
            <a:avLst/>
          </a:prstGeom>
        </p:spPr>
        <p:txBody>
          <a:bodyPr vert="horz" lIns="91650" tIns="45825" rIns="91650" bIns="45825" rtlCol="0"/>
          <a:lstStyle>
            <a:lvl1pPr algn="r">
              <a:defRPr sz="1200"/>
            </a:lvl1pPr>
          </a:lstStyle>
          <a:p>
            <a:fld id="{317F7255-0844-467A-A8A9-981334CC305E}" type="datetimeFigureOut">
              <a:rPr lang="en-US" smtClean="0"/>
              <a:pPr/>
              <a:t>11/2/2017</a:t>
            </a:fld>
            <a:endParaRPr lang="en-US" dirty="0"/>
          </a:p>
        </p:txBody>
      </p:sp>
      <p:sp>
        <p:nvSpPr>
          <p:cNvPr id="4" name="Footer Placeholder 3"/>
          <p:cNvSpPr>
            <a:spLocks noGrp="1"/>
          </p:cNvSpPr>
          <p:nvPr>
            <p:ph type="ftr" sz="quarter" idx="2"/>
          </p:nvPr>
        </p:nvSpPr>
        <p:spPr>
          <a:xfrm>
            <a:off x="3" y="8830626"/>
            <a:ext cx="3038372" cy="464184"/>
          </a:xfrm>
          <a:prstGeom prst="rect">
            <a:avLst/>
          </a:prstGeom>
        </p:spPr>
        <p:txBody>
          <a:bodyPr vert="horz" lIns="91650" tIns="45825" rIns="91650" bIns="458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439" y="8830626"/>
            <a:ext cx="3038372" cy="464184"/>
          </a:xfrm>
          <a:prstGeom prst="rect">
            <a:avLst/>
          </a:prstGeom>
        </p:spPr>
        <p:txBody>
          <a:bodyPr vert="horz" lIns="91650" tIns="45825" rIns="91650" bIns="45825" rtlCol="0" anchor="b"/>
          <a:lstStyle>
            <a:lvl1pPr algn="r">
              <a:defRPr sz="1200"/>
            </a:lvl1pPr>
          </a:lstStyle>
          <a:p>
            <a:fld id="{14F6C7BC-959F-4FB6-9D2B-61C37ACE6A16}" type="slidenum">
              <a:rPr lang="en-US" smtClean="0"/>
              <a:pPr/>
              <a:t>‹#›</a:t>
            </a:fld>
            <a:endParaRPr lang="en-US" dirty="0"/>
          </a:p>
        </p:txBody>
      </p:sp>
    </p:spTree>
    <p:extLst>
      <p:ext uri="{BB962C8B-B14F-4D97-AF65-F5344CB8AC3E}">
        <p14:creationId xmlns:p14="http://schemas.microsoft.com/office/powerpoint/2010/main" val="164570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3037840" cy="464820"/>
          </a:xfrm>
          <a:prstGeom prst="rect">
            <a:avLst/>
          </a:prstGeom>
        </p:spPr>
        <p:txBody>
          <a:bodyPr vert="horz" lIns="93162" tIns="46581" rIns="93162" bIns="46581"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162" tIns="46581" rIns="93162" bIns="46581" rtlCol="0"/>
          <a:lstStyle>
            <a:lvl1pPr algn="r">
              <a:defRPr sz="1200"/>
            </a:lvl1pPr>
          </a:lstStyle>
          <a:p>
            <a:fld id="{49A92A6D-6CC5-44E8-8CA2-53CC54FEA601}" type="datetimeFigureOut">
              <a:rPr lang="en-US" smtClean="0"/>
              <a:pPr/>
              <a:t>11/2/2017</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2" tIns="46581" rIns="93162" bIns="46581" rtlCol="0" anchor="ctr"/>
          <a:lstStyle/>
          <a:p>
            <a:endParaRPr lang="en-US" dirty="0"/>
          </a:p>
        </p:txBody>
      </p:sp>
      <p:sp>
        <p:nvSpPr>
          <p:cNvPr id="5" name="Notes Placeholder 4"/>
          <p:cNvSpPr>
            <a:spLocks noGrp="1"/>
          </p:cNvSpPr>
          <p:nvPr>
            <p:ph type="body" sz="quarter" idx="3"/>
          </p:nvPr>
        </p:nvSpPr>
        <p:spPr>
          <a:xfrm>
            <a:off x="701041" y="4415793"/>
            <a:ext cx="5608320" cy="4183380"/>
          </a:xfrm>
          <a:prstGeom prst="rect">
            <a:avLst/>
          </a:prstGeom>
        </p:spPr>
        <p:txBody>
          <a:bodyPr vert="horz" lIns="93162" tIns="46581" rIns="93162" bIns="4658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8829967"/>
            <a:ext cx="3037840" cy="464820"/>
          </a:xfrm>
          <a:prstGeom prst="rect">
            <a:avLst/>
          </a:prstGeom>
        </p:spPr>
        <p:txBody>
          <a:bodyPr vert="horz" lIns="93162" tIns="46581" rIns="93162" bIns="4658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62" tIns="46581" rIns="93162" bIns="46581" rtlCol="0" anchor="b"/>
          <a:lstStyle>
            <a:lvl1pPr algn="r">
              <a:defRPr sz="1200"/>
            </a:lvl1pPr>
          </a:lstStyle>
          <a:p>
            <a:fld id="{874E8A9A-839F-470A-BDD8-0C05569EE33E}" type="slidenum">
              <a:rPr lang="en-US" smtClean="0"/>
              <a:pPr/>
              <a:t>‹#›</a:t>
            </a:fld>
            <a:endParaRPr lang="en-US" dirty="0"/>
          </a:p>
        </p:txBody>
      </p:sp>
    </p:spTree>
    <p:extLst>
      <p:ext uri="{BB962C8B-B14F-4D97-AF65-F5344CB8AC3E}">
        <p14:creationId xmlns:p14="http://schemas.microsoft.com/office/powerpoint/2010/main" val="3915389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2063" y="700088"/>
            <a:ext cx="4656137" cy="34909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4E8A9A-839F-470A-BDD8-0C05569EE33E}" type="slidenum">
              <a:rPr lang="en-US" smtClean="0"/>
              <a:pPr/>
              <a:t>1</a:t>
            </a:fld>
            <a:endParaRPr lang="en-US" dirty="0"/>
          </a:p>
        </p:txBody>
      </p:sp>
    </p:spTree>
    <p:extLst>
      <p:ext uri="{BB962C8B-B14F-4D97-AF65-F5344CB8AC3E}">
        <p14:creationId xmlns:p14="http://schemas.microsoft.com/office/powerpoint/2010/main" val="604522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441141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8145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5994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78450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6577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862024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42341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656730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69786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78257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793132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867496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05576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7408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93417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182736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p:txBody>
      </p:sp>
      <p:sp>
        <p:nvSpPr>
          <p:cNvPr id="4" name="Date Placeholder 3"/>
          <p:cNvSpPr>
            <a:spLocks noGrp="1"/>
          </p:cNvSpPr>
          <p:nvPr>
            <p:ph type="dt" idx="10"/>
          </p:nvPr>
        </p:nvSpPr>
        <p:spPr/>
        <p:txBody>
          <a:bodyPr/>
          <a:lstStyle/>
          <a:p>
            <a:fld id="{C4033719-8FF4-490F-A5CF-FCB56D792A05}" type="datetime4">
              <a:rPr lang="en-US" smtClean="0">
                <a:solidFill>
                  <a:prstClr val="black"/>
                </a:solidFill>
              </a:rPr>
              <a:pPr/>
              <a:t>November 2, 2017</a:t>
            </a:fld>
            <a:endParaRPr lang="en-US" dirty="0">
              <a:solidFill>
                <a:prstClr val="black"/>
              </a:solidFill>
            </a:endParaRPr>
          </a:p>
        </p:txBody>
      </p:sp>
      <p:sp>
        <p:nvSpPr>
          <p:cNvPr id="5" name="Slide Number Placeholder 4"/>
          <p:cNvSpPr>
            <a:spLocks noGrp="1"/>
          </p:cNvSpPr>
          <p:nvPr>
            <p:ph type="sldNum" sz="quarter" idx="11"/>
          </p:nvPr>
        </p:nvSpPr>
        <p:spPr/>
        <p:txBody>
          <a:bodyPr/>
          <a:lstStyle/>
          <a:p>
            <a:fld id="{B715342F-A792-4A3D-A910-13324645FDC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60331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oleObject" Target="../embeddings/oleObject2.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a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04" r="-149" b="12662"/>
          <a:stretch/>
        </p:blipFill>
        <p:spPr>
          <a:xfrm>
            <a:off x="6774" y="1374740"/>
            <a:ext cx="9144000" cy="4892040"/>
          </a:xfrm>
          <a:prstGeom prst="rect">
            <a:avLst/>
          </a:prstGeom>
        </p:spPr>
      </p:pic>
      <p:pic>
        <p:nvPicPr>
          <p:cNvPr id="4" name="Picture 2" descr="C:\$adam\130530_WWD file - David Rich\UK\icons\arch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6372" y="1304814"/>
            <a:ext cx="6133515" cy="5038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4569" y="3185354"/>
            <a:ext cx="7772400" cy="1051364"/>
          </a:xfrm>
        </p:spPr>
        <p:txBody>
          <a:bodyPr lIns="0" tIns="0" rIns="0" bIns="0" anchor="t"/>
          <a:lstStyle>
            <a:lvl1pPr algn="l">
              <a:lnSpc>
                <a:spcPts val="3200"/>
              </a:lnSpc>
              <a:defRPr sz="3200" b="1" cap="all">
                <a:solidFill>
                  <a:schemeClr val="tx1">
                    <a:lumMod val="75000"/>
                    <a:lumOff val="25000"/>
                  </a:schemeClr>
                </a:solidFill>
                <a:latin typeface="Arial" pitchFamily="34" charset="0"/>
                <a:cs typeface="Arial" pitchFamily="34" charset="0"/>
              </a:defRPr>
            </a:lvl1pPr>
          </a:lstStyle>
          <a:p>
            <a:r>
              <a:rPr lang="en-US" dirty="0" smtClean="0"/>
              <a:t>Click to edit Master</a:t>
            </a:r>
            <a:br>
              <a:rPr lang="en-US" dirty="0" smtClean="0"/>
            </a:br>
            <a:r>
              <a:rPr lang="en-US" dirty="0" smtClean="0"/>
              <a:t>title style</a:t>
            </a:r>
            <a:endParaRPr lang="en-US" dirty="0"/>
          </a:p>
        </p:txBody>
      </p:sp>
      <p:sp>
        <p:nvSpPr>
          <p:cNvPr id="3" name="Text Placeholder 2"/>
          <p:cNvSpPr>
            <a:spLocks noGrp="1"/>
          </p:cNvSpPr>
          <p:nvPr>
            <p:ph type="body" idx="1" hasCustomPrompt="1"/>
          </p:nvPr>
        </p:nvSpPr>
        <p:spPr>
          <a:xfrm>
            <a:off x="428637" y="1632997"/>
            <a:ext cx="7772400" cy="1500187"/>
          </a:xfrm>
        </p:spPr>
        <p:txBody>
          <a:bodyPr wrap="square" lIns="0" tIns="0" rIns="0" bIns="0" anchor="b">
            <a:noAutofit/>
          </a:bodyPr>
          <a:lstStyle>
            <a:lvl1pPr marL="0" indent="0">
              <a:buNone/>
              <a:defRPr sz="1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71" descr="mca_rgb"/>
          <p:cNvPicPr>
            <a:picLocks noChangeAspect="1" noChangeArrowheads="1"/>
          </p:cNvPicPr>
          <p:nvPr userDrawn="1"/>
        </p:nvPicPr>
        <p:blipFill>
          <a:blip r:embed="rId4" cstate="print"/>
          <a:srcRect/>
          <a:stretch>
            <a:fillRect/>
          </a:stretch>
        </p:blipFill>
        <p:spPr bwMode="hidden">
          <a:xfrm>
            <a:off x="6524625" y="618192"/>
            <a:ext cx="2483539" cy="561640"/>
          </a:xfrm>
          <a:prstGeom prst="rect">
            <a:avLst/>
          </a:prstGeom>
          <a:noFill/>
        </p:spPr>
      </p:pic>
      <p:cxnSp>
        <p:nvCxnSpPr>
          <p:cNvPr id="12" name="Straight Connector 11"/>
          <p:cNvCxnSpPr/>
          <p:nvPr userDrawn="1"/>
        </p:nvCxnSpPr>
        <p:spPr>
          <a:xfrm>
            <a:off x="123825" y="1374740"/>
            <a:ext cx="8884339"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23825" y="6260395"/>
            <a:ext cx="8884339"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le Page - Partner Logo">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04" r="-149" b="12662"/>
          <a:stretch/>
        </p:blipFill>
        <p:spPr>
          <a:xfrm>
            <a:off x="6774" y="1374740"/>
            <a:ext cx="9144000" cy="4892040"/>
          </a:xfrm>
          <a:prstGeom prst="rect">
            <a:avLst/>
          </a:prstGeom>
        </p:spPr>
      </p:pic>
      <p:pic>
        <p:nvPicPr>
          <p:cNvPr id="14" name="Picture 2" descr="C:\$adam\130530_WWD file - David Rich\UK\icons\arch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46372" y="1304814"/>
            <a:ext cx="6133515" cy="50388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414569" y="3185354"/>
            <a:ext cx="7772400" cy="1051364"/>
          </a:xfrm>
        </p:spPr>
        <p:txBody>
          <a:bodyPr lIns="0" tIns="0" rIns="0" bIns="0" anchor="t"/>
          <a:lstStyle>
            <a:lvl1pPr algn="l" defTabSz="914400" rtl="0" eaLnBrk="1" latinLnBrk="0" hangingPunct="1">
              <a:lnSpc>
                <a:spcPts val="3200"/>
              </a:lnSpc>
              <a:spcBef>
                <a:spcPct val="0"/>
              </a:spcBef>
              <a:buNone/>
              <a:defRPr lang="en-US" sz="3200" b="1" kern="1200" cap="all" dirty="0">
                <a:solidFill>
                  <a:schemeClr val="tx1">
                    <a:lumMod val="75000"/>
                    <a:lumOff val="25000"/>
                  </a:schemeClr>
                </a:solidFill>
                <a:latin typeface="Arial" pitchFamily="34" charset="0"/>
                <a:ea typeface="+mj-ea"/>
                <a:cs typeface="Arial" pitchFamily="34" charset="0"/>
              </a:defRPr>
            </a:lvl1pPr>
          </a:lstStyle>
          <a:p>
            <a:r>
              <a:rPr lang="en-US" dirty="0" smtClean="0"/>
              <a:t>Click to edit Master</a:t>
            </a:r>
            <a:br>
              <a:rPr lang="en-US" dirty="0" smtClean="0"/>
            </a:br>
            <a:r>
              <a:rPr lang="en-US" dirty="0" smtClean="0"/>
              <a:t>title style</a:t>
            </a:r>
            <a:endParaRPr lang="en-US" dirty="0"/>
          </a:p>
        </p:txBody>
      </p:sp>
      <p:sp>
        <p:nvSpPr>
          <p:cNvPr id="3" name="Text Placeholder 2"/>
          <p:cNvSpPr>
            <a:spLocks noGrp="1"/>
          </p:cNvSpPr>
          <p:nvPr>
            <p:ph type="body" idx="1" hasCustomPrompt="1"/>
          </p:nvPr>
        </p:nvSpPr>
        <p:spPr>
          <a:xfrm>
            <a:off x="428637" y="1632997"/>
            <a:ext cx="7772400" cy="1500187"/>
          </a:xfrm>
        </p:spPr>
        <p:txBody>
          <a:bodyPr wrap="square" lIns="0" tIns="0" rIns="0" bIns="0" anchor="b">
            <a:noAutofit/>
          </a:bodyPr>
          <a:lstStyle>
            <a:lvl1pPr marL="0" indent="0">
              <a:buNone/>
              <a:defRPr sz="1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pic>
        <p:nvPicPr>
          <p:cNvPr id="10" name="Picture 71" descr="mca_rgb"/>
          <p:cNvPicPr>
            <a:picLocks noChangeAspect="1" noChangeArrowheads="1"/>
          </p:cNvPicPr>
          <p:nvPr userDrawn="1"/>
        </p:nvPicPr>
        <p:blipFill>
          <a:blip r:embed="rId4" cstate="print"/>
          <a:srcRect/>
          <a:stretch>
            <a:fillRect/>
          </a:stretch>
        </p:blipFill>
        <p:spPr bwMode="hidden">
          <a:xfrm>
            <a:off x="5429960" y="671046"/>
            <a:ext cx="2016104" cy="455932"/>
          </a:xfrm>
          <a:prstGeom prst="rect">
            <a:avLst/>
          </a:prstGeom>
          <a:noFill/>
        </p:spPr>
      </p:pic>
      <p:cxnSp>
        <p:nvCxnSpPr>
          <p:cNvPr id="6" name="Straight Connector 5"/>
          <p:cNvCxnSpPr/>
          <p:nvPr userDrawn="1"/>
        </p:nvCxnSpPr>
        <p:spPr>
          <a:xfrm>
            <a:off x="7550839" y="618192"/>
            <a:ext cx="0" cy="5616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23825" y="1374740"/>
            <a:ext cx="8884339"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23825" y="6260395"/>
            <a:ext cx="8884339"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633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Client Specific">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16004" r="-149" b="12662"/>
          <a:stretch/>
        </p:blipFill>
        <p:spPr>
          <a:xfrm>
            <a:off x="6774" y="725506"/>
            <a:ext cx="9144000" cy="4892040"/>
          </a:xfrm>
          <a:prstGeom prst="rect">
            <a:avLst/>
          </a:prstGeom>
        </p:spPr>
      </p:pic>
      <p:pic>
        <p:nvPicPr>
          <p:cNvPr id="16" name="Picture 2" descr="C:\$adam\130530_WWD file - David Rich\UK\icons\arches.png"/>
          <p:cNvPicPr>
            <a:picLocks noChangeAspect="1" noChangeArrowheads="1"/>
          </p:cNvPicPr>
          <p:nvPr userDrawn="1"/>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5897" y="652108"/>
            <a:ext cx="6133515" cy="5038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1" descr="mca_rgb"/>
          <p:cNvPicPr>
            <a:picLocks noChangeAspect="1" noChangeArrowheads="1"/>
          </p:cNvPicPr>
          <p:nvPr userDrawn="1"/>
        </p:nvPicPr>
        <p:blipFill>
          <a:blip r:embed="rId4" cstate="print"/>
          <a:srcRect/>
          <a:stretch>
            <a:fillRect/>
          </a:stretch>
        </p:blipFill>
        <p:spPr bwMode="hidden">
          <a:xfrm>
            <a:off x="523453" y="5799191"/>
            <a:ext cx="2429298" cy="549374"/>
          </a:xfrm>
          <a:prstGeom prst="rect">
            <a:avLst/>
          </a:prstGeom>
          <a:noFill/>
        </p:spPr>
      </p:pic>
      <p:cxnSp>
        <p:nvCxnSpPr>
          <p:cNvPr id="12" name="Straight Connector 11"/>
          <p:cNvCxnSpPr/>
          <p:nvPr userDrawn="1"/>
        </p:nvCxnSpPr>
        <p:spPr>
          <a:xfrm>
            <a:off x="123825" y="725506"/>
            <a:ext cx="888433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123825" y="5611161"/>
            <a:ext cx="8884339"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14569" y="2728154"/>
            <a:ext cx="7772400" cy="1051364"/>
          </a:xfrm>
        </p:spPr>
        <p:txBody>
          <a:bodyPr lIns="0" tIns="0" rIns="0" bIns="0" anchor="t"/>
          <a:lstStyle>
            <a:lvl1pPr algn="l" defTabSz="914400" rtl="0" eaLnBrk="1" latinLnBrk="0" hangingPunct="1">
              <a:lnSpc>
                <a:spcPts val="3200"/>
              </a:lnSpc>
              <a:spcBef>
                <a:spcPct val="0"/>
              </a:spcBef>
              <a:buNone/>
              <a:defRPr lang="en-US" sz="3200" b="1" kern="1200" cap="all" dirty="0">
                <a:solidFill>
                  <a:schemeClr val="tx1">
                    <a:lumMod val="75000"/>
                    <a:lumOff val="25000"/>
                  </a:schemeClr>
                </a:solidFill>
                <a:latin typeface="Arial" pitchFamily="34" charset="0"/>
                <a:ea typeface="+mj-ea"/>
                <a:cs typeface="Arial" pitchFamily="34" charset="0"/>
              </a:defRPr>
            </a:lvl1pPr>
          </a:lstStyle>
          <a:p>
            <a:r>
              <a:rPr lang="en-US" dirty="0" smtClean="0"/>
              <a:t>Click to edit Master</a:t>
            </a:r>
            <a:br>
              <a:rPr lang="en-US" dirty="0" smtClean="0"/>
            </a:br>
            <a:r>
              <a:rPr lang="en-US" dirty="0" smtClean="0"/>
              <a:t>title style</a:t>
            </a:r>
            <a:endParaRPr lang="en-US" dirty="0"/>
          </a:p>
        </p:txBody>
      </p:sp>
      <p:sp>
        <p:nvSpPr>
          <p:cNvPr id="15" name="Text Placeholder 2"/>
          <p:cNvSpPr>
            <a:spLocks noGrp="1"/>
          </p:cNvSpPr>
          <p:nvPr>
            <p:ph type="body" idx="1" hasCustomPrompt="1"/>
          </p:nvPr>
        </p:nvSpPr>
        <p:spPr>
          <a:xfrm>
            <a:off x="428637" y="1175797"/>
            <a:ext cx="7772400" cy="1500187"/>
          </a:xfrm>
        </p:spPr>
        <p:txBody>
          <a:bodyPr wrap="square" lIns="0" tIns="0" rIns="0" bIns="0" anchor="b">
            <a:noAutofit/>
          </a:bodyPr>
          <a:lstStyle>
            <a:lvl1pPr marL="0" indent="0">
              <a:buNone/>
              <a:defRPr sz="1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153586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 y="0"/>
            <a:ext cx="9130473" cy="6858000"/>
          </a:xfrm>
          <a:prstGeom prst="rect">
            <a:avLst/>
          </a:prstGeom>
        </p:spPr>
      </p:pic>
      <p:sp>
        <p:nvSpPr>
          <p:cNvPr id="3" name="Title Placeholder 1"/>
          <p:cNvSpPr>
            <a:spLocks noGrp="1"/>
          </p:cNvSpPr>
          <p:nvPr>
            <p:ph type="title"/>
          </p:nvPr>
        </p:nvSpPr>
        <p:spPr>
          <a:xfrm>
            <a:off x="863960" y="249930"/>
            <a:ext cx="7239000" cy="614361"/>
          </a:xfrm>
          <a:prstGeom prst="rect">
            <a:avLst/>
          </a:prstGeom>
        </p:spPr>
        <p:txBody>
          <a:bodyPr vert="horz" lIns="91440" tIns="45720" rIns="91440" bIns="45720" rtlCol="0" anchor="ctr">
            <a:noAutofit/>
          </a:bodyPr>
          <a:lstStyle>
            <a:lvl1pPr>
              <a:lnSpc>
                <a:spcPts val="2500"/>
              </a:lnSpc>
              <a:defRPr sz="2500"/>
            </a:lvl1pPr>
          </a:lstStyle>
          <a:p>
            <a:r>
              <a:rPr lang="en-US" dirty="0" smtClean="0"/>
              <a:t>Click to edit Master title style</a:t>
            </a:r>
            <a:endParaRPr lang="en-US" dirty="0"/>
          </a:p>
        </p:txBody>
      </p:sp>
      <p:pic>
        <p:nvPicPr>
          <p:cNvPr id="8" name="B2BProgressionArro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04" y="309245"/>
            <a:ext cx="630246" cy="525204"/>
          </a:xfrm>
          <a:prstGeom prst="rect">
            <a:avLst/>
          </a:prstGeom>
        </p:spPr>
      </p:pic>
      <p:sp>
        <p:nvSpPr>
          <p:cNvPr id="13" name="Rectangle 12"/>
          <p:cNvSpPr/>
          <p:nvPr userDrawn="1"/>
        </p:nvSpPr>
        <p:spPr>
          <a:xfrm>
            <a:off x="8659030" y="205034"/>
            <a:ext cx="310051" cy="215444"/>
          </a:xfrm>
          <a:prstGeom prst="rect">
            <a:avLst/>
          </a:prstGeom>
        </p:spPr>
        <p:txBody>
          <a:bodyPr wrap="none">
            <a:spAutoFit/>
          </a:bodyPr>
          <a:lstStyle/>
          <a:p>
            <a:pPr algn="ctr"/>
            <a:fld id="{23A1A15C-9153-4B72-BCF1-E191BA003B9C}" type="slidenum">
              <a:rPr lang="en-US" sz="800" b="0" i="0" kern="1200" smtClean="0">
                <a:solidFill>
                  <a:schemeClr val="tx1">
                    <a:lumMod val="50000"/>
                    <a:lumOff val="50000"/>
                  </a:schemeClr>
                </a:solidFill>
                <a:latin typeface="Arial" pitchFamily="34" charset="0"/>
                <a:ea typeface="+mn-ea"/>
                <a:cs typeface="Arial" pitchFamily="34" charset="0"/>
              </a:rPr>
              <a:pPr algn="ctr"/>
              <a:t>‹#›</a:t>
            </a:fld>
            <a:endParaRPr lang="en-US" sz="800" b="0" i="0" kern="1200" dirty="0">
              <a:solidFill>
                <a:schemeClr val="tx1">
                  <a:lumMod val="50000"/>
                  <a:lumOff val="50000"/>
                </a:schemeClr>
              </a:solidFill>
              <a:latin typeface="Arial" pitchFamily="34" charset="0"/>
              <a:ea typeface="+mn-ea"/>
              <a:cs typeface="Arial" pitchFamily="34" charset="0"/>
            </a:endParaRPr>
          </a:p>
        </p:txBody>
      </p:sp>
      <p:sp>
        <p:nvSpPr>
          <p:cNvPr id="14" name="Rectangle 13"/>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chemeClr val="tx1">
                    <a:lumMod val="50000"/>
                    <a:lumOff val="50000"/>
                  </a:schemeClr>
                </a:solidFill>
                <a:latin typeface="Arial" pitchFamily="34" charset="0"/>
                <a:cs typeface="Arial" pitchFamily="34" charset="0"/>
              </a:rPr>
              <a:t>©2016</a:t>
            </a:r>
            <a:r>
              <a:rPr lang="en-US" sz="600" baseline="0" dirty="0" smtClean="0">
                <a:solidFill>
                  <a:schemeClr val="tx1">
                    <a:lumMod val="50000"/>
                    <a:lumOff val="50000"/>
                  </a:schemeClr>
                </a:solidFill>
                <a:latin typeface="Arial" pitchFamily="34" charset="0"/>
                <a:cs typeface="Arial" pitchFamily="34" charset="0"/>
              </a:rPr>
              <a:t> </a:t>
            </a:r>
            <a:r>
              <a:rPr lang="en-US" sz="600" dirty="0" smtClean="0">
                <a:solidFill>
                  <a:schemeClr val="tx1">
                    <a:lumMod val="50000"/>
                    <a:lumOff val="50000"/>
                  </a:schemeClr>
                </a:solidFill>
                <a:latin typeface="Arial" pitchFamily="34" charset="0"/>
                <a:cs typeface="Arial" pitchFamily="34" charset="0"/>
              </a:rPr>
              <a:t>MasterCard</a:t>
            </a:r>
            <a:r>
              <a:rPr lang="en-US" sz="600" baseline="0" dirty="0" smtClean="0">
                <a:solidFill>
                  <a:schemeClr val="tx1">
                    <a:lumMod val="50000"/>
                    <a:lumOff val="50000"/>
                  </a:schemeClr>
                </a:solidFill>
                <a:latin typeface="Arial" pitchFamily="34" charset="0"/>
                <a:cs typeface="Arial" pitchFamily="34" charset="0"/>
              </a:rPr>
              <a:t> - </a:t>
            </a:r>
            <a:r>
              <a:rPr lang="en-US" sz="600" dirty="0" smtClean="0">
                <a:solidFill>
                  <a:schemeClr val="tx1">
                    <a:lumMod val="50000"/>
                    <a:lumOff val="50000"/>
                  </a:schemeClr>
                </a:solidFill>
                <a:latin typeface="Arial" pitchFamily="34" charset="0"/>
                <a:cs typeface="Arial" pitchFamily="34" charset="0"/>
              </a:rPr>
              <a:t>No reproduction or sharing without express written consent of MasterCard</a:t>
            </a:r>
          </a:p>
        </p:txBody>
      </p:sp>
      <p:pic>
        <p:nvPicPr>
          <p:cNvPr id="16" name="Picture 71" descr="mca_rgb"/>
          <p:cNvPicPr>
            <a:picLocks noChangeAspect="1" noChangeArrowheads="1"/>
          </p:cNvPicPr>
          <p:nvPr userDrawn="1"/>
        </p:nvPicPr>
        <p:blipFill>
          <a:blip r:embed="rId4" cstate="print"/>
          <a:srcRect/>
          <a:stretch>
            <a:fillRect/>
          </a:stretch>
        </p:blipFill>
        <p:spPr bwMode="hidden">
          <a:xfrm>
            <a:off x="124565" y="6304979"/>
            <a:ext cx="2075709" cy="469411"/>
          </a:xfrm>
          <a:prstGeom prst="rect">
            <a:avLst/>
          </a:prstGeom>
          <a:noFill/>
        </p:spPr>
      </p:pic>
      <p:sp>
        <p:nvSpPr>
          <p:cNvPr id="6" name="Content Placeholder 5"/>
          <p:cNvSpPr>
            <a:spLocks noGrp="1"/>
          </p:cNvSpPr>
          <p:nvPr>
            <p:ph sz="quarter" idx="10"/>
          </p:nvPr>
        </p:nvSpPr>
        <p:spPr>
          <a:xfrm>
            <a:off x="857250" y="1314450"/>
            <a:ext cx="7124700" cy="4286250"/>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3970" name="Picture 2" descr="http://www.minhajamaica.com/wp-content/uploads/2012/03/120314-chta.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20064" y="6301625"/>
            <a:ext cx="1748721" cy="53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2037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No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 y="0"/>
            <a:ext cx="9130473" cy="6858000"/>
          </a:xfrm>
          <a:prstGeom prst="rect">
            <a:avLst/>
          </a:prstGeom>
        </p:spPr>
      </p:pic>
      <p:sp>
        <p:nvSpPr>
          <p:cNvPr id="11" name="Rectangle 10"/>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Placeholder 1"/>
          <p:cNvSpPr>
            <a:spLocks noGrp="1"/>
          </p:cNvSpPr>
          <p:nvPr>
            <p:ph type="title"/>
          </p:nvPr>
        </p:nvSpPr>
        <p:spPr>
          <a:xfrm>
            <a:off x="863960" y="249930"/>
            <a:ext cx="7795070" cy="614361"/>
          </a:xfrm>
          <a:prstGeom prst="rect">
            <a:avLst/>
          </a:prstGeom>
        </p:spPr>
        <p:txBody>
          <a:bodyPr vert="horz" lIns="91440" tIns="45720" rIns="91440" bIns="45720" rtlCol="0" anchor="ctr">
            <a:noAutofit/>
          </a:bodyPr>
          <a:lstStyle>
            <a:lvl1pPr algn="l" defTabSz="914400" rtl="0" eaLnBrk="1" latinLnBrk="0" hangingPunct="1">
              <a:lnSpc>
                <a:spcPts val="2500"/>
              </a:lnSpc>
              <a:spcBef>
                <a:spcPct val="0"/>
              </a:spcBef>
              <a:buNone/>
              <a:defRPr lang="en-US" sz="2500" b="1" kern="1200" dirty="0">
                <a:solidFill>
                  <a:srgbClr val="FF6600"/>
                </a:solidFill>
                <a:latin typeface="Arial" pitchFamily="34" charset="0"/>
                <a:ea typeface="+mj-ea"/>
                <a:cs typeface="Arial" pitchFamily="34" charset="0"/>
              </a:defRPr>
            </a:lvl1pPr>
          </a:lstStyle>
          <a:p>
            <a:r>
              <a:rPr lang="en-US" dirty="0" smtClean="0"/>
              <a:t>Click to edit Master title style</a:t>
            </a:r>
            <a:endParaRPr lang="en-US" dirty="0"/>
          </a:p>
        </p:txBody>
      </p:sp>
      <p:pic>
        <p:nvPicPr>
          <p:cNvPr id="8" name="B2BProgressionArro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04" y="309245"/>
            <a:ext cx="630246" cy="525204"/>
          </a:xfrm>
          <a:prstGeom prst="rect">
            <a:avLst/>
          </a:prstGeom>
        </p:spPr>
      </p:pic>
      <p:sp>
        <p:nvSpPr>
          <p:cNvPr id="9"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chemeClr val="tx1">
                    <a:lumMod val="50000"/>
                    <a:lumOff val="50000"/>
                  </a:schemeClr>
                </a:solidFill>
                <a:latin typeface="Arial" pitchFamily="34" charset="0"/>
                <a:cs typeface="Arial" pitchFamily="34" charset="0"/>
              </a:rPr>
              <a:t>©2016</a:t>
            </a:r>
            <a:r>
              <a:rPr lang="en-US" sz="600" baseline="0" dirty="0" smtClean="0">
                <a:solidFill>
                  <a:schemeClr val="tx1">
                    <a:lumMod val="50000"/>
                    <a:lumOff val="50000"/>
                  </a:schemeClr>
                </a:solidFill>
                <a:latin typeface="Arial" pitchFamily="34" charset="0"/>
                <a:cs typeface="Arial" pitchFamily="34" charset="0"/>
              </a:rPr>
              <a:t> </a:t>
            </a:r>
            <a:r>
              <a:rPr lang="en-US" sz="600" dirty="0" smtClean="0">
                <a:solidFill>
                  <a:schemeClr val="tx1">
                    <a:lumMod val="50000"/>
                    <a:lumOff val="50000"/>
                  </a:schemeClr>
                </a:solidFill>
                <a:latin typeface="Arial" pitchFamily="34" charset="0"/>
                <a:cs typeface="Arial" pitchFamily="34" charset="0"/>
              </a:rPr>
              <a:t>MasterCard</a:t>
            </a:r>
            <a:r>
              <a:rPr lang="en-US" sz="600" baseline="0" dirty="0" smtClean="0">
                <a:solidFill>
                  <a:schemeClr val="tx1">
                    <a:lumMod val="50000"/>
                    <a:lumOff val="50000"/>
                  </a:schemeClr>
                </a:solidFill>
                <a:latin typeface="Arial" pitchFamily="34" charset="0"/>
                <a:cs typeface="Arial" pitchFamily="34" charset="0"/>
              </a:rPr>
              <a:t> - </a:t>
            </a:r>
            <a:r>
              <a:rPr lang="en-US" sz="600" dirty="0" smtClean="0">
                <a:solidFill>
                  <a:schemeClr val="tx1">
                    <a:lumMod val="50000"/>
                    <a:lumOff val="50000"/>
                  </a:schemeClr>
                </a:solidFill>
                <a:latin typeface="Arial" pitchFamily="34" charset="0"/>
                <a:cs typeface="Arial" pitchFamily="34" charset="0"/>
              </a:rPr>
              <a:t>No reproduction or sharing without express written consent of MasterCard</a:t>
            </a:r>
          </a:p>
        </p:txBody>
      </p:sp>
      <p:pic>
        <p:nvPicPr>
          <p:cNvPr id="10" name="Picture 71" descr="mca_rgb"/>
          <p:cNvPicPr>
            <a:picLocks noChangeAspect="1" noChangeArrowheads="1"/>
          </p:cNvPicPr>
          <p:nvPr userDrawn="1"/>
        </p:nvPicPr>
        <p:blipFill>
          <a:blip r:embed="rId4" cstate="print"/>
          <a:srcRect/>
          <a:stretch>
            <a:fillRect/>
          </a:stretch>
        </p:blipFill>
        <p:spPr bwMode="hidden">
          <a:xfrm>
            <a:off x="124565" y="6304979"/>
            <a:ext cx="2075709" cy="469411"/>
          </a:xfrm>
          <a:prstGeom prst="rect">
            <a:avLst/>
          </a:prstGeom>
          <a:noFill/>
        </p:spPr>
      </p:pic>
      <p:sp>
        <p:nvSpPr>
          <p:cNvPr id="12" name="Rectangle 11"/>
          <p:cNvSpPr/>
          <p:nvPr userDrawn="1"/>
        </p:nvSpPr>
        <p:spPr>
          <a:xfrm>
            <a:off x="8659030" y="205034"/>
            <a:ext cx="310051" cy="215444"/>
          </a:xfrm>
          <a:prstGeom prst="rect">
            <a:avLst/>
          </a:prstGeom>
        </p:spPr>
        <p:txBody>
          <a:bodyPr wrap="none">
            <a:spAutoFit/>
          </a:bodyPr>
          <a:lstStyle/>
          <a:p>
            <a:pPr algn="ctr"/>
            <a:fld id="{23A1A15C-9153-4B72-BCF1-E191BA003B9C}" type="slidenum">
              <a:rPr lang="en-US" sz="800" b="0" i="0" kern="1200" smtClean="0">
                <a:solidFill>
                  <a:schemeClr val="tx1">
                    <a:lumMod val="50000"/>
                    <a:lumOff val="50000"/>
                  </a:schemeClr>
                </a:solidFill>
                <a:latin typeface="Arial" pitchFamily="34" charset="0"/>
                <a:ea typeface="+mn-ea"/>
                <a:cs typeface="Arial" pitchFamily="34" charset="0"/>
              </a:rPr>
              <a:pPr algn="ctr"/>
              <a:t>‹#›</a:t>
            </a:fld>
            <a:endParaRPr lang="en-US" sz="800" b="0" i="0" kern="1200" dirty="0">
              <a:solidFill>
                <a:schemeClr val="tx1">
                  <a:lumMod val="50000"/>
                  <a:lumOff val="50000"/>
                </a:schemeClr>
              </a:solidFill>
              <a:latin typeface="Arial" pitchFamily="34" charset="0"/>
              <a:ea typeface="+mn-ea"/>
              <a:cs typeface="Arial" pitchFamily="34" charset="0"/>
            </a:endParaRPr>
          </a:p>
        </p:txBody>
      </p:sp>
      <p:pic>
        <p:nvPicPr>
          <p:cNvPr id="15" name="Picture 2" descr="http://www.minhajamaica.com/wp-content/uploads/2012/03/120314-chta.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20064" y="6301625"/>
            <a:ext cx="1748721" cy="53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857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ubtitle and Content">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94487055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389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0" name="Title Placeholder 1"/>
          <p:cNvSpPr>
            <a:spLocks noGrp="1"/>
          </p:cNvSpPr>
          <p:nvPr>
            <p:ph type="title"/>
          </p:nvPr>
        </p:nvSpPr>
        <p:spPr>
          <a:xfrm>
            <a:off x="834143" y="80142"/>
            <a:ext cx="7239000" cy="613295"/>
          </a:xfrm>
          <a:prstGeom prst="rect">
            <a:avLst/>
          </a:prstGeom>
        </p:spPr>
        <p:txBody>
          <a:bodyPr vert="horz" lIns="91440" tIns="45720" rIns="91440" bIns="45720" rtlCol="0" anchor="ctr">
            <a:noAutofit/>
          </a:bodyPr>
          <a:lstStyle>
            <a:lvl1pPr>
              <a:lnSpc>
                <a:spcPts val="1600"/>
              </a:lnSpc>
              <a:defRPr sz="1800">
                <a:solidFill>
                  <a:srgbClr val="FF9900"/>
                </a:solidFill>
              </a:defRPr>
            </a:lvl1pPr>
          </a:lstStyle>
          <a:p>
            <a:r>
              <a:rPr lang="en-US" dirty="0" smtClean="0"/>
              <a:t>Click to edit Master title</a:t>
            </a:r>
            <a:endParaRPr lang="en-US" dirty="0"/>
          </a:p>
        </p:txBody>
      </p:sp>
      <p:sp>
        <p:nvSpPr>
          <p:cNvPr id="13" name="Rectangle 12"/>
          <p:cNvSpPr/>
          <p:nvPr userDrawn="1"/>
        </p:nvSpPr>
        <p:spPr>
          <a:xfrm>
            <a:off x="8659030" y="205034"/>
            <a:ext cx="310051" cy="215444"/>
          </a:xfrm>
          <a:prstGeom prst="rect">
            <a:avLst/>
          </a:prstGeom>
        </p:spPr>
        <p:txBody>
          <a:bodyPr wrap="none">
            <a:spAutoFit/>
          </a:bodyPr>
          <a:lstStyle/>
          <a:p>
            <a:pPr algn="ctr"/>
            <a:fld id="{23A1A15C-9153-4B72-BCF1-E191BA003B9C}" type="slidenum">
              <a:rPr lang="en-US" sz="800" smtClean="0">
                <a:solidFill>
                  <a:srgbClr val="000000">
                    <a:lumMod val="50000"/>
                    <a:lumOff val="50000"/>
                  </a:srgbClr>
                </a:solidFill>
                <a:cs typeface="Arial" pitchFamily="34" charset="0"/>
              </a:rPr>
              <a:pPr algn="ctr"/>
              <a:t>‹#›</a:t>
            </a:fld>
            <a:endParaRPr lang="en-US" sz="800" dirty="0">
              <a:solidFill>
                <a:srgbClr val="000000">
                  <a:lumMod val="50000"/>
                  <a:lumOff val="50000"/>
                </a:srgbClr>
              </a:solidFill>
              <a:cs typeface="Arial" pitchFamily="34" charset="0"/>
            </a:endParaRPr>
          </a:p>
        </p:txBody>
      </p:sp>
      <p:sp>
        <p:nvSpPr>
          <p:cNvPr id="14" name="Rectangle 13"/>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rgbClr val="000000">
                    <a:lumMod val="50000"/>
                    <a:lumOff val="50000"/>
                  </a:srgbClr>
                </a:solidFill>
                <a:latin typeface="Arial" pitchFamily="34" charset="0"/>
                <a:cs typeface="Arial" pitchFamily="34" charset="0"/>
              </a:rPr>
              <a:t>©2016 MasterCard - No reproduction or sharing without express written consent of MasterCard</a:t>
            </a:r>
          </a:p>
        </p:txBody>
      </p:sp>
      <p:pic>
        <p:nvPicPr>
          <p:cNvPr id="16" name="Picture 71" descr="mca_rgb"/>
          <p:cNvPicPr>
            <a:picLocks noChangeAspect="1" noChangeArrowheads="1"/>
          </p:cNvPicPr>
          <p:nvPr userDrawn="1"/>
        </p:nvPicPr>
        <p:blipFill>
          <a:blip r:embed="rId6" cstate="print"/>
          <a:srcRect/>
          <a:stretch>
            <a:fillRect/>
          </a:stretch>
        </p:blipFill>
        <p:spPr bwMode="hidden">
          <a:xfrm>
            <a:off x="124565" y="6304979"/>
            <a:ext cx="2075709" cy="469411"/>
          </a:xfrm>
          <a:prstGeom prst="rect">
            <a:avLst/>
          </a:prstGeom>
          <a:noFill/>
        </p:spPr>
      </p:pic>
      <p:sp>
        <p:nvSpPr>
          <p:cNvPr id="17" name="Rectangle 16"/>
          <p:cNvSpPr/>
          <p:nvPr userDrawn="1"/>
        </p:nvSpPr>
        <p:spPr>
          <a:xfrm rot="16200000">
            <a:off x="-2775642" y="3085181"/>
            <a:ext cx="6225470" cy="551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150097" y="80142"/>
            <a:ext cx="686506" cy="680671"/>
            <a:chOff x="150097" y="189798"/>
            <a:chExt cx="686506" cy="680671"/>
          </a:xfrm>
        </p:grpSpPr>
        <p:sp>
          <p:nvSpPr>
            <p:cNvPr id="19" name="Right Triangle 18"/>
            <p:cNvSpPr/>
            <p:nvPr/>
          </p:nvSpPr>
          <p:spPr>
            <a:xfrm rot="16200000" flipH="1">
              <a:off x="195068" y="758123"/>
              <a:ext cx="67376" cy="157316"/>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50097" y="189798"/>
              <a:ext cx="686506" cy="613863"/>
              <a:chOff x="150097" y="1327729"/>
              <a:chExt cx="686506" cy="613863"/>
            </a:xfrm>
          </p:grpSpPr>
          <p:sp>
            <p:nvSpPr>
              <p:cNvPr id="21" name="Isosceles Triangle 20"/>
              <p:cNvSpPr/>
              <p:nvPr userDrawn="1"/>
            </p:nvSpPr>
            <p:spPr>
              <a:xfrm rot="5400000">
                <a:off x="265077" y="1370065"/>
                <a:ext cx="613862" cy="5291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50097" y="1327729"/>
                <a:ext cx="157315" cy="613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4" name="Straight Connector 23"/>
          <p:cNvCxnSpPr/>
          <p:nvPr userDrawn="1"/>
        </p:nvCxnSpPr>
        <p:spPr>
          <a:xfrm>
            <a:off x="307412" y="6225467"/>
            <a:ext cx="883658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8377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Subtitle and Content">
    <p:bg bwMode="gray">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710745010"/>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491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10" name="Title Placeholder 1"/>
          <p:cNvSpPr>
            <a:spLocks noGrp="1"/>
          </p:cNvSpPr>
          <p:nvPr>
            <p:ph type="title"/>
          </p:nvPr>
        </p:nvSpPr>
        <p:spPr>
          <a:xfrm>
            <a:off x="834143" y="80142"/>
            <a:ext cx="7239000" cy="613295"/>
          </a:xfrm>
          <a:prstGeom prst="rect">
            <a:avLst/>
          </a:prstGeom>
        </p:spPr>
        <p:txBody>
          <a:bodyPr vert="horz" lIns="91440" tIns="45720" rIns="91440" bIns="45720" rtlCol="0" anchor="ctr">
            <a:noAutofit/>
          </a:bodyPr>
          <a:lstStyle>
            <a:lvl1pPr>
              <a:lnSpc>
                <a:spcPts val="1600"/>
              </a:lnSpc>
              <a:defRPr sz="1800">
                <a:solidFill>
                  <a:srgbClr val="FF9900"/>
                </a:solidFill>
              </a:defRPr>
            </a:lvl1pPr>
          </a:lstStyle>
          <a:p>
            <a:r>
              <a:rPr lang="en-US" dirty="0" smtClean="0"/>
              <a:t>Click to edit Master title</a:t>
            </a:r>
            <a:endParaRPr lang="en-US" dirty="0"/>
          </a:p>
        </p:txBody>
      </p:sp>
      <p:sp>
        <p:nvSpPr>
          <p:cNvPr id="13" name="Rectangle 12"/>
          <p:cNvSpPr/>
          <p:nvPr userDrawn="1"/>
        </p:nvSpPr>
        <p:spPr>
          <a:xfrm>
            <a:off x="8659030" y="205034"/>
            <a:ext cx="310051" cy="215444"/>
          </a:xfrm>
          <a:prstGeom prst="rect">
            <a:avLst/>
          </a:prstGeom>
        </p:spPr>
        <p:txBody>
          <a:bodyPr wrap="none">
            <a:spAutoFit/>
          </a:bodyPr>
          <a:lstStyle/>
          <a:p>
            <a:pPr algn="ctr"/>
            <a:fld id="{23A1A15C-9153-4B72-BCF1-E191BA003B9C}" type="slidenum">
              <a:rPr lang="en-US" sz="800" smtClean="0">
                <a:solidFill>
                  <a:srgbClr val="000000">
                    <a:lumMod val="50000"/>
                    <a:lumOff val="50000"/>
                  </a:srgbClr>
                </a:solidFill>
                <a:cs typeface="Arial" pitchFamily="34" charset="0"/>
              </a:rPr>
              <a:pPr algn="ctr"/>
              <a:t>‹#›</a:t>
            </a:fld>
            <a:endParaRPr lang="en-US" sz="800" dirty="0">
              <a:solidFill>
                <a:srgbClr val="000000">
                  <a:lumMod val="50000"/>
                  <a:lumOff val="50000"/>
                </a:srgbClr>
              </a:solidFill>
              <a:cs typeface="Arial" pitchFamily="34" charset="0"/>
            </a:endParaRPr>
          </a:p>
        </p:txBody>
      </p:sp>
      <p:sp>
        <p:nvSpPr>
          <p:cNvPr id="14" name="Rectangle 13"/>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rgbClr val="000000">
                    <a:lumMod val="50000"/>
                    <a:lumOff val="50000"/>
                  </a:srgbClr>
                </a:solidFill>
                <a:latin typeface="Arial" pitchFamily="34" charset="0"/>
                <a:cs typeface="Arial" pitchFamily="34" charset="0"/>
              </a:rPr>
              <a:t>©2016 MasterCard - No reproduction or sharing without express written consent of MasterCard</a:t>
            </a:r>
          </a:p>
        </p:txBody>
      </p:sp>
      <p:pic>
        <p:nvPicPr>
          <p:cNvPr id="16" name="Picture 71" descr="mca_rgb"/>
          <p:cNvPicPr>
            <a:picLocks noChangeAspect="1" noChangeArrowheads="1"/>
          </p:cNvPicPr>
          <p:nvPr userDrawn="1"/>
        </p:nvPicPr>
        <p:blipFill>
          <a:blip r:embed="rId6" cstate="print"/>
          <a:srcRect/>
          <a:stretch>
            <a:fillRect/>
          </a:stretch>
        </p:blipFill>
        <p:spPr bwMode="hidden">
          <a:xfrm>
            <a:off x="124565" y="6304979"/>
            <a:ext cx="2075709" cy="469411"/>
          </a:xfrm>
          <a:prstGeom prst="rect">
            <a:avLst/>
          </a:prstGeom>
          <a:noFill/>
        </p:spPr>
      </p:pic>
      <p:sp>
        <p:nvSpPr>
          <p:cNvPr id="17" name="Rectangle 16"/>
          <p:cNvSpPr/>
          <p:nvPr userDrawn="1"/>
        </p:nvSpPr>
        <p:spPr>
          <a:xfrm rot="16200000">
            <a:off x="-2775642" y="3085181"/>
            <a:ext cx="6225470" cy="5510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userDrawn="1"/>
        </p:nvGrpSpPr>
        <p:grpSpPr>
          <a:xfrm>
            <a:off x="150097" y="80142"/>
            <a:ext cx="686506" cy="680671"/>
            <a:chOff x="150097" y="189798"/>
            <a:chExt cx="686506" cy="680671"/>
          </a:xfrm>
        </p:grpSpPr>
        <p:sp>
          <p:nvSpPr>
            <p:cNvPr id="19" name="Right Triangle 18"/>
            <p:cNvSpPr/>
            <p:nvPr/>
          </p:nvSpPr>
          <p:spPr>
            <a:xfrm rot="16200000" flipH="1">
              <a:off x="195068" y="758123"/>
              <a:ext cx="67376" cy="157316"/>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userDrawn="1"/>
          </p:nvGrpSpPr>
          <p:grpSpPr>
            <a:xfrm>
              <a:off x="150097" y="189798"/>
              <a:ext cx="686506" cy="613863"/>
              <a:chOff x="150097" y="1327729"/>
              <a:chExt cx="686506" cy="613863"/>
            </a:xfrm>
          </p:grpSpPr>
          <p:sp>
            <p:nvSpPr>
              <p:cNvPr id="21" name="Isosceles Triangle 20"/>
              <p:cNvSpPr/>
              <p:nvPr userDrawn="1"/>
            </p:nvSpPr>
            <p:spPr>
              <a:xfrm rot="5400000">
                <a:off x="265077" y="1370065"/>
                <a:ext cx="613862" cy="52919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150097" y="1327729"/>
                <a:ext cx="157315" cy="6138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24" name="Straight Connector 23"/>
          <p:cNvCxnSpPr/>
          <p:nvPr userDrawn="1"/>
        </p:nvCxnSpPr>
        <p:spPr>
          <a:xfrm>
            <a:off x="307412" y="6225467"/>
            <a:ext cx="883658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10303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mp; Bullet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 y="0"/>
            <a:ext cx="9130473" cy="6858000"/>
          </a:xfrm>
          <a:prstGeom prst="rect">
            <a:avLst/>
          </a:prstGeom>
        </p:spPr>
      </p:pic>
      <p:sp>
        <p:nvSpPr>
          <p:cNvPr id="2" name="Rectangle 1"/>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8659030" y="205034"/>
            <a:ext cx="310051" cy="215444"/>
          </a:xfrm>
          <a:prstGeom prst="rect">
            <a:avLst/>
          </a:prstGeom>
        </p:spPr>
        <p:txBody>
          <a:bodyPr wrap="none">
            <a:spAutoFit/>
          </a:bodyPr>
          <a:lstStyle/>
          <a:p>
            <a:pPr algn="ctr"/>
            <a:fld id="{23A1A15C-9153-4B72-BCF1-E191BA003B9C}" type="slidenum">
              <a:rPr lang="en-US" sz="800" b="0" i="0" kern="1200" smtClean="0">
                <a:solidFill>
                  <a:schemeClr val="tx1">
                    <a:lumMod val="50000"/>
                    <a:lumOff val="50000"/>
                  </a:schemeClr>
                </a:solidFill>
                <a:latin typeface="Arial" pitchFamily="34" charset="0"/>
                <a:ea typeface="+mn-ea"/>
                <a:cs typeface="Arial" pitchFamily="34" charset="0"/>
              </a:rPr>
              <a:pPr algn="ctr"/>
              <a:t>‹#›</a:t>
            </a:fld>
            <a:endParaRPr lang="en-US" sz="800" b="0" i="0" kern="1200" dirty="0">
              <a:solidFill>
                <a:schemeClr val="tx1">
                  <a:lumMod val="50000"/>
                  <a:lumOff val="50000"/>
                </a:schemeClr>
              </a:solidFill>
              <a:latin typeface="Arial" pitchFamily="34" charset="0"/>
              <a:ea typeface="+mn-ea"/>
              <a:cs typeface="Arial" pitchFamily="34" charset="0"/>
            </a:endParaRPr>
          </a:p>
        </p:txBody>
      </p:sp>
      <p:sp>
        <p:nvSpPr>
          <p:cNvPr id="44"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chemeClr val="tx1">
                    <a:lumMod val="50000"/>
                    <a:lumOff val="50000"/>
                  </a:schemeClr>
                </a:solidFill>
                <a:latin typeface="Arial" pitchFamily="34" charset="0"/>
                <a:cs typeface="Arial" pitchFamily="34" charset="0"/>
              </a:rPr>
              <a:t>©2016</a:t>
            </a:r>
            <a:r>
              <a:rPr lang="en-US" sz="600" baseline="0" dirty="0" smtClean="0">
                <a:solidFill>
                  <a:schemeClr val="tx1">
                    <a:lumMod val="50000"/>
                    <a:lumOff val="50000"/>
                  </a:schemeClr>
                </a:solidFill>
                <a:latin typeface="Arial" pitchFamily="34" charset="0"/>
                <a:cs typeface="Arial" pitchFamily="34" charset="0"/>
              </a:rPr>
              <a:t> </a:t>
            </a:r>
            <a:r>
              <a:rPr lang="en-US" sz="600" dirty="0" smtClean="0">
                <a:solidFill>
                  <a:schemeClr val="tx1">
                    <a:lumMod val="50000"/>
                    <a:lumOff val="50000"/>
                  </a:schemeClr>
                </a:solidFill>
                <a:latin typeface="Arial" pitchFamily="34" charset="0"/>
                <a:cs typeface="Arial" pitchFamily="34" charset="0"/>
              </a:rPr>
              <a:t>MasterCard</a:t>
            </a:r>
            <a:r>
              <a:rPr lang="en-US" sz="600" baseline="0" dirty="0" smtClean="0">
                <a:solidFill>
                  <a:schemeClr val="tx1">
                    <a:lumMod val="50000"/>
                    <a:lumOff val="50000"/>
                  </a:schemeClr>
                </a:solidFill>
                <a:latin typeface="Arial" pitchFamily="34" charset="0"/>
                <a:cs typeface="Arial" pitchFamily="34" charset="0"/>
              </a:rPr>
              <a:t> - </a:t>
            </a:r>
            <a:r>
              <a:rPr lang="en-US" sz="600" dirty="0" smtClean="0">
                <a:solidFill>
                  <a:schemeClr val="tx1">
                    <a:lumMod val="50000"/>
                    <a:lumOff val="50000"/>
                  </a:schemeClr>
                </a:solidFill>
                <a:latin typeface="Arial" pitchFamily="34" charset="0"/>
                <a:cs typeface="Arial" pitchFamily="34" charset="0"/>
              </a:rPr>
              <a:t>No reproduction or sharing without express written consent of MasterCard</a:t>
            </a:r>
          </a:p>
        </p:txBody>
      </p:sp>
      <p:pic>
        <p:nvPicPr>
          <p:cNvPr id="10" name="B2BProgressionArro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04" y="309245"/>
            <a:ext cx="630246" cy="525204"/>
          </a:xfrm>
          <a:prstGeom prst="rect">
            <a:avLst/>
          </a:prstGeom>
        </p:spPr>
      </p:pic>
      <p:pic>
        <p:nvPicPr>
          <p:cNvPr id="9" name="Picture 71" descr="mca_rgb"/>
          <p:cNvPicPr>
            <a:picLocks noChangeAspect="1" noChangeArrowheads="1"/>
          </p:cNvPicPr>
          <p:nvPr userDrawn="1"/>
        </p:nvPicPr>
        <p:blipFill>
          <a:blip r:embed="rId4" cstate="print"/>
          <a:srcRect/>
          <a:stretch>
            <a:fillRect/>
          </a:stretch>
        </p:blipFill>
        <p:spPr bwMode="hidden">
          <a:xfrm>
            <a:off x="124565" y="6304979"/>
            <a:ext cx="2075709" cy="469411"/>
          </a:xfrm>
          <a:prstGeom prst="rect">
            <a:avLst/>
          </a:prstGeom>
          <a:noFill/>
        </p:spPr>
      </p:pic>
      <p:sp>
        <p:nvSpPr>
          <p:cNvPr id="20" name="Content Placeholder 19"/>
          <p:cNvSpPr>
            <a:spLocks noGrp="1"/>
          </p:cNvSpPr>
          <p:nvPr>
            <p:ph sz="quarter" idx="10"/>
          </p:nvPr>
        </p:nvSpPr>
        <p:spPr>
          <a:xfrm>
            <a:off x="866775" y="1304925"/>
            <a:ext cx="7038975" cy="4448175"/>
          </a:xfrm>
        </p:spPr>
        <p:txBody>
          <a:bodyPr>
            <a:normAutofit/>
          </a:bodyPr>
          <a:lstStyle>
            <a:lvl1pPr>
              <a:lnSpc>
                <a:spcPct val="100000"/>
              </a:lnSpc>
              <a:defRPr sz="1800" b="1"/>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itle Placeholder 1"/>
          <p:cNvSpPr>
            <a:spLocks noGrp="1"/>
          </p:cNvSpPr>
          <p:nvPr>
            <p:ph type="title"/>
          </p:nvPr>
        </p:nvSpPr>
        <p:spPr>
          <a:xfrm>
            <a:off x="863960" y="249930"/>
            <a:ext cx="7795070" cy="614361"/>
          </a:xfrm>
          <a:prstGeom prst="rect">
            <a:avLst/>
          </a:prstGeom>
        </p:spPr>
        <p:txBody>
          <a:bodyPr vert="horz" lIns="91440" tIns="45720" rIns="91440" bIns="45720" rtlCol="0" anchor="ctr">
            <a:noAutofit/>
          </a:bodyPr>
          <a:lstStyle>
            <a:lvl1pPr algn="l" defTabSz="914400" rtl="0" eaLnBrk="1" latinLnBrk="0" hangingPunct="1">
              <a:lnSpc>
                <a:spcPts val="2500"/>
              </a:lnSpc>
              <a:spcBef>
                <a:spcPct val="0"/>
              </a:spcBef>
              <a:buNone/>
              <a:defRPr lang="en-US" sz="2500" b="1" kern="1200" dirty="0">
                <a:solidFill>
                  <a:srgbClr val="FF6600"/>
                </a:solidFill>
                <a:latin typeface="Arial" pitchFamily="34" charset="0"/>
                <a:ea typeface="+mj-ea"/>
                <a:cs typeface="Arial"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062609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74" y="0"/>
            <a:ext cx="9130473" cy="6858000"/>
          </a:xfrm>
          <a:prstGeom prst="rect">
            <a:avLst/>
          </a:prstGeom>
        </p:spPr>
      </p:pic>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63" y="0"/>
            <a:ext cx="9130473" cy="6858000"/>
          </a:xfrm>
          <a:prstGeom prst="rect">
            <a:avLst/>
          </a:prstGeom>
        </p:spPr>
      </p:pic>
      <p:sp>
        <p:nvSpPr>
          <p:cNvPr id="4" name="Rectangle 3"/>
          <p:cNvSpPr/>
          <p:nvPr userDrawn="1"/>
        </p:nvSpPr>
        <p:spPr>
          <a:xfrm>
            <a:off x="104775" y="142875"/>
            <a:ext cx="8915399" cy="612390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6"/>
          <p:cNvSpPr>
            <a:spLocks noGrp="1"/>
          </p:cNvSpPr>
          <p:nvPr>
            <p:ph type="body" sz="quarter" idx="10" hasCustomPrompt="1"/>
          </p:nvPr>
        </p:nvSpPr>
        <p:spPr>
          <a:xfrm>
            <a:off x="533400" y="2651517"/>
            <a:ext cx="3695700" cy="821933"/>
          </a:xfrm>
          <a:prstGeom prst="rect">
            <a:avLst/>
          </a:prstGeom>
        </p:spPr>
        <p:txBody>
          <a:bodyPr/>
          <a:lstStyle>
            <a:lvl1pPr marL="0" indent="0">
              <a:lnSpc>
                <a:spcPct val="200000"/>
              </a:lnSpc>
              <a:spcBef>
                <a:spcPts val="0"/>
              </a:spcBef>
              <a:buNone/>
              <a:defRPr sz="1200">
                <a:solidFill>
                  <a:schemeClr val="bg1"/>
                </a:solidFill>
                <a:latin typeface="Arial" panose="020B0604020202020204" pitchFamily="34" charset="0"/>
                <a:cs typeface="Arial" panose="020B0604020202020204" pitchFamily="34" charset="0"/>
              </a:defRPr>
            </a:lvl1pPr>
          </a:lstStyle>
          <a:p>
            <a:pPr lvl="0"/>
            <a:r>
              <a:rPr lang="en-US" dirty="0" smtClean="0"/>
              <a:t>Click to edit text</a:t>
            </a:r>
          </a:p>
          <a:p>
            <a:pPr lvl="0"/>
            <a:endParaRPr lang="en-US" dirty="0" smtClean="0"/>
          </a:p>
          <a:p>
            <a:pPr lvl="0"/>
            <a:endParaRPr lang="en-US" dirty="0" smtClean="0"/>
          </a:p>
        </p:txBody>
      </p:sp>
      <p:sp>
        <p:nvSpPr>
          <p:cNvPr id="7" name="Rectangle 6"/>
          <p:cNvSpPr/>
          <p:nvPr userDrawn="1"/>
        </p:nvSpPr>
        <p:spPr>
          <a:xfrm>
            <a:off x="0" y="6266780"/>
            <a:ext cx="9137247" cy="591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ate Placeholder 3"/>
          <p:cNvSpPr txBox="1">
            <a:spLocks/>
          </p:cNvSpPr>
          <p:nvPr userDrawn="1"/>
        </p:nvSpPr>
        <p:spPr>
          <a:xfrm>
            <a:off x="104775" y="6322891"/>
            <a:ext cx="89153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600" dirty="0" smtClean="0">
                <a:solidFill>
                  <a:schemeClr val="tx1">
                    <a:lumMod val="50000"/>
                    <a:lumOff val="50000"/>
                  </a:schemeClr>
                </a:solidFill>
                <a:latin typeface="Arial" pitchFamily="34" charset="0"/>
                <a:cs typeface="Arial" pitchFamily="34" charset="0"/>
              </a:rPr>
              <a:t>©2016</a:t>
            </a:r>
            <a:r>
              <a:rPr lang="en-US" sz="600" baseline="0" dirty="0" smtClean="0">
                <a:solidFill>
                  <a:schemeClr val="tx1">
                    <a:lumMod val="50000"/>
                    <a:lumOff val="50000"/>
                  </a:schemeClr>
                </a:solidFill>
                <a:latin typeface="Arial" pitchFamily="34" charset="0"/>
                <a:cs typeface="Arial" pitchFamily="34" charset="0"/>
              </a:rPr>
              <a:t> </a:t>
            </a:r>
            <a:r>
              <a:rPr lang="en-US" sz="600" dirty="0" smtClean="0">
                <a:solidFill>
                  <a:schemeClr val="tx1">
                    <a:lumMod val="50000"/>
                    <a:lumOff val="50000"/>
                  </a:schemeClr>
                </a:solidFill>
                <a:latin typeface="Arial" pitchFamily="34" charset="0"/>
                <a:cs typeface="Arial" pitchFamily="34" charset="0"/>
              </a:rPr>
              <a:t>MasterCard</a:t>
            </a:r>
            <a:r>
              <a:rPr lang="en-US" sz="600" baseline="0" dirty="0" smtClean="0">
                <a:solidFill>
                  <a:schemeClr val="tx1">
                    <a:lumMod val="50000"/>
                    <a:lumOff val="50000"/>
                  </a:schemeClr>
                </a:solidFill>
                <a:latin typeface="Arial" pitchFamily="34" charset="0"/>
                <a:cs typeface="Arial" pitchFamily="34" charset="0"/>
              </a:rPr>
              <a:t> - </a:t>
            </a:r>
            <a:r>
              <a:rPr lang="en-US" sz="600" dirty="0" smtClean="0">
                <a:solidFill>
                  <a:schemeClr val="tx1">
                    <a:lumMod val="50000"/>
                    <a:lumOff val="50000"/>
                  </a:schemeClr>
                </a:solidFill>
                <a:latin typeface="Arial" pitchFamily="34" charset="0"/>
                <a:cs typeface="Arial" pitchFamily="34" charset="0"/>
              </a:rPr>
              <a:t>No reproduction or sharing without express written consent of MasterCard</a:t>
            </a:r>
          </a:p>
        </p:txBody>
      </p:sp>
      <p:pic>
        <p:nvPicPr>
          <p:cNvPr id="9" name="Picture 71" descr="mca_rgb"/>
          <p:cNvPicPr>
            <a:picLocks noChangeAspect="1" noChangeArrowheads="1"/>
          </p:cNvPicPr>
          <p:nvPr userDrawn="1"/>
        </p:nvPicPr>
        <p:blipFill>
          <a:blip r:embed="rId3" cstate="print"/>
          <a:srcRect/>
          <a:stretch>
            <a:fillRect/>
          </a:stretch>
        </p:blipFill>
        <p:spPr bwMode="hidden">
          <a:xfrm>
            <a:off x="124565" y="6304979"/>
            <a:ext cx="2075709" cy="469411"/>
          </a:xfrm>
          <a:prstGeom prst="rect">
            <a:avLst/>
          </a:prstGeom>
          <a:noFill/>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26950" y="4257674"/>
            <a:ext cx="2071689" cy="1657351"/>
          </a:xfrm>
          <a:prstGeom prst="rect">
            <a:avLst/>
          </a:prstGeom>
        </p:spPr>
      </p:pic>
      <p:sp>
        <p:nvSpPr>
          <p:cNvPr id="12" name="Isosceles Triangle 11"/>
          <p:cNvSpPr/>
          <p:nvPr userDrawn="1"/>
        </p:nvSpPr>
        <p:spPr>
          <a:xfrm rot="16200000">
            <a:off x="-57698" y="1963695"/>
            <a:ext cx="215592" cy="109354"/>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p:cNvSpPr/>
          <p:nvPr userDrawn="1"/>
        </p:nvSpPr>
        <p:spPr>
          <a:xfrm rot="5400000">
            <a:off x="1266041" y="753902"/>
            <a:ext cx="447424" cy="2979506"/>
          </a:xfrm>
          <a:prstGeom prst="round2Same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14" name="Subtitle 2"/>
          <p:cNvSpPr>
            <a:spLocks noGrp="1"/>
          </p:cNvSpPr>
          <p:nvPr>
            <p:ph type="subTitle" idx="1" hasCustomPrompt="1"/>
          </p:nvPr>
        </p:nvSpPr>
        <p:spPr>
          <a:xfrm>
            <a:off x="557784" y="2099829"/>
            <a:ext cx="3694176" cy="292608"/>
          </a:xfrm>
          <a:prstGeom prst="rect">
            <a:avLst/>
          </a:prstGeom>
        </p:spPr>
        <p:txBody>
          <a:bodyPr>
            <a:noAutofit/>
          </a:bodyPr>
          <a:lstStyle>
            <a:lvl1pPr marL="0" indent="0" algn="l">
              <a:buNone/>
              <a:defRPr sz="1400" cap="all"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val="13328696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2"/>
            </p:custDataLst>
            <p:extLst>
              <p:ext uri="{D42A27DB-BD31-4B8C-83A1-F6EECF244321}">
                <p14:modId xmlns:p14="http://schemas.microsoft.com/office/powerpoint/2010/main" val="196184213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45" name="think-cell Slide" r:id="rId13" imgW="270" imgH="270" progId="TCLayout.ActiveDocument.1">
                  <p:embed/>
                </p:oleObj>
              </mc:Choice>
              <mc:Fallback>
                <p:oleObj name="think-cell Slide" r:id="rId13" imgW="270" imgH="270" progId="TCLayout.ActiveDocument.1">
                  <p:embed/>
                  <p:pic>
                    <p:nvPicPr>
                      <p:cNvPr id="0" name=""/>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863960" y="239420"/>
            <a:ext cx="7239000" cy="61436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573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txBox="1">
            <a:spLocks/>
          </p:cNvSpPr>
          <p:nvPr userDrawn="1"/>
        </p:nvSpPr>
        <p:spPr>
          <a:xfrm>
            <a:off x="4371975" y="6322891"/>
            <a:ext cx="4648199" cy="498048"/>
          </a:xfrm>
          <a:prstGeom prst="rect">
            <a:avLst/>
          </a:prstGeom>
        </p:spPr>
        <p:txBody>
          <a:bodyPr vert="horz" lIns="91440" tIns="45720" rIns="91440" bIns="45720" rtlCol="0" anchor="ctr"/>
          <a:lstStyle>
            <a:defPPr>
              <a:defRPr lang="en-US"/>
            </a:defPPr>
            <a:lvl1pPr marL="0" algn="l" defTabSz="914400" rtl="0" eaLnBrk="1" latinLnBrk="0" hangingPunct="1">
              <a:defRPr sz="700" b="0" i="0" kern="1200">
                <a:solidFill>
                  <a:srgbClr val="333333"/>
                </a:solidFill>
                <a:latin typeface="Frutiger 65 Bold"/>
                <a:ea typeface="+mn-ea"/>
                <a:cs typeface="Frutiger 65 Bold"/>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0"/>
            <a:r>
              <a:rPr lang="en-US" sz="600" dirty="0" smtClean="0">
                <a:solidFill>
                  <a:schemeClr val="tx1">
                    <a:lumMod val="50000"/>
                    <a:lumOff val="50000"/>
                  </a:schemeClr>
                </a:solidFill>
                <a:latin typeface="Arial" pitchFamily="34" charset="0"/>
                <a:cs typeface="Arial" pitchFamily="34" charset="0"/>
              </a:rPr>
              <a:t>©2016</a:t>
            </a:r>
            <a:r>
              <a:rPr lang="en-US" sz="600" baseline="0" dirty="0" smtClean="0">
                <a:solidFill>
                  <a:schemeClr val="tx1">
                    <a:lumMod val="50000"/>
                    <a:lumOff val="50000"/>
                  </a:schemeClr>
                </a:solidFill>
                <a:latin typeface="Arial" pitchFamily="34" charset="0"/>
                <a:cs typeface="Arial" pitchFamily="34" charset="0"/>
              </a:rPr>
              <a:t> </a:t>
            </a:r>
            <a:r>
              <a:rPr lang="en-US" sz="600" dirty="0" smtClean="0">
                <a:solidFill>
                  <a:schemeClr val="tx1">
                    <a:lumMod val="50000"/>
                    <a:lumOff val="50000"/>
                  </a:schemeClr>
                </a:solidFill>
                <a:latin typeface="Arial" pitchFamily="34" charset="0"/>
                <a:cs typeface="Arial" pitchFamily="34" charset="0"/>
              </a:rPr>
              <a:t>MasterCard</a:t>
            </a:r>
            <a:r>
              <a:rPr lang="en-US" sz="600" baseline="0" dirty="0" smtClean="0">
                <a:solidFill>
                  <a:schemeClr val="tx1">
                    <a:lumMod val="50000"/>
                    <a:lumOff val="50000"/>
                  </a:schemeClr>
                </a:solidFill>
                <a:latin typeface="Arial" pitchFamily="34" charset="0"/>
                <a:cs typeface="Arial" pitchFamily="34" charset="0"/>
              </a:rPr>
              <a:t> - </a:t>
            </a:r>
            <a:r>
              <a:rPr lang="en-US" sz="600" dirty="0" smtClean="0">
                <a:solidFill>
                  <a:schemeClr val="tx1">
                    <a:lumMod val="50000"/>
                    <a:lumOff val="50000"/>
                  </a:schemeClr>
                </a:solidFill>
                <a:latin typeface="Arial" pitchFamily="34" charset="0"/>
                <a:cs typeface="Arial" pitchFamily="34" charset="0"/>
              </a:rPr>
              <a:t>No reproduction or sharing without express written consent of MasterCard</a:t>
            </a:r>
          </a:p>
        </p:txBody>
      </p:sp>
      <p:sp>
        <p:nvSpPr>
          <p:cNvPr id="17" name="TextBox 16"/>
          <p:cNvSpPr txBox="1"/>
          <p:nvPr userDrawn="1"/>
        </p:nvSpPr>
        <p:spPr>
          <a:xfrm>
            <a:off x="-1781175" y="-476250"/>
            <a:ext cx="184731" cy="507831"/>
          </a:xfrm>
          <a:prstGeom prst="rect">
            <a:avLst/>
          </a:prstGeom>
        </p:spPr>
        <p:txBody>
          <a:bodyPr wrap="none" rtlCol="0">
            <a:spAutoFit/>
          </a:bodyPr>
          <a:lstStyle/>
          <a:p>
            <a:pPr marL="0" indent="-231775">
              <a:lnSpc>
                <a:spcPct val="150000"/>
              </a:lnSpc>
              <a:spcBef>
                <a:spcPct val="80000"/>
              </a:spcBef>
              <a:buClr>
                <a:srgbClr val="FF6600"/>
              </a:buClr>
              <a:tabLst>
                <a:tab pos="5743575" algn="l"/>
              </a:tabLst>
            </a:pPr>
            <a:endParaRPr lang="en-US" sz="1800" dirty="0" smtClean="0">
              <a:solidFill>
                <a:schemeClr val="tx1">
                  <a:lumMod val="75000"/>
                  <a:lumOff val="25000"/>
                </a:schemeClr>
              </a:solidFill>
            </a:endParaRPr>
          </a:p>
        </p:txBody>
      </p:sp>
    </p:spTree>
  </p:cSld>
  <p:clrMap bg1="lt1" tx1="dk1" bg2="lt2" tx2="dk2" accent1="accent1" accent2="accent2" accent3="accent3" accent4="accent4" accent5="accent5" accent6="accent6" hlink="hlink" folHlink="folHlink"/>
  <p:sldLayoutIdLst>
    <p:sldLayoutId id="2147483651" r:id="rId1"/>
    <p:sldLayoutId id="2147483668" r:id="rId2"/>
    <p:sldLayoutId id="2147483667" r:id="rId3"/>
    <p:sldLayoutId id="2147483665" r:id="rId4"/>
    <p:sldLayoutId id="2147483666" r:id="rId5"/>
    <p:sldLayoutId id="2147483670" r:id="rId6"/>
    <p:sldLayoutId id="2147483671" r:id="rId7"/>
    <p:sldLayoutId id="2147483680" r:id="rId8"/>
    <p:sldLayoutId id="2147483681" r:id="rId9"/>
  </p:sldLayoutIdLst>
  <p:timing>
    <p:tnLst>
      <p:par>
        <p:cTn id="1" dur="indefinite" restart="never" nodeType="tmRoot"/>
      </p:par>
    </p:tnLst>
  </p:timing>
  <p:txStyles>
    <p:titleStyle>
      <a:lvl1pPr algn="l" defTabSz="914400" rtl="0" eaLnBrk="1" latinLnBrk="0" hangingPunct="1">
        <a:lnSpc>
          <a:spcPts val="2500"/>
        </a:lnSpc>
        <a:spcBef>
          <a:spcPct val="0"/>
        </a:spcBef>
        <a:buNone/>
        <a:defRPr lang="en-US" sz="2500" b="1" kern="1200" dirty="0">
          <a:solidFill>
            <a:srgbClr val="FF6600"/>
          </a:solidFill>
          <a:latin typeface="Arial" pitchFamily="34" charset="0"/>
          <a:ea typeface="+mj-ea"/>
          <a:cs typeface="Arial" pitchFamily="34" charset="0"/>
        </a:defRPr>
      </a:lvl1pPr>
    </p:titleStyle>
    <p:body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chart" Target="../charts/chart4.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11.emf"/><Relationship Id="rId5" Type="http://schemas.openxmlformats.org/officeDocument/2006/relationships/oleObject" Target="../embeddings/oleObject10.bin"/><Relationship Id="rId4"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1.emf"/><Relationship Id="rId5" Type="http://schemas.openxmlformats.org/officeDocument/2006/relationships/oleObject" Target="../embeddings/oleObject11.bin"/><Relationship Id="rId4"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image" Target="../media/image11.emf"/><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chart" Target="../charts/chart7.xm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11.emf"/><Relationship Id="rId5" Type="http://schemas.openxmlformats.org/officeDocument/2006/relationships/oleObject" Target="../embeddings/oleObject13.bin"/><Relationship Id="rId4"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1.emf"/><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11.emf"/><Relationship Id="rId5" Type="http://schemas.openxmlformats.org/officeDocument/2006/relationships/oleObject" Target="../embeddings/oleObject15.bin"/><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11.emf"/><Relationship Id="rId5" Type="http://schemas.openxmlformats.org/officeDocument/2006/relationships/oleObject" Target="../embeddings/oleObject17.bin"/><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chart" Target="../charts/chart11.xml"/><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11.emf"/><Relationship Id="rId5" Type="http://schemas.openxmlformats.org/officeDocument/2006/relationships/oleObject" Target="../embeddings/oleObject18.bin"/><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chart" Target="../charts/chart12.xml"/><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11.emf"/><Relationship Id="rId5" Type="http://schemas.openxmlformats.org/officeDocument/2006/relationships/oleObject" Target="../embeddings/oleObject19.bin"/><Relationship Id="rId4"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11.emf"/><Relationship Id="rId5" Type="http://schemas.openxmlformats.org/officeDocument/2006/relationships/oleObject" Target="../embeddings/oleObject20.bin"/><Relationship Id="rId4"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5.xml"/><Relationship Id="rId7" Type="http://schemas.openxmlformats.org/officeDocument/2006/relationships/image" Target="../media/image11.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chart" Target="../charts/chart14.xml"/><Relationship Id="rId4"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11.emf"/><Relationship Id="rId5" Type="http://schemas.openxmlformats.org/officeDocument/2006/relationships/oleObject" Target="../embeddings/oleObject22.bin"/><Relationship Id="rId4"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vmlDrawing" Target="../drawings/vmlDrawing23.vml"/><Relationship Id="rId6" Type="http://schemas.openxmlformats.org/officeDocument/2006/relationships/image" Target="../media/image11.emf"/><Relationship Id="rId5" Type="http://schemas.openxmlformats.org/officeDocument/2006/relationships/oleObject" Target="../embeddings/oleObject23.bin"/><Relationship Id="rId4"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1.emf"/><Relationship Id="rId4" Type="http://schemas.openxmlformats.org/officeDocument/2006/relationships/oleObject" Target="../embeddings/oleObject24.bin"/></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1.emf"/><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27.xml"/><Relationship Id="rId1" Type="http://schemas.openxmlformats.org/officeDocument/2006/relationships/vmlDrawing" Target="../drawings/vmlDrawing26.v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notesSlide" Target="../notesSlides/not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slideLayout" Target="../slideLayouts/slideLayout5.xml"/><Relationship Id="rId7" Type="http://schemas.openxmlformats.org/officeDocument/2006/relationships/chart" Target="../charts/chart20.xml"/><Relationship Id="rId2" Type="http://schemas.openxmlformats.org/officeDocument/2006/relationships/tags" Target="../tags/tag28.xml"/><Relationship Id="rId1" Type="http://schemas.openxmlformats.org/officeDocument/2006/relationships/vmlDrawing" Target="../drawings/vmlDrawing27.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27.bin"/></Relationships>
</file>

<file path=ppt/slides/_rels/slide34.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slideLayout" Target="../slideLayouts/slideLayout5.xml"/><Relationship Id="rId7" Type="http://schemas.openxmlformats.org/officeDocument/2006/relationships/chart" Target="../charts/chart22.xml"/><Relationship Id="rId2" Type="http://schemas.openxmlformats.org/officeDocument/2006/relationships/tags" Target="../tags/tag29.xml"/><Relationship Id="rId1" Type="http://schemas.openxmlformats.org/officeDocument/2006/relationships/vmlDrawing" Target="../drawings/vmlDrawing28.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28.bin"/></Relationships>
</file>

<file path=ppt/slides/_rels/slide35.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slideLayout" Target="../slideLayouts/slideLayout5.xml"/><Relationship Id="rId7" Type="http://schemas.openxmlformats.org/officeDocument/2006/relationships/chart" Target="../charts/chart24.xml"/><Relationship Id="rId2" Type="http://schemas.openxmlformats.org/officeDocument/2006/relationships/tags" Target="../tags/tag30.xml"/><Relationship Id="rId1" Type="http://schemas.openxmlformats.org/officeDocument/2006/relationships/vmlDrawing" Target="../drawings/vmlDrawing29.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29.bin"/></Relationships>
</file>

<file path=ppt/slides/_rels/slide36.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5.xml"/><Relationship Id="rId7" Type="http://schemas.openxmlformats.org/officeDocument/2006/relationships/image" Target="../media/image12.png"/><Relationship Id="rId2" Type="http://schemas.openxmlformats.org/officeDocument/2006/relationships/tags" Target="../tags/tag31.xml"/><Relationship Id="rId1" Type="http://schemas.openxmlformats.org/officeDocument/2006/relationships/vmlDrawing" Target="../drawings/vmlDrawing30.vml"/><Relationship Id="rId6" Type="http://schemas.openxmlformats.org/officeDocument/2006/relationships/image" Target="../media/image10.emf"/><Relationship Id="rId5" Type="http://schemas.openxmlformats.org/officeDocument/2006/relationships/oleObject" Target="../embeddings/oleObject30.bin"/><Relationship Id="rId4" Type="http://schemas.openxmlformats.org/officeDocument/2006/relationships/chart" Target="../charts/chart26.xml"/></Relationships>
</file>

<file path=ppt/slides/_rels/slide37.xml.rels><?xml version="1.0" encoding="UTF-8" standalone="yes"?>
<Relationships xmlns="http://schemas.openxmlformats.org/package/2006/relationships"><Relationship Id="rId8" Type="http://schemas.openxmlformats.org/officeDocument/2006/relationships/chart" Target="../charts/chart29.xml"/><Relationship Id="rId3" Type="http://schemas.openxmlformats.org/officeDocument/2006/relationships/slideLayout" Target="../slideLayouts/slideLayout5.xml"/><Relationship Id="rId7" Type="http://schemas.openxmlformats.org/officeDocument/2006/relationships/chart" Target="../charts/chart28.xml"/><Relationship Id="rId2" Type="http://schemas.openxmlformats.org/officeDocument/2006/relationships/tags" Target="../tags/tag32.xml"/><Relationship Id="rId1" Type="http://schemas.openxmlformats.org/officeDocument/2006/relationships/vmlDrawing" Target="../drawings/vmlDrawing31.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1.bin"/></Relationships>
</file>

<file path=ppt/slides/_rels/slide38.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slideLayout" Target="../slideLayouts/slideLayout5.xml"/><Relationship Id="rId7" Type="http://schemas.openxmlformats.org/officeDocument/2006/relationships/chart" Target="../charts/chart30.xml"/><Relationship Id="rId2" Type="http://schemas.openxmlformats.org/officeDocument/2006/relationships/tags" Target="../tags/tag33.xml"/><Relationship Id="rId1" Type="http://schemas.openxmlformats.org/officeDocument/2006/relationships/vmlDrawing" Target="../drawings/vmlDrawing32.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2.bin"/></Relationships>
</file>

<file path=ppt/slides/_rels/slide39.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5.xml"/><Relationship Id="rId7" Type="http://schemas.openxmlformats.org/officeDocument/2006/relationships/chart" Target="../charts/chart32.xml"/><Relationship Id="rId2" Type="http://schemas.openxmlformats.org/officeDocument/2006/relationships/tags" Target="../tags/tag34.xml"/><Relationship Id="rId1" Type="http://schemas.openxmlformats.org/officeDocument/2006/relationships/vmlDrawing" Target="../drawings/vmlDrawing33.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0.emf"/><Relationship Id="rId4" Type="http://schemas.openxmlformats.org/officeDocument/2006/relationships/oleObject" Target="../embeddings/oleObject6.bin"/></Relationships>
</file>

<file path=ppt/slides/_rels/slide40.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slideLayout" Target="../slideLayouts/slideLayout5.xml"/><Relationship Id="rId7" Type="http://schemas.openxmlformats.org/officeDocument/2006/relationships/chart" Target="../charts/chart34.xml"/><Relationship Id="rId2" Type="http://schemas.openxmlformats.org/officeDocument/2006/relationships/tags" Target="../tags/tag35.xml"/><Relationship Id="rId1" Type="http://schemas.openxmlformats.org/officeDocument/2006/relationships/vmlDrawing" Target="../drawings/vmlDrawing34.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4.bin"/></Relationships>
</file>

<file path=ppt/slides/_rels/slide41.xml.rels><?xml version="1.0" encoding="UTF-8" standalone="yes"?>
<Relationships xmlns="http://schemas.openxmlformats.org/package/2006/relationships"><Relationship Id="rId8" Type="http://schemas.openxmlformats.org/officeDocument/2006/relationships/chart" Target="../charts/chart37.xml"/><Relationship Id="rId3" Type="http://schemas.openxmlformats.org/officeDocument/2006/relationships/slideLayout" Target="../slideLayouts/slideLayout5.xml"/><Relationship Id="rId7" Type="http://schemas.openxmlformats.org/officeDocument/2006/relationships/chart" Target="../charts/chart36.xml"/><Relationship Id="rId2" Type="http://schemas.openxmlformats.org/officeDocument/2006/relationships/tags" Target="../tags/tag36.xml"/><Relationship Id="rId1" Type="http://schemas.openxmlformats.org/officeDocument/2006/relationships/vmlDrawing" Target="../drawings/vmlDrawing35.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5.bin"/></Relationships>
</file>

<file path=ppt/slides/_rels/slide42.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5.xml"/><Relationship Id="rId7" Type="http://schemas.openxmlformats.org/officeDocument/2006/relationships/chart" Target="../charts/chart38.xml"/><Relationship Id="rId2" Type="http://schemas.openxmlformats.org/officeDocument/2006/relationships/tags" Target="../tags/tag37.xml"/><Relationship Id="rId1" Type="http://schemas.openxmlformats.org/officeDocument/2006/relationships/vmlDrawing" Target="../drawings/vmlDrawing36.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oleObject" Target="../embeddings/oleObject36.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1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Subtitle 2"/>
          <p:cNvSpPr txBox="1">
            <a:spLocks/>
          </p:cNvSpPr>
          <p:nvPr/>
        </p:nvSpPr>
        <p:spPr>
          <a:xfrm>
            <a:off x="394769" y="5182695"/>
            <a:ext cx="7772400" cy="265357"/>
          </a:xfrm>
          <a:prstGeom prst="rect">
            <a:avLst/>
          </a:prstGeom>
        </p:spPr>
        <p:txBody>
          <a:bodyPr vert="horz" wrap="square" lIns="0" tIns="0" rIns="0" bIns="0" rtlCol="0" anchor="b">
            <a:noAutofit/>
          </a:bodyPr>
          <a:lstStyle>
            <a:lvl1pPr marL="0" indent="0" algn="l" defTabSz="914400" rtl="0" eaLnBrk="1" latinLnBrk="0" hangingPunct="1">
              <a:lnSpc>
                <a:spcPct val="100000"/>
              </a:lnSpc>
              <a:spcBef>
                <a:spcPts val="600"/>
              </a:spcBef>
              <a:spcAft>
                <a:spcPts val="600"/>
              </a:spcAft>
              <a:buClr>
                <a:srgbClr val="FF6600"/>
              </a:buClr>
              <a:buFont typeface="Arial" pitchFamily="34" charset="0"/>
              <a:buNone/>
              <a:defRPr sz="1400" b="1" kern="1200">
                <a:solidFill>
                  <a:schemeClr val="tx1">
                    <a:lumMod val="75000"/>
                    <a:lumOff val="25000"/>
                  </a:schemeClr>
                </a:solidFill>
                <a:latin typeface="Arial" pitchFamily="34" charset="0"/>
                <a:ea typeface="+mn-ea"/>
                <a:cs typeface="Arial" pitchFamily="34" charset="0"/>
              </a:defRPr>
            </a:lvl1pPr>
            <a:lvl2pPr marL="457200" indent="0" algn="l" defTabSz="914400" rtl="0" eaLnBrk="1" latinLnBrk="0" hangingPunct="1">
              <a:lnSpc>
                <a:spcPct val="100000"/>
              </a:lnSpc>
              <a:spcBef>
                <a:spcPts val="600"/>
              </a:spcBef>
              <a:spcAft>
                <a:spcPts val="600"/>
              </a:spcAft>
              <a:buClr>
                <a:srgbClr val="FF6600"/>
              </a:buClr>
              <a:buFont typeface="Arial" pitchFamily="34" charset="0"/>
              <a:buNone/>
              <a:defRPr sz="1800" kern="1200">
                <a:solidFill>
                  <a:schemeClr val="tx1">
                    <a:tint val="75000"/>
                  </a:schemeClr>
                </a:solidFill>
                <a:latin typeface="Arial" pitchFamily="34" charset="0"/>
                <a:ea typeface="+mn-ea"/>
                <a:cs typeface="Arial" pitchFamily="34" charset="0"/>
              </a:defRPr>
            </a:lvl2pPr>
            <a:lvl3pPr marL="914400" indent="0" algn="l" defTabSz="914400" rtl="0" eaLnBrk="1" latinLnBrk="0" hangingPunct="1">
              <a:lnSpc>
                <a:spcPct val="100000"/>
              </a:lnSpc>
              <a:spcBef>
                <a:spcPts val="600"/>
              </a:spcBef>
              <a:spcAft>
                <a:spcPts val="600"/>
              </a:spcAft>
              <a:buClr>
                <a:srgbClr val="FF6600"/>
              </a:buClr>
              <a:buFont typeface="Arial" pitchFamily="34" charset="0"/>
              <a:buNone/>
              <a:defRPr sz="1600" kern="1200">
                <a:solidFill>
                  <a:schemeClr val="tx1">
                    <a:tint val="75000"/>
                  </a:schemeClr>
                </a:solidFill>
                <a:latin typeface="Arial" pitchFamily="34" charset="0"/>
                <a:ea typeface="+mn-ea"/>
                <a:cs typeface="Arial" pitchFamily="34" charset="0"/>
              </a:defRPr>
            </a:lvl3pPr>
            <a:lvl4pPr marL="1371600" indent="0" algn="l" defTabSz="914400" rtl="0" eaLnBrk="1" latinLnBrk="0" hangingPunct="1">
              <a:lnSpc>
                <a:spcPct val="100000"/>
              </a:lnSpc>
              <a:spcBef>
                <a:spcPts val="600"/>
              </a:spcBef>
              <a:spcAft>
                <a:spcPts val="600"/>
              </a:spcAft>
              <a:buClr>
                <a:srgbClr val="FF6600"/>
              </a:buClr>
              <a:buFont typeface="Arial" pitchFamily="34" charset="0"/>
              <a:buNone/>
              <a:defRPr sz="1400" kern="1200">
                <a:solidFill>
                  <a:schemeClr val="tx1">
                    <a:tint val="75000"/>
                  </a:schemeClr>
                </a:solidFill>
                <a:latin typeface="Arial" pitchFamily="34" charset="0"/>
                <a:ea typeface="+mn-ea"/>
                <a:cs typeface="Arial" pitchFamily="34" charset="0"/>
              </a:defRPr>
            </a:lvl4pPr>
            <a:lvl5pPr marL="1828800" indent="0" algn="l" defTabSz="914400" rtl="0" eaLnBrk="1" latinLnBrk="0" hangingPunct="1">
              <a:lnSpc>
                <a:spcPct val="100000"/>
              </a:lnSpc>
              <a:spcBef>
                <a:spcPts val="600"/>
              </a:spcBef>
              <a:spcAft>
                <a:spcPts val="600"/>
              </a:spcAft>
              <a:buClr>
                <a:srgbClr val="FF6600"/>
              </a:buClr>
              <a:buFont typeface="Arial" pitchFamily="34" charset="0"/>
              <a:buNone/>
              <a:defRPr sz="1400" kern="1200">
                <a:solidFill>
                  <a:schemeClr val="tx1">
                    <a:tint val="75000"/>
                  </a:schemeClr>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b="0" dirty="0" smtClean="0"/>
              <a:t/>
            </a:r>
            <a:br>
              <a:rPr lang="en-US" b="0" dirty="0" smtClean="0"/>
            </a:br>
            <a:endParaRPr lang="en-US" b="0" dirty="0" smtClean="0"/>
          </a:p>
          <a:p>
            <a:endParaRPr lang="en-US" b="0" dirty="0"/>
          </a:p>
          <a:p>
            <a:endParaRPr lang="en-US" b="0" dirty="0" smtClean="0"/>
          </a:p>
          <a:p>
            <a:endParaRPr lang="en-US" b="0" dirty="0"/>
          </a:p>
          <a:p>
            <a:endParaRPr lang="en-US" b="0" dirty="0" smtClean="0"/>
          </a:p>
          <a:p>
            <a:endParaRPr lang="en-US" b="0" dirty="0"/>
          </a:p>
          <a:p>
            <a:r>
              <a:rPr lang="en-US" b="0" dirty="0" smtClean="0"/>
              <a:t>October 2017</a:t>
            </a:r>
            <a:endParaRPr lang="en-US" b="0" dirty="0"/>
          </a:p>
        </p:txBody>
      </p:sp>
      <p:sp>
        <p:nvSpPr>
          <p:cNvPr id="19" name="Title 18"/>
          <p:cNvSpPr>
            <a:spLocks noGrp="1"/>
          </p:cNvSpPr>
          <p:nvPr>
            <p:ph type="title"/>
          </p:nvPr>
        </p:nvSpPr>
        <p:spPr>
          <a:xfrm>
            <a:off x="394769" y="3461004"/>
            <a:ext cx="8239478" cy="532975"/>
          </a:xfrm>
        </p:spPr>
        <p:txBody>
          <a:bodyPr/>
          <a:lstStyle/>
          <a:p>
            <a:r>
              <a:rPr lang="en-US" cap="none" dirty="0" smtClean="0"/>
              <a:t>DESTINATION INSIGHTS</a:t>
            </a:r>
            <a:r>
              <a:rPr lang="en-US" cap="none" dirty="0" smtClean="0">
                <a:solidFill>
                  <a:schemeClr val="tx1">
                    <a:lumMod val="65000"/>
                    <a:lumOff val="35000"/>
                  </a:schemeClr>
                </a:solidFill>
              </a:rPr>
              <a:t/>
            </a:r>
            <a:br>
              <a:rPr lang="en-US" cap="none" dirty="0" smtClean="0">
                <a:solidFill>
                  <a:schemeClr val="tx1">
                    <a:lumMod val="65000"/>
                    <a:lumOff val="35000"/>
                  </a:schemeClr>
                </a:solidFill>
              </a:rPr>
            </a:br>
            <a:r>
              <a:rPr lang="en-US" i="1" cap="none" dirty="0" smtClean="0">
                <a:solidFill>
                  <a:schemeClr val="tx1">
                    <a:lumMod val="65000"/>
                    <a:lumOff val="35000"/>
                  </a:schemeClr>
                </a:solidFill>
              </a:rPr>
              <a:t>Destination Market: Caribbean</a:t>
            </a:r>
            <a:endParaRPr lang="en-US" dirty="0"/>
          </a:p>
        </p:txBody>
      </p:sp>
      <p:sp>
        <p:nvSpPr>
          <p:cNvPr id="20" name="Text Placeholder 19"/>
          <p:cNvSpPr>
            <a:spLocks noGrp="1"/>
          </p:cNvSpPr>
          <p:nvPr>
            <p:ph type="body" idx="1"/>
          </p:nvPr>
        </p:nvSpPr>
        <p:spPr>
          <a:xfrm>
            <a:off x="394769" y="1841426"/>
            <a:ext cx="7772400" cy="1500187"/>
          </a:xfrm>
        </p:spPr>
        <p:txBody>
          <a:bodyPr/>
          <a:lstStyle/>
          <a:p>
            <a:r>
              <a:rPr lang="en-US" b="0" dirty="0" smtClean="0"/>
              <a:t>MASTERCARD ADVISORS</a:t>
            </a:r>
            <a:endParaRPr lang="en-US" b="0" dirty="0"/>
          </a:p>
        </p:txBody>
      </p:sp>
      <p:sp>
        <p:nvSpPr>
          <p:cNvPr id="3" name="Rectangle 2"/>
          <p:cNvSpPr/>
          <p:nvPr/>
        </p:nvSpPr>
        <p:spPr>
          <a:xfrm>
            <a:off x="161365" y="123805"/>
            <a:ext cx="1694329" cy="396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i="1" dirty="0" smtClean="0">
                <a:solidFill>
                  <a:schemeClr val="tx1">
                    <a:lumMod val="75000"/>
                    <a:lumOff val="25000"/>
                  </a:schemeClr>
                </a:solidFill>
              </a:rPr>
              <a:t>Prepared for:</a:t>
            </a:r>
            <a:endParaRPr lang="en-US" sz="1200" i="1" dirty="0">
              <a:solidFill>
                <a:schemeClr val="tx1">
                  <a:lumMod val="75000"/>
                  <a:lumOff val="25000"/>
                </a:schemeClr>
              </a:solidFill>
            </a:endParaRPr>
          </a:p>
        </p:txBody>
      </p:sp>
      <p:pic>
        <p:nvPicPr>
          <p:cNvPr id="4" name="Picture 3"/>
          <p:cNvPicPr>
            <a:picLocks noChangeAspect="1"/>
          </p:cNvPicPr>
          <p:nvPr/>
        </p:nvPicPr>
        <p:blipFill>
          <a:blip r:embed="rId7"/>
          <a:stretch>
            <a:fillRect/>
          </a:stretch>
        </p:blipFill>
        <p:spPr>
          <a:xfrm>
            <a:off x="554364" y="475793"/>
            <a:ext cx="2666827" cy="816049"/>
          </a:xfrm>
          <a:prstGeom prst="rect">
            <a:avLst/>
          </a:prstGeom>
        </p:spPr>
      </p:pic>
    </p:spTree>
    <p:extLst>
      <p:ext uri="{BB962C8B-B14F-4D97-AF65-F5344CB8AC3E}">
        <p14:creationId xmlns:p14="http://schemas.microsoft.com/office/powerpoint/2010/main" val="36122637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Top </a:t>
            </a:r>
            <a:r>
              <a:rPr lang="en-US" smtClean="0"/>
              <a:t>10 Origination </a:t>
            </a:r>
            <a:r>
              <a:rPr lang="en-US" dirty="0"/>
              <a:t>Markets based on Spend Index </a:t>
            </a:r>
            <a:endParaRPr lang="en-GB" dirty="0">
              <a:solidFill>
                <a:srgbClr val="FF9900"/>
              </a:solidFill>
            </a:endParaRPr>
          </a:p>
        </p:txBody>
      </p:sp>
      <p:graphicFrame>
        <p:nvGraphicFramePr>
          <p:cNvPr id="2" name="Chart 1"/>
          <p:cNvGraphicFramePr/>
          <p:nvPr>
            <p:extLst>
              <p:ext uri="{D42A27DB-BD31-4B8C-83A1-F6EECF244321}">
                <p14:modId xmlns:p14="http://schemas.microsoft.com/office/powerpoint/2010/main" val="4218544423"/>
              </p:ext>
            </p:extLst>
          </p:nvPr>
        </p:nvGraphicFramePr>
        <p:xfrm>
          <a:off x="608510" y="1758585"/>
          <a:ext cx="7924801" cy="305894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Peer Destination Market: </a:t>
            </a:r>
            <a:r>
              <a:rPr lang="en-US" sz="1600" i="1" dirty="0" smtClean="0">
                <a:solidFill>
                  <a:srgbClr val="FF9900"/>
                </a:solidFill>
              </a:rPr>
              <a:t>Aruba</a:t>
            </a:r>
            <a:endParaRPr lang="en-US" sz="1600" i="1"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4" cstate="print"/>
          <a:stretch>
            <a:fillRect/>
          </a:stretch>
        </p:blipFill>
        <p:spPr>
          <a:xfrm rot="18791917">
            <a:off x="391199" y="1092819"/>
            <a:ext cx="566287" cy="576656"/>
          </a:xfrm>
          <a:prstGeom prst="rect">
            <a:avLst/>
          </a:prstGeom>
        </p:spPr>
      </p:pic>
      <p:sp>
        <p:nvSpPr>
          <p:cNvPr id="16" name="TextBox 15"/>
          <p:cNvSpPr txBox="1"/>
          <p:nvPr/>
        </p:nvSpPr>
        <p:spPr>
          <a:xfrm>
            <a:off x="1099617" y="1142612"/>
            <a:ext cx="7559414"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The vast majority of international spend in Aruba continued to come from the US, with additional contribution from the Netherlands, Canada, Chile, and the United Kingdom. </a:t>
            </a:r>
            <a:endParaRPr lang="en-US" sz="1400" b="1" dirty="0">
              <a:solidFill>
                <a:schemeClr val="bg1"/>
              </a:solidFill>
              <a:latin typeface="Arial" pitchFamily="34" charset="0"/>
            </a:endParaRPr>
          </a:p>
        </p:txBody>
      </p:sp>
      <p:sp>
        <p:nvSpPr>
          <p:cNvPr id="21" name="Content Placeholder 2"/>
          <p:cNvSpPr txBox="1">
            <a:spLocks/>
          </p:cNvSpPr>
          <p:nvPr/>
        </p:nvSpPr>
        <p:spPr>
          <a:xfrm>
            <a:off x="409433" y="4738016"/>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US tops the origination market spend index, spending ~45x the global average. US spend grew between the two time periods.</a:t>
            </a:r>
          </a:p>
          <a:p>
            <a:pPr marL="228600" lvl="1">
              <a:spcBef>
                <a:spcPts val="0"/>
              </a:spcBef>
              <a:spcAft>
                <a:spcPts val="200"/>
              </a:spcAft>
              <a:buFont typeface="Arial" pitchFamily="34" charset="0"/>
              <a:buChar char="•"/>
            </a:pPr>
            <a:r>
              <a:rPr lang="en-US" sz="1200" dirty="0" smtClean="0">
                <a:solidFill>
                  <a:schemeClr val="tx1"/>
                </a:solidFill>
              </a:rPr>
              <a:t>The peer market top ten spender list includes origination markets that are not on the list of top ten spenders for the Caribbean market overall: Brazil, Colombia, and Argentina.</a:t>
            </a:r>
          </a:p>
        </p:txBody>
      </p:sp>
      <p:sp>
        <p:nvSpPr>
          <p:cNvPr id="22" name="Oval 21"/>
          <p:cNvSpPr/>
          <p:nvPr/>
        </p:nvSpPr>
        <p:spPr bwMode="auto">
          <a:xfrm>
            <a:off x="422211" y="500377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p>
        </p:txBody>
      </p:sp>
      <p:sp>
        <p:nvSpPr>
          <p:cNvPr id="28" name="Oval 27"/>
          <p:cNvSpPr/>
          <p:nvPr/>
        </p:nvSpPr>
        <p:spPr bwMode="auto">
          <a:xfrm>
            <a:off x="1302590" y="225666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19" name="Rectangle 18"/>
          <p:cNvSpPr/>
          <p:nvPr/>
        </p:nvSpPr>
        <p:spPr>
          <a:xfrm>
            <a:off x="7156175" y="1843925"/>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spend index average is 100.</a:t>
            </a:r>
            <a:endParaRPr lang="en-US" sz="1050" i="1" dirty="0">
              <a:solidFill>
                <a:schemeClr val="bg1">
                  <a:lumMod val="50000"/>
                </a:schemeClr>
              </a:solidFill>
              <a:latin typeface="Arial" pitchFamily="34" charset="0"/>
            </a:endParaRPr>
          </a:p>
        </p:txBody>
      </p:sp>
    </p:spTree>
    <p:extLst>
      <p:ext uri="{BB962C8B-B14F-4D97-AF65-F5344CB8AC3E}">
        <p14:creationId xmlns:p14="http://schemas.microsoft.com/office/powerpoint/2010/main" val="413962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28315629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742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4" name="Chart 13"/>
          <p:cNvGraphicFramePr/>
          <p:nvPr>
            <p:extLst>
              <p:ext uri="{D42A27DB-BD31-4B8C-83A1-F6EECF244321}">
                <p14:modId xmlns:p14="http://schemas.microsoft.com/office/powerpoint/2010/main" val="401469582"/>
              </p:ext>
            </p:extLst>
          </p:nvPr>
        </p:nvGraphicFramePr>
        <p:xfrm>
          <a:off x="608510" y="1806701"/>
          <a:ext cx="7924801" cy="3223358"/>
        </p:xfrm>
        <a:graphic>
          <a:graphicData uri="http://schemas.openxmlformats.org/drawingml/2006/chart">
            <c:chart xmlns:c="http://schemas.openxmlformats.org/drawingml/2006/chart" xmlns:r="http://schemas.openxmlformats.org/officeDocument/2006/relationships" r:id="rId7"/>
          </a:graphicData>
        </a:graphic>
      </p:graphicFrame>
      <p:sp>
        <p:nvSpPr>
          <p:cNvPr id="7" name="Title 6"/>
          <p:cNvSpPr>
            <a:spLocks noGrp="1"/>
          </p:cNvSpPr>
          <p:nvPr>
            <p:ph type="title"/>
          </p:nvPr>
        </p:nvSpPr>
        <p:spPr/>
        <p:txBody>
          <a:bodyPr/>
          <a:lstStyle/>
          <a:p>
            <a:r>
              <a:rPr lang="en-US" dirty="0" smtClean="0"/>
              <a:t>Top </a:t>
            </a:r>
            <a:r>
              <a:rPr lang="en-US" smtClean="0"/>
              <a:t>10 Origination </a:t>
            </a:r>
            <a:r>
              <a:rPr lang="en-US" dirty="0"/>
              <a:t>Markets based on Spend Index </a:t>
            </a:r>
            <a:endParaRPr lang="en-GB" dirty="0">
              <a:solidFill>
                <a:srgbClr val="FF9900"/>
              </a:solidFill>
            </a:endParaRPr>
          </a:p>
        </p:txBody>
      </p:sp>
      <p:sp>
        <p:nvSpPr>
          <p:cNvPr id="12"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a:t>
            </a:r>
            <a:r>
              <a:rPr lang="en-US" sz="1600" i="1" dirty="0" smtClean="0"/>
              <a:t>Destination Market: </a:t>
            </a:r>
            <a:r>
              <a:rPr lang="en-US" sz="1600" i="1" dirty="0" smtClean="0">
                <a:solidFill>
                  <a:srgbClr val="FF9900"/>
                </a:solidFill>
              </a:rPr>
              <a:t>Bahamas</a:t>
            </a:r>
            <a:endParaRPr lang="en-US" sz="1600" i="1"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8" cstate="print"/>
          <a:stretch>
            <a:fillRect/>
          </a:stretch>
        </p:blipFill>
        <p:spPr>
          <a:xfrm rot="18791917">
            <a:off x="298062" y="1092819"/>
            <a:ext cx="566287" cy="576656"/>
          </a:xfrm>
          <a:prstGeom prst="rect">
            <a:avLst/>
          </a:prstGeom>
        </p:spPr>
      </p:pic>
      <p:sp>
        <p:nvSpPr>
          <p:cNvPr id="16" name="TextBox 15"/>
          <p:cNvSpPr txBox="1"/>
          <p:nvPr/>
        </p:nvSpPr>
        <p:spPr>
          <a:xfrm>
            <a:off x="947215" y="1147831"/>
            <a:ext cx="7922464" cy="4801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a:solidFill>
                  <a:schemeClr val="bg1"/>
                </a:solidFill>
                <a:latin typeface="Arial" pitchFamily="34" charset="0"/>
              </a:rPr>
              <a:t>The vast majority of international spend in the Bahamas </a:t>
            </a:r>
            <a:r>
              <a:rPr lang="en-US" sz="1400" b="1" dirty="0" smtClean="0">
                <a:solidFill>
                  <a:schemeClr val="bg1"/>
                </a:solidFill>
                <a:latin typeface="Arial" pitchFamily="34" charset="0"/>
              </a:rPr>
              <a:t>continues to come </a:t>
            </a:r>
            <a:r>
              <a:rPr lang="en-US" sz="1400" b="1" dirty="0">
                <a:solidFill>
                  <a:schemeClr val="bg1"/>
                </a:solidFill>
                <a:latin typeface="Arial" pitchFamily="34" charset="0"/>
              </a:rPr>
              <a:t>from the </a:t>
            </a:r>
            <a:r>
              <a:rPr lang="en-US" sz="1400" b="1" dirty="0" smtClean="0">
                <a:solidFill>
                  <a:schemeClr val="bg1"/>
                </a:solidFill>
                <a:latin typeface="Arial" pitchFamily="34" charset="0"/>
              </a:rPr>
              <a:t>US with additional contribution from Canada, the UK, Germany, and Switzerland. </a:t>
            </a:r>
            <a:endParaRPr lang="en-US" sz="1400" b="1" dirty="0">
              <a:solidFill>
                <a:schemeClr val="bg1"/>
              </a:solidFill>
              <a:latin typeface="Arial" pitchFamily="34" charset="0"/>
            </a:endParaRPr>
          </a:p>
        </p:txBody>
      </p:sp>
      <p:sp>
        <p:nvSpPr>
          <p:cNvPr id="21" name="Content Placeholder 2"/>
          <p:cNvSpPr txBox="1">
            <a:spLocks/>
          </p:cNvSpPr>
          <p:nvPr/>
        </p:nvSpPr>
        <p:spPr>
          <a:xfrm>
            <a:off x="447612" y="4938450"/>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US tops the origination market spend index, with visitors spending ~53x the average global origination market.</a:t>
            </a:r>
          </a:p>
          <a:p>
            <a:pPr marL="228600" lvl="1">
              <a:spcBef>
                <a:spcPts val="0"/>
              </a:spcBef>
              <a:spcAft>
                <a:spcPts val="200"/>
              </a:spcAft>
              <a:buFont typeface="Arial" pitchFamily="34" charset="0"/>
              <a:buChar char="•"/>
            </a:pPr>
            <a:r>
              <a:rPr lang="en-US" sz="1200" dirty="0" smtClean="0">
                <a:solidFill>
                  <a:schemeClr val="tx1"/>
                </a:solidFill>
              </a:rPr>
              <a:t>The </a:t>
            </a:r>
            <a:r>
              <a:rPr lang="en-US" sz="1200" dirty="0">
                <a:solidFill>
                  <a:schemeClr val="tx1"/>
                </a:solidFill>
              </a:rPr>
              <a:t>peer market top ten spender list includes </a:t>
            </a:r>
            <a:r>
              <a:rPr lang="en-US" sz="1200" dirty="0" smtClean="0">
                <a:solidFill>
                  <a:schemeClr val="tx1"/>
                </a:solidFill>
              </a:rPr>
              <a:t>origination </a:t>
            </a:r>
            <a:r>
              <a:rPr lang="en-US" sz="1200" dirty="0">
                <a:solidFill>
                  <a:schemeClr val="tx1"/>
                </a:solidFill>
              </a:rPr>
              <a:t>markets that are not on the list of top ten spenders for the Caribbean market overall: </a:t>
            </a:r>
            <a:r>
              <a:rPr lang="en-US" sz="1200" dirty="0" smtClean="0">
                <a:solidFill>
                  <a:schemeClr val="tx1"/>
                </a:solidFill>
              </a:rPr>
              <a:t>Italy, Brazil, and Australia.</a:t>
            </a:r>
            <a:endParaRPr lang="en-US" sz="1200" dirty="0">
              <a:solidFill>
                <a:schemeClr val="tx1"/>
              </a:solidFill>
            </a:endParaRPr>
          </a:p>
        </p:txBody>
      </p:sp>
      <p:sp>
        <p:nvSpPr>
          <p:cNvPr id="22" name="Oval 21"/>
          <p:cNvSpPr/>
          <p:nvPr/>
        </p:nvSpPr>
        <p:spPr bwMode="auto">
          <a:xfrm>
            <a:off x="456079" y="5195819"/>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7" name="Oval 16"/>
          <p:cNvSpPr/>
          <p:nvPr/>
        </p:nvSpPr>
        <p:spPr bwMode="auto">
          <a:xfrm>
            <a:off x="1370326" y="204250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0" name="Rectangle 19"/>
          <p:cNvSpPr/>
          <p:nvPr/>
        </p:nvSpPr>
        <p:spPr>
          <a:xfrm>
            <a:off x="7156175" y="1843925"/>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spend index average is 100.</a:t>
            </a:r>
            <a:endParaRPr lang="en-US" sz="1050" i="1" dirty="0">
              <a:solidFill>
                <a:schemeClr val="bg1">
                  <a:lumMod val="50000"/>
                </a:schemeClr>
              </a:solidFill>
              <a:latin typeface="Arial" pitchFamily="34" charset="0"/>
            </a:endParaRPr>
          </a:p>
        </p:txBody>
      </p:sp>
    </p:spTree>
    <p:extLst>
      <p:ext uri="{BB962C8B-B14F-4D97-AF65-F5344CB8AC3E}">
        <p14:creationId xmlns:p14="http://schemas.microsoft.com/office/powerpoint/2010/main" val="115541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439"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lstStyle/>
          <a:p>
            <a:r>
              <a:rPr lang="en-US" dirty="0"/>
              <a:t>Top </a:t>
            </a:r>
            <a:r>
              <a:rPr lang="en-US"/>
              <a:t>10 </a:t>
            </a:r>
            <a:r>
              <a:rPr lang="en-US" smtClean="0"/>
              <a:t>Origination </a:t>
            </a:r>
            <a:r>
              <a:rPr lang="en-US" dirty="0"/>
              <a:t>Markets based on Spend Index </a:t>
            </a:r>
            <a:endParaRPr lang="en-GB" dirty="0">
              <a:solidFill>
                <a:srgbClr val="FF9900"/>
              </a:solidFill>
            </a:endParaRPr>
          </a:p>
        </p:txBody>
      </p:sp>
      <p:sp>
        <p:nvSpPr>
          <p:cNvPr id="12"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Dominican </a:t>
            </a:r>
            <a:r>
              <a:rPr lang="en-US" sz="1600" i="1" dirty="0" smtClean="0">
                <a:solidFill>
                  <a:srgbClr val="FF9900"/>
                </a:solidFill>
              </a:rPr>
              <a:t>Republic </a:t>
            </a:r>
            <a:endParaRPr lang="en-US" sz="1600" i="1"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16" name="TextBox 15"/>
          <p:cNvSpPr txBox="1"/>
          <p:nvPr/>
        </p:nvSpPr>
        <p:spPr>
          <a:xfrm>
            <a:off x="1099616" y="1139364"/>
            <a:ext cx="7922464" cy="480131"/>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a:solidFill>
                  <a:schemeClr val="bg1"/>
                </a:solidFill>
                <a:latin typeface="Arial" pitchFamily="34" charset="0"/>
              </a:rPr>
              <a:t>The vast majority of international spend in the </a:t>
            </a:r>
            <a:r>
              <a:rPr lang="en-US" sz="1400" b="1" dirty="0" smtClean="0">
                <a:solidFill>
                  <a:schemeClr val="bg1"/>
                </a:solidFill>
                <a:latin typeface="Arial" pitchFamily="34" charset="0"/>
              </a:rPr>
              <a:t>Dominican Republic continues to come </a:t>
            </a:r>
            <a:r>
              <a:rPr lang="en-US" sz="1400" b="1" dirty="0">
                <a:solidFill>
                  <a:schemeClr val="bg1"/>
                </a:solidFill>
                <a:latin typeface="Arial" pitchFamily="34" charset="0"/>
              </a:rPr>
              <a:t>from the </a:t>
            </a:r>
            <a:r>
              <a:rPr lang="en-US" sz="1400" b="1" dirty="0" smtClean="0">
                <a:solidFill>
                  <a:schemeClr val="bg1"/>
                </a:solidFill>
                <a:latin typeface="Arial" pitchFamily="34" charset="0"/>
              </a:rPr>
              <a:t>US, with significant contribution from Canada, Panama, Chile, and Germany.</a:t>
            </a:r>
            <a:endParaRPr lang="en-US" sz="1400" b="1" dirty="0">
              <a:solidFill>
                <a:schemeClr val="bg1"/>
              </a:solidFill>
              <a:latin typeface="Arial" pitchFamily="34" charset="0"/>
            </a:endParaRPr>
          </a:p>
        </p:txBody>
      </p:sp>
      <p:sp>
        <p:nvSpPr>
          <p:cNvPr id="21" name="Content Placeholder 2"/>
          <p:cNvSpPr txBox="1">
            <a:spLocks/>
          </p:cNvSpPr>
          <p:nvPr/>
        </p:nvSpPr>
        <p:spPr>
          <a:xfrm>
            <a:off x="473069" y="4980640"/>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US tops the origination market spend index, spending ~40x as much as the average global origination market.</a:t>
            </a:r>
          </a:p>
          <a:p>
            <a:pPr marL="228600" lvl="1">
              <a:spcBef>
                <a:spcPts val="0"/>
              </a:spcBef>
              <a:spcAft>
                <a:spcPts val="200"/>
              </a:spcAft>
              <a:buFont typeface="Arial" pitchFamily="34" charset="0"/>
              <a:buChar char="•"/>
            </a:pPr>
            <a:r>
              <a:rPr lang="en-US" sz="1200" dirty="0" smtClean="0">
                <a:solidFill>
                  <a:schemeClr val="tx1"/>
                </a:solidFill>
              </a:rPr>
              <a:t>Spend by visitors from Russia is significantly increasing and shows the highest growth.</a:t>
            </a:r>
          </a:p>
          <a:p>
            <a:pPr marL="228600" lvl="1">
              <a:spcBef>
                <a:spcPts val="0"/>
              </a:spcBef>
              <a:spcAft>
                <a:spcPts val="200"/>
              </a:spcAft>
              <a:buFont typeface="Arial" pitchFamily="34" charset="0"/>
              <a:buChar char="•"/>
            </a:pPr>
            <a:r>
              <a:rPr lang="en-US" sz="1200" dirty="0">
                <a:solidFill>
                  <a:schemeClr val="tx1"/>
                </a:solidFill>
              </a:rPr>
              <a:t>The peer market top ten spender list includes </a:t>
            </a:r>
            <a:r>
              <a:rPr lang="en-US" sz="1200" dirty="0" smtClean="0">
                <a:solidFill>
                  <a:schemeClr val="tx1"/>
                </a:solidFill>
              </a:rPr>
              <a:t>origination markets such as Spain and Russia that are </a:t>
            </a:r>
            <a:r>
              <a:rPr lang="en-US" sz="1200" dirty="0">
                <a:solidFill>
                  <a:schemeClr val="tx1"/>
                </a:solidFill>
              </a:rPr>
              <a:t>not on the list of top ten spenders for the Caribbean market </a:t>
            </a:r>
            <a:r>
              <a:rPr lang="en-US" sz="1200" dirty="0" smtClean="0">
                <a:solidFill>
                  <a:schemeClr val="tx1"/>
                </a:solidFill>
              </a:rPr>
              <a:t>overall</a:t>
            </a:r>
            <a:r>
              <a:rPr lang="en-US" sz="1200" dirty="0">
                <a:solidFill>
                  <a:schemeClr val="tx1"/>
                </a:solidFill>
              </a:rPr>
              <a:t>.</a:t>
            </a:r>
            <a:endParaRPr lang="en-US" sz="1200" dirty="0" smtClean="0">
              <a:solidFill>
                <a:schemeClr val="tx1"/>
              </a:solidFill>
            </a:endParaRPr>
          </a:p>
          <a:p>
            <a:pPr marL="228600" lvl="1">
              <a:spcBef>
                <a:spcPts val="0"/>
              </a:spcBef>
              <a:spcAft>
                <a:spcPts val="200"/>
              </a:spcAft>
              <a:buFont typeface="Arial" pitchFamily="34" charset="0"/>
              <a:buChar char="•"/>
            </a:pPr>
            <a:endParaRPr lang="en-US" sz="1200" dirty="0">
              <a:solidFill>
                <a:schemeClr val="tx1"/>
              </a:solidFill>
            </a:endParaRPr>
          </a:p>
        </p:txBody>
      </p:sp>
      <p:sp>
        <p:nvSpPr>
          <p:cNvPr id="22" name="Oval 21"/>
          <p:cNvSpPr/>
          <p:nvPr/>
        </p:nvSpPr>
        <p:spPr bwMode="auto">
          <a:xfrm>
            <a:off x="488938" y="524217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7" name="Oval 16"/>
          <p:cNvSpPr/>
          <p:nvPr/>
        </p:nvSpPr>
        <p:spPr bwMode="auto">
          <a:xfrm>
            <a:off x="1370326" y="216352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graphicFrame>
        <p:nvGraphicFramePr>
          <p:cNvPr id="18" name="Chart 17"/>
          <p:cNvGraphicFramePr/>
          <p:nvPr>
            <p:extLst>
              <p:ext uri="{D42A27DB-BD31-4B8C-83A1-F6EECF244321}">
                <p14:modId xmlns:p14="http://schemas.microsoft.com/office/powerpoint/2010/main" val="2135822568"/>
              </p:ext>
            </p:extLst>
          </p:nvPr>
        </p:nvGraphicFramePr>
        <p:xfrm>
          <a:off x="629875" y="1815848"/>
          <a:ext cx="7924801" cy="3340352"/>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p:cNvSpPr/>
          <p:nvPr/>
        </p:nvSpPr>
        <p:spPr>
          <a:xfrm>
            <a:off x="7156175" y="1843925"/>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spend index average is 100.</a:t>
            </a:r>
            <a:endParaRPr lang="en-US" sz="1050" i="1" dirty="0">
              <a:solidFill>
                <a:schemeClr val="bg1">
                  <a:lumMod val="50000"/>
                </a:schemeClr>
              </a:solidFill>
              <a:latin typeface="Arial" pitchFamily="34" charset="0"/>
            </a:endParaRPr>
          </a:p>
        </p:txBody>
      </p:sp>
      <p:sp>
        <p:nvSpPr>
          <p:cNvPr id="27" name="Oval 26"/>
          <p:cNvSpPr/>
          <p:nvPr/>
        </p:nvSpPr>
        <p:spPr bwMode="auto">
          <a:xfrm>
            <a:off x="488938" y="547112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5" name="Oval 24"/>
          <p:cNvSpPr/>
          <p:nvPr/>
        </p:nvSpPr>
        <p:spPr bwMode="auto">
          <a:xfrm>
            <a:off x="7940635" y="405788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3687048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45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lstStyle/>
          <a:p>
            <a:r>
              <a:rPr lang="en-US" dirty="0"/>
              <a:t>Top </a:t>
            </a:r>
            <a:r>
              <a:rPr lang="en-US"/>
              <a:t>10 </a:t>
            </a:r>
            <a:r>
              <a:rPr lang="en-US" smtClean="0"/>
              <a:t>Origination </a:t>
            </a:r>
            <a:r>
              <a:rPr lang="en-US" dirty="0"/>
              <a:t>Markets based on Spend Index </a:t>
            </a:r>
            <a:endParaRPr lang="en-GB" dirty="0">
              <a:solidFill>
                <a:srgbClr val="FF9900"/>
              </a:solidFill>
            </a:endParaRPr>
          </a:p>
        </p:txBody>
      </p:sp>
      <p:sp>
        <p:nvSpPr>
          <p:cNvPr id="12"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Jamaica</a:t>
            </a: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4" name="Chart 13"/>
          <p:cNvGraphicFramePr/>
          <p:nvPr>
            <p:extLst>
              <p:ext uri="{D42A27DB-BD31-4B8C-83A1-F6EECF244321}">
                <p14:modId xmlns:p14="http://schemas.microsoft.com/office/powerpoint/2010/main" val="35159345"/>
              </p:ext>
            </p:extLst>
          </p:nvPr>
        </p:nvGraphicFramePr>
        <p:xfrm>
          <a:off x="608510" y="1889005"/>
          <a:ext cx="7924801" cy="3026874"/>
        </p:xfrm>
        <a:graphic>
          <a:graphicData uri="http://schemas.openxmlformats.org/drawingml/2006/chart">
            <c:chart xmlns:c="http://schemas.openxmlformats.org/drawingml/2006/chart" xmlns:r="http://schemas.openxmlformats.org/officeDocument/2006/relationships" r:id="rId8"/>
          </a:graphicData>
        </a:graphic>
      </p:graphicFrame>
      <p:sp>
        <p:nvSpPr>
          <p:cNvPr id="19" name="Rectangle 18"/>
          <p:cNvSpPr/>
          <p:nvPr/>
        </p:nvSpPr>
        <p:spPr>
          <a:xfrm>
            <a:off x="7156175" y="1843925"/>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spend index average is 100.</a:t>
            </a:r>
            <a:endParaRPr lang="en-US" sz="1050" i="1" dirty="0">
              <a:solidFill>
                <a:schemeClr val="bg1">
                  <a:lumMod val="50000"/>
                </a:schemeClr>
              </a:solidFill>
              <a:latin typeface="Arial" pitchFamily="34" charset="0"/>
            </a:endParaRPr>
          </a:p>
        </p:txBody>
      </p:sp>
      <p:sp>
        <p:nvSpPr>
          <p:cNvPr id="20" name="TextBox 19"/>
          <p:cNvSpPr txBox="1"/>
          <p:nvPr/>
        </p:nvSpPr>
        <p:spPr>
          <a:xfrm>
            <a:off x="1099616" y="1214998"/>
            <a:ext cx="7804899" cy="480131"/>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a:solidFill>
                  <a:schemeClr val="bg1"/>
                </a:solidFill>
                <a:latin typeface="Arial" pitchFamily="34" charset="0"/>
              </a:rPr>
              <a:t>The </a:t>
            </a:r>
            <a:r>
              <a:rPr lang="en-US" sz="1400" b="1" dirty="0" smtClean="0">
                <a:solidFill>
                  <a:schemeClr val="bg1"/>
                </a:solidFill>
                <a:latin typeface="Arial" pitchFamily="34" charset="0"/>
              </a:rPr>
              <a:t>vast </a:t>
            </a:r>
            <a:r>
              <a:rPr lang="en-US" sz="1400" b="1" dirty="0">
                <a:solidFill>
                  <a:schemeClr val="bg1"/>
                </a:solidFill>
                <a:latin typeface="Arial" pitchFamily="34" charset="0"/>
              </a:rPr>
              <a:t>majority of international spend in </a:t>
            </a:r>
            <a:r>
              <a:rPr lang="en-US" sz="1400" b="1" dirty="0" smtClean="0">
                <a:solidFill>
                  <a:schemeClr val="bg1"/>
                </a:solidFill>
                <a:latin typeface="Arial" pitchFamily="34" charset="0"/>
              </a:rPr>
              <a:t>Jamaica continues to come from </a:t>
            </a:r>
            <a:r>
              <a:rPr lang="en-US" sz="1400" b="1" dirty="0">
                <a:solidFill>
                  <a:schemeClr val="bg1"/>
                </a:solidFill>
                <a:latin typeface="Arial" pitchFamily="34" charset="0"/>
              </a:rPr>
              <a:t>the </a:t>
            </a:r>
            <a:r>
              <a:rPr lang="en-US" sz="1400" b="1" dirty="0" smtClean="0">
                <a:solidFill>
                  <a:schemeClr val="bg1"/>
                </a:solidFill>
                <a:latin typeface="Arial" pitchFamily="34" charset="0"/>
              </a:rPr>
              <a:t>US with significant contribution from Canada and the UK. </a:t>
            </a:r>
            <a:endParaRPr lang="en-US" sz="1400" b="1" dirty="0">
              <a:solidFill>
                <a:schemeClr val="bg1"/>
              </a:solidFill>
              <a:latin typeface="Arial" pitchFamily="34" charset="0"/>
            </a:endParaRPr>
          </a:p>
        </p:txBody>
      </p:sp>
      <p:sp>
        <p:nvSpPr>
          <p:cNvPr id="25" name="Content Placeholder 2"/>
          <p:cNvSpPr txBox="1">
            <a:spLocks/>
          </p:cNvSpPr>
          <p:nvPr/>
        </p:nvSpPr>
        <p:spPr>
          <a:xfrm>
            <a:off x="409433" y="4900208"/>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US tops the origination market spend index, spending ~44x the average global origination market.</a:t>
            </a:r>
          </a:p>
          <a:p>
            <a:pPr marL="228600" lvl="1">
              <a:spcBef>
                <a:spcPts val="0"/>
              </a:spcBef>
              <a:spcAft>
                <a:spcPts val="200"/>
              </a:spcAft>
              <a:buFont typeface="Arial" pitchFamily="34" charset="0"/>
              <a:buChar char="•"/>
            </a:pPr>
            <a:r>
              <a:rPr lang="en-US" sz="1200" dirty="0" smtClean="0">
                <a:solidFill>
                  <a:schemeClr val="tx1"/>
                </a:solidFill>
              </a:rPr>
              <a:t>The </a:t>
            </a:r>
            <a:r>
              <a:rPr lang="en-US" sz="1200" dirty="0">
                <a:solidFill>
                  <a:schemeClr val="tx1"/>
                </a:solidFill>
              </a:rPr>
              <a:t>peer market top ten spender list includes </a:t>
            </a:r>
            <a:r>
              <a:rPr lang="en-US" sz="1200" dirty="0" smtClean="0">
                <a:solidFill>
                  <a:schemeClr val="tx1"/>
                </a:solidFill>
              </a:rPr>
              <a:t>Mexico as an origination market </a:t>
            </a:r>
            <a:r>
              <a:rPr lang="en-US" sz="1200" dirty="0">
                <a:solidFill>
                  <a:schemeClr val="tx1"/>
                </a:solidFill>
              </a:rPr>
              <a:t>that </a:t>
            </a:r>
            <a:r>
              <a:rPr lang="en-US" sz="1200" dirty="0" smtClean="0">
                <a:solidFill>
                  <a:schemeClr val="tx1"/>
                </a:solidFill>
              </a:rPr>
              <a:t>is </a:t>
            </a:r>
            <a:r>
              <a:rPr lang="en-US" sz="1200" dirty="0">
                <a:solidFill>
                  <a:schemeClr val="tx1"/>
                </a:solidFill>
              </a:rPr>
              <a:t>not on the list of top ten spenders for the Caribbean market </a:t>
            </a:r>
            <a:r>
              <a:rPr lang="en-US" sz="1200" dirty="0" smtClean="0">
                <a:solidFill>
                  <a:schemeClr val="tx1"/>
                </a:solidFill>
              </a:rPr>
              <a:t>overall.</a:t>
            </a:r>
            <a:endParaRPr lang="en-US" sz="1200" dirty="0">
              <a:solidFill>
                <a:schemeClr val="tx1"/>
              </a:solidFill>
            </a:endParaRPr>
          </a:p>
        </p:txBody>
      </p:sp>
      <p:sp>
        <p:nvSpPr>
          <p:cNvPr id="26" name="Oval 25"/>
          <p:cNvSpPr/>
          <p:nvPr/>
        </p:nvSpPr>
        <p:spPr bwMode="auto">
          <a:xfrm>
            <a:off x="422211" y="5149028"/>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7" name="Oval 26"/>
          <p:cNvSpPr/>
          <p:nvPr/>
        </p:nvSpPr>
        <p:spPr bwMode="auto">
          <a:xfrm>
            <a:off x="1394096" y="219941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Tree>
    <p:extLst>
      <p:ext uri="{BB962C8B-B14F-4D97-AF65-F5344CB8AC3E}">
        <p14:creationId xmlns:p14="http://schemas.microsoft.com/office/powerpoint/2010/main" val="20909916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p:cNvGraphicFramePr/>
          <p:nvPr>
            <p:extLst>
              <p:ext uri="{D42A27DB-BD31-4B8C-83A1-F6EECF244321}">
                <p14:modId xmlns:p14="http://schemas.microsoft.com/office/powerpoint/2010/main" val="1853390850"/>
              </p:ext>
            </p:extLst>
          </p:nvPr>
        </p:nvGraphicFramePr>
        <p:xfrm>
          <a:off x="609599" y="1850434"/>
          <a:ext cx="7924801" cy="312196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480"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lstStyle/>
          <a:p>
            <a:r>
              <a:rPr lang="en-US" dirty="0"/>
              <a:t>Top 10 </a:t>
            </a:r>
            <a:r>
              <a:rPr lang="en-US" dirty="0" smtClean="0"/>
              <a:t>Origination </a:t>
            </a:r>
            <a:r>
              <a:rPr lang="en-US" dirty="0"/>
              <a:t>Markets based on Spend Index </a:t>
            </a:r>
            <a:endParaRPr lang="en-GB" dirty="0">
              <a:solidFill>
                <a:srgbClr val="FF9900"/>
              </a:solidFill>
            </a:endParaRPr>
          </a:p>
        </p:txBody>
      </p:sp>
      <p:sp>
        <p:nvSpPr>
          <p:cNvPr id="12"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Puerto </a:t>
            </a:r>
            <a:r>
              <a:rPr lang="en-US" sz="1600" i="1" dirty="0" smtClean="0">
                <a:solidFill>
                  <a:srgbClr val="FF9900"/>
                </a:solidFill>
              </a:rPr>
              <a:t>Rico</a:t>
            </a:r>
            <a:endParaRPr lang="en-US" sz="1600" i="1" dirty="0">
              <a:solidFill>
                <a:srgbClr val="FF9900"/>
              </a:solidFill>
            </a:endParaRPr>
          </a:p>
        </p:txBody>
      </p:sp>
      <p:sp>
        <p:nvSpPr>
          <p:cNvPr id="13" name="Rectangle 12"/>
          <p:cNvSpPr/>
          <p:nvPr/>
        </p:nvSpPr>
        <p:spPr bwMode="auto">
          <a:xfrm>
            <a:off x="119743" y="1010572"/>
            <a:ext cx="8902337" cy="78945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8" cstate="print"/>
          <a:stretch>
            <a:fillRect/>
          </a:stretch>
        </p:blipFill>
        <p:spPr>
          <a:xfrm rot="18791917">
            <a:off x="391199" y="1092819"/>
            <a:ext cx="566287" cy="576656"/>
          </a:xfrm>
          <a:prstGeom prst="rect">
            <a:avLst/>
          </a:prstGeom>
        </p:spPr>
      </p:pic>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7657153" y="1895156"/>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spend index average is 100.</a:t>
            </a:r>
            <a:endParaRPr lang="en-US" sz="1050" i="1" dirty="0">
              <a:solidFill>
                <a:schemeClr val="bg1">
                  <a:lumMod val="50000"/>
                </a:schemeClr>
              </a:solidFill>
              <a:latin typeface="Arial" pitchFamily="34" charset="0"/>
            </a:endParaRPr>
          </a:p>
        </p:txBody>
      </p:sp>
      <p:sp>
        <p:nvSpPr>
          <p:cNvPr id="18" name="TextBox 17"/>
          <p:cNvSpPr txBox="1"/>
          <p:nvPr/>
        </p:nvSpPr>
        <p:spPr>
          <a:xfrm>
            <a:off x="1091149" y="1195836"/>
            <a:ext cx="7804899" cy="480131"/>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smtClean="0">
                <a:solidFill>
                  <a:schemeClr val="bg1"/>
                </a:solidFill>
                <a:latin typeface="Arial" pitchFamily="34" charset="0"/>
              </a:rPr>
              <a:t>Over 95% of international spending in Puerto Rico is by US visitors. Canada, the UK, and Mexico are the next top three sources of spending but pale in relation to the US. </a:t>
            </a:r>
          </a:p>
        </p:txBody>
      </p:sp>
      <p:sp>
        <p:nvSpPr>
          <p:cNvPr id="19" name="Content Placeholder 2"/>
          <p:cNvSpPr txBox="1">
            <a:spLocks/>
          </p:cNvSpPr>
          <p:nvPr/>
        </p:nvSpPr>
        <p:spPr>
          <a:xfrm>
            <a:off x="409433" y="4904664"/>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US tops the origination market spend index, spending ~73x the average global origination market. Overall spend has increased slightly as driven primarily by the US.</a:t>
            </a:r>
          </a:p>
          <a:p>
            <a:pPr marL="228600" lvl="1">
              <a:spcBef>
                <a:spcPts val="0"/>
              </a:spcBef>
              <a:spcAft>
                <a:spcPts val="200"/>
              </a:spcAft>
              <a:buFont typeface="Arial" pitchFamily="34" charset="0"/>
              <a:buChar char="•"/>
            </a:pPr>
            <a:r>
              <a:rPr lang="en-US" sz="1200" dirty="0">
                <a:solidFill>
                  <a:schemeClr val="tx1"/>
                </a:solidFill>
              </a:rPr>
              <a:t>The peer market top ten spender list includes </a:t>
            </a:r>
            <a:r>
              <a:rPr lang="en-US" sz="1200" dirty="0" smtClean="0">
                <a:solidFill>
                  <a:schemeClr val="tx1"/>
                </a:solidFill>
              </a:rPr>
              <a:t>origination </a:t>
            </a:r>
            <a:r>
              <a:rPr lang="en-US" sz="1200" dirty="0">
                <a:solidFill>
                  <a:schemeClr val="tx1"/>
                </a:solidFill>
              </a:rPr>
              <a:t>markets that are not on the list of top ten spenders for the Caribbean market overall: </a:t>
            </a:r>
            <a:r>
              <a:rPr lang="en-US" sz="1200" dirty="0" smtClean="0">
                <a:solidFill>
                  <a:schemeClr val="tx1"/>
                </a:solidFill>
              </a:rPr>
              <a:t>Mexico, Norway, and Spain.</a:t>
            </a:r>
            <a:endParaRPr lang="en-US" sz="1200" dirty="0">
              <a:solidFill>
                <a:schemeClr val="tx1"/>
              </a:solidFill>
            </a:endParaRPr>
          </a:p>
        </p:txBody>
      </p:sp>
      <p:sp>
        <p:nvSpPr>
          <p:cNvPr id="25" name="Oval 24"/>
          <p:cNvSpPr/>
          <p:nvPr/>
        </p:nvSpPr>
        <p:spPr bwMode="auto">
          <a:xfrm>
            <a:off x="422211" y="522122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7" name="Oval 26"/>
          <p:cNvSpPr/>
          <p:nvPr/>
        </p:nvSpPr>
        <p:spPr bwMode="auto">
          <a:xfrm>
            <a:off x="1418160" y="225215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Tree>
    <p:extLst>
      <p:ext uri="{BB962C8B-B14F-4D97-AF65-F5344CB8AC3E}">
        <p14:creationId xmlns:p14="http://schemas.microsoft.com/office/powerpoint/2010/main" val="35076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49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59" y="249930"/>
            <a:ext cx="8040555" cy="614361"/>
          </a:xfrm>
        </p:spPr>
        <p:txBody>
          <a:bodyPr/>
          <a:lstStyle/>
          <a:p>
            <a:r>
              <a:rPr lang="en-US" dirty="0"/>
              <a:t>Top 10 </a:t>
            </a:r>
            <a:r>
              <a:rPr lang="en-US" dirty="0" smtClean="0"/>
              <a:t>Origination </a:t>
            </a:r>
            <a:r>
              <a:rPr lang="en-US" dirty="0"/>
              <a:t>Markets based on </a:t>
            </a:r>
            <a:r>
              <a:rPr lang="en-US" dirty="0" smtClean="0"/>
              <a:t>Transaction </a:t>
            </a:r>
            <a:r>
              <a:rPr lang="en-US" dirty="0"/>
              <a:t>Index </a:t>
            </a:r>
            <a:endParaRPr lang="en-GB" dirty="0">
              <a:solidFill>
                <a:srgbClr val="FF9900"/>
              </a:solidFill>
            </a:endParaRPr>
          </a:p>
        </p:txBody>
      </p:sp>
      <p:sp>
        <p:nvSpPr>
          <p:cNvPr id="13" name="Rectangle 12"/>
          <p:cNvSpPr/>
          <p:nvPr/>
        </p:nvSpPr>
        <p:spPr bwMode="auto">
          <a:xfrm>
            <a:off x="119743" y="1064360"/>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146607"/>
            <a:ext cx="566287" cy="576656"/>
          </a:xfrm>
          <a:prstGeom prst="rect">
            <a:avLst/>
          </a:prstGeom>
        </p:spPr>
      </p:pic>
      <p:sp>
        <p:nvSpPr>
          <p:cNvPr id="16" name="TextBox 15"/>
          <p:cNvSpPr txBox="1"/>
          <p:nvPr/>
        </p:nvSpPr>
        <p:spPr>
          <a:xfrm>
            <a:off x="1099616" y="1100862"/>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The transaction index does not directly correlate to the average number of transactions per account; visitors from the US transact the most overall, but Panama has the highest average number of transactions per account, followed by the Netherlands</a:t>
            </a:r>
            <a:endParaRPr lang="en-US" sz="1400" b="1" dirty="0">
              <a:solidFill>
                <a:schemeClr val="bg1"/>
              </a:solidFill>
              <a:latin typeface="Arial" pitchFamily="34" charset="0"/>
            </a:endParaRPr>
          </a:p>
        </p:txBody>
      </p:sp>
      <p:sp>
        <p:nvSpPr>
          <p:cNvPr id="21" name="Content Placeholder 2"/>
          <p:cNvSpPr txBox="1">
            <a:spLocks/>
          </p:cNvSpPr>
          <p:nvPr/>
        </p:nvSpPr>
        <p:spPr>
          <a:xfrm>
            <a:off x="447612" y="4246560"/>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The top ten origination markets by transactions is slightly different from that by spending. However, the difference between the US and the next origination market (Netherlands) by transaction index is not as vast as the spend index.</a:t>
            </a:r>
          </a:p>
          <a:p>
            <a:pPr marL="228600" lvl="1">
              <a:spcBef>
                <a:spcPts val="0"/>
              </a:spcBef>
              <a:spcAft>
                <a:spcPts val="200"/>
              </a:spcAft>
              <a:buFont typeface="Arial" pitchFamily="34" charset="0"/>
              <a:buChar char="•"/>
            </a:pPr>
            <a:r>
              <a:rPr lang="en-US" sz="1200" dirty="0" smtClean="0">
                <a:solidFill>
                  <a:schemeClr val="tx1"/>
                </a:solidFill>
              </a:rPr>
              <a:t>The Netherlands has the second highest transaction index and the second highest average number of transactions by account.</a:t>
            </a:r>
            <a:br>
              <a:rPr lang="en-US" sz="1200" dirty="0" smtClean="0">
                <a:solidFill>
                  <a:schemeClr val="tx1"/>
                </a:solidFill>
              </a:rPr>
            </a:br>
            <a:r>
              <a:rPr lang="en-US" sz="1200" dirty="0" smtClean="0">
                <a:solidFill>
                  <a:schemeClr val="tx1"/>
                </a:solidFill>
              </a:rPr>
              <a:t>Panama has a high average number of transactions per account relative to its transaction index (~20 transactions per account and index of 85 which is below average).</a:t>
            </a:r>
          </a:p>
          <a:p>
            <a:pPr marL="228600" lvl="1">
              <a:spcBef>
                <a:spcPts val="0"/>
              </a:spcBef>
              <a:spcAft>
                <a:spcPts val="200"/>
              </a:spcAft>
              <a:buFont typeface="Arial" pitchFamily="34" charset="0"/>
              <a:buChar char="•"/>
            </a:pPr>
            <a:r>
              <a:rPr lang="en-US" sz="1200" dirty="0" smtClean="0">
                <a:solidFill>
                  <a:schemeClr val="tx1"/>
                </a:solidFill>
              </a:rPr>
              <a:t>Spain appears among the top </a:t>
            </a:r>
            <a:r>
              <a:rPr lang="en-US" sz="1200" dirty="0">
                <a:solidFill>
                  <a:schemeClr val="tx1"/>
                </a:solidFill>
              </a:rPr>
              <a:t>o</a:t>
            </a:r>
            <a:r>
              <a:rPr lang="en-US" sz="1200" dirty="0" smtClean="0">
                <a:solidFill>
                  <a:schemeClr val="tx1"/>
                </a:solidFill>
              </a:rPr>
              <a:t>rigination </a:t>
            </a:r>
            <a:r>
              <a:rPr lang="en-US" sz="1200" dirty="0">
                <a:solidFill>
                  <a:schemeClr val="tx1"/>
                </a:solidFill>
              </a:rPr>
              <a:t>m</a:t>
            </a:r>
            <a:r>
              <a:rPr lang="en-US" sz="1200" dirty="0" smtClean="0">
                <a:solidFill>
                  <a:schemeClr val="tx1"/>
                </a:solidFill>
              </a:rPr>
              <a:t>arkets based on transaction Index, but not for spend. </a:t>
            </a:r>
          </a:p>
        </p:txBody>
      </p:sp>
      <p:sp>
        <p:nvSpPr>
          <p:cNvPr id="22" name="Oval 21"/>
          <p:cNvSpPr/>
          <p:nvPr/>
        </p:nvSpPr>
        <p:spPr bwMode="auto">
          <a:xfrm>
            <a:off x="447612" y="4906118"/>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3" name="Oval 22"/>
          <p:cNvSpPr/>
          <p:nvPr/>
        </p:nvSpPr>
        <p:spPr bwMode="auto">
          <a:xfrm>
            <a:off x="447612" y="5259735"/>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7" name="Chart 16"/>
          <p:cNvGraphicFramePr/>
          <p:nvPr>
            <p:extLst>
              <p:ext uri="{D42A27DB-BD31-4B8C-83A1-F6EECF244321}">
                <p14:modId xmlns:p14="http://schemas.microsoft.com/office/powerpoint/2010/main" val="590141376"/>
              </p:ext>
            </p:extLst>
          </p:nvPr>
        </p:nvGraphicFramePr>
        <p:xfrm>
          <a:off x="270336" y="1734770"/>
          <a:ext cx="8634178" cy="2546461"/>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9"/>
          <p:cNvSpPr txBox="1">
            <a:spLocks/>
          </p:cNvSpPr>
          <p:nvPr/>
        </p:nvSpPr>
        <p:spPr>
          <a:xfrm>
            <a:off x="962250" y="800661"/>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sp>
        <p:nvSpPr>
          <p:cNvPr id="25" name="Rectangle 24"/>
          <p:cNvSpPr/>
          <p:nvPr/>
        </p:nvSpPr>
        <p:spPr>
          <a:xfrm>
            <a:off x="7156175" y="1843925"/>
            <a:ext cx="1247362" cy="528606"/>
          </a:xfrm>
          <a:prstGeom prst="rect">
            <a:avLst/>
          </a:prstGeom>
          <a:ln>
            <a:solidFill>
              <a:schemeClr val="bg2">
                <a:lumMod val="50000"/>
              </a:schemeClr>
            </a:solidFill>
          </a:ln>
        </p:spPr>
        <p:txBody>
          <a:bodyPr wrap="square">
            <a:spAutoFit/>
          </a:bodyPr>
          <a:lstStyle/>
          <a:p>
            <a:pPr marL="3175" lvl="1" algn="ctr"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Note: The global transaction index average is 100.</a:t>
            </a:r>
            <a:endParaRPr lang="en-US" sz="1050" i="1" dirty="0">
              <a:solidFill>
                <a:schemeClr val="bg1">
                  <a:lumMod val="50000"/>
                </a:schemeClr>
              </a:solidFill>
              <a:latin typeface="Arial" pitchFamily="34" charset="0"/>
            </a:endParaRPr>
          </a:p>
        </p:txBody>
      </p:sp>
      <p:sp>
        <p:nvSpPr>
          <p:cNvPr id="27" name="Oval 26"/>
          <p:cNvSpPr/>
          <p:nvPr/>
        </p:nvSpPr>
        <p:spPr bwMode="auto">
          <a:xfrm>
            <a:off x="1785333" y="260919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9" name="Oval 28"/>
          <p:cNvSpPr/>
          <p:nvPr/>
        </p:nvSpPr>
        <p:spPr bwMode="auto">
          <a:xfrm>
            <a:off x="5693844" y="237253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182618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8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2808357"/>
            <a:ext cx="9136654" cy="567076"/>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mtClean="0"/>
              <a:t>Origination </a:t>
            </a:r>
            <a:r>
              <a:rPr lang="en-US" dirty="0" smtClean="0"/>
              <a:t>Market Dynamics</a:t>
            </a:r>
            <a:endParaRPr lang="en-US" dirty="0"/>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p>
          <a:p>
            <a:pPr marL="231775" lvl="1" indent="-231775">
              <a:lnSpc>
                <a:spcPct val="150000"/>
              </a:lnSpc>
              <a:buFont typeface="Arial" pitchFamily="34" charset="0"/>
              <a:buChar char="•"/>
              <a:tabLst>
                <a:tab pos="5743575" algn="l"/>
              </a:tabLst>
            </a:pPr>
            <a:r>
              <a:rPr lang="en-US" sz="1700" dirty="0"/>
              <a:t>Seasonality</a:t>
            </a:r>
          </a:p>
          <a:p>
            <a:pPr marL="231775" lvl="1" indent="-231775">
              <a:lnSpc>
                <a:spcPct val="150000"/>
              </a:lnSpc>
              <a:buFont typeface="Arial" pitchFamily="34" charset="0"/>
              <a:buChar char="•"/>
              <a:tabLst>
                <a:tab pos="5743575" algn="l"/>
              </a:tabLst>
            </a:pPr>
            <a:r>
              <a:rPr lang="en-US" sz="1700" dirty="0"/>
              <a:t>Ranking of </a:t>
            </a:r>
            <a:r>
              <a:rPr lang="en-US" sz="1700"/>
              <a:t>Top </a:t>
            </a:r>
            <a:r>
              <a:rPr lang="en-US" sz="1700" smtClean="0"/>
              <a:t>Origination </a:t>
            </a:r>
            <a:r>
              <a:rPr lang="en-US" sz="1700" dirty="0"/>
              <a:t>Markets by Spend and </a:t>
            </a:r>
            <a:r>
              <a:rPr lang="en-US" sz="1700" dirty="0" smtClean="0"/>
              <a:t>Transaction Index</a:t>
            </a:r>
            <a:endParaRPr lang="en-US" sz="1700" dirty="0"/>
          </a:p>
          <a:p>
            <a:pPr marL="231775" lvl="1" indent="-231775">
              <a:lnSpc>
                <a:spcPct val="150000"/>
              </a:lnSpc>
              <a:buFont typeface="Arial" pitchFamily="34" charset="0"/>
              <a:buChar char="•"/>
              <a:tabLst>
                <a:tab pos="5743575" algn="l"/>
              </a:tabLst>
            </a:pPr>
            <a:r>
              <a:rPr lang="en-US" sz="1700" dirty="0"/>
              <a:t>Average Spend per Account </a:t>
            </a:r>
            <a:r>
              <a:rPr lang="en-US" sz="1700"/>
              <a:t>by </a:t>
            </a:r>
            <a:r>
              <a:rPr lang="en-US" sz="1700" smtClean="0"/>
              <a:t>Origination </a:t>
            </a:r>
            <a:r>
              <a:rPr lang="en-US" sz="1700" dirty="0"/>
              <a:t>Market</a:t>
            </a:r>
          </a:p>
          <a:p>
            <a:pPr marL="231775" lvl="1" indent="-231775">
              <a:lnSpc>
                <a:spcPct val="150000"/>
              </a:lnSpc>
              <a:buFont typeface="Arial" pitchFamily="34" charset="0"/>
              <a:buChar char="•"/>
              <a:tabLst>
                <a:tab pos="5743575" algn="l"/>
              </a:tabLst>
            </a:pPr>
            <a:r>
              <a:rPr lang="en-US" sz="1700" dirty="0"/>
              <a:t>YoY Growth for </a:t>
            </a:r>
            <a:r>
              <a:rPr lang="en-US" sz="1700"/>
              <a:t>Top </a:t>
            </a:r>
            <a:r>
              <a:rPr lang="en-US" sz="1700" smtClean="0"/>
              <a:t>Origination </a:t>
            </a:r>
            <a:r>
              <a:rPr lang="en-US" sz="1700" dirty="0"/>
              <a:t>Markets by Spend, Transactions, and Unique Visits</a:t>
            </a:r>
          </a:p>
        </p:txBody>
      </p:sp>
    </p:spTree>
    <p:extLst>
      <p:ext uri="{BB962C8B-B14F-4D97-AF65-F5344CB8AC3E}">
        <p14:creationId xmlns:p14="http://schemas.microsoft.com/office/powerpoint/2010/main" val="4175066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auto">
          <a:xfrm flipV="1">
            <a:off x="119743" y="4589939"/>
            <a:ext cx="8902337" cy="267818"/>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428797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51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p:txBody>
          <a:bodyPr/>
          <a:lstStyle/>
          <a:p>
            <a:r>
              <a:rPr lang="en-US" dirty="0" smtClean="0"/>
              <a:t>Origination </a:t>
            </a:r>
            <a:r>
              <a:rPr lang="en-US" dirty="0"/>
              <a:t>Markets Ranked by Average Spend per Account</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16" name="TextBox 15"/>
          <p:cNvSpPr txBox="1"/>
          <p:nvPr/>
        </p:nvSpPr>
        <p:spPr>
          <a:xfrm>
            <a:off x="1099616" y="1143476"/>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Visitors from Vietnam spend on average more per account than visitors from any other origination market but their visitor count is comparatively very low.</a:t>
            </a:r>
            <a:endParaRPr lang="en-US" sz="1400" b="1" dirty="0">
              <a:solidFill>
                <a:schemeClr val="bg1"/>
              </a:solidFill>
              <a:latin typeface="Arial" pitchFamily="34" charset="0"/>
            </a:endParaRPr>
          </a:p>
        </p:txBody>
      </p:sp>
      <p:sp>
        <p:nvSpPr>
          <p:cNvPr id="21" name="Content Placeholder 2"/>
          <p:cNvSpPr txBox="1">
            <a:spLocks/>
          </p:cNvSpPr>
          <p:nvPr/>
        </p:nvSpPr>
        <p:spPr>
          <a:xfrm>
            <a:off x="423081" y="4838986"/>
            <a:ext cx="8612646" cy="1171336"/>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Many of the origination markets in the top ten ranking of spend per account are not included in the list of top origination markets by spend and transaction: Vietnam, Mauritius, Lebanon, Hong Kong, Cyprus, Singapore, Luxembourg, Surinam, and Malaysia. </a:t>
            </a:r>
          </a:p>
          <a:p>
            <a:pPr marL="228600" lvl="1">
              <a:spcBef>
                <a:spcPts val="0"/>
              </a:spcBef>
              <a:spcAft>
                <a:spcPts val="200"/>
              </a:spcAft>
              <a:buFont typeface="Arial" pitchFamily="34" charset="0"/>
              <a:buChar char="•"/>
            </a:pPr>
            <a:r>
              <a:rPr lang="en-US" sz="1200" dirty="0" smtClean="0">
                <a:solidFill>
                  <a:schemeClr val="tx1"/>
                </a:solidFill>
              </a:rPr>
              <a:t>There </a:t>
            </a:r>
            <a:r>
              <a:rPr lang="en-US" sz="1200" dirty="0">
                <a:solidFill>
                  <a:schemeClr val="tx1"/>
                </a:solidFill>
              </a:rPr>
              <a:t>is not a very direct correlation between total spending and spending per </a:t>
            </a:r>
            <a:r>
              <a:rPr lang="en-US" sz="1200" dirty="0" smtClean="0">
                <a:solidFill>
                  <a:schemeClr val="tx1"/>
                </a:solidFill>
              </a:rPr>
              <a:t>account, as total spending is driven more by the number of visitors rather than spending per visitor.</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7" name="TextBox 16"/>
          <p:cNvSpPr txBox="1"/>
          <p:nvPr/>
        </p:nvSpPr>
        <p:spPr>
          <a:xfrm>
            <a:off x="2137616" y="1846861"/>
            <a:ext cx="5178552" cy="184666"/>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rtlCol="0">
            <a:spAutoFit/>
          </a:bodyPr>
          <a:lstStyle/>
          <a:p>
            <a:pPr algn="ctr">
              <a:defRPr lang="en-US" sz="1200" b="1" i="0" u="none" strike="noStrike" kern="1200" baseline="0" dirty="0">
                <a:solidFill>
                  <a:srgbClr val="000000"/>
                </a:solidFill>
                <a:latin typeface="+mn-lt"/>
                <a:ea typeface="+mn-ea"/>
                <a:cs typeface="+mn-cs"/>
              </a:defRPr>
            </a:pPr>
            <a:r>
              <a:rPr lang="en-US" sz="1200" b="1" dirty="0">
                <a:solidFill>
                  <a:schemeClr val="tx1">
                    <a:lumMod val="75000"/>
                    <a:lumOff val="25000"/>
                  </a:schemeClr>
                </a:solidFill>
              </a:rPr>
              <a:t>Average Spend per Account for Top 10 O</a:t>
            </a:r>
            <a:r>
              <a:rPr lang="en-US" sz="1200" b="1" dirty="0" smtClean="0">
                <a:solidFill>
                  <a:schemeClr val="tx1">
                    <a:lumMod val="75000"/>
                    <a:lumOff val="25000"/>
                  </a:schemeClr>
                </a:solidFill>
              </a:rPr>
              <a:t>rigination </a:t>
            </a:r>
            <a:r>
              <a:rPr lang="en-US" sz="1200" b="1" dirty="0">
                <a:solidFill>
                  <a:schemeClr val="tx1">
                    <a:lumMod val="75000"/>
                    <a:lumOff val="25000"/>
                  </a:schemeClr>
                </a:solidFill>
              </a:rPr>
              <a:t>Markets</a:t>
            </a:r>
          </a:p>
        </p:txBody>
      </p:sp>
      <p:graphicFrame>
        <p:nvGraphicFramePr>
          <p:cNvPr id="18" name="Chart 17"/>
          <p:cNvGraphicFramePr/>
          <p:nvPr>
            <p:extLst>
              <p:ext uri="{D42A27DB-BD31-4B8C-83A1-F6EECF244321}">
                <p14:modId xmlns:p14="http://schemas.microsoft.com/office/powerpoint/2010/main" val="4191471424"/>
              </p:ext>
            </p:extLst>
          </p:nvPr>
        </p:nvGraphicFramePr>
        <p:xfrm>
          <a:off x="119744" y="2096585"/>
          <a:ext cx="9024256" cy="2761172"/>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4613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3457574"/>
            <a:ext cx="9136654" cy="764047"/>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mtClean="0"/>
              <a:t>Origination </a:t>
            </a:r>
            <a:r>
              <a:rPr lang="en-US" dirty="0" smtClean="0"/>
              <a:t>Market Dynamics</a:t>
            </a:r>
            <a:endParaRPr lang="en-US" dirty="0"/>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p>
          <a:p>
            <a:pPr marL="231775" lvl="1" indent="-231775">
              <a:lnSpc>
                <a:spcPct val="150000"/>
              </a:lnSpc>
              <a:buFont typeface="Arial" pitchFamily="34" charset="0"/>
              <a:buChar char="•"/>
              <a:tabLst>
                <a:tab pos="5743575" algn="l"/>
              </a:tabLst>
            </a:pPr>
            <a:r>
              <a:rPr lang="en-US" sz="1700" dirty="0"/>
              <a:t>Seasonality</a:t>
            </a:r>
          </a:p>
          <a:p>
            <a:pPr marL="231775" lvl="1" indent="-231775">
              <a:lnSpc>
                <a:spcPct val="150000"/>
              </a:lnSpc>
              <a:buFont typeface="Arial" pitchFamily="34" charset="0"/>
              <a:buChar char="•"/>
              <a:tabLst>
                <a:tab pos="5743575" algn="l"/>
              </a:tabLst>
            </a:pPr>
            <a:r>
              <a:rPr lang="en-US" sz="1700" dirty="0"/>
              <a:t>Ranking of </a:t>
            </a:r>
            <a:r>
              <a:rPr lang="en-US" sz="1700" dirty="0" smtClean="0"/>
              <a:t>Top Origination </a:t>
            </a:r>
            <a:r>
              <a:rPr lang="en-US" sz="1700" dirty="0"/>
              <a:t>Markets by Spend and </a:t>
            </a:r>
            <a:r>
              <a:rPr lang="en-US" sz="1700" dirty="0" smtClean="0"/>
              <a:t>Transaction Index</a:t>
            </a:r>
          </a:p>
          <a:p>
            <a:pPr marL="231775" lvl="1" indent="-231775">
              <a:lnSpc>
                <a:spcPct val="150000"/>
              </a:lnSpc>
              <a:buFont typeface="Arial" pitchFamily="34" charset="0"/>
              <a:buChar char="•"/>
              <a:tabLst>
                <a:tab pos="5743575" algn="l"/>
              </a:tabLst>
            </a:pPr>
            <a:r>
              <a:rPr lang="en-US" sz="1700" dirty="0" smtClean="0"/>
              <a:t>Average Spend per Account by Origination Market</a:t>
            </a:r>
          </a:p>
          <a:p>
            <a:pPr marL="231775" lvl="1" indent="-231775">
              <a:lnSpc>
                <a:spcPct val="150000"/>
              </a:lnSpc>
              <a:buFont typeface="Arial" pitchFamily="34" charset="0"/>
              <a:buChar char="•"/>
              <a:tabLst>
                <a:tab pos="5743575" algn="l"/>
              </a:tabLst>
            </a:pPr>
            <a:r>
              <a:rPr lang="en-US" sz="1700" dirty="0" smtClean="0"/>
              <a:t>YoY </a:t>
            </a:r>
            <a:r>
              <a:rPr lang="en-US" sz="1700" dirty="0"/>
              <a:t>Growth for Top </a:t>
            </a:r>
            <a:r>
              <a:rPr lang="en-US" sz="1700" dirty="0" smtClean="0"/>
              <a:t>Origination Markets </a:t>
            </a:r>
            <a:r>
              <a:rPr lang="en-US" sz="1700" dirty="0"/>
              <a:t>by </a:t>
            </a:r>
            <a:r>
              <a:rPr lang="en-US" sz="1700" dirty="0" smtClean="0"/>
              <a:t>Spend, Transactions, and Unique Visits</a:t>
            </a:r>
            <a:endParaRPr lang="en-US" sz="1700" dirty="0"/>
          </a:p>
        </p:txBody>
      </p:sp>
    </p:spTree>
    <p:extLst>
      <p:ext uri="{BB962C8B-B14F-4D97-AF65-F5344CB8AC3E}">
        <p14:creationId xmlns:p14="http://schemas.microsoft.com/office/powerpoint/2010/main" val="6318410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971"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a:t>
            </a:r>
            <a:r>
              <a:rPr lang="en-US"/>
              <a:t>10 </a:t>
            </a:r>
            <a:r>
              <a:rPr lang="en-US" smtClean="0"/>
              <a:t>Origination </a:t>
            </a:r>
            <a:r>
              <a:rPr lang="en-US" dirty="0"/>
              <a:t>Markets</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16" name="TextBox 15"/>
          <p:cNvSpPr txBox="1"/>
          <p:nvPr/>
        </p:nvSpPr>
        <p:spPr>
          <a:xfrm>
            <a:off x="1099616" y="1129828"/>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The US, while remaining the international spend leader in the Caribbean, shows comparatively flat spend growth compared to other countries. </a:t>
            </a:r>
            <a:endParaRPr lang="en-US" sz="1400" b="1" dirty="0">
              <a:solidFill>
                <a:schemeClr val="bg1"/>
              </a:solidFill>
              <a:latin typeface="Arial" pitchFamily="34" charset="0"/>
            </a:endParaRPr>
          </a:p>
        </p:txBody>
      </p:sp>
      <p:sp>
        <p:nvSpPr>
          <p:cNvPr id="21" name="Content Placeholder 2"/>
          <p:cNvSpPr txBox="1">
            <a:spLocks/>
          </p:cNvSpPr>
          <p:nvPr/>
        </p:nvSpPr>
        <p:spPr>
          <a:xfrm>
            <a:off x="423081" y="4765273"/>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a:solidFill>
                  <a:schemeClr val="tx1"/>
                </a:solidFill>
              </a:rPr>
              <a:t>Average YoY spend growth among top </a:t>
            </a:r>
            <a:r>
              <a:rPr lang="en-US" sz="1200" dirty="0" smtClean="0">
                <a:solidFill>
                  <a:schemeClr val="tx1"/>
                </a:solidFill>
              </a:rPr>
              <a:t>origination </a:t>
            </a:r>
            <a:r>
              <a:rPr lang="en-US" sz="1200" dirty="0">
                <a:solidFill>
                  <a:schemeClr val="tx1"/>
                </a:solidFill>
              </a:rPr>
              <a:t>markets based on spend is </a:t>
            </a:r>
            <a:r>
              <a:rPr lang="en-US" sz="1200" dirty="0" smtClean="0">
                <a:solidFill>
                  <a:schemeClr val="tx1"/>
                </a:solidFill>
              </a:rPr>
              <a:t>8.7%.</a:t>
            </a:r>
          </a:p>
          <a:p>
            <a:pPr marL="228600" lvl="1">
              <a:spcBef>
                <a:spcPts val="0"/>
              </a:spcBef>
              <a:spcAft>
                <a:spcPts val="200"/>
              </a:spcAft>
              <a:buFont typeface="Arial" pitchFamily="34" charset="0"/>
              <a:buChar char="•"/>
            </a:pPr>
            <a:r>
              <a:rPr lang="en-US" sz="1200" dirty="0" smtClean="0">
                <a:solidFill>
                  <a:schemeClr val="tx1"/>
                </a:solidFill>
              </a:rPr>
              <a:t>Panama shows single digit decline in spending growth of the top ten origination markets.</a:t>
            </a:r>
          </a:p>
          <a:p>
            <a:pPr marL="228600" lvl="1">
              <a:spcBef>
                <a:spcPts val="0"/>
              </a:spcBef>
              <a:spcAft>
                <a:spcPts val="200"/>
              </a:spcAft>
              <a:buFont typeface="Arial" pitchFamily="34" charset="0"/>
              <a:buChar char="•"/>
            </a:pPr>
            <a:r>
              <a:rPr lang="en-US" sz="1200" dirty="0" smtClean="0">
                <a:solidFill>
                  <a:schemeClr val="tx1"/>
                </a:solidFill>
              </a:rPr>
              <a:t>The Netherlands shows the highest spending growth as both a spend leader and a spending growth leader. </a:t>
            </a:r>
            <a:endParaRPr lang="en-US" sz="1200" dirty="0">
              <a:solidFill>
                <a:schemeClr val="tx1"/>
              </a:solidFill>
            </a:endParaRPr>
          </a:p>
        </p:txBody>
      </p:sp>
      <p:sp>
        <p:nvSpPr>
          <p:cNvPr id="22" name="Oval 21"/>
          <p:cNvSpPr/>
          <p:nvPr/>
        </p:nvSpPr>
        <p:spPr bwMode="auto">
          <a:xfrm>
            <a:off x="447612" y="5242318"/>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graphicFrame>
        <p:nvGraphicFramePr>
          <p:cNvPr id="23" name="Chart 22"/>
          <p:cNvGraphicFramePr/>
          <p:nvPr>
            <p:extLst>
              <p:ext uri="{D42A27DB-BD31-4B8C-83A1-F6EECF244321}">
                <p14:modId xmlns:p14="http://schemas.microsoft.com/office/powerpoint/2010/main" val="2029729210"/>
              </p:ext>
            </p:extLst>
          </p:nvPr>
        </p:nvGraphicFramePr>
        <p:xfrm>
          <a:off x="984315" y="1737153"/>
          <a:ext cx="7173192" cy="3113829"/>
        </p:xfrm>
        <a:graphic>
          <a:graphicData uri="http://schemas.openxmlformats.org/drawingml/2006/chart">
            <c:chart xmlns:c="http://schemas.openxmlformats.org/drawingml/2006/chart" xmlns:r="http://schemas.openxmlformats.org/officeDocument/2006/relationships" r:id="rId8"/>
          </a:graphicData>
        </a:graphic>
      </p:graphicFrame>
      <p:sp>
        <p:nvSpPr>
          <p:cNvPr id="27" name="Oval 26"/>
          <p:cNvSpPr/>
          <p:nvPr/>
        </p:nvSpPr>
        <p:spPr bwMode="auto">
          <a:xfrm>
            <a:off x="6165528" y="354044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8" name="Oval 27"/>
          <p:cNvSpPr/>
          <p:nvPr/>
        </p:nvSpPr>
        <p:spPr bwMode="auto">
          <a:xfrm>
            <a:off x="464571" y="548399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17" name="Oval 16"/>
          <p:cNvSpPr/>
          <p:nvPr/>
        </p:nvSpPr>
        <p:spPr bwMode="auto">
          <a:xfrm>
            <a:off x="2016861" y="4152858"/>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3295449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21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Report Specifications and Summary</a:t>
            </a:r>
            <a:endParaRPr lang="en-US" dirty="0"/>
          </a:p>
        </p:txBody>
      </p:sp>
      <p:sp>
        <p:nvSpPr>
          <p:cNvPr id="6" name="Content Placeholder 2"/>
          <p:cNvSpPr>
            <a:spLocks noGrp="1"/>
          </p:cNvSpPr>
          <p:nvPr>
            <p:ph sz="quarter" idx="10"/>
          </p:nvPr>
        </p:nvSpPr>
        <p:spPr>
          <a:xfrm>
            <a:off x="857250" y="1314450"/>
            <a:ext cx="7124700" cy="4286250"/>
          </a:xfrm>
        </p:spPr>
        <p:txBody>
          <a:bodyPr>
            <a:noAutofit/>
          </a:bodyPr>
          <a:lstStyle/>
          <a:p>
            <a:pPr marL="228600" lvl="1">
              <a:buFont typeface="Arial" pitchFamily="34" charset="0"/>
              <a:buChar char="•"/>
              <a:tabLst>
                <a:tab pos="5743575" algn="l"/>
              </a:tabLst>
            </a:pPr>
            <a:r>
              <a:rPr lang="en-US" sz="1400" dirty="0" smtClean="0"/>
              <a:t>Report </a:t>
            </a:r>
            <a:r>
              <a:rPr lang="en-US" sz="1400" dirty="0"/>
              <a:t>is based on MasterCard’s anonymized cardholder data</a:t>
            </a:r>
          </a:p>
          <a:p>
            <a:pPr marL="228600" lvl="1">
              <a:buFont typeface="Arial" pitchFamily="34" charset="0"/>
              <a:buChar char="•"/>
              <a:tabLst>
                <a:tab pos="5743575" algn="l"/>
              </a:tabLst>
            </a:pPr>
            <a:r>
              <a:rPr lang="en-US" sz="1400" i="1" dirty="0"/>
              <a:t>Client Name: </a:t>
            </a:r>
            <a:r>
              <a:rPr lang="en-US" sz="1400" dirty="0" smtClean="0"/>
              <a:t>Caribbean Hotel &amp; Tourism Association</a:t>
            </a:r>
            <a:endParaRPr lang="en-US" sz="1400" dirty="0"/>
          </a:p>
          <a:p>
            <a:pPr marL="228600" lvl="1">
              <a:buFont typeface="Arial" pitchFamily="34" charset="0"/>
              <a:buChar char="•"/>
              <a:tabLst>
                <a:tab pos="5743575" algn="l"/>
              </a:tabLst>
            </a:pPr>
            <a:r>
              <a:rPr lang="en-US" sz="1400" i="1" dirty="0"/>
              <a:t>Market: </a:t>
            </a:r>
            <a:r>
              <a:rPr lang="en-US" sz="1400" dirty="0" smtClean="0"/>
              <a:t>Caribbean </a:t>
            </a:r>
          </a:p>
          <a:p>
            <a:pPr marL="228600" lvl="1">
              <a:buFont typeface="Arial" pitchFamily="34" charset="0"/>
              <a:buChar char="•"/>
              <a:tabLst>
                <a:tab pos="5743575" algn="l"/>
              </a:tabLst>
            </a:pPr>
            <a:r>
              <a:rPr lang="en-US" sz="1400" i="1" dirty="0" smtClean="0"/>
              <a:t>Peer Markets: </a:t>
            </a:r>
            <a:r>
              <a:rPr lang="en-US" sz="1400" dirty="0" smtClean="0"/>
              <a:t>Aruba, Bahamas, Dominican Republic, Jamaica, and Puerto Rico</a:t>
            </a:r>
            <a:endParaRPr lang="en-US" sz="1400" dirty="0"/>
          </a:p>
          <a:p>
            <a:pPr marL="228600" lvl="1">
              <a:buFont typeface="Arial" pitchFamily="34" charset="0"/>
              <a:buChar char="•"/>
              <a:tabLst>
                <a:tab pos="5743575" algn="l"/>
              </a:tabLst>
            </a:pPr>
            <a:r>
              <a:rPr lang="en-US" sz="1400" i="1" dirty="0"/>
              <a:t>Time Period for Analysis: </a:t>
            </a:r>
            <a:r>
              <a:rPr lang="en-US" sz="1400" dirty="0"/>
              <a:t>24 months</a:t>
            </a:r>
          </a:p>
          <a:p>
            <a:pPr lvl="1">
              <a:tabLst>
                <a:tab pos="5743575" algn="l"/>
              </a:tabLst>
            </a:pPr>
            <a:r>
              <a:rPr lang="en-US" sz="1400" dirty="0" smtClean="0"/>
              <a:t>Period 1: September </a:t>
            </a:r>
            <a:r>
              <a:rPr lang="en-US" sz="1400" dirty="0"/>
              <a:t>1, </a:t>
            </a:r>
            <a:r>
              <a:rPr lang="en-US" sz="1400" dirty="0" smtClean="0"/>
              <a:t>2015 </a:t>
            </a:r>
            <a:r>
              <a:rPr lang="en-US" sz="1400" dirty="0"/>
              <a:t>to </a:t>
            </a:r>
            <a:r>
              <a:rPr lang="en-US" sz="1400" dirty="0" smtClean="0"/>
              <a:t>August 31, 2016 </a:t>
            </a:r>
          </a:p>
          <a:p>
            <a:pPr lvl="1">
              <a:tabLst>
                <a:tab pos="5743575" algn="l"/>
              </a:tabLst>
            </a:pPr>
            <a:r>
              <a:rPr lang="en-US" sz="1400" dirty="0" smtClean="0"/>
              <a:t>Period 2: </a:t>
            </a:r>
            <a:r>
              <a:rPr lang="en-US" sz="1400" dirty="0"/>
              <a:t>September 1, </a:t>
            </a:r>
            <a:r>
              <a:rPr lang="en-US" sz="1400" dirty="0" smtClean="0"/>
              <a:t>2016 </a:t>
            </a:r>
            <a:r>
              <a:rPr lang="en-US" sz="1400" dirty="0"/>
              <a:t>to August 31</a:t>
            </a:r>
            <a:r>
              <a:rPr lang="en-US" sz="1400" dirty="0" smtClean="0"/>
              <a:t>, 2017 </a:t>
            </a:r>
          </a:p>
          <a:p>
            <a:pPr marL="228600" lvl="1">
              <a:buFont typeface="Arial" pitchFamily="34" charset="0"/>
              <a:buChar char="•"/>
              <a:tabLst>
                <a:tab pos="5743575" algn="l"/>
              </a:tabLst>
            </a:pPr>
            <a:r>
              <a:rPr lang="en-US" sz="1400" i="1" dirty="0" smtClean="0"/>
              <a:t>Product </a:t>
            </a:r>
            <a:r>
              <a:rPr lang="en-US" sz="1400" i="1" dirty="0"/>
              <a:t>Type: </a:t>
            </a:r>
            <a:r>
              <a:rPr lang="en-US" sz="1400" dirty="0">
                <a:solidFill>
                  <a:schemeClr val="tx1">
                    <a:lumMod val="85000"/>
                    <a:lumOff val="15000"/>
                  </a:schemeClr>
                </a:solidFill>
              </a:rPr>
              <a:t>Corporate and Consumer</a:t>
            </a:r>
          </a:p>
          <a:p>
            <a:pPr marL="228600" lvl="1">
              <a:buFont typeface="Arial" pitchFamily="34" charset="0"/>
              <a:buChar char="•"/>
              <a:tabLst>
                <a:tab pos="5743575" algn="l"/>
              </a:tabLst>
            </a:pPr>
            <a:r>
              <a:rPr lang="en-US" sz="1400" i="1" dirty="0"/>
              <a:t>Disclaimers: </a:t>
            </a:r>
          </a:p>
          <a:p>
            <a:pPr lvl="1">
              <a:tabLst>
                <a:tab pos="5743575" algn="l"/>
              </a:tabLst>
            </a:pPr>
            <a:r>
              <a:rPr lang="en-US" sz="1400" dirty="0"/>
              <a:t>All analysis is subject to applicable Data Usage and Privacy laws and Benchmarking Requirements</a:t>
            </a:r>
          </a:p>
          <a:p>
            <a:pPr marL="228600" lvl="1">
              <a:buFont typeface="Arial" pitchFamily="34" charset="0"/>
              <a:buChar char="•"/>
            </a:pPr>
            <a:endParaRPr lang="en-US" sz="1400" b="1" dirty="0" smtClean="0"/>
          </a:p>
          <a:p>
            <a:pPr marL="228600" lvl="1">
              <a:buFont typeface="Arial" pitchFamily="34" charset="0"/>
              <a:buChar char="•"/>
            </a:pPr>
            <a:endParaRPr lang="en-US" sz="1400" b="1" dirty="0"/>
          </a:p>
          <a:p>
            <a:pPr lvl="2"/>
            <a:endParaRPr lang="en-US" sz="1400" dirty="0" smtClean="0"/>
          </a:p>
          <a:p>
            <a:pPr lvl="2"/>
            <a:endParaRPr lang="en-US" sz="1400" dirty="0"/>
          </a:p>
        </p:txBody>
      </p:sp>
    </p:spTree>
    <p:extLst>
      <p:ext uri="{BB962C8B-B14F-4D97-AF65-F5344CB8AC3E}">
        <p14:creationId xmlns:p14="http://schemas.microsoft.com/office/powerpoint/2010/main" val="3328006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00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7" name="Chart 16"/>
          <p:cNvGraphicFramePr/>
          <p:nvPr>
            <p:extLst>
              <p:ext uri="{D42A27DB-BD31-4B8C-83A1-F6EECF244321}">
                <p14:modId xmlns:p14="http://schemas.microsoft.com/office/powerpoint/2010/main" val="3222735721"/>
              </p:ext>
            </p:extLst>
          </p:nvPr>
        </p:nvGraphicFramePr>
        <p:xfrm>
          <a:off x="668302" y="1710544"/>
          <a:ext cx="7766014" cy="3665425"/>
        </p:xfrm>
        <a:graphic>
          <a:graphicData uri="http://schemas.openxmlformats.org/drawingml/2006/chart">
            <c:chart xmlns:c="http://schemas.openxmlformats.org/drawingml/2006/chart" xmlns:r="http://schemas.openxmlformats.org/officeDocument/2006/relationships" r:id="rId7"/>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a:t>
            </a:r>
            <a:r>
              <a:rPr lang="en-US"/>
              <a:t>10 </a:t>
            </a:r>
            <a:r>
              <a:rPr lang="en-US" smtClean="0"/>
              <a:t>Origination </a:t>
            </a:r>
            <a:r>
              <a:rPr lang="en-US" dirty="0"/>
              <a:t>Markets</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8" cstate="print"/>
          <a:stretch>
            <a:fillRect/>
          </a:stretch>
        </p:blipFill>
        <p:spPr>
          <a:xfrm rot="18791917">
            <a:off x="391199" y="1092819"/>
            <a:ext cx="566287" cy="576656"/>
          </a:xfrm>
          <a:prstGeom prst="rect">
            <a:avLst/>
          </a:prstGeom>
        </p:spPr>
      </p:pic>
      <p:sp>
        <p:nvSpPr>
          <p:cNvPr id="16" name="TextBox 15"/>
          <p:cNvSpPr txBox="1"/>
          <p:nvPr/>
        </p:nvSpPr>
        <p:spPr>
          <a:xfrm>
            <a:off x="1099616" y="1149544"/>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Brazil shows the highest YoY spend growth rate within the peer market top ten spender list for Aruba, followed by the Argentina and the UK. </a:t>
            </a:r>
            <a:endParaRPr lang="en-US" sz="1400" b="1" dirty="0">
              <a:solidFill>
                <a:schemeClr val="bg1"/>
              </a:solidFill>
              <a:latin typeface="Arial" pitchFamily="34" charset="0"/>
            </a:endParaRPr>
          </a:p>
        </p:txBody>
      </p:sp>
      <p:sp>
        <p:nvSpPr>
          <p:cNvPr id="21" name="Content Placeholder 2"/>
          <p:cNvSpPr txBox="1">
            <a:spLocks/>
          </p:cNvSpPr>
          <p:nvPr/>
        </p:nvSpPr>
        <p:spPr>
          <a:xfrm>
            <a:off x="492197" y="4610570"/>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a:solidFill>
                  <a:schemeClr val="tx1"/>
                </a:solidFill>
              </a:rPr>
              <a:t>Average YoY spend growth among top </a:t>
            </a:r>
            <a:r>
              <a:rPr lang="en-US" sz="1200" dirty="0" smtClean="0">
                <a:solidFill>
                  <a:schemeClr val="tx1"/>
                </a:solidFill>
              </a:rPr>
              <a:t>origination </a:t>
            </a:r>
            <a:r>
              <a:rPr lang="en-US" sz="1200" dirty="0">
                <a:solidFill>
                  <a:schemeClr val="tx1"/>
                </a:solidFill>
              </a:rPr>
              <a:t>markets based on spend is </a:t>
            </a:r>
            <a:r>
              <a:rPr lang="en-US" sz="1200" dirty="0" smtClean="0">
                <a:solidFill>
                  <a:schemeClr val="tx1"/>
                </a:solidFill>
              </a:rPr>
              <a:t>8.8%.</a:t>
            </a:r>
          </a:p>
          <a:p>
            <a:pPr marL="228600" lvl="1">
              <a:spcBef>
                <a:spcPts val="0"/>
              </a:spcBef>
              <a:spcAft>
                <a:spcPts val="200"/>
              </a:spcAft>
              <a:buFont typeface="Arial" pitchFamily="34" charset="0"/>
              <a:buChar char="•"/>
            </a:pPr>
            <a:r>
              <a:rPr lang="en-US" sz="1200" dirty="0" smtClean="0">
                <a:solidFill>
                  <a:schemeClr val="tx1"/>
                </a:solidFill>
              </a:rPr>
              <a:t>Brazil shows the highest YoY growth at 38.3% and there are multiple other countries with growth in excess of 20%.</a:t>
            </a:r>
          </a:p>
          <a:p>
            <a:pPr marL="228600" lvl="1">
              <a:spcBef>
                <a:spcPts val="0"/>
              </a:spcBef>
              <a:spcAft>
                <a:spcPts val="200"/>
              </a:spcAft>
              <a:buFont typeface="Arial" pitchFamily="34" charset="0"/>
              <a:buChar char="•"/>
            </a:pPr>
            <a:r>
              <a:rPr lang="en-US" sz="1200" dirty="0" smtClean="0">
                <a:solidFill>
                  <a:schemeClr val="tx1"/>
                </a:solidFill>
              </a:rPr>
              <a:t>Although the US’ YoY growth rate is only 5.5%, it translates into the highest absolute increase in spending due to the large amount of spending that it generates. </a:t>
            </a:r>
          </a:p>
        </p:txBody>
      </p:sp>
      <p:sp>
        <p:nvSpPr>
          <p:cNvPr id="22" name="Oval 21"/>
          <p:cNvSpPr/>
          <p:nvPr/>
        </p:nvSpPr>
        <p:spPr bwMode="auto">
          <a:xfrm>
            <a:off x="492197" y="509623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Aruba</a:t>
            </a:r>
          </a:p>
        </p:txBody>
      </p:sp>
      <p:sp>
        <p:nvSpPr>
          <p:cNvPr id="27" name="Oval 26"/>
          <p:cNvSpPr/>
          <p:nvPr/>
        </p:nvSpPr>
        <p:spPr bwMode="auto">
          <a:xfrm>
            <a:off x="4798520" y="242007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8" name="Oval 27"/>
          <p:cNvSpPr/>
          <p:nvPr/>
        </p:nvSpPr>
        <p:spPr bwMode="auto">
          <a:xfrm>
            <a:off x="492197" y="5339873"/>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9" name="Oval 28"/>
          <p:cNvSpPr/>
          <p:nvPr/>
        </p:nvSpPr>
        <p:spPr bwMode="auto">
          <a:xfrm>
            <a:off x="1099616" y="311617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1904733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02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aphicFrame>
        <p:nvGraphicFramePr>
          <p:cNvPr id="18" name="Chart 17"/>
          <p:cNvGraphicFramePr/>
          <p:nvPr>
            <p:extLst>
              <p:ext uri="{D42A27DB-BD31-4B8C-83A1-F6EECF244321}">
                <p14:modId xmlns:p14="http://schemas.microsoft.com/office/powerpoint/2010/main" val="2091964472"/>
              </p:ext>
            </p:extLst>
          </p:nvPr>
        </p:nvGraphicFramePr>
        <p:xfrm>
          <a:off x="233584" y="1864402"/>
          <a:ext cx="8670931" cy="3199618"/>
        </p:xfrm>
        <a:graphic>
          <a:graphicData uri="http://schemas.openxmlformats.org/drawingml/2006/chart">
            <c:chart xmlns:c="http://schemas.openxmlformats.org/drawingml/2006/chart" xmlns:r="http://schemas.openxmlformats.org/officeDocument/2006/relationships" r:id="rId7"/>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10 O</a:t>
            </a:r>
            <a:r>
              <a:rPr lang="en-US" dirty="0" smtClean="0"/>
              <a:t>rigination </a:t>
            </a:r>
            <a:r>
              <a:rPr lang="en-US" dirty="0"/>
              <a:t>Markets</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8" cstate="print"/>
          <a:stretch>
            <a:fillRect/>
          </a:stretch>
        </p:blipFill>
        <p:spPr>
          <a:xfrm rot="18791917">
            <a:off x="391199" y="1092819"/>
            <a:ext cx="566287" cy="576656"/>
          </a:xfrm>
          <a:prstGeom prst="rect">
            <a:avLst/>
          </a:prstGeom>
        </p:spPr>
      </p:pic>
      <p:sp>
        <p:nvSpPr>
          <p:cNvPr id="16" name="TextBox 15"/>
          <p:cNvSpPr txBox="1"/>
          <p:nvPr/>
        </p:nvSpPr>
        <p:spPr>
          <a:xfrm>
            <a:off x="1099616" y="1141077"/>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Brazil again shows the highest YoY spend growth relative to top ten origination markets, but there are several countries with declining spending.</a:t>
            </a:r>
            <a:endParaRPr lang="en-US" sz="1400" b="1" dirty="0">
              <a:solidFill>
                <a:schemeClr val="bg1"/>
              </a:solidFill>
              <a:latin typeface="Arial" pitchFamily="34" charset="0"/>
            </a:endParaRPr>
          </a:p>
        </p:txBody>
      </p:sp>
      <p:sp>
        <p:nvSpPr>
          <p:cNvPr id="21" name="Content Placeholder 2"/>
          <p:cNvSpPr txBox="1">
            <a:spLocks/>
          </p:cNvSpPr>
          <p:nvPr/>
        </p:nvSpPr>
        <p:spPr>
          <a:xfrm>
            <a:off x="390522" y="4643830"/>
            <a:ext cx="8287811" cy="582658"/>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Overall YoY </a:t>
            </a:r>
            <a:r>
              <a:rPr lang="en-US" sz="1200" dirty="0">
                <a:solidFill>
                  <a:schemeClr val="tx1"/>
                </a:solidFill>
              </a:rPr>
              <a:t>spend growth among </a:t>
            </a:r>
            <a:r>
              <a:rPr lang="en-US" sz="1200" dirty="0" smtClean="0">
                <a:solidFill>
                  <a:schemeClr val="tx1"/>
                </a:solidFill>
              </a:rPr>
              <a:t>the top origination </a:t>
            </a:r>
            <a:r>
              <a:rPr lang="en-US" sz="1200" dirty="0">
                <a:solidFill>
                  <a:schemeClr val="tx1"/>
                </a:solidFill>
              </a:rPr>
              <a:t>markets based on spend is </a:t>
            </a:r>
            <a:r>
              <a:rPr lang="en-US" sz="1200" dirty="0" smtClean="0">
                <a:solidFill>
                  <a:schemeClr val="tx1"/>
                </a:solidFill>
              </a:rPr>
              <a:t>slightly negative at -2.9%.</a:t>
            </a:r>
          </a:p>
          <a:p>
            <a:pPr marL="228600" lvl="1">
              <a:spcBef>
                <a:spcPts val="0"/>
              </a:spcBef>
              <a:spcAft>
                <a:spcPts val="200"/>
              </a:spcAft>
              <a:buFont typeface="Arial" pitchFamily="34" charset="0"/>
              <a:buChar char="•"/>
            </a:pPr>
            <a:r>
              <a:rPr lang="en-US" sz="1200" dirty="0" smtClean="0">
                <a:solidFill>
                  <a:schemeClr val="tx1"/>
                </a:solidFill>
              </a:rPr>
              <a:t>Brazil shows the greatest YoY spend growth of ~28% among origination markets, in spite of the overall decline of spending in the market.</a:t>
            </a:r>
          </a:p>
          <a:p>
            <a:pPr marL="228600" lvl="1">
              <a:spcBef>
                <a:spcPts val="0"/>
              </a:spcBef>
              <a:spcAft>
                <a:spcPts val="200"/>
              </a:spcAft>
              <a:buFont typeface="Arial" pitchFamily="34" charset="0"/>
              <a:buChar char="•"/>
            </a:pPr>
            <a:r>
              <a:rPr lang="en-US" sz="1200" dirty="0" smtClean="0">
                <a:solidFill>
                  <a:schemeClr val="tx1"/>
                </a:solidFill>
              </a:rPr>
              <a:t>The US, despite being the international spend leader throughout the Caribbean, shows a modest decline in the rate of spending which nonetheless translates into a substantial number of dollars lost.</a:t>
            </a:r>
          </a:p>
        </p:txBody>
      </p:sp>
      <p:sp>
        <p:nvSpPr>
          <p:cNvPr id="22" name="Oval 21"/>
          <p:cNvSpPr/>
          <p:nvPr/>
        </p:nvSpPr>
        <p:spPr bwMode="auto">
          <a:xfrm>
            <a:off x="390522" y="512759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3352801" y="5895783"/>
            <a:ext cx="863642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EFA12B"/>
                </a:solidFill>
                <a:latin typeface="Arial" panose="020B0604020202020204" pitchFamily="34" charset="0"/>
                <a:cs typeface="Arial" panose="020B0604020202020204" pitchFamily="34" charset="0"/>
              </a:rPr>
              <a:t>Note: </a:t>
            </a:r>
            <a:r>
              <a:rPr lang="en-US" sz="800" b="1" dirty="0" smtClean="0">
                <a:solidFill>
                  <a:schemeClr val="bg1">
                    <a:lumMod val="50000"/>
                  </a:schemeClr>
                </a:solidFill>
                <a:latin typeface="Arial" panose="020B0604020202020204" pitchFamily="34" charset="0"/>
                <a:cs typeface="Arial" panose="020B0604020202020204" pitchFamily="34" charset="0"/>
              </a:rPr>
              <a:t>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Bahamas</a:t>
            </a:r>
          </a:p>
        </p:txBody>
      </p:sp>
      <p:sp>
        <p:nvSpPr>
          <p:cNvPr id="27" name="Oval 26"/>
          <p:cNvSpPr/>
          <p:nvPr/>
        </p:nvSpPr>
        <p:spPr bwMode="auto">
          <a:xfrm>
            <a:off x="741560" y="351565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lang="en-US" sz="800" b="1" dirty="0">
                <a:solidFill>
                  <a:schemeClr val="bg1"/>
                </a:solidFill>
              </a:rPr>
              <a:t>B</a:t>
            </a:r>
            <a:endParaRPr kumimoji="0" lang="en-US" sz="800" b="1" i="0" u="none" strike="noStrike" cap="none" normalizeH="0" baseline="0" dirty="0" smtClean="0">
              <a:ln>
                <a:noFill/>
              </a:ln>
              <a:solidFill>
                <a:schemeClr val="bg1"/>
              </a:solidFill>
              <a:effectLst/>
              <a:latin typeface="+mn-lt"/>
            </a:endParaRPr>
          </a:p>
        </p:txBody>
      </p:sp>
      <p:sp>
        <p:nvSpPr>
          <p:cNvPr id="28" name="Oval 27"/>
          <p:cNvSpPr/>
          <p:nvPr/>
        </p:nvSpPr>
        <p:spPr bwMode="auto">
          <a:xfrm>
            <a:off x="390522" y="5524658"/>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19" name="Oval 18"/>
          <p:cNvSpPr/>
          <p:nvPr/>
        </p:nvSpPr>
        <p:spPr bwMode="auto">
          <a:xfrm>
            <a:off x="5825936" y="4227519"/>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Tree>
    <p:extLst>
      <p:ext uri="{BB962C8B-B14F-4D97-AF65-F5344CB8AC3E}">
        <p14:creationId xmlns:p14="http://schemas.microsoft.com/office/powerpoint/2010/main" val="551821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04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10 O</a:t>
            </a:r>
            <a:r>
              <a:rPr lang="en-US" dirty="0" smtClean="0"/>
              <a:t>rigination </a:t>
            </a:r>
            <a:r>
              <a:rPr lang="en-US" dirty="0"/>
              <a:t>Markets</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16" name="TextBox 15"/>
          <p:cNvSpPr txBox="1"/>
          <p:nvPr/>
        </p:nvSpPr>
        <p:spPr>
          <a:xfrm>
            <a:off x="1099616" y="1143476"/>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Eight out of the top ten origination markets show double digit positive YoY growth in spend in the Dominican Republic. </a:t>
            </a:r>
            <a:endParaRPr lang="en-US" sz="1400" b="1" dirty="0">
              <a:solidFill>
                <a:schemeClr val="bg1"/>
              </a:solidFill>
              <a:latin typeface="Arial" pitchFamily="34" charset="0"/>
            </a:endParaRPr>
          </a:p>
        </p:txBody>
      </p:sp>
      <p:sp>
        <p:nvSpPr>
          <p:cNvPr id="21" name="Content Placeholder 2"/>
          <p:cNvSpPr txBox="1">
            <a:spLocks/>
          </p:cNvSpPr>
          <p:nvPr/>
        </p:nvSpPr>
        <p:spPr>
          <a:xfrm>
            <a:off x="382469" y="4851400"/>
            <a:ext cx="8612646" cy="68069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a:solidFill>
                  <a:schemeClr val="tx1"/>
                </a:solidFill>
              </a:rPr>
              <a:t>Average YoY spend growth among top </a:t>
            </a:r>
            <a:r>
              <a:rPr lang="en-US" sz="1200" dirty="0" smtClean="0">
                <a:solidFill>
                  <a:schemeClr val="tx1"/>
                </a:solidFill>
              </a:rPr>
              <a:t>origination </a:t>
            </a:r>
            <a:r>
              <a:rPr lang="en-US" sz="1200" dirty="0">
                <a:solidFill>
                  <a:schemeClr val="tx1"/>
                </a:solidFill>
              </a:rPr>
              <a:t>markets based on spend is </a:t>
            </a:r>
            <a:r>
              <a:rPr lang="en-US" sz="1200" dirty="0" smtClean="0">
                <a:solidFill>
                  <a:schemeClr val="tx1"/>
                </a:solidFill>
              </a:rPr>
              <a:t>a healthy 15%.</a:t>
            </a:r>
          </a:p>
          <a:p>
            <a:pPr marL="228600" lvl="1">
              <a:spcBef>
                <a:spcPts val="0"/>
              </a:spcBef>
              <a:spcAft>
                <a:spcPts val="200"/>
              </a:spcAft>
              <a:buFont typeface="Arial" pitchFamily="34" charset="0"/>
              <a:buChar char="•"/>
            </a:pPr>
            <a:r>
              <a:rPr lang="en-US" sz="1200" dirty="0" smtClean="0">
                <a:solidFill>
                  <a:schemeClr val="tx1"/>
                </a:solidFill>
              </a:rPr>
              <a:t>Panama</a:t>
            </a:r>
            <a:r>
              <a:rPr lang="en-US" sz="1200" dirty="0">
                <a:solidFill>
                  <a:schemeClr val="tx1"/>
                </a:solidFill>
              </a:rPr>
              <a:t> </a:t>
            </a:r>
            <a:r>
              <a:rPr lang="en-US" sz="1200" dirty="0" smtClean="0">
                <a:solidFill>
                  <a:schemeClr val="tx1"/>
                </a:solidFill>
              </a:rPr>
              <a:t>is the only origination country which experienced negative YoY growth, although it had no substantial impact.</a:t>
            </a:r>
          </a:p>
          <a:p>
            <a:pPr marL="228600" lvl="1">
              <a:spcBef>
                <a:spcPts val="0"/>
              </a:spcBef>
              <a:spcAft>
                <a:spcPts val="200"/>
              </a:spcAft>
              <a:buFont typeface="Arial" pitchFamily="34" charset="0"/>
              <a:buChar char="•"/>
            </a:pPr>
            <a:r>
              <a:rPr lang="en-US" sz="1200" dirty="0" smtClean="0">
                <a:solidFill>
                  <a:schemeClr val="tx1"/>
                </a:solidFill>
              </a:rPr>
              <a:t>Russia’s extreme growth in the Dominican market is notable in rate terms though the US growth is basically driving the overall growth in the market.</a:t>
            </a:r>
            <a:endParaRPr lang="en-US" sz="1200" dirty="0">
              <a:solidFill>
                <a:schemeClr val="tx1"/>
              </a:solidFill>
            </a:endParaRPr>
          </a:p>
          <a:p>
            <a:pPr marL="228600" lvl="1">
              <a:spcBef>
                <a:spcPts val="0"/>
              </a:spcBef>
              <a:spcAft>
                <a:spcPts val="200"/>
              </a:spcAft>
              <a:buFont typeface="Arial" pitchFamily="34" charset="0"/>
              <a:buChar char="•"/>
            </a:pPr>
            <a:endParaRPr lang="en-US" sz="1200" dirty="0" smtClean="0">
              <a:solidFill>
                <a:schemeClr val="tx1"/>
              </a:solidFill>
            </a:endParaRPr>
          </a:p>
        </p:txBody>
      </p:sp>
      <p:sp>
        <p:nvSpPr>
          <p:cNvPr id="22" name="Oval 21"/>
          <p:cNvSpPr/>
          <p:nvPr/>
        </p:nvSpPr>
        <p:spPr bwMode="auto">
          <a:xfrm>
            <a:off x="390936" y="533357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Increasing </a:t>
            </a:r>
            <a:r>
              <a:rPr lang="en-US" sz="800" b="1" dirty="0">
                <a:solidFill>
                  <a:schemeClr val="bg1">
                    <a:lumMod val="50000"/>
                  </a:schemeClr>
                </a:solidFill>
                <a:latin typeface="Arial" panose="020B0604020202020204" pitchFamily="34" charset="0"/>
                <a:cs typeface="Arial" panose="020B0604020202020204" pitchFamily="34" charset="0"/>
              </a:rPr>
              <a:t>acceptance of payment cards in the Dominican Republic may be skewing spend growth rates.</a:t>
            </a: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Dominican </a:t>
            </a:r>
            <a:r>
              <a:rPr lang="en-US" sz="1600" i="1" dirty="0" smtClean="0">
                <a:solidFill>
                  <a:srgbClr val="FF9900"/>
                </a:solidFill>
              </a:rPr>
              <a:t>Republic</a:t>
            </a:r>
            <a:endParaRPr lang="en-US" sz="1600" i="1" dirty="0">
              <a:solidFill>
                <a:srgbClr val="FF9900"/>
              </a:solidFill>
            </a:endParaRPr>
          </a:p>
        </p:txBody>
      </p:sp>
      <p:sp>
        <p:nvSpPr>
          <p:cNvPr id="18" name="Oval 17"/>
          <p:cNvSpPr/>
          <p:nvPr/>
        </p:nvSpPr>
        <p:spPr bwMode="auto">
          <a:xfrm>
            <a:off x="2400499" y="364515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graphicFrame>
        <p:nvGraphicFramePr>
          <p:cNvPr id="17" name="Chart 16"/>
          <p:cNvGraphicFramePr/>
          <p:nvPr>
            <p:extLst>
              <p:ext uri="{D42A27DB-BD31-4B8C-83A1-F6EECF244321}">
                <p14:modId xmlns:p14="http://schemas.microsoft.com/office/powerpoint/2010/main" val="1824836831"/>
              </p:ext>
            </p:extLst>
          </p:nvPr>
        </p:nvGraphicFramePr>
        <p:xfrm>
          <a:off x="119743" y="1797624"/>
          <a:ext cx="8670931" cy="307427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74750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p:nvPr>
            <p:extLst>
              <p:ext uri="{D42A27DB-BD31-4B8C-83A1-F6EECF244321}">
                <p14:modId xmlns:p14="http://schemas.microsoft.com/office/powerpoint/2010/main" val="2668250671"/>
              </p:ext>
            </p:extLst>
          </p:nvPr>
        </p:nvGraphicFramePr>
        <p:xfrm>
          <a:off x="447612" y="1941423"/>
          <a:ext cx="8273307" cy="26065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067"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10 O</a:t>
            </a:r>
            <a:r>
              <a:rPr lang="en-US" dirty="0" smtClean="0"/>
              <a:t>rigination </a:t>
            </a:r>
            <a:r>
              <a:rPr lang="en-US" dirty="0"/>
              <a:t>Markets</a:t>
            </a:r>
            <a:endParaRPr lang="en-GB" dirty="0">
              <a:solidFill>
                <a:srgbClr val="FF9900"/>
              </a:solidFill>
            </a:endParaRPr>
          </a:p>
        </p:txBody>
      </p:sp>
      <p:sp>
        <p:nvSpPr>
          <p:cNvPr id="13" name="Rectangle 12"/>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FF0000"/>
              </a:solidFill>
              <a:effectLst/>
              <a:latin typeface="Arial" charset="0"/>
            </a:endParaRPr>
          </a:p>
        </p:txBody>
      </p:sp>
      <p:pic>
        <p:nvPicPr>
          <p:cNvPr id="15" name="Picture 14" descr="ebb-and-flow-spyglass.png"/>
          <p:cNvPicPr>
            <a:picLocks noChangeAspect="1"/>
          </p:cNvPicPr>
          <p:nvPr/>
        </p:nvPicPr>
        <p:blipFill>
          <a:blip r:embed="rId8" cstate="print"/>
          <a:stretch>
            <a:fillRect/>
          </a:stretch>
        </p:blipFill>
        <p:spPr>
          <a:xfrm rot="18791917">
            <a:off x="391199" y="1092819"/>
            <a:ext cx="566287" cy="576656"/>
          </a:xfrm>
          <a:prstGeom prst="rect">
            <a:avLst/>
          </a:prstGeom>
        </p:spPr>
      </p:pic>
      <p:sp>
        <p:nvSpPr>
          <p:cNvPr id="16" name="TextBox 15"/>
          <p:cNvSpPr txBox="1"/>
          <p:nvPr/>
        </p:nvSpPr>
        <p:spPr>
          <a:xfrm>
            <a:off x="1099616" y="1143476"/>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Jamaica is the only market which shows positive growth for all top ten origination markets. Chile and France demonstrated significant YoY spend growth among top origination markets in Jamaica, while the US fell below average growth. </a:t>
            </a:r>
            <a:endParaRPr lang="en-US" sz="1400" b="1" dirty="0">
              <a:solidFill>
                <a:schemeClr val="bg1"/>
              </a:solidFill>
              <a:latin typeface="Arial" pitchFamily="34" charset="0"/>
            </a:endParaRPr>
          </a:p>
        </p:txBody>
      </p:sp>
      <p:sp>
        <p:nvSpPr>
          <p:cNvPr id="21" name="Content Placeholder 2"/>
          <p:cNvSpPr txBox="1">
            <a:spLocks/>
          </p:cNvSpPr>
          <p:nvPr/>
        </p:nvSpPr>
        <p:spPr>
          <a:xfrm>
            <a:off x="382469" y="4704431"/>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Average YoY spend growth among top origination markets based on spend is 5.5%.</a:t>
            </a:r>
          </a:p>
          <a:p>
            <a:pPr marL="228600" lvl="1">
              <a:spcBef>
                <a:spcPts val="0"/>
              </a:spcBef>
              <a:spcAft>
                <a:spcPts val="200"/>
              </a:spcAft>
              <a:buFont typeface="Arial" pitchFamily="34" charset="0"/>
              <a:buChar char="•"/>
            </a:pPr>
            <a:r>
              <a:rPr lang="en-US" sz="1200" dirty="0" smtClean="0">
                <a:solidFill>
                  <a:schemeClr val="tx1"/>
                </a:solidFill>
              </a:rPr>
              <a:t>Germany and Mexico show much higher than average growth, although they began from a smaller base.</a:t>
            </a:r>
          </a:p>
        </p:txBody>
      </p:sp>
      <p:sp>
        <p:nvSpPr>
          <p:cNvPr id="22" name="Oval 21"/>
          <p:cNvSpPr/>
          <p:nvPr/>
        </p:nvSpPr>
        <p:spPr bwMode="auto">
          <a:xfrm>
            <a:off x="382469" y="518748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Jamaica</a:t>
            </a:r>
          </a:p>
        </p:txBody>
      </p:sp>
      <p:sp>
        <p:nvSpPr>
          <p:cNvPr id="19" name="Oval 18"/>
          <p:cNvSpPr/>
          <p:nvPr/>
        </p:nvSpPr>
        <p:spPr bwMode="auto">
          <a:xfrm>
            <a:off x="3265907" y="2935510"/>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5" name="Oval 24"/>
          <p:cNvSpPr/>
          <p:nvPr/>
        </p:nvSpPr>
        <p:spPr bwMode="auto">
          <a:xfrm>
            <a:off x="8038840" y="293551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Tree>
    <p:extLst>
      <p:ext uri="{BB962C8B-B14F-4D97-AF65-F5344CB8AC3E}">
        <p14:creationId xmlns:p14="http://schemas.microsoft.com/office/powerpoint/2010/main" val="1149455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009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smtClean="0"/>
              <a:t>YoY </a:t>
            </a:r>
            <a:r>
              <a:rPr lang="en-US" dirty="0"/>
              <a:t>Spend Growth for Top 10 O</a:t>
            </a:r>
            <a:r>
              <a:rPr lang="en-US" dirty="0" smtClean="0"/>
              <a:t>rigination </a:t>
            </a:r>
            <a:r>
              <a:rPr lang="en-US" dirty="0"/>
              <a:t>Markets</a:t>
            </a:r>
            <a:endParaRPr lang="en-GB" dirty="0">
              <a:solidFill>
                <a:srgbClr val="FF9900"/>
              </a:solidFill>
            </a:endParaRPr>
          </a:p>
        </p:txBody>
      </p:sp>
      <p:sp>
        <p:nvSpPr>
          <p:cNvPr id="13" name="Rectangle 12"/>
          <p:cNvSpPr/>
          <p:nvPr/>
        </p:nvSpPr>
        <p:spPr bwMode="auto">
          <a:xfrm>
            <a:off x="119743" y="1010572"/>
            <a:ext cx="8902337" cy="932528"/>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16" name="TextBox 15"/>
          <p:cNvSpPr txBox="1"/>
          <p:nvPr/>
        </p:nvSpPr>
        <p:spPr>
          <a:xfrm>
            <a:off x="1099615" y="1106502"/>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Puerto Rico is a mixed combination of positive and negative growth although the overwhelming contribution of the US to the market dwarfs all the effects from changes attributable to the other countries.</a:t>
            </a:r>
            <a:endParaRPr lang="en-US" sz="1400" b="1" dirty="0">
              <a:solidFill>
                <a:schemeClr val="bg1"/>
              </a:solidFill>
              <a:latin typeface="Arial" pitchFamily="34" charset="0"/>
            </a:endParaRPr>
          </a:p>
        </p:txBody>
      </p:sp>
      <p:sp>
        <p:nvSpPr>
          <p:cNvPr id="21" name="Content Placeholder 2"/>
          <p:cNvSpPr txBox="1">
            <a:spLocks/>
          </p:cNvSpPr>
          <p:nvPr/>
        </p:nvSpPr>
        <p:spPr>
          <a:xfrm>
            <a:off x="531354" y="4909024"/>
            <a:ext cx="8612646" cy="106370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Average YoY spend growth among top origination markets based on spend is flat at 0.1%.</a:t>
            </a:r>
          </a:p>
          <a:p>
            <a:pPr marL="228600" lvl="1">
              <a:spcBef>
                <a:spcPts val="0"/>
              </a:spcBef>
              <a:spcAft>
                <a:spcPts val="200"/>
              </a:spcAft>
              <a:buFont typeface="Arial" pitchFamily="34" charset="0"/>
              <a:buChar char="•"/>
            </a:pPr>
            <a:r>
              <a:rPr lang="en-US" sz="1200" dirty="0" smtClean="0">
                <a:solidFill>
                  <a:schemeClr val="tx1"/>
                </a:solidFill>
              </a:rPr>
              <a:t>Notable origination markets like Canada and the Emirates which do not typically show decline in spending do show such decline in Puerto Rico.</a:t>
            </a:r>
          </a:p>
          <a:p>
            <a:pPr marL="228600" lvl="1">
              <a:spcBef>
                <a:spcPts val="0"/>
              </a:spcBef>
              <a:spcAft>
                <a:spcPts val="200"/>
              </a:spcAft>
              <a:buFont typeface="Arial" pitchFamily="34" charset="0"/>
              <a:buChar char="•"/>
            </a:pPr>
            <a:r>
              <a:rPr lang="en-US" sz="1200" dirty="0" smtClean="0">
                <a:solidFill>
                  <a:schemeClr val="tx1"/>
                </a:solidFill>
              </a:rPr>
              <a:t>Spain and Mexico, perhaps driven by similarity of language are some of the strong contributors to spending in the country outside of the US.</a:t>
            </a:r>
          </a:p>
        </p:txBody>
      </p:sp>
      <p:sp>
        <p:nvSpPr>
          <p:cNvPr id="22" name="Oval 21"/>
          <p:cNvSpPr/>
          <p:nvPr/>
        </p:nvSpPr>
        <p:spPr bwMode="auto">
          <a:xfrm>
            <a:off x="531354" y="5403971"/>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3376246" y="5847192"/>
            <a:ext cx="8566891"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pPr marL="0" lvl="7"/>
            <a:r>
              <a:rPr lang="en-US" sz="800" b="1" dirty="0" smtClean="0">
                <a:solidFill>
                  <a:srgbClr val="FF9900"/>
                </a:solidFill>
                <a:latin typeface="Arial" panose="020B0604020202020204" pitchFamily="34" charset="0"/>
                <a:cs typeface="Arial" panose="020B0604020202020204" pitchFamily="34" charset="0"/>
              </a:rPr>
              <a:t>Note</a:t>
            </a: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a:t>Peer Destination Market: </a:t>
            </a:r>
            <a:r>
              <a:rPr lang="en-US" sz="1600" i="1" dirty="0">
                <a:solidFill>
                  <a:srgbClr val="FF9900"/>
                </a:solidFill>
              </a:rPr>
              <a:t>Puerto </a:t>
            </a:r>
            <a:r>
              <a:rPr lang="en-US" sz="1600" i="1" dirty="0" smtClean="0">
                <a:solidFill>
                  <a:srgbClr val="FF9900"/>
                </a:solidFill>
              </a:rPr>
              <a:t>Rico</a:t>
            </a:r>
            <a:endParaRPr lang="en-US" sz="1600" i="1" dirty="0">
              <a:solidFill>
                <a:srgbClr val="FF9900"/>
              </a:solidFill>
            </a:endParaRPr>
          </a:p>
        </p:txBody>
      </p:sp>
      <p:sp>
        <p:nvSpPr>
          <p:cNvPr id="28" name="Oval 27"/>
          <p:cNvSpPr/>
          <p:nvPr/>
        </p:nvSpPr>
        <p:spPr bwMode="auto">
          <a:xfrm>
            <a:off x="534377" y="578409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graphicFrame>
        <p:nvGraphicFramePr>
          <p:cNvPr id="18" name="Chart 17"/>
          <p:cNvGraphicFramePr/>
          <p:nvPr>
            <p:extLst>
              <p:ext uri="{D42A27DB-BD31-4B8C-83A1-F6EECF244321}">
                <p14:modId xmlns:p14="http://schemas.microsoft.com/office/powerpoint/2010/main" val="905475761"/>
              </p:ext>
            </p:extLst>
          </p:nvPr>
        </p:nvGraphicFramePr>
        <p:xfrm>
          <a:off x="398710" y="2018428"/>
          <a:ext cx="8344402" cy="2924662"/>
        </p:xfrm>
        <a:graphic>
          <a:graphicData uri="http://schemas.openxmlformats.org/drawingml/2006/chart">
            <c:chart xmlns:c="http://schemas.openxmlformats.org/drawingml/2006/chart" xmlns:r="http://schemas.openxmlformats.org/officeDocument/2006/relationships" r:id="rId8"/>
          </a:graphicData>
        </a:graphic>
      </p:graphicFrame>
      <p:sp>
        <p:nvSpPr>
          <p:cNvPr id="25" name="Oval 24"/>
          <p:cNvSpPr/>
          <p:nvPr/>
        </p:nvSpPr>
        <p:spPr bwMode="auto">
          <a:xfrm>
            <a:off x="3265901" y="362914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9" name="Oval 28"/>
          <p:cNvSpPr/>
          <p:nvPr/>
        </p:nvSpPr>
        <p:spPr bwMode="auto">
          <a:xfrm>
            <a:off x="4891720" y="299396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30" name="Oval 29"/>
          <p:cNvSpPr/>
          <p:nvPr/>
        </p:nvSpPr>
        <p:spPr bwMode="auto">
          <a:xfrm>
            <a:off x="1693706" y="297639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17" name="Oval 16"/>
          <p:cNvSpPr/>
          <p:nvPr/>
        </p:nvSpPr>
        <p:spPr bwMode="auto">
          <a:xfrm>
            <a:off x="5692374" y="3629144"/>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365352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465846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12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smtClean="0"/>
              <a:t>YoY Transaction Growth </a:t>
            </a:r>
            <a:r>
              <a:rPr lang="en-US" dirty="0"/>
              <a:t>for Top 10 O</a:t>
            </a:r>
            <a:r>
              <a:rPr lang="en-US" dirty="0" smtClean="0"/>
              <a:t>rigination </a:t>
            </a:r>
            <a:r>
              <a:rPr lang="en-US" dirty="0"/>
              <a:t>Markets</a:t>
            </a:r>
            <a:endParaRPr lang="en-GB" dirty="0">
              <a:solidFill>
                <a:srgbClr val="FF9900"/>
              </a:solidFill>
            </a:endParaRPr>
          </a:p>
        </p:txBody>
      </p:sp>
      <p:sp>
        <p:nvSpPr>
          <p:cNvPr id="13" name="Rectangle 12"/>
          <p:cNvSpPr/>
          <p:nvPr/>
        </p:nvSpPr>
        <p:spPr bwMode="auto">
          <a:xfrm>
            <a:off x="119743" y="1104701"/>
            <a:ext cx="8902337" cy="8274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186948"/>
            <a:ext cx="566287" cy="576656"/>
          </a:xfrm>
          <a:prstGeom prst="rect">
            <a:avLst/>
          </a:prstGeom>
        </p:spPr>
      </p:pic>
      <p:sp>
        <p:nvSpPr>
          <p:cNvPr id="16" name="TextBox 15"/>
          <p:cNvSpPr txBox="1"/>
          <p:nvPr/>
        </p:nvSpPr>
        <p:spPr>
          <a:xfrm>
            <a:off x="1126219" y="1241908"/>
            <a:ext cx="8044384"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Panama is the only top ten source country which experienced YoY decline in transaction growth.  The other top ten spend countries show relatively healthy transactions growth.</a:t>
            </a:r>
            <a:endParaRPr lang="en-US" sz="1400" b="1" dirty="0">
              <a:solidFill>
                <a:schemeClr val="bg1"/>
              </a:solidFill>
              <a:latin typeface="Arial" pitchFamily="34" charset="0"/>
            </a:endParaRPr>
          </a:p>
        </p:txBody>
      </p:sp>
      <p:sp>
        <p:nvSpPr>
          <p:cNvPr id="21" name="Content Placeholder 2"/>
          <p:cNvSpPr txBox="1">
            <a:spLocks/>
          </p:cNvSpPr>
          <p:nvPr/>
        </p:nvSpPr>
        <p:spPr>
          <a:xfrm>
            <a:off x="557957" y="5071392"/>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Panama’s YoY transactions decline growth was accompanied by a YOY decline in spending as well.</a:t>
            </a:r>
          </a:p>
          <a:p>
            <a:pPr marL="228600" lvl="1">
              <a:spcBef>
                <a:spcPts val="0"/>
              </a:spcBef>
              <a:spcAft>
                <a:spcPts val="200"/>
              </a:spcAft>
              <a:buFont typeface="Arial" pitchFamily="34" charset="0"/>
              <a:buChar char="•"/>
            </a:pPr>
            <a:r>
              <a:rPr lang="en-US" sz="1200" dirty="0" smtClean="0">
                <a:solidFill>
                  <a:schemeClr val="tx1"/>
                </a:solidFill>
              </a:rPr>
              <a:t>Similarly, the transactions growth from The Netherlands was accompanied by a double digit YoY spend growth as well.</a:t>
            </a:r>
          </a:p>
        </p:txBody>
      </p:sp>
      <p:sp>
        <p:nvSpPr>
          <p:cNvPr id="22" name="Oval 21"/>
          <p:cNvSpPr/>
          <p:nvPr/>
        </p:nvSpPr>
        <p:spPr bwMode="auto">
          <a:xfrm>
            <a:off x="547600" y="531297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827555"/>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graphicFrame>
        <p:nvGraphicFramePr>
          <p:cNvPr id="17" name="Chart 16"/>
          <p:cNvGraphicFramePr/>
          <p:nvPr>
            <p:extLst>
              <p:ext uri="{D42A27DB-BD31-4B8C-83A1-F6EECF244321}">
                <p14:modId xmlns:p14="http://schemas.microsoft.com/office/powerpoint/2010/main" val="881877118"/>
              </p:ext>
            </p:extLst>
          </p:nvPr>
        </p:nvGraphicFramePr>
        <p:xfrm>
          <a:off x="423081" y="1878376"/>
          <a:ext cx="8311486" cy="2921567"/>
        </p:xfrm>
        <a:graphic>
          <a:graphicData uri="http://schemas.openxmlformats.org/drawingml/2006/chart">
            <c:chart xmlns:c="http://schemas.openxmlformats.org/drawingml/2006/chart" xmlns:r="http://schemas.openxmlformats.org/officeDocument/2006/relationships" r:id="rId8"/>
          </a:graphicData>
        </a:graphic>
      </p:graphicFrame>
      <p:sp>
        <p:nvSpPr>
          <p:cNvPr id="18" name="Oval 17"/>
          <p:cNvSpPr/>
          <p:nvPr/>
        </p:nvSpPr>
        <p:spPr bwMode="auto">
          <a:xfrm>
            <a:off x="6471721" y="454317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19" name="Oval 18"/>
          <p:cNvSpPr/>
          <p:nvPr/>
        </p:nvSpPr>
        <p:spPr bwMode="auto">
          <a:xfrm>
            <a:off x="547600" y="5568559"/>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5" name="Oval 24"/>
          <p:cNvSpPr/>
          <p:nvPr/>
        </p:nvSpPr>
        <p:spPr bwMode="auto">
          <a:xfrm>
            <a:off x="1610783" y="454317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405931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3959" y="249930"/>
            <a:ext cx="7862695" cy="614361"/>
          </a:xfrm>
        </p:spPr>
        <p:txBody>
          <a:bodyPr/>
          <a:lstStyle/>
          <a:p>
            <a:r>
              <a:rPr lang="en-US" dirty="0" smtClean="0"/>
              <a:t>YoY Growth in Unique Visits for Top Ten </a:t>
            </a:r>
            <a:r>
              <a:rPr lang="en-US" dirty="0"/>
              <a:t>O</a:t>
            </a:r>
            <a:r>
              <a:rPr lang="en-US" dirty="0" smtClean="0"/>
              <a:t>rigination Markets</a:t>
            </a:r>
            <a:endParaRPr lang="en-US" dirty="0"/>
          </a:p>
        </p:txBody>
      </p:sp>
      <p:sp>
        <p:nvSpPr>
          <p:cNvPr id="6" name="Rectangle 5"/>
          <p:cNvSpPr/>
          <p:nvPr/>
        </p:nvSpPr>
        <p:spPr bwMode="auto">
          <a:xfrm>
            <a:off x="119743" y="1118148"/>
            <a:ext cx="8902337" cy="8274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7" name="Picture 6" descr="ebb-and-flow-spyglass.png"/>
          <p:cNvPicPr>
            <a:picLocks noChangeAspect="1"/>
          </p:cNvPicPr>
          <p:nvPr/>
        </p:nvPicPr>
        <p:blipFill>
          <a:blip r:embed="rId2" cstate="print"/>
          <a:stretch>
            <a:fillRect/>
          </a:stretch>
        </p:blipFill>
        <p:spPr>
          <a:xfrm rot="18791917">
            <a:off x="391199" y="1200395"/>
            <a:ext cx="566287" cy="576656"/>
          </a:xfrm>
          <a:prstGeom prst="rect">
            <a:avLst/>
          </a:prstGeom>
        </p:spPr>
      </p:pic>
      <p:sp>
        <p:nvSpPr>
          <p:cNvPr id="9" name="Text Placeholder 9"/>
          <p:cNvSpPr txBox="1">
            <a:spLocks/>
          </p:cNvSpPr>
          <p:nvPr/>
        </p:nvSpPr>
        <p:spPr>
          <a:xfrm>
            <a:off x="962250" y="841002"/>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sp>
        <p:nvSpPr>
          <p:cNvPr id="12" name="Rounded Rectangle 11"/>
          <p:cNvSpPr/>
          <p:nvPr/>
        </p:nvSpPr>
        <p:spPr>
          <a:xfrm>
            <a:off x="473069" y="5700759"/>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 In particular, The Netherlands and Italy prohibit tracking individual accounts and thus the visits metric are assigned an average value based on the other countries.</a:t>
            </a:r>
            <a:endParaRPr lang="en-US" sz="800" b="1" dirty="0">
              <a:solidFill>
                <a:schemeClr val="bg1">
                  <a:lumMod val="50000"/>
                </a:schemeClr>
              </a:solidFill>
              <a:latin typeface="Arial" panose="020B0604020202020204" pitchFamily="34" charset="0"/>
              <a:cs typeface="Arial" panose="020B0604020202020204" pitchFamily="34" charset="0"/>
            </a:endParaRPr>
          </a:p>
        </p:txBody>
      </p:sp>
      <p:graphicFrame>
        <p:nvGraphicFramePr>
          <p:cNvPr id="15" name="Chart 14"/>
          <p:cNvGraphicFramePr/>
          <p:nvPr>
            <p:extLst>
              <p:ext uri="{D42A27DB-BD31-4B8C-83A1-F6EECF244321}">
                <p14:modId xmlns:p14="http://schemas.microsoft.com/office/powerpoint/2010/main" val="2220147453"/>
              </p:ext>
            </p:extLst>
          </p:nvPr>
        </p:nvGraphicFramePr>
        <p:xfrm>
          <a:off x="415168" y="1906658"/>
          <a:ext cx="8311486" cy="2590908"/>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1099616" y="1195857"/>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YoY growth in unique visits aligns with the YoY growth for spend and transactions; although Panama shows a small increase in unique visits contrary to the decline in spending and transactions.</a:t>
            </a:r>
            <a:endParaRPr lang="en-US" sz="1400" b="1" dirty="0">
              <a:solidFill>
                <a:schemeClr val="bg1"/>
              </a:solidFill>
              <a:latin typeface="Arial" pitchFamily="34" charset="0"/>
            </a:endParaRPr>
          </a:p>
        </p:txBody>
      </p:sp>
      <p:sp>
        <p:nvSpPr>
          <p:cNvPr id="17" name="Content Placeholder 2"/>
          <p:cNvSpPr txBox="1">
            <a:spLocks/>
          </p:cNvSpPr>
          <p:nvPr/>
        </p:nvSpPr>
        <p:spPr>
          <a:xfrm>
            <a:off x="447612" y="4918094"/>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Panama  only registers a small growth in unique visits in contrast to all the other source countries.</a:t>
            </a:r>
          </a:p>
        </p:txBody>
      </p:sp>
      <p:sp>
        <p:nvSpPr>
          <p:cNvPr id="18" name="Oval 17"/>
          <p:cNvSpPr/>
          <p:nvPr/>
        </p:nvSpPr>
        <p:spPr bwMode="auto">
          <a:xfrm>
            <a:off x="427700" y="519951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1" name="Oval 20"/>
          <p:cNvSpPr/>
          <p:nvPr/>
        </p:nvSpPr>
        <p:spPr bwMode="auto">
          <a:xfrm>
            <a:off x="6527836" y="453433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Tree>
    <p:extLst>
      <p:ext uri="{BB962C8B-B14F-4D97-AF65-F5344CB8AC3E}">
        <p14:creationId xmlns:p14="http://schemas.microsoft.com/office/powerpoint/2010/main" val="1825818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nvSpPr>
        <p:spPr>
          <a:xfrm>
            <a:off x="1052663" y="2435471"/>
            <a:ext cx="7138837" cy="2629027"/>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0"/>
              </a:spcBef>
              <a:buFont typeface="Arial" pitchFamily="34" charset="0"/>
              <a:buNone/>
              <a:defRPr sz="1200" kern="1200">
                <a:solidFill>
                  <a:schemeClr val="tx1">
                    <a:lumMod val="75000"/>
                    <a:lumOff val="25000"/>
                  </a:schemeClr>
                </a:solidFill>
                <a:latin typeface="Frutiger 55 Roman"/>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3600" dirty="0" smtClean="0">
                <a:solidFill>
                  <a:schemeClr val="bg1"/>
                </a:solidFill>
                <a:latin typeface="Arial" panose="020B0604020202020204" pitchFamily="34" charset="0"/>
              </a:rPr>
              <a:t>Characteristics of Stay by </a:t>
            </a:r>
            <a:r>
              <a:rPr lang="en-US" sz="3600" dirty="0">
                <a:solidFill>
                  <a:schemeClr val="bg1"/>
                </a:solidFill>
                <a:latin typeface="Arial" panose="020B0604020202020204" pitchFamily="34" charset="0"/>
              </a:rPr>
              <a:t>O</a:t>
            </a:r>
            <a:r>
              <a:rPr lang="en-US" sz="3600" dirty="0" smtClean="0">
                <a:solidFill>
                  <a:schemeClr val="bg1"/>
                </a:solidFill>
                <a:latin typeface="Arial" panose="020B0604020202020204" pitchFamily="34" charset="0"/>
              </a:rPr>
              <a:t>rigination Market</a:t>
            </a:r>
            <a:endParaRPr lang="en-US" sz="3600" dirty="0">
              <a:solidFill>
                <a:schemeClr val="bg1"/>
              </a:solidFill>
              <a:latin typeface="Arial" panose="020B0604020202020204" pitchFamily="34" charset="0"/>
            </a:endParaRPr>
          </a:p>
        </p:txBody>
      </p:sp>
      <p:sp>
        <p:nvSpPr>
          <p:cNvPr id="3" name="Subtitle 2"/>
          <p:cNvSpPr>
            <a:spLocks noGrp="1"/>
          </p:cNvSpPr>
          <p:nvPr>
            <p:ph type="subTitle" idx="1"/>
          </p:nvPr>
        </p:nvSpPr>
        <p:spPr>
          <a:xfrm>
            <a:off x="1075635" y="2067687"/>
            <a:ext cx="3694176" cy="292608"/>
          </a:xfrm>
        </p:spPr>
        <p:txBody>
          <a:bodyPr>
            <a:noAutofit/>
          </a:bodyPr>
          <a:lstStyle/>
          <a:p>
            <a:r>
              <a:rPr lang="en-US" sz="1800" dirty="0" smtClean="0"/>
              <a:t>SECTION:</a:t>
            </a:r>
            <a:endParaRPr lang="en-US" sz="1800" dirty="0"/>
          </a:p>
        </p:txBody>
      </p:sp>
    </p:spTree>
    <p:extLst>
      <p:ext uri="{BB962C8B-B14F-4D97-AF65-F5344CB8AC3E}">
        <p14:creationId xmlns:p14="http://schemas.microsoft.com/office/powerpoint/2010/main" val="162870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52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1708706"/>
            <a:ext cx="9136654" cy="567076"/>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Characteristics of Stays by O</a:t>
            </a:r>
            <a:r>
              <a:rPr lang="en-US" dirty="0" smtClean="0"/>
              <a:t>rigination </a:t>
            </a:r>
            <a:r>
              <a:rPr lang="en-US" dirty="0"/>
              <a:t>Market</a:t>
            </a:r>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endParaRPr lang="en-US" sz="1700" dirty="0" smtClean="0"/>
          </a:p>
          <a:p>
            <a:pPr marL="231775" lvl="1" indent="-231775">
              <a:lnSpc>
                <a:spcPct val="150000"/>
              </a:lnSpc>
              <a:buFont typeface="Arial" pitchFamily="34" charset="0"/>
              <a:buChar char="•"/>
              <a:tabLst>
                <a:tab pos="5743575" algn="l"/>
              </a:tabLst>
            </a:pPr>
            <a:r>
              <a:rPr lang="en-US" sz="1700" dirty="0"/>
              <a:t>Average Length of Stay</a:t>
            </a:r>
          </a:p>
          <a:p>
            <a:pPr marL="231775" lvl="1" indent="-231775">
              <a:lnSpc>
                <a:spcPct val="150000"/>
              </a:lnSpc>
              <a:buFont typeface="Arial" pitchFamily="34" charset="0"/>
              <a:buChar char="•"/>
              <a:tabLst>
                <a:tab pos="5743575" algn="l"/>
              </a:tabLst>
            </a:pPr>
            <a:r>
              <a:rPr lang="en-US" sz="1700" dirty="0" smtClean="0"/>
              <a:t>Spending </a:t>
            </a:r>
            <a:r>
              <a:rPr lang="en-US" sz="1700" dirty="0"/>
              <a:t>by Category</a:t>
            </a:r>
          </a:p>
        </p:txBody>
      </p:sp>
    </p:spTree>
    <p:extLst>
      <p:ext uri="{BB962C8B-B14F-4D97-AF65-F5344CB8AC3E}">
        <p14:creationId xmlns:p14="http://schemas.microsoft.com/office/powerpoint/2010/main" val="28283633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Average Length of Stay for Top Ten </a:t>
            </a:r>
            <a:r>
              <a:rPr lang="en-US" dirty="0"/>
              <a:t>O</a:t>
            </a:r>
            <a:r>
              <a:rPr lang="en-US" dirty="0" smtClean="0"/>
              <a:t>rigination Markets</a:t>
            </a:r>
            <a:endParaRPr lang="en-US" dirty="0"/>
          </a:p>
        </p:txBody>
      </p:sp>
      <p:graphicFrame>
        <p:nvGraphicFramePr>
          <p:cNvPr id="5" name="Chart 4"/>
          <p:cNvGraphicFramePr/>
          <p:nvPr>
            <p:extLst>
              <p:ext uri="{D42A27DB-BD31-4B8C-83A1-F6EECF244321}">
                <p14:modId xmlns:p14="http://schemas.microsoft.com/office/powerpoint/2010/main" val="814737848"/>
              </p:ext>
            </p:extLst>
          </p:nvPr>
        </p:nvGraphicFramePr>
        <p:xfrm>
          <a:off x="609599" y="1850434"/>
          <a:ext cx="7924801" cy="270811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bwMode="auto">
          <a:xfrm>
            <a:off x="119743" y="1091254"/>
            <a:ext cx="8902337" cy="827464"/>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7" name="Picture 6" descr="ebb-and-flow-spyglass.png"/>
          <p:cNvPicPr>
            <a:picLocks noChangeAspect="1"/>
          </p:cNvPicPr>
          <p:nvPr/>
        </p:nvPicPr>
        <p:blipFill>
          <a:blip r:embed="rId3" cstate="print"/>
          <a:stretch>
            <a:fillRect/>
          </a:stretch>
        </p:blipFill>
        <p:spPr>
          <a:xfrm rot="18791917">
            <a:off x="297070" y="1173501"/>
            <a:ext cx="566287" cy="576656"/>
          </a:xfrm>
          <a:prstGeom prst="rect">
            <a:avLst/>
          </a:prstGeom>
        </p:spPr>
      </p:pic>
      <p:sp>
        <p:nvSpPr>
          <p:cNvPr id="8" name="TextBox 7"/>
          <p:cNvSpPr txBox="1"/>
          <p:nvPr/>
        </p:nvSpPr>
        <p:spPr>
          <a:xfrm>
            <a:off x="960117" y="1053563"/>
            <a:ext cx="8007676" cy="970522"/>
          </a:xfrm>
          <a:prstGeom prst="rect">
            <a:avLst/>
          </a:prstGeom>
          <a:noFill/>
        </p:spPr>
        <p:txBody>
          <a:bodyPr wrap="square" rtlCol="0">
            <a:spAutoFit/>
          </a:bodyPr>
          <a:lstStyle/>
          <a:p>
            <a:pPr marL="228600" lvl="1" indent="-225425" defTabSz="457200">
              <a:lnSpc>
                <a:spcPct val="90000"/>
              </a:lnSpc>
              <a:spcBef>
                <a:spcPts val="0"/>
              </a:spcBef>
              <a:spcAft>
                <a:spcPts val="200"/>
              </a:spcAft>
              <a:buClr>
                <a:schemeClr val="bg1"/>
              </a:buClr>
              <a:buSzPct val="100000"/>
              <a:buFont typeface="Wingdings" panose="05000000000000000000" pitchFamily="2" charset="2"/>
              <a:buChar char="§"/>
              <a:defRPr/>
            </a:pPr>
            <a:r>
              <a:rPr lang="en-US" sz="1400" b="1" dirty="0">
                <a:solidFill>
                  <a:schemeClr val="bg1"/>
                </a:solidFill>
                <a:latin typeface="Arial" pitchFamily="34" charset="0"/>
              </a:rPr>
              <a:t>Length of stay </a:t>
            </a:r>
            <a:r>
              <a:rPr lang="en-US" sz="1400" b="1" dirty="0" smtClean="0">
                <a:solidFill>
                  <a:schemeClr val="bg1"/>
                </a:solidFill>
                <a:latin typeface="Arial" pitchFamily="34" charset="0"/>
              </a:rPr>
              <a:t>here seems to correlate </a:t>
            </a:r>
            <a:r>
              <a:rPr lang="en-US" sz="1400" b="1" dirty="0">
                <a:solidFill>
                  <a:schemeClr val="bg1"/>
                </a:solidFill>
                <a:latin typeface="Arial" pitchFamily="34" charset="0"/>
              </a:rPr>
              <a:t>with spend per </a:t>
            </a:r>
            <a:r>
              <a:rPr lang="en-US" sz="1400" b="1" dirty="0" smtClean="0">
                <a:solidFill>
                  <a:schemeClr val="bg1"/>
                </a:solidFill>
                <a:latin typeface="Arial" pitchFamily="34" charset="0"/>
              </a:rPr>
              <a:t>account, but not necessarily to total spending index which is driven more by the number of visitors.</a:t>
            </a:r>
            <a:endParaRPr lang="en-US" sz="1400" b="1" dirty="0">
              <a:solidFill>
                <a:schemeClr val="bg1"/>
              </a:solidFill>
              <a:latin typeface="Arial" pitchFamily="34" charset="0"/>
            </a:endParaRPr>
          </a:p>
          <a:p>
            <a:pPr marL="228600" lvl="1" indent="-225425" defTabSz="457200">
              <a:lnSpc>
                <a:spcPct val="90000"/>
              </a:lnSpc>
              <a:spcBef>
                <a:spcPts val="600"/>
              </a:spcBef>
              <a:spcAft>
                <a:spcPts val="200"/>
              </a:spcAft>
              <a:buClr>
                <a:schemeClr val="bg1"/>
              </a:buClr>
              <a:buSzPct val="100000"/>
              <a:buFont typeface="Wingdings" panose="05000000000000000000" pitchFamily="2" charset="2"/>
              <a:buChar char="§"/>
              <a:defRPr/>
            </a:pPr>
            <a:r>
              <a:rPr lang="en-US" sz="1400" b="1" dirty="0" smtClean="0">
                <a:solidFill>
                  <a:schemeClr val="bg1"/>
                </a:solidFill>
                <a:latin typeface="Arial" pitchFamily="34" charset="0"/>
              </a:rPr>
              <a:t>Panama, the US, and Switzerland have the longest </a:t>
            </a:r>
            <a:r>
              <a:rPr lang="en-US" sz="1400" b="1" dirty="0">
                <a:solidFill>
                  <a:schemeClr val="bg1"/>
                </a:solidFill>
                <a:latin typeface="Arial" pitchFamily="34" charset="0"/>
              </a:rPr>
              <a:t>average </a:t>
            </a:r>
            <a:r>
              <a:rPr lang="en-US" sz="1400" b="1" dirty="0" smtClean="0">
                <a:solidFill>
                  <a:schemeClr val="bg1"/>
                </a:solidFill>
                <a:latin typeface="Arial" pitchFamily="34" charset="0"/>
              </a:rPr>
              <a:t>length of stay and also high spending per account.</a:t>
            </a:r>
            <a:endParaRPr lang="en-US" sz="1400" b="1" dirty="0">
              <a:solidFill>
                <a:schemeClr val="bg1"/>
              </a:solidFill>
              <a:latin typeface="Arial" pitchFamily="34" charset="0"/>
            </a:endParaRPr>
          </a:p>
        </p:txBody>
      </p:sp>
      <p:sp>
        <p:nvSpPr>
          <p:cNvPr id="9" name="Content Placeholder 2"/>
          <p:cNvSpPr txBox="1">
            <a:spLocks/>
          </p:cNvSpPr>
          <p:nvPr/>
        </p:nvSpPr>
        <p:spPr>
          <a:xfrm>
            <a:off x="463690" y="4578096"/>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smtClean="0">
                <a:solidFill>
                  <a:schemeClr val="tx1"/>
                </a:solidFill>
              </a:rPr>
              <a:t>Average length of stay among the top origination markets by spend is 8.2 days and average spend by account is $1,069.</a:t>
            </a:r>
            <a:endParaRPr lang="en-US" sz="1200" dirty="0">
              <a:solidFill>
                <a:schemeClr val="tx1"/>
              </a:solidFill>
            </a:endParaRPr>
          </a:p>
          <a:p>
            <a:pPr marL="228600" lvl="1">
              <a:spcBef>
                <a:spcPts val="0"/>
              </a:spcBef>
              <a:spcAft>
                <a:spcPts val="200"/>
              </a:spcAft>
              <a:buFont typeface="Arial" pitchFamily="34" charset="0"/>
              <a:buChar char="•"/>
            </a:pPr>
            <a:r>
              <a:rPr lang="en-US" sz="1200" dirty="0" smtClean="0">
                <a:solidFill>
                  <a:schemeClr val="tx1"/>
                </a:solidFill>
              </a:rPr>
              <a:t>The US is the top origination market by total spend and transactions, but comes in second for length of stay (on par with the average) and fourth in spend per account (just $65 above average among top origination countries).</a:t>
            </a:r>
          </a:p>
          <a:p>
            <a:pPr marL="228600" lvl="1">
              <a:spcBef>
                <a:spcPts val="0"/>
              </a:spcBef>
              <a:spcAft>
                <a:spcPts val="200"/>
              </a:spcAft>
              <a:buFont typeface="Arial" pitchFamily="34" charset="0"/>
              <a:buChar char="•"/>
            </a:pPr>
            <a:r>
              <a:rPr lang="en-US" sz="1200" dirty="0" smtClean="0">
                <a:solidFill>
                  <a:schemeClr val="tx1"/>
                </a:solidFill>
              </a:rPr>
              <a:t>Visitors from Panama stay almost a full day longer than the average international visitor, but spend over $800 per account compared to the per account average.</a:t>
            </a:r>
          </a:p>
        </p:txBody>
      </p:sp>
      <p:sp>
        <p:nvSpPr>
          <p:cNvPr id="10" name="Rounded Rectangle 9"/>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a:t>
            </a:r>
            <a:r>
              <a:rPr lang="en-US" sz="800" b="1" dirty="0">
                <a:solidFill>
                  <a:schemeClr val="bg1">
                    <a:lumMod val="50000"/>
                  </a:schemeClr>
                </a:solidFill>
                <a:latin typeface="Arial" panose="020B0604020202020204" pitchFamily="34" charset="0"/>
                <a:cs typeface="Arial" panose="020B0604020202020204" pitchFamily="34" charset="0"/>
              </a:rPr>
              <a:t>Requirements. In particular, The Netherlands and Italy prohibit tracking individual accounts and thus the visits metric are assigned an average value based on the other countries.</a:t>
            </a:r>
            <a:endParaRPr lang="en-US" sz="800" b="1" dirty="0" smtClean="0">
              <a:solidFill>
                <a:schemeClr val="bg1">
                  <a:lumMod val="50000"/>
                </a:schemeClr>
              </a:solidFill>
              <a:latin typeface="Arial" panose="020B0604020202020204" pitchFamily="34" charset="0"/>
              <a:cs typeface="Arial" panose="020B0604020202020204" pitchFamily="34" charset="0"/>
            </a:endParaRPr>
          </a:p>
          <a:p>
            <a:pPr marL="0" lvl="7"/>
            <a:r>
              <a:rPr lang="en-US" sz="800" b="1" dirty="0" smtClean="0">
                <a:solidFill>
                  <a:schemeClr val="bg1">
                    <a:lumMod val="50000"/>
                  </a:schemeClr>
                </a:solidFill>
                <a:latin typeface="Arial" panose="020B0604020202020204" pitchFamily="34" charset="0"/>
                <a:cs typeface="Arial" panose="020B0604020202020204" pitchFamily="34" charset="0"/>
              </a:rPr>
              <a:t>*Length of stay based on transaction data. Single day visitors were excluded from this formula.</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2" name="Oval 11"/>
          <p:cNvSpPr/>
          <p:nvPr/>
        </p:nvSpPr>
        <p:spPr bwMode="auto">
          <a:xfrm>
            <a:off x="463690" y="506685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13" name="Oval 12"/>
          <p:cNvSpPr/>
          <p:nvPr/>
        </p:nvSpPr>
        <p:spPr bwMode="auto">
          <a:xfrm>
            <a:off x="1162539" y="231108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14" name="Oval 13"/>
          <p:cNvSpPr/>
          <p:nvPr/>
        </p:nvSpPr>
        <p:spPr bwMode="auto">
          <a:xfrm>
            <a:off x="451729" y="548512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15" name="Oval 14"/>
          <p:cNvSpPr/>
          <p:nvPr/>
        </p:nvSpPr>
        <p:spPr bwMode="auto">
          <a:xfrm>
            <a:off x="2601992" y="2311023"/>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17" name="Text Placeholder 9"/>
          <p:cNvSpPr txBox="1">
            <a:spLocks/>
          </p:cNvSpPr>
          <p:nvPr/>
        </p:nvSpPr>
        <p:spPr>
          <a:xfrm>
            <a:off x="962250" y="800661"/>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spTree>
    <p:extLst>
      <p:ext uri="{BB962C8B-B14F-4D97-AF65-F5344CB8AC3E}">
        <p14:creationId xmlns:p14="http://schemas.microsoft.com/office/powerpoint/2010/main" val="3574654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Country Codes</a:t>
            </a:r>
            <a:endParaRPr lang="en-US" dirty="0"/>
          </a:p>
        </p:txBody>
      </p:sp>
      <p:sp>
        <p:nvSpPr>
          <p:cNvPr id="3" name="Content Placeholder 2"/>
          <p:cNvSpPr>
            <a:spLocks noGrp="1"/>
          </p:cNvSpPr>
          <p:nvPr>
            <p:ph sz="quarter" idx="10"/>
          </p:nvPr>
        </p:nvSpPr>
        <p:spPr>
          <a:xfrm>
            <a:off x="863960" y="728825"/>
            <a:ext cx="7069307" cy="321042"/>
          </a:xfrm>
        </p:spPr>
        <p:txBody>
          <a:bodyPr>
            <a:normAutofit/>
          </a:bodyPr>
          <a:lstStyle/>
          <a:p>
            <a:pPr marL="0" indent="0">
              <a:buNone/>
            </a:pPr>
            <a:r>
              <a:rPr lang="en-US" sz="1400" dirty="0" smtClean="0"/>
              <a:t>The following standard country codes are used in this report: </a:t>
            </a:r>
            <a:endParaRPr lang="en-US" sz="1400" dirty="0"/>
          </a:p>
        </p:txBody>
      </p:sp>
      <p:graphicFrame>
        <p:nvGraphicFramePr>
          <p:cNvPr id="4" name="Group 3"/>
          <p:cNvGraphicFramePr>
            <a:graphicFrameLocks noGrp="1"/>
          </p:cNvGraphicFramePr>
          <p:nvPr>
            <p:extLst>
              <p:ext uri="{D42A27DB-BD31-4B8C-83A1-F6EECF244321}">
                <p14:modId xmlns:p14="http://schemas.microsoft.com/office/powerpoint/2010/main" val="3070655895"/>
              </p:ext>
            </p:extLst>
          </p:nvPr>
        </p:nvGraphicFramePr>
        <p:xfrm>
          <a:off x="669220" y="1131942"/>
          <a:ext cx="2497307" cy="4968240"/>
        </p:xfrm>
        <a:graphic>
          <a:graphicData uri="http://schemas.openxmlformats.org/drawingml/2006/table">
            <a:tbl>
              <a:tblPr>
                <a:effectLst>
                  <a:outerShdw blurRad="241300" algn="ctr" rotWithShape="0">
                    <a:prstClr val="black">
                      <a:alpha val="24000"/>
                    </a:prstClr>
                  </a:outerShdw>
                </a:effectLst>
              </a:tblPr>
              <a:tblGrid>
                <a:gridCol w="688009"/>
                <a:gridCol w="1809298"/>
              </a:tblGrid>
              <a:tr h="0">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Code</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Country</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r>
              <a:tr h="0">
                <a:tc>
                  <a:txBody>
                    <a:bodyPr/>
                    <a:lstStyle/>
                    <a:p>
                      <a:pPr algn="l" fontAlgn="b"/>
                      <a:r>
                        <a:rPr lang="en-US" sz="1000" b="0" i="0" u="none" strike="noStrike" dirty="0" smtClean="0">
                          <a:solidFill>
                            <a:srgbClr val="000000"/>
                          </a:solidFill>
                          <a:effectLst/>
                          <a:latin typeface="+mj-lt"/>
                        </a:rPr>
                        <a:t>AUS</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AUSTRALIA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ARG</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ARGENTINA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BRA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BRAZIL</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CAN</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CANADA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CHL</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CHILE</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CYP</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CYPRUS</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COL</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COLOMBIA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CHE</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SWITZERLAND</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DEU</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GERMANY</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LUX</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LUXEMBOURG</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HKG</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HONG</a:t>
                      </a:r>
                      <a:r>
                        <a:rPr lang="en-US" sz="1000" b="0" i="0" u="none" strike="noStrike" baseline="0" dirty="0" smtClean="0">
                          <a:solidFill>
                            <a:srgbClr val="000000"/>
                          </a:solidFill>
                          <a:effectLst/>
                          <a:latin typeface="+mj-lt"/>
                        </a:rPr>
                        <a:t> KONG</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SUR</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SURINAME</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MYS</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MALAYSIA</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algn="l" fontAlgn="b"/>
                      <a:r>
                        <a:rPr lang="en-US" sz="1000" b="0" i="0" u="none" strike="noStrike" dirty="0" smtClean="0">
                          <a:solidFill>
                            <a:srgbClr val="000000"/>
                          </a:solidFill>
                          <a:effectLst/>
                          <a:latin typeface="+mj-lt"/>
                        </a:rPr>
                        <a:t>NOR</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000" b="0" i="0" u="none" strike="noStrike" dirty="0" smtClean="0">
                          <a:solidFill>
                            <a:srgbClr val="000000"/>
                          </a:solidFill>
                          <a:effectLst/>
                          <a:latin typeface="+mj-lt"/>
                        </a:rPr>
                        <a:t>NORWAY</a:t>
                      </a:r>
                      <a:endParaRPr lang="en-US" sz="1000" b="0" i="0" u="none" strike="noStrike" dirty="0">
                        <a:solidFill>
                          <a:srgbClr val="000000"/>
                        </a:solidFill>
                        <a:effectLst/>
                        <a:latin typeface="+mj-lt"/>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5" name="Group 3"/>
          <p:cNvGraphicFramePr>
            <a:graphicFrameLocks noGrp="1"/>
          </p:cNvGraphicFramePr>
          <p:nvPr>
            <p:extLst>
              <p:ext uri="{D42A27DB-BD31-4B8C-83A1-F6EECF244321}">
                <p14:modId xmlns:p14="http://schemas.microsoft.com/office/powerpoint/2010/main" val="3645303818"/>
              </p:ext>
            </p:extLst>
          </p:nvPr>
        </p:nvGraphicFramePr>
        <p:xfrm>
          <a:off x="3257903" y="1131942"/>
          <a:ext cx="2601024" cy="4968240"/>
        </p:xfrm>
        <a:graphic>
          <a:graphicData uri="http://schemas.openxmlformats.org/drawingml/2006/table">
            <a:tbl>
              <a:tblPr>
                <a:effectLst>
                  <a:outerShdw blurRad="241300" algn="ctr" rotWithShape="0">
                    <a:prstClr val="black">
                      <a:alpha val="24000"/>
                    </a:prstClr>
                  </a:outerShdw>
                </a:effectLst>
              </a:tblPr>
              <a:tblGrid>
                <a:gridCol w="688009"/>
                <a:gridCol w="1913015"/>
              </a:tblGrid>
              <a:tr h="0">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Code</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Country</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r>
              <a:tr h="0">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GBR</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UNITED KINGDOM</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LBN</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LEBANON</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a:solidFill>
                            <a:srgbClr val="000000"/>
                          </a:solidFill>
                          <a:effectLst/>
                          <a:latin typeface="+mj-lt"/>
                          <a:ea typeface="+mn-ea"/>
                          <a:cs typeface="+mn-cs"/>
                        </a:rPr>
                        <a:t>MEX</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MEXICO</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ARE</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UNITED ARAB EMIRATES</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ITA</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ITALY</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RUS</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RUSSIA</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MUS</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MAURITIUS</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a:solidFill>
                            <a:srgbClr val="000000"/>
                          </a:solidFill>
                          <a:effectLst/>
                          <a:latin typeface="+mj-lt"/>
                          <a:ea typeface="+mn-ea"/>
                          <a:cs typeface="+mn-cs"/>
                        </a:rPr>
                        <a:t>NLD</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NETHERLANDS</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a:solidFill>
                            <a:srgbClr val="000000"/>
                          </a:solidFill>
                          <a:effectLst/>
                          <a:latin typeface="+mj-lt"/>
                          <a:ea typeface="+mn-ea"/>
                          <a:cs typeface="+mn-cs"/>
                        </a:rPr>
                        <a:t>PAN</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PANAMA</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ESP</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SPAIN</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USA</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UNITED STATES</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a:solidFill>
                            <a:srgbClr val="000000"/>
                          </a:solidFill>
                          <a:effectLst/>
                          <a:latin typeface="+mj-lt"/>
                          <a:ea typeface="+mn-ea"/>
                          <a:cs typeface="+mn-cs"/>
                        </a:rPr>
                        <a:t>VEN</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a:solidFill>
                            <a:srgbClr val="000000"/>
                          </a:solidFill>
                          <a:effectLst/>
                          <a:latin typeface="+mj-lt"/>
                          <a:ea typeface="+mn-ea"/>
                          <a:cs typeface="+mn-cs"/>
                        </a:rPr>
                        <a:t>VENEZUELA</a:t>
                      </a: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SGP</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SINGAPORE</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FRA</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FRANCE</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6" name="Group 3"/>
          <p:cNvGraphicFramePr>
            <a:graphicFrameLocks noGrp="1"/>
          </p:cNvGraphicFramePr>
          <p:nvPr>
            <p:extLst>
              <p:ext uri="{D42A27DB-BD31-4B8C-83A1-F6EECF244321}">
                <p14:modId xmlns:p14="http://schemas.microsoft.com/office/powerpoint/2010/main" val="648742540"/>
              </p:ext>
            </p:extLst>
          </p:nvPr>
        </p:nvGraphicFramePr>
        <p:xfrm>
          <a:off x="5950303" y="1131942"/>
          <a:ext cx="2601024" cy="4968240"/>
        </p:xfrm>
        <a:graphic>
          <a:graphicData uri="http://schemas.openxmlformats.org/drawingml/2006/table">
            <a:tbl>
              <a:tblPr>
                <a:effectLst>
                  <a:outerShdw blurRad="241300" algn="ctr" rotWithShape="0">
                    <a:prstClr val="black">
                      <a:alpha val="24000"/>
                    </a:prstClr>
                  </a:outerShdw>
                </a:effectLst>
              </a:tblPr>
              <a:tblGrid>
                <a:gridCol w="688009"/>
                <a:gridCol w="1913015"/>
              </a:tblGrid>
              <a:tr h="0">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Code</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00000"/>
                        </a:lnSpc>
                        <a:spcBef>
                          <a:spcPct val="50000"/>
                        </a:spcBef>
                        <a:spcAft>
                          <a:spcPct val="0"/>
                        </a:spcAft>
                        <a:buClr>
                          <a:srgbClr val="CC0000"/>
                        </a:buClr>
                        <a:buSzPct val="115000"/>
                        <a:buFont typeface="Arial" charset="0"/>
                        <a:buNone/>
                        <a:tabLst/>
                      </a:pPr>
                      <a:r>
                        <a:rPr kumimoji="0" lang="en-US" sz="1200" b="1" i="0" u="none" strike="noStrike" cap="none" normalizeH="0" baseline="0" dirty="0" smtClean="0">
                          <a:ln>
                            <a:noFill/>
                          </a:ln>
                          <a:solidFill>
                            <a:schemeClr val="bg1"/>
                          </a:solidFill>
                          <a:effectLst/>
                          <a:latin typeface="+mj-lt"/>
                        </a:rPr>
                        <a:t>Country</a:t>
                      </a:r>
                    </a:p>
                  </a:txBody>
                  <a:tcPr anchor="ctr" horzOverflow="overflow">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9900"/>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BEL</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BELGIUM</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VNM</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r>
                        <a:rPr lang="en-US" sz="1000" b="0" i="0" u="none" strike="noStrike" kern="1200" dirty="0" smtClean="0">
                          <a:solidFill>
                            <a:srgbClr val="000000"/>
                          </a:solidFill>
                          <a:effectLst/>
                          <a:latin typeface="+mj-lt"/>
                          <a:ea typeface="+mn-ea"/>
                          <a:cs typeface="+mn-cs"/>
                        </a:rPr>
                        <a:t>VIETNAM</a:t>
                      </a:r>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smtClean="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r h="0">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c>
                  <a:txBody>
                    <a:bodyPr/>
                    <a:lstStyle/>
                    <a:p>
                      <a:pPr marL="0" algn="l" defTabSz="914400" rtl="0" eaLnBrk="1" fontAlgn="b" latinLnBrk="0" hangingPunct="1"/>
                      <a:endParaRPr lang="en-US" sz="1000" b="0" i="0" u="none" strike="noStrike" kern="1200" dirty="0">
                        <a:solidFill>
                          <a:srgbClr val="000000"/>
                        </a:solidFill>
                        <a:effectLst/>
                        <a:latin typeface="+mj-lt"/>
                        <a:ea typeface="+mn-ea"/>
                        <a:cs typeface="+mn-cs"/>
                      </a:endParaRPr>
                    </a:p>
                  </a:txBody>
                  <a:tcPr marL="182880" marR="182880" marT="91440" marB="91440" anchor="b">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3659755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704"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2268265"/>
            <a:ext cx="9136654" cy="567076"/>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Characteristics of Stays by O</a:t>
            </a:r>
            <a:r>
              <a:rPr lang="en-US" dirty="0" smtClean="0"/>
              <a:t>rigination </a:t>
            </a:r>
            <a:r>
              <a:rPr lang="en-US" dirty="0"/>
              <a:t>Market</a:t>
            </a:r>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endParaRPr lang="en-US" sz="1700" dirty="0" smtClean="0"/>
          </a:p>
          <a:p>
            <a:pPr marL="231775" lvl="1" indent="-231775">
              <a:lnSpc>
                <a:spcPct val="150000"/>
              </a:lnSpc>
              <a:buFont typeface="Arial" pitchFamily="34" charset="0"/>
              <a:buChar char="•"/>
              <a:tabLst>
                <a:tab pos="5743575" algn="l"/>
              </a:tabLst>
            </a:pPr>
            <a:r>
              <a:rPr lang="en-US" sz="1700" dirty="0"/>
              <a:t>Average Length of Stay</a:t>
            </a:r>
          </a:p>
          <a:p>
            <a:pPr marL="231775" lvl="1" indent="-231775">
              <a:lnSpc>
                <a:spcPct val="150000"/>
              </a:lnSpc>
              <a:buFont typeface="Arial" pitchFamily="34" charset="0"/>
              <a:buChar char="•"/>
              <a:tabLst>
                <a:tab pos="5743575" algn="l"/>
              </a:tabLst>
            </a:pPr>
            <a:r>
              <a:rPr lang="en-US" sz="1700" dirty="0" smtClean="0"/>
              <a:t>Spending </a:t>
            </a:r>
            <a:r>
              <a:rPr lang="en-US" sz="1700" dirty="0"/>
              <a:t>by Category</a:t>
            </a:r>
          </a:p>
        </p:txBody>
      </p:sp>
    </p:spTree>
    <p:extLst>
      <p:ext uri="{BB962C8B-B14F-4D97-AF65-F5344CB8AC3E}">
        <p14:creationId xmlns:p14="http://schemas.microsoft.com/office/powerpoint/2010/main" val="1937486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146"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Title 6"/>
          <p:cNvSpPr>
            <a:spLocks noGrp="1"/>
          </p:cNvSpPr>
          <p:nvPr>
            <p:ph type="title"/>
          </p:nvPr>
        </p:nvSpPr>
        <p:spPr>
          <a:xfrm>
            <a:off x="863960" y="249930"/>
            <a:ext cx="8280040" cy="614361"/>
          </a:xfrm>
        </p:spPr>
        <p:txBody>
          <a:bodyPr/>
          <a:lstStyle/>
          <a:p>
            <a:r>
              <a:rPr lang="en-US" dirty="0"/>
              <a:t>Cross Category Spend by O</a:t>
            </a:r>
            <a:r>
              <a:rPr lang="en-US" dirty="0" smtClean="0"/>
              <a:t>rigination </a:t>
            </a:r>
            <a:r>
              <a:rPr lang="en-US" dirty="0"/>
              <a:t>Market</a:t>
            </a:r>
            <a:endParaRPr lang="en-GB" dirty="0">
              <a:solidFill>
                <a:srgbClr val="FF9900"/>
              </a:solidFill>
            </a:endParaRPr>
          </a:p>
        </p:txBody>
      </p:sp>
      <p:sp>
        <p:nvSpPr>
          <p:cNvPr id="13" name="Rectangle 12"/>
          <p:cNvSpPr/>
          <p:nvPr/>
        </p:nvSpPr>
        <p:spPr bwMode="auto">
          <a:xfrm>
            <a:off x="119743" y="1010571"/>
            <a:ext cx="8902337" cy="97062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208316" y="1205113"/>
            <a:ext cx="566287" cy="576656"/>
          </a:xfrm>
          <a:prstGeom prst="rect">
            <a:avLst/>
          </a:prstGeom>
        </p:spPr>
      </p:pic>
      <p:sp>
        <p:nvSpPr>
          <p:cNvPr id="24" name="Rounded Rectangle 23"/>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20"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sp>
        <p:nvSpPr>
          <p:cNvPr id="23" name="Rounded Rectangle 22"/>
          <p:cNvSpPr/>
          <p:nvPr/>
        </p:nvSpPr>
        <p:spPr bwMode="auto">
          <a:xfrm>
            <a:off x="91564" y="2242195"/>
            <a:ext cx="8396742" cy="272415"/>
          </a:xfrm>
          <a:prstGeom prst="roundRect">
            <a:avLst/>
          </a:prstGeom>
          <a:noFill/>
          <a:ln w="38100"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a:defRPr lang="en-US" sz="1200" b="1" i="0" u="none" strike="noStrike" kern="1200" baseline="0" dirty="0">
                <a:solidFill>
                  <a:srgbClr val="000000"/>
                </a:solidFill>
                <a:latin typeface="+mn-lt"/>
                <a:ea typeface="+mn-ea"/>
                <a:cs typeface="+mn-cs"/>
              </a:defRPr>
            </a:pPr>
            <a:r>
              <a:rPr lang="en-US" sz="1000" b="1" dirty="0">
                <a:solidFill>
                  <a:schemeClr val="tx1">
                    <a:lumMod val="75000"/>
                    <a:lumOff val="25000"/>
                  </a:schemeClr>
                </a:solidFill>
              </a:rPr>
              <a:t>Travel-Related Cross Spend Categories for Top </a:t>
            </a:r>
            <a:r>
              <a:rPr lang="en-US" sz="1000" b="1" dirty="0" smtClean="0">
                <a:solidFill>
                  <a:schemeClr val="tx1">
                    <a:lumMod val="75000"/>
                    <a:lumOff val="25000"/>
                  </a:schemeClr>
                </a:solidFill>
              </a:rPr>
              <a:t>origination Markets in Destination Market</a:t>
            </a:r>
            <a:endParaRPr lang="en-GB" sz="1000" b="1" dirty="0">
              <a:solidFill>
                <a:schemeClr val="tx1">
                  <a:lumMod val="75000"/>
                  <a:lumOff val="25000"/>
                </a:schemeClr>
              </a:solidFill>
            </a:endParaRPr>
          </a:p>
        </p:txBody>
      </p:sp>
      <p:graphicFrame>
        <p:nvGraphicFramePr>
          <p:cNvPr id="26" name="Chart 25"/>
          <p:cNvGraphicFramePr/>
          <p:nvPr>
            <p:extLst>
              <p:ext uri="{D42A27DB-BD31-4B8C-83A1-F6EECF244321}">
                <p14:modId xmlns:p14="http://schemas.microsoft.com/office/powerpoint/2010/main" val="3098814432"/>
              </p:ext>
            </p:extLst>
          </p:nvPr>
        </p:nvGraphicFramePr>
        <p:xfrm>
          <a:off x="519424" y="2539200"/>
          <a:ext cx="7541022" cy="3651109"/>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845212" y="1134750"/>
            <a:ext cx="8271893" cy="893578"/>
          </a:xfrm>
          <a:prstGeom prst="rect">
            <a:avLst/>
          </a:prstGeom>
          <a:noFill/>
        </p:spPr>
        <p:txBody>
          <a:bodyPr wrap="square" rtlCol="0">
            <a:spAutoFit/>
          </a:bodyPr>
          <a:lstStyle/>
          <a:p>
            <a:pPr marL="228600" lvl="1" indent="-225425" defTabSz="457200">
              <a:lnSpc>
                <a:spcPct val="90000"/>
              </a:lnSpc>
              <a:spcAft>
                <a:spcPts val="200"/>
              </a:spcAft>
              <a:buClr>
                <a:schemeClr val="bg1"/>
              </a:buClr>
              <a:buSzPct val="100000"/>
              <a:buFont typeface="Wingdings" panose="05000000000000000000" pitchFamily="2" charset="2"/>
              <a:buChar char="§"/>
              <a:defRPr/>
            </a:pPr>
            <a:r>
              <a:rPr lang="en-US" sz="1400" b="1" dirty="0">
                <a:solidFill>
                  <a:schemeClr val="bg1"/>
                </a:solidFill>
                <a:latin typeface="Arial" pitchFamily="34" charset="0"/>
              </a:rPr>
              <a:t>Car rentals &amp; restaurants have steadily </a:t>
            </a:r>
            <a:r>
              <a:rPr lang="en-US" sz="1400" b="1" dirty="0" smtClean="0">
                <a:solidFill>
                  <a:schemeClr val="bg1"/>
                </a:solidFill>
                <a:latin typeface="Arial" pitchFamily="34" charset="0"/>
              </a:rPr>
              <a:t>lower </a:t>
            </a:r>
            <a:r>
              <a:rPr lang="en-US" sz="1400" b="1" dirty="0">
                <a:solidFill>
                  <a:schemeClr val="bg1"/>
                </a:solidFill>
                <a:latin typeface="Arial" pitchFamily="34" charset="0"/>
              </a:rPr>
              <a:t>percent of spend among top origination </a:t>
            </a:r>
            <a:r>
              <a:rPr lang="en-US" sz="1400" b="1" dirty="0" smtClean="0">
                <a:solidFill>
                  <a:schemeClr val="bg1"/>
                </a:solidFill>
                <a:latin typeface="Arial" pitchFamily="34" charset="0"/>
              </a:rPr>
              <a:t>markets.</a:t>
            </a:r>
            <a:endParaRPr lang="en-US" sz="1400" b="1" dirty="0">
              <a:solidFill>
                <a:schemeClr val="bg1"/>
              </a:solidFill>
              <a:latin typeface="Arial" pitchFamily="34" charset="0"/>
            </a:endParaRPr>
          </a:p>
          <a:p>
            <a:pPr marL="228600" lvl="1" indent="-225425" defTabSz="457200">
              <a:lnSpc>
                <a:spcPct val="90000"/>
              </a:lnSpc>
              <a:spcAft>
                <a:spcPts val="200"/>
              </a:spcAft>
              <a:buClr>
                <a:schemeClr val="bg1"/>
              </a:buClr>
              <a:buSzPct val="100000"/>
              <a:buFont typeface="Wingdings" panose="05000000000000000000" pitchFamily="2" charset="2"/>
              <a:buChar char="§"/>
              <a:defRPr/>
            </a:pPr>
            <a:r>
              <a:rPr lang="en-US" sz="1400" b="1" dirty="0">
                <a:solidFill>
                  <a:schemeClr val="bg1"/>
                </a:solidFill>
                <a:latin typeface="Arial" pitchFamily="34" charset="0"/>
              </a:rPr>
              <a:t>Hotels are a consistently </a:t>
            </a:r>
            <a:r>
              <a:rPr lang="en-US" sz="1400" b="1" dirty="0" smtClean="0">
                <a:solidFill>
                  <a:schemeClr val="bg1"/>
                </a:solidFill>
                <a:latin typeface="Arial" pitchFamily="34" charset="0"/>
              </a:rPr>
              <a:t>significant </a:t>
            </a:r>
            <a:r>
              <a:rPr lang="en-US" sz="1400" b="1" dirty="0">
                <a:solidFill>
                  <a:schemeClr val="bg1"/>
                </a:solidFill>
                <a:latin typeface="Arial" pitchFamily="34" charset="0"/>
              </a:rPr>
              <a:t>component of travel spend across </a:t>
            </a:r>
            <a:r>
              <a:rPr lang="en-US" sz="1400" b="1" dirty="0" smtClean="0">
                <a:solidFill>
                  <a:schemeClr val="bg1"/>
                </a:solidFill>
                <a:latin typeface="Arial" pitchFamily="34" charset="0"/>
              </a:rPr>
              <a:t>most countries</a:t>
            </a:r>
            <a:r>
              <a:rPr lang="en-US" sz="1400" b="1" dirty="0">
                <a:solidFill>
                  <a:schemeClr val="bg1"/>
                </a:solidFill>
                <a:latin typeface="Arial" pitchFamily="34" charset="0"/>
              </a:rPr>
              <a:t> </a:t>
            </a:r>
            <a:r>
              <a:rPr lang="en-US" sz="1400" b="1" dirty="0" smtClean="0">
                <a:solidFill>
                  <a:schemeClr val="bg1"/>
                </a:solidFill>
                <a:latin typeface="Arial" pitchFamily="34" charset="0"/>
              </a:rPr>
              <a:t>with visitors from Chile spending the highest percentage of their wallet on lodging. </a:t>
            </a:r>
            <a:endParaRPr lang="en-US" sz="1400" b="1" dirty="0">
              <a:solidFill>
                <a:schemeClr val="bg1"/>
              </a:solidFill>
              <a:latin typeface="Arial" pitchFamily="34" charset="0"/>
            </a:endParaRPr>
          </a:p>
        </p:txBody>
      </p:sp>
      <p:sp>
        <p:nvSpPr>
          <p:cNvPr id="2" name="Rectangle 1"/>
          <p:cNvSpPr/>
          <p:nvPr/>
        </p:nvSpPr>
        <p:spPr>
          <a:xfrm>
            <a:off x="7857330" y="2597929"/>
            <a:ext cx="1131594" cy="1982851"/>
          </a:xfrm>
          <a:prstGeom prst="rect">
            <a:avLst/>
          </a:prstGeom>
        </p:spPr>
        <p:txBody>
          <a:bodyPr wrap="square">
            <a:spAutoFit/>
          </a:bodyPr>
          <a:lstStyle/>
          <a:p>
            <a:pPr marL="3175" lvl="1" defTabSz="457200">
              <a:lnSpc>
                <a:spcPct val="90000"/>
              </a:lnSpc>
              <a:spcBef>
                <a:spcPts val="0"/>
              </a:spcBef>
              <a:spcAft>
                <a:spcPts val="200"/>
              </a:spcAft>
              <a:buClr>
                <a:schemeClr val="bg1"/>
              </a:buClr>
              <a:buSzPct val="100000"/>
              <a:defRPr/>
            </a:pPr>
            <a:r>
              <a:rPr lang="en-US" sz="1050" i="1" dirty="0" smtClean="0">
                <a:solidFill>
                  <a:schemeClr val="bg1">
                    <a:lumMod val="50000"/>
                  </a:schemeClr>
                </a:solidFill>
                <a:latin typeface="Arial" pitchFamily="34" charset="0"/>
              </a:rPr>
              <a:t>With the exception of Chile, the </a:t>
            </a:r>
            <a:r>
              <a:rPr lang="en-US" sz="1050" i="1" dirty="0">
                <a:solidFill>
                  <a:schemeClr val="bg1">
                    <a:lumMod val="50000"/>
                  </a:schemeClr>
                </a:solidFill>
                <a:latin typeface="Arial" pitchFamily="34" charset="0"/>
              </a:rPr>
              <a:t>top </a:t>
            </a:r>
            <a:r>
              <a:rPr lang="en-US" sz="1050" i="1" dirty="0" smtClean="0">
                <a:solidFill>
                  <a:schemeClr val="bg1">
                    <a:lumMod val="50000"/>
                  </a:schemeClr>
                </a:solidFill>
                <a:latin typeface="Arial" pitchFamily="34" charset="0"/>
              </a:rPr>
              <a:t>origination </a:t>
            </a:r>
            <a:r>
              <a:rPr lang="en-US" sz="1050" i="1" dirty="0">
                <a:solidFill>
                  <a:schemeClr val="bg1">
                    <a:lumMod val="50000"/>
                  </a:schemeClr>
                </a:solidFill>
                <a:latin typeface="Arial" pitchFamily="34" charset="0"/>
              </a:rPr>
              <a:t>countries spend the most in the ‘other’ spend category. A deeper dive into </a:t>
            </a:r>
            <a:r>
              <a:rPr lang="en-US" sz="1050" i="1" dirty="0" smtClean="0">
                <a:solidFill>
                  <a:schemeClr val="bg1">
                    <a:lumMod val="50000"/>
                  </a:schemeClr>
                </a:solidFill>
                <a:latin typeface="Arial" pitchFamily="34" charset="0"/>
              </a:rPr>
              <a:t>spending in that category may prove useful.</a:t>
            </a:r>
            <a:endParaRPr lang="en-US" sz="1050" i="1" dirty="0">
              <a:solidFill>
                <a:schemeClr val="bg1">
                  <a:lumMod val="50000"/>
                </a:schemeClr>
              </a:solidFill>
              <a:latin typeface="Arial" pitchFamily="34" charset="0"/>
            </a:endParaRPr>
          </a:p>
        </p:txBody>
      </p:sp>
    </p:spTree>
    <p:extLst>
      <p:ext uri="{BB962C8B-B14F-4D97-AF65-F5344CB8AC3E}">
        <p14:creationId xmlns:p14="http://schemas.microsoft.com/office/powerpoint/2010/main" val="3690665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nvSpPr>
        <p:spPr>
          <a:xfrm>
            <a:off x="1052663" y="2435471"/>
            <a:ext cx="7138837" cy="2629027"/>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0"/>
              </a:spcBef>
              <a:buFont typeface="Arial" pitchFamily="34" charset="0"/>
              <a:buNone/>
              <a:defRPr sz="1200" kern="1200">
                <a:solidFill>
                  <a:schemeClr val="tx1">
                    <a:lumMod val="75000"/>
                    <a:lumOff val="25000"/>
                  </a:schemeClr>
                </a:solidFill>
                <a:latin typeface="Frutiger 55 Roman"/>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3600" dirty="0" smtClean="0">
                <a:solidFill>
                  <a:schemeClr val="bg1"/>
                </a:solidFill>
                <a:latin typeface="Arial" panose="020B0604020202020204" pitchFamily="34" charset="0"/>
              </a:rPr>
              <a:t>Origination Markets - Profiles</a:t>
            </a:r>
            <a:endParaRPr lang="en-US" sz="3600" dirty="0">
              <a:solidFill>
                <a:schemeClr val="bg1"/>
              </a:solidFill>
              <a:latin typeface="Arial" panose="020B0604020202020204" pitchFamily="34" charset="0"/>
            </a:endParaRPr>
          </a:p>
        </p:txBody>
      </p:sp>
      <p:sp>
        <p:nvSpPr>
          <p:cNvPr id="3" name="Subtitle 2"/>
          <p:cNvSpPr>
            <a:spLocks noGrp="1"/>
          </p:cNvSpPr>
          <p:nvPr>
            <p:ph type="subTitle" idx="1"/>
          </p:nvPr>
        </p:nvSpPr>
        <p:spPr>
          <a:xfrm>
            <a:off x="1075635" y="2067687"/>
            <a:ext cx="3694176" cy="292608"/>
          </a:xfrm>
        </p:spPr>
        <p:txBody>
          <a:bodyPr>
            <a:noAutofit/>
          </a:bodyPr>
          <a:lstStyle/>
          <a:p>
            <a:r>
              <a:rPr lang="en-US" sz="1800" dirty="0" smtClean="0"/>
              <a:t>SECTION:</a:t>
            </a:r>
            <a:endParaRPr lang="en-US" sz="1800" dirty="0"/>
          </a:p>
        </p:txBody>
      </p:sp>
    </p:spTree>
    <p:extLst>
      <p:ext uri="{BB962C8B-B14F-4D97-AF65-F5344CB8AC3E}">
        <p14:creationId xmlns:p14="http://schemas.microsoft.com/office/powerpoint/2010/main" val="31162378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78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bg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United States</a:t>
            </a:r>
            <a:endParaRPr lang="en-US" dirty="0"/>
          </a:p>
        </p:txBody>
      </p:sp>
      <p:sp>
        <p:nvSpPr>
          <p:cNvPr id="28" name="Rectangle 27"/>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bwMode="auto">
          <a:xfrm>
            <a:off x="1085600" y="2414457"/>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USA – 7,609</a:t>
            </a:r>
            <a:endParaRPr lang="en-GB" sz="1100" b="1" dirty="0">
              <a:solidFill>
                <a:schemeClr val="bg1"/>
              </a:solidFill>
            </a:endParaRPr>
          </a:p>
        </p:txBody>
      </p:sp>
      <p:sp>
        <p:nvSpPr>
          <p:cNvPr id="31" name="Rounded Rectangle 30"/>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 </a:t>
            </a:r>
            <a:endParaRPr lang="en-GB" sz="1100" b="1" dirty="0">
              <a:solidFill>
                <a:schemeClr val="bg1"/>
              </a:solidFill>
            </a:endParaRPr>
          </a:p>
        </p:txBody>
      </p:sp>
      <p:sp>
        <p:nvSpPr>
          <p:cNvPr id="35" name="Rounded Rectangle 34"/>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6" name="Rounded Rectangle 35"/>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7" name="Rounded Rectangle 36"/>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8" name="Rounded Rectangle 37"/>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9" name="Rounded Rectangle 38"/>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40" name="Rounded Rectangle 39"/>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41" name="Rounded Rectangle 40"/>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42" name="TextBox 41"/>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3" name="Chevron 42"/>
          <p:cNvSpPr/>
          <p:nvPr/>
        </p:nvSpPr>
        <p:spPr>
          <a:xfrm>
            <a:off x="512341" y="2312492"/>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1870132141"/>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dirty="0">
                          <a:solidFill>
                            <a:srgbClr val="000000"/>
                          </a:solidFill>
                          <a:effectLst/>
                          <a:latin typeface="+mn-lt"/>
                        </a:rPr>
                        <a:t>-0.6%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2.2%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8.4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000" kern="1200" dirty="0" smtClean="0">
                          <a:solidFill>
                            <a:schemeClr val="dk1"/>
                          </a:solidFill>
                          <a:latin typeface="+mn-lt"/>
                          <a:ea typeface="+mn-ea"/>
                          <a:cs typeface="+mn-cs"/>
                        </a:rPr>
                        <a:t>$1,134</a:t>
                      </a:r>
                      <a:endParaRPr lang="en-US" sz="1000" kern="1200" dirty="0">
                        <a:solidFill>
                          <a:schemeClr val="dk1"/>
                        </a:solidFill>
                        <a:latin typeface="+mn-lt"/>
                        <a:ea typeface="+mn-ea"/>
                        <a:cs typeface="+mn-cs"/>
                      </a:endParaRP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kern="1200" dirty="0" smtClean="0">
                          <a:solidFill>
                            <a:schemeClr val="tx1">
                              <a:lumMod val="75000"/>
                              <a:lumOff val="25000"/>
                            </a:schemeClr>
                          </a:solidFill>
                          <a:latin typeface="+mn-lt"/>
                          <a:ea typeface="+mn-ea"/>
                          <a:cs typeface="+mn-cs"/>
                        </a:rPr>
                        <a:t>$103</a:t>
                      </a:r>
                    </a:p>
                  </a:txBody>
                  <a:tcPr marL="9525" marR="9525" marT="9525"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45" name="Chart 44"/>
          <p:cNvGraphicFramePr/>
          <p:nvPr>
            <p:extLst>
              <p:ext uri="{D42A27DB-BD31-4B8C-83A1-F6EECF244321}">
                <p14:modId xmlns:p14="http://schemas.microsoft.com/office/powerpoint/2010/main" val="1280304430"/>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 name="Chart 3"/>
          <p:cNvGraphicFramePr/>
          <p:nvPr>
            <p:extLst>
              <p:ext uri="{D42A27DB-BD31-4B8C-83A1-F6EECF244321}">
                <p14:modId xmlns:p14="http://schemas.microsoft.com/office/powerpoint/2010/main" val="1773193467"/>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Box 23"/>
          <p:cNvSpPr txBox="1"/>
          <p:nvPr/>
        </p:nvSpPr>
        <p:spPr>
          <a:xfrm>
            <a:off x="1099616" y="1047986"/>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The US is the dominant spend and transaction leader across the Caribbean destination market; however, spending and transactions growth were relatively flat YOY and average length of stay is on par with the average top ten country.</a:t>
            </a:r>
          </a:p>
        </p:txBody>
      </p:sp>
      <p:sp>
        <p:nvSpPr>
          <p:cNvPr id="23" name="Rounded Rectangle 22"/>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18796232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793"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3"/>
            <a:ext cx="8902337" cy="77435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Netherlands</a:t>
            </a:r>
            <a:endParaRPr lang="en-US" dirty="0"/>
          </a:p>
        </p:txBody>
      </p:sp>
      <p:graphicFrame>
        <p:nvGraphicFramePr>
          <p:cNvPr id="45" name="Chart 44"/>
          <p:cNvGraphicFramePr/>
          <p:nvPr>
            <p:extLst>
              <p:ext uri="{D42A27DB-BD31-4B8C-83A1-F6EECF244321}">
                <p14:modId xmlns:p14="http://schemas.microsoft.com/office/powerpoint/2010/main" val="791052233"/>
              </p:ext>
            </p:extLst>
          </p:nvPr>
        </p:nvGraphicFramePr>
        <p:xfrm>
          <a:off x="3594469" y="3068973"/>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295628719"/>
              </p:ext>
            </p:extLst>
          </p:nvPr>
        </p:nvGraphicFramePr>
        <p:xfrm>
          <a:off x="3345622" y="2000565"/>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dirty="0">
                          <a:solidFill>
                            <a:srgbClr val="000000"/>
                          </a:solidFill>
                          <a:effectLst/>
                          <a:latin typeface="+mn-lt"/>
                        </a:rPr>
                        <a:t>10.4%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13.6%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17.8%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$836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3466287092"/>
              </p:ext>
            </p:extLst>
          </p:nvPr>
        </p:nvGraphicFramePr>
        <p:xfrm>
          <a:off x="3858126" y="4571537"/>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78" name="TextBox 77"/>
          <p:cNvSpPr txBox="1"/>
          <p:nvPr/>
        </p:nvSpPr>
        <p:spPr>
          <a:xfrm>
            <a:off x="1099616" y="1152967"/>
            <a:ext cx="8020895" cy="480131"/>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smtClean="0">
                <a:solidFill>
                  <a:schemeClr val="bg1"/>
                </a:solidFill>
                <a:latin typeface="Arial" pitchFamily="34" charset="0"/>
              </a:rPr>
              <a:t>Visitors from The Netherlands show YoY </a:t>
            </a:r>
            <a:r>
              <a:rPr lang="en-US" sz="1400" b="1" dirty="0">
                <a:solidFill>
                  <a:schemeClr val="bg1"/>
                </a:solidFill>
                <a:latin typeface="Arial" pitchFamily="34" charset="0"/>
              </a:rPr>
              <a:t>growth </a:t>
            </a:r>
            <a:r>
              <a:rPr lang="en-US" sz="1400" b="1" dirty="0" smtClean="0">
                <a:solidFill>
                  <a:schemeClr val="bg1"/>
                </a:solidFill>
                <a:latin typeface="Arial" pitchFamily="34" charset="0"/>
              </a:rPr>
              <a:t>across all measures though their length of stay is about a day below average.</a:t>
            </a:r>
            <a:endParaRPr lang="en-US" sz="1400" b="1" dirty="0">
              <a:solidFill>
                <a:schemeClr val="bg1"/>
              </a:solidFill>
              <a:latin typeface="Arial" pitchFamily="34" charset="0"/>
            </a:endParaRP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6" name="Rounded Rectangle 25"/>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27" name="Rounded Rectangle 26"/>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28" name="Rounded Rectangle 27"/>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0" name="Rounded Rectangle 29"/>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1" name="Rounded Rectangle 30"/>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2" name="Rounded Rectangle 31"/>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3" name="Rounded Rectangle 32"/>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4" name="Rounded Rectangle 33"/>
          <p:cNvSpPr/>
          <p:nvPr/>
        </p:nvSpPr>
        <p:spPr bwMode="auto">
          <a:xfrm>
            <a:off x="1085600" y="2766085"/>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NLD – </a:t>
            </a:r>
            <a:r>
              <a:rPr lang="en-GB" sz="1100" b="1" dirty="0" smtClean="0">
                <a:solidFill>
                  <a:schemeClr val="bg1"/>
                </a:solidFill>
              </a:rPr>
              <a:t>540</a:t>
            </a:r>
            <a:endParaRPr lang="en-GB" sz="1100" b="1" dirty="0">
              <a:solidFill>
                <a:schemeClr val="bg1"/>
              </a:solidFill>
            </a:endParaRPr>
          </a:p>
        </p:txBody>
      </p:sp>
      <p:sp>
        <p:nvSpPr>
          <p:cNvPr id="35" name="TextBox 34"/>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36" name="Chevron 35"/>
          <p:cNvSpPr/>
          <p:nvPr/>
        </p:nvSpPr>
        <p:spPr>
          <a:xfrm>
            <a:off x="503480" y="2650657"/>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Rounded Rectangle 36"/>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192889299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83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United Kingdom</a:t>
            </a:r>
            <a:endParaRPr lang="en-US" dirty="0"/>
          </a:p>
        </p:txBody>
      </p:sp>
      <p:graphicFrame>
        <p:nvGraphicFramePr>
          <p:cNvPr id="45" name="Chart 44"/>
          <p:cNvGraphicFramePr/>
          <p:nvPr>
            <p:extLst>
              <p:ext uri="{D42A27DB-BD31-4B8C-83A1-F6EECF244321}">
                <p14:modId xmlns:p14="http://schemas.microsoft.com/office/powerpoint/2010/main" val="1594432673"/>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68514414"/>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dirty="0">
                          <a:solidFill>
                            <a:srgbClr val="000000"/>
                          </a:solidFill>
                          <a:effectLst/>
                          <a:latin typeface="+mn-lt"/>
                        </a:rPr>
                        <a:t>0.5%</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3.4%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$1,189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$161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465773249"/>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1099616" y="1047986"/>
            <a:ext cx="8073056" cy="6740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Visitors from the United Kingdom show healthy spending per account although they stay a bit shorter than average. Interestingly, their spending on Lodging is almost a third of their travel wallet in contrast to visitors from the US who stay longer.</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532852" y="3007782"/>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GBR – </a:t>
            </a:r>
            <a:r>
              <a:rPr lang="en-GB" sz="1100" b="1" dirty="0" smtClean="0">
                <a:solidFill>
                  <a:schemeClr val="bg1"/>
                </a:solidFill>
              </a:rPr>
              <a:t>512</a:t>
            </a:r>
            <a:endParaRPr lang="en-GB" sz="1100" b="1" dirty="0">
              <a:solidFill>
                <a:schemeClr val="bg1"/>
              </a:solidFill>
            </a:endParaRPr>
          </a:p>
        </p:txBody>
      </p:sp>
    </p:spTree>
    <p:extLst>
      <p:ext uri="{BB962C8B-B14F-4D97-AF65-F5344CB8AC3E}">
        <p14:creationId xmlns:p14="http://schemas.microsoft.com/office/powerpoint/2010/main" val="13181002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44"/>
          <p:cNvGraphicFramePr/>
          <p:nvPr>
            <p:extLst>
              <p:ext uri="{D42A27DB-BD31-4B8C-83A1-F6EECF244321}">
                <p14:modId xmlns:p14="http://schemas.microsoft.com/office/powerpoint/2010/main" val="473663791"/>
              </p:ext>
            </p:extLst>
          </p:nvPr>
        </p:nvGraphicFramePr>
        <p:xfrm>
          <a:off x="3598665" y="3114982"/>
          <a:ext cx="5052805" cy="15539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815"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3"/>
            <a:ext cx="8902337" cy="77435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7"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a:xfrm>
            <a:off x="856400" y="250031"/>
            <a:ext cx="7795070" cy="614361"/>
          </a:xfrm>
        </p:spPr>
        <p:txBody>
          <a:bodyPr/>
          <a:lstStyle/>
          <a:p>
            <a:r>
              <a:rPr lang="en-US" dirty="0"/>
              <a:t>O</a:t>
            </a:r>
            <a:r>
              <a:rPr lang="en-US" dirty="0" smtClean="0"/>
              <a:t>rigination Market Profile: Canada</a:t>
            </a:r>
            <a:endParaRPr lang="en-US" dirty="0"/>
          </a:p>
        </p:txBody>
      </p:sp>
      <p:graphicFrame>
        <p:nvGraphicFramePr>
          <p:cNvPr id="29" name="Table 28"/>
          <p:cNvGraphicFramePr>
            <a:graphicFrameLocks noGrp="1"/>
          </p:cNvGraphicFramePr>
          <p:nvPr>
            <p:extLst>
              <p:ext uri="{D42A27DB-BD31-4B8C-83A1-F6EECF244321}">
                <p14:modId xmlns:p14="http://schemas.microsoft.com/office/powerpoint/2010/main" val="4133703384"/>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6.7%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9.8%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13.9%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6.2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$677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$120</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2069708495"/>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1099615" y="895621"/>
            <a:ext cx="7804899" cy="893578"/>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 </a:t>
            </a:r>
          </a:p>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Canadian visitors show a pronounced peak of spending in the market during the Canadian winter months of January and February which bleeds into March as well. Their average length of stay is somewhat low however.</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CAN – </a:t>
            </a:r>
            <a:r>
              <a:rPr lang="en-GB" sz="1100" b="1" dirty="0" smtClean="0">
                <a:solidFill>
                  <a:schemeClr val="bg1"/>
                </a:solidFill>
              </a:rPr>
              <a:t>387</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512818" y="3351907"/>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33459539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8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887431"/>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smtClean="0"/>
              <a:t>Origination Market Profile: Germany</a:t>
            </a:r>
            <a:endParaRPr lang="en-US" dirty="0"/>
          </a:p>
        </p:txBody>
      </p:sp>
      <p:graphicFrame>
        <p:nvGraphicFramePr>
          <p:cNvPr id="45" name="Chart 44"/>
          <p:cNvGraphicFramePr/>
          <p:nvPr>
            <p:extLst>
              <p:ext uri="{D42A27DB-BD31-4B8C-83A1-F6EECF244321}">
                <p14:modId xmlns:p14="http://schemas.microsoft.com/office/powerpoint/2010/main" val="2518340173"/>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956269804"/>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dirty="0">
                          <a:solidFill>
                            <a:srgbClr val="000000"/>
                          </a:solidFill>
                          <a:effectLst/>
                          <a:latin typeface="+mn-lt"/>
                        </a:rPr>
                        <a:t>4.8%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11.8%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6.7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$779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$124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258419701"/>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23" name="TextBox 22"/>
          <p:cNvSpPr txBox="1"/>
          <p:nvPr/>
        </p:nvSpPr>
        <p:spPr>
          <a:xfrm>
            <a:off x="1060415" y="1096708"/>
            <a:ext cx="7804899" cy="480131"/>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smtClean="0">
                <a:solidFill>
                  <a:schemeClr val="bg1"/>
                </a:solidFill>
                <a:latin typeface="Arial" pitchFamily="34" charset="0"/>
              </a:rPr>
              <a:t>Germany shows fairly positive performance across all growth metrics and allocate almost a third of their spending to Lodging although their length of stay is below average.</a:t>
            </a:r>
          </a:p>
        </p:txBody>
      </p:sp>
      <p:sp>
        <p:nvSpPr>
          <p:cNvPr id="26" name="Rectangle 25"/>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30" name="Rounded Rectangle 29"/>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31" name="Rounded Rectangle 30"/>
          <p:cNvSpPr/>
          <p:nvPr/>
        </p:nvSpPr>
        <p:spPr bwMode="auto">
          <a:xfrm>
            <a:off x="1085600" y="3820969"/>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DEU – </a:t>
            </a:r>
            <a:r>
              <a:rPr lang="en-GB" sz="1100" b="1" dirty="0" smtClean="0">
                <a:solidFill>
                  <a:schemeClr val="bg1"/>
                </a:solidFill>
              </a:rPr>
              <a:t>143</a:t>
            </a:r>
            <a:endParaRPr lang="en-GB" sz="1100" b="1" dirty="0">
              <a:solidFill>
                <a:schemeClr val="bg1"/>
              </a:solidFill>
            </a:endParaRPr>
          </a:p>
        </p:txBody>
      </p:sp>
      <p:sp>
        <p:nvSpPr>
          <p:cNvPr id="33" name="Rounded Rectangle 32"/>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5" name="Rounded Rectangle 34"/>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6" name="Rounded Rectangle 35"/>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7" name="Rounded Rectangle 36"/>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8" name="Rounded Rectangle 37"/>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9" name="Rounded Rectangle 38"/>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40" name="TextBox 39"/>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1" name="Chevron 40"/>
          <p:cNvSpPr/>
          <p:nvPr/>
        </p:nvSpPr>
        <p:spPr>
          <a:xfrm>
            <a:off x="540120" y="3705541"/>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2" name="Rounded Rectangle 41"/>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35931992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88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France</a:t>
            </a:r>
            <a:endParaRPr lang="en-US" dirty="0"/>
          </a:p>
        </p:txBody>
      </p:sp>
      <p:graphicFrame>
        <p:nvGraphicFramePr>
          <p:cNvPr id="45" name="Chart 44"/>
          <p:cNvGraphicFramePr/>
          <p:nvPr>
            <p:extLst>
              <p:ext uri="{D42A27DB-BD31-4B8C-83A1-F6EECF244321}">
                <p14:modId xmlns:p14="http://schemas.microsoft.com/office/powerpoint/2010/main" val="222704447"/>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3744506861"/>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4.6%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7.5%</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11.6%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6.0</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$619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$101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481610217"/>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1099615" y="1110893"/>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French visitors have very short length of stay and a corresponding low percentage of spending in Lodging. Unlike other source countries, their peak month of spending is August although there is a secondary but smaller peak in February.</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FRA - </a:t>
            </a:r>
            <a:r>
              <a:rPr lang="en-GB" sz="1100" b="1" dirty="0" smtClean="0">
                <a:solidFill>
                  <a:schemeClr val="bg1"/>
                </a:solidFill>
              </a:rPr>
              <a:t>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520413" y="4057169"/>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286358496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90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Switzerland</a:t>
            </a:r>
            <a:endParaRPr lang="en-US" dirty="0"/>
          </a:p>
        </p:txBody>
      </p:sp>
      <p:graphicFrame>
        <p:nvGraphicFramePr>
          <p:cNvPr id="45" name="Chart 44"/>
          <p:cNvGraphicFramePr/>
          <p:nvPr>
            <p:extLst>
              <p:ext uri="{D42A27DB-BD31-4B8C-83A1-F6EECF244321}">
                <p14:modId xmlns:p14="http://schemas.microsoft.com/office/powerpoint/2010/main" val="3443835818"/>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089753439"/>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5.4%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8.4%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12.5%</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7.7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$1,298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$173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976423167"/>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p:cNvSpPr txBox="1"/>
          <p:nvPr/>
        </p:nvSpPr>
        <p:spPr>
          <a:xfrm>
            <a:off x="1078350" y="1086987"/>
            <a:ext cx="7922464" cy="6740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Swiss visitors show positive growth performance across all metrics and have one of the highest spending per account compared to other top ten countries. They also allocate almost a third of their spending to Lodging.</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CHE – </a:t>
            </a:r>
            <a:r>
              <a:rPr lang="en-GB" sz="1100" b="1" dirty="0" smtClean="0">
                <a:solidFill>
                  <a:schemeClr val="bg1"/>
                </a:solidFill>
              </a:rPr>
              <a:t>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494653" y="4408797"/>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142241940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116"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smtClean="0"/>
              <a:t>Executive Summary</a:t>
            </a:r>
            <a:endParaRPr lang="en-US" dirty="0"/>
          </a:p>
        </p:txBody>
      </p:sp>
      <p:grpSp>
        <p:nvGrpSpPr>
          <p:cNvPr id="6" name="Group 5"/>
          <p:cNvGrpSpPr/>
          <p:nvPr/>
        </p:nvGrpSpPr>
        <p:grpSpPr>
          <a:xfrm>
            <a:off x="317901" y="1134565"/>
            <a:ext cx="8508197" cy="2180494"/>
            <a:chOff x="326520" y="1108778"/>
            <a:chExt cx="8508197" cy="1964074"/>
          </a:xfrm>
        </p:grpSpPr>
        <p:sp>
          <p:nvSpPr>
            <p:cNvPr id="9" name="Rectangle 8"/>
            <p:cNvSpPr>
              <a:spLocks noChangeArrowheads="1"/>
            </p:cNvSpPr>
            <p:nvPr/>
          </p:nvSpPr>
          <p:spPr bwMode="gray">
            <a:xfrm>
              <a:off x="326520" y="1108779"/>
              <a:ext cx="1435046" cy="1964073"/>
            </a:xfrm>
            <a:prstGeom prst="rect">
              <a:avLst/>
            </a:prstGeom>
            <a:solidFill>
              <a:srgbClr val="F29422"/>
            </a:solidFill>
            <a:ln w="9525" algn="ctr">
              <a:noFill/>
              <a:miter lim="800000"/>
              <a:headEnd type="none" w="lg" len="lg"/>
              <a:tailEnd type="none" w="lg" len="lg"/>
            </a:ln>
          </p:spPr>
          <p:txBody>
            <a:bodyPr tIns="91440" bIns="91440" anchor="ctr"/>
            <a:lstStyle/>
            <a:p>
              <a:pPr algn="ctr">
                <a:spcAft>
                  <a:spcPts val="600"/>
                </a:spcAft>
              </a:pPr>
              <a:r>
                <a:rPr lang="en-US" sz="1400" b="1" dirty="0" smtClean="0">
                  <a:solidFill>
                    <a:schemeClr val="bg1"/>
                  </a:solidFill>
                </a:rPr>
                <a:t>Origination</a:t>
              </a:r>
              <a:r>
                <a:rPr lang="en-US" sz="1400" b="1" dirty="0" smtClean="0">
                  <a:solidFill>
                    <a:srgbClr val="FF0000"/>
                  </a:solidFill>
                </a:rPr>
                <a:t> </a:t>
              </a:r>
              <a:r>
                <a:rPr lang="en-US" sz="1400" b="1" dirty="0" smtClean="0">
                  <a:solidFill>
                    <a:srgbClr val="FFFFFF"/>
                  </a:solidFill>
                </a:rPr>
                <a:t>Market Dynamics</a:t>
              </a:r>
              <a:endParaRPr lang="en-US" sz="1400" b="1" dirty="0">
                <a:solidFill>
                  <a:srgbClr val="FFFFFF"/>
                </a:solidFill>
              </a:endParaRPr>
            </a:p>
          </p:txBody>
        </p:sp>
        <p:sp>
          <p:nvSpPr>
            <p:cNvPr id="10" name="Rectangle 8"/>
            <p:cNvSpPr>
              <a:spLocks noChangeArrowheads="1"/>
            </p:cNvSpPr>
            <p:nvPr/>
          </p:nvSpPr>
          <p:spPr bwMode="gray">
            <a:xfrm>
              <a:off x="1761566" y="1108778"/>
              <a:ext cx="7073151" cy="1964073"/>
            </a:xfrm>
            <a:prstGeom prst="rect">
              <a:avLst/>
            </a:prstGeom>
            <a:solidFill>
              <a:schemeClr val="bg1"/>
            </a:solidFill>
            <a:ln w="9525" algn="ctr">
              <a:solidFill>
                <a:schemeClr val="bg1">
                  <a:lumMod val="95000"/>
                </a:schemeClr>
              </a:solidFill>
              <a:miter lim="800000"/>
              <a:headEnd type="none" w="lg" len="lg"/>
              <a:tailEnd type="none" w="lg" len="lg"/>
            </a:ln>
          </p:spPr>
          <p:txBody>
            <a:bodyPr lIns="91440" tIns="91440" rIns="91440" bIns="91440"/>
            <a:lstStyle/>
            <a:p>
              <a:pPr marL="231775" lvl="1" indent="-231775">
                <a:spcAft>
                  <a:spcPts val="600"/>
                </a:spcAft>
                <a:buClr>
                  <a:srgbClr val="FF6600"/>
                </a:buClr>
                <a:buFont typeface="Wingdings" panose="05000000000000000000" pitchFamily="2" charset="2"/>
                <a:buChar char="§"/>
              </a:pPr>
              <a:r>
                <a:rPr lang="en-US" sz="1200" dirty="0" smtClean="0">
                  <a:solidFill>
                    <a:schemeClr val="tx1">
                      <a:lumMod val="75000"/>
                      <a:lumOff val="25000"/>
                    </a:schemeClr>
                  </a:solidFill>
                  <a:latin typeface="Arial"/>
                </a:rPr>
                <a:t>While international travel to the Caribbean remains steady throughout the year, spend data reveals that most visitors pick December – April. March is the peak month.</a:t>
              </a:r>
              <a:endParaRPr lang="en-US" sz="1200" dirty="0">
                <a:solidFill>
                  <a:schemeClr val="tx1">
                    <a:lumMod val="75000"/>
                    <a:lumOff val="25000"/>
                  </a:schemeClr>
                </a:solidFill>
                <a:latin typeface="Arial"/>
              </a:endParaRPr>
            </a:p>
            <a:p>
              <a:pPr marL="231775" lvl="1" indent="-231775">
                <a:spcAft>
                  <a:spcPts val="600"/>
                </a:spcAft>
                <a:buClr>
                  <a:srgbClr val="FF6600"/>
                </a:buClr>
                <a:buFont typeface="Wingdings" panose="05000000000000000000" pitchFamily="2" charset="2"/>
                <a:buChar char="§"/>
              </a:pPr>
              <a:r>
                <a:rPr lang="en-US" sz="1200" dirty="0" smtClean="0">
                  <a:solidFill>
                    <a:schemeClr val="tx1">
                      <a:lumMod val="75000"/>
                      <a:lumOff val="25000"/>
                    </a:schemeClr>
                  </a:solidFill>
                  <a:latin typeface="Arial"/>
                </a:rPr>
                <a:t>The top origination markets for spend are the US, Netherlands, </a:t>
              </a:r>
              <a:r>
                <a:rPr lang="en-US" sz="1200" dirty="0">
                  <a:solidFill>
                    <a:schemeClr val="tx1">
                      <a:lumMod val="75000"/>
                      <a:lumOff val="25000"/>
                    </a:schemeClr>
                  </a:solidFill>
                </a:rPr>
                <a:t>UK, Canada, </a:t>
              </a:r>
              <a:r>
                <a:rPr lang="en-US" sz="1200" dirty="0" smtClean="0">
                  <a:solidFill>
                    <a:schemeClr val="tx1">
                      <a:lumMod val="75000"/>
                      <a:lumOff val="25000"/>
                    </a:schemeClr>
                  </a:solidFill>
                  <a:latin typeface="Arial"/>
                </a:rPr>
                <a:t>Germany, France, </a:t>
              </a:r>
              <a:r>
                <a:rPr lang="en-US" sz="1200" dirty="0">
                  <a:solidFill>
                    <a:schemeClr val="tx1">
                      <a:lumMod val="75000"/>
                      <a:lumOff val="25000"/>
                    </a:schemeClr>
                  </a:solidFill>
                </a:rPr>
                <a:t>Switzerland, </a:t>
              </a:r>
              <a:r>
                <a:rPr lang="en-US" sz="1200" dirty="0" smtClean="0">
                  <a:solidFill>
                    <a:schemeClr val="tx1">
                      <a:lumMod val="75000"/>
                      <a:lumOff val="25000"/>
                    </a:schemeClr>
                  </a:solidFill>
                </a:rPr>
                <a:t>Panama, Chile</a:t>
              </a:r>
              <a:r>
                <a:rPr lang="en-US" sz="1200" dirty="0" smtClean="0">
                  <a:solidFill>
                    <a:schemeClr val="tx1">
                      <a:lumMod val="75000"/>
                      <a:lumOff val="25000"/>
                    </a:schemeClr>
                  </a:solidFill>
                  <a:latin typeface="Arial"/>
                </a:rPr>
                <a:t>, and Italy; dominated by the US which spends about 76 times the average origination market. The Netherlands and UK are a distant second and third, spending 5.4 and 5.1 times the average respectively.</a:t>
              </a:r>
            </a:p>
            <a:p>
              <a:pPr marL="231775" lvl="1" indent="-231775">
                <a:spcAft>
                  <a:spcPts val="600"/>
                </a:spcAft>
                <a:buClr>
                  <a:srgbClr val="FF6600"/>
                </a:buClr>
                <a:buFont typeface="Wingdings" panose="05000000000000000000" pitchFamily="2" charset="2"/>
                <a:buChar char="§"/>
              </a:pPr>
              <a:r>
                <a:rPr lang="en-US" sz="1200" dirty="0">
                  <a:solidFill>
                    <a:schemeClr val="tx1">
                      <a:lumMod val="75000"/>
                      <a:lumOff val="25000"/>
                    </a:schemeClr>
                  </a:solidFill>
                  <a:latin typeface="Arial"/>
                </a:rPr>
                <a:t>Among the rest of the top ten, </a:t>
              </a:r>
              <a:r>
                <a:rPr lang="en-US" sz="1200" dirty="0" smtClean="0">
                  <a:solidFill>
                    <a:schemeClr val="tx1">
                      <a:lumMod val="75000"/>
                      <a:lumOff val="25000"/>
                    </a:schemeClr>
                  </a:solidFill>
                  <a:latin typeface="Arial"/>
                </a:rPr>
                <a:t>other spend dynamics: </a:t>
              </a:r>
              <a:endParaRPr lang="en-US" sz="1200" dirty="0">
                <a:solidFill>
                  <a:schemeClr val="tx1">
                    <a:lumMod val="75000"/>
                    <a:lumOff val="25000"/>
                  </a:schemeClr>
                </a:solidFill>
                <a:latin typeface="Arial"/>
              </a:endParaRPr>
            </a:p>
            <a:p>
              <a:pPr marL="463550" lvl="2" indent="-231775">
                <a:spcAft>
                  <a:spcPts val="600"/>
                </a:spcAft>
                <a:buClr>
                  <a:srgbClr val="FF6600"/>
                </a:buClr>
                <a:buFont typeface="Arial" panose="020B0604020202020204" pitchFamily="34" charset="0"/>
                <a:buChar char="-"/>
              </a:pPr>
              <a:r>
                <a:rPr lang="en-US" sz="1200" dirty="0" smtClean="0">
                  <a:solidFill>
                    <a:schemeClr val="tx1">
                      <a:lumMod val="75000"/>
                      <a:lumOff val="25000"/>
                    </a:schemeClr>
                  </a:solidFill>
                  <a:latin typeface="Arial"/>
                </a:rPr>
                <a:t>By account, visitors from Vietnam spend more than visitors from any other origination market.</a:t>
              </a:r>
            </a:p>
            <a:p>
              <a:pPr marL="463550" lvl="2" indent="-231775">
                <a:spcAft>
                  <a:spcPts val="600"/>
                </a:spcAft>
                <a:buClr>
                  <a:srgbClr val="FF6600"/>
                </a:buClr>
                <a:buFont typeface="Arial" panose="020B0604020202020204" pitchFamily="34" charset="0"/>
                <a:buChar char="-"/>
              </a:pPr>
              <a:r>
                <a:rPr lang="en-US" sz="1200" dirty="0" smtClean="0">
                  <a:solidFill>
                    <a:schemeClr val="tx1">
                      <a:lumMod val="75000"/>
                      <a:lumOff val="25000"/>
                    </a:schemeClr>
                  </a:solidFill>
                  <a:latin typeface="Arial"/>
                </a:rPr>
                <a:t>All of the top ten origination markets show roughly similar spend behavior on major categories. </a:t>
              </a:r>
            </a:p>
            <a:p>
              <a:pPr marL="463550" lvl="2" indent="-231775">
                <a:spcAft>
                  <a:spcPts val="600"/>
                </a:spcAft>
                <a:buClr>
                  <a:srgbClr val="FF6600"/>
                </a:buClr>
                <a:buFont typeface="Arial" panose="020B0604020202020204" pitchFamily="34" charset="0"/>
                <a:buChar char="-"/>
              </a:pPr>
              <a:endParaRPr lang="en-US" sz="1200" dirty="0">
                <a:solidFill>
                  <a:schemeClr val="tx1">
                    <a:lumMod val="75000"/>
                    <a:lumOff val="25000"/>
                  </a:schemeClr>
                </a:solidFill>
                <a:latin typeface="Arial"/>
              </a:endParaRPr>
            </a:p>
            <a:p>
              <a:pPr marL="688975" lvl="2" indent="-231775">
                <a:spcAft>
                  <a:spcPts val="600"/>
                </a:spcAft>
                <a:buClr>
                  <a:srgbClr val="FF6600"/>
                </a:buClr>
                <a:buFont typeface="Wingdings" panose="05000000000000000000" pitchFamily="2" charset="2"/>
                <a:buChar char="§"/>
              </a:pPr>
              <a:endParaRPr lang="en-US" sz="1200" dirty="0" smtClean="0">
                <a:solidFill>
                  <a:schemeClr val="tx1">
                    <a:lumMod val="75000"/>
                    <a:lumOff val="25000"/>
                  </a:schemeClr>
                </a:solidFill>
                <a:latin typeface="Arial"/>
              </a:endParaRPr>
            </a:p>
            <a:p>
              <a:pPr marL="463550" lvl="2" indent="-231775">
                <a:spcAft>
                  <a:spcPts val="600"/>
                </a:spcAft>
                <a:buClr>
                  <a:srgbClr val="FF6600"/>
                </a:buClr>
                <a:buFont typeface="Arial" panose="020B0604020202020204" pitchFamily="34" charset="0"/>
                <a:buChar char="-"/>
              </a:pPr>
              <a:endParaRPr lang="en-US" sz="1200" dirty="0" smtClean="0">
                <a:solidFill>
                  <a:schemeClr val="tx1">
                    <a:lumMod val="75000"/>
                    <a:lumOff val="25000"/>
                  </a:schemeClr>
                </a:solidFill>
                <a:latin typeface="Arial"/>
              </a:endParaRPr>
            </a:p>
          </p:txBody>
        </p:sp>
      </p:grpSp>
      <p:grpSp>
        <p:nvGrpSpPr>
          <p:cNvPr id="4" name="Group 3"/>
          <p:cNvGrpSpPr/>
          <p:nvPr/>
        </p:nvGrpSpPr>
        <p:grpSpPr>
          <a:xfrm>
            <a:off x="317900" y="4682877"/>
            <a:ext cx="8508197" cy="986402"/>
            <a:chOff x="326519" y="4627929"/>
            <a:chExt cx="8508197" cy="986402"/>
          </a:xfrm>
        </p:grpSpPr>
        <p:sp>
          <p:nvSpPr>
            <p:cNvPr id="13" name="Rectangle 11"/>
            <p:cNvSpPr>
              <a:spLocks noChangeArrowheads="1"/>
            </p:cNvSpPr>
            <p:nvPr/>
          </p:nvSpPr>
          <p:spPr bwMode="gray">
            <a:xfrm>
              <a:off x="326519" y="4627930"/>
              <a:ext cx="1435046" cy="986401"/>
            </a:xfrm>
            <a:prstGeom prst="rect">
              <a:avLst/>
            </a:prstGeom>
            <a:solidFill>
              <a:srgbClr val="F29422"/>
            </a:solidFill>
            <a:ln w="9525" algn="ctr">
              <a:noFill/>
              <a:miter lim="800000"/>
              <a:headEnd type="none" w="lg" len="lg"/>
              <a:tailEnd type="none" w="lg" len="lg"/>
            </a:ln>
          </p:spPr>
          <p:txBody>
            <a:bodyPr tIns="91440" bIns="91440" anchor="ctr"/>
            <a:lstStyle/>
            <a:p>
              <a:pPr algn="ctr">
                <a:spcAft>
                  <a:spcPts val="600"/>
                </a:spcAft>
              </a:pPr>
              <a:r>
                <a:rPr lang="en-US" sz="1400" b="1" dirty="0" smtClean="0">
                  <a:solidFill>
                    <a:srgbClr val="FFFFFF"/>
                  </a:solidFill>
                </a:rPr>
                <a:t>Trends per Stay, by Origination Market</a:t>
              </a:r>
              <a:endParaRPr lang="en-US" sz="1400" b="1" dirty="0">
                <a:solidFill>
                  <a:srgbClr val="FFFFFF"/>
                </a:solidFill>
              </a:endParaRPr>
            </a:p>
          </p:txBody>
        </p:sp>
        <p:sp>
          <p:nvSpPr>
            <p:cNvPr id="14" name="Rectangle 12"/>
            <p:cNvSpPr>
              <a:spLocks noChangeArrowheads="1"/>
            </p:cNvSpPr>
            <p:nvPr/>
          </p:nvSpPr>
          <p:spPr bwMode="gray">
            <a:xfrm>
              <a:off x="1761565" y="4627929"/>
              <a:ext cx="7073151" cy="986401"/>
            </a:xfrm>
            <a:prstGeom prst="rect">
              <a:avLst/>
            </a:prstGeom>
            <a:solidFill>
              <a:schemeClr val="bg1"/>
            </a:solidFill>
            <a:ln w="9525" algn="ctr">
              <a:solidFill>
                <a:schemeClr val="bg1">
                  <a:lumMod val="95000"/>
                </a:schemeClr>
              </a:solidFill>
              <a:miter lim="800000"/>
              <a:headEnd type="none" w="lg" len="lg"/>
              <a:tailEnd type="none" w="lg" len="lg"/>
            </a:ln>
          </p:spPr>
          <p:txBody>
            <a:bodyPr lIns="182880" tIns="91440" rIns="182880" bIns="91440" anchor="ctr"/>
            <a:lstStyle/>
            <a:p>
              <a:pPr marL="231775" lvl="1" indent="-231775">
                <a:spcAft>
                  <a:spcPts val="600"/>
                </a:spcAft>
                <a:buClr>
                  <a:srgbClr val="FF6600"/>
                </a:buClr>
                <a:buFont typeface="Wingdings" panose="05000000000000000000" pitchFamily="2" charset="2"/>
                <a:buChar char="§"/>
              </a:pPr>
              <a:r>
                <a:rPr lang="en-US" sz="1200" dirty="0" smtClean="0">
                  <a:solidFill>
                    <a:schemeClr val="tx1">
                      <a:lumMod val="75000"/>
                      <a:lumOff val="25000"/>
                    </a:schemeClr>
                  </a:solidFill>
                  <a:latin typeface="Arial"/>
                </a:rPr>
                <a:t>Length of stay in this period does seem to generally correlate with amount spent per account. </a:t>
              </a:r>
              <a:r>
                <a:rPr lang="en-US" sz="1200" dirty="0">
                  <a:solidFill>
                    <a:schemeClr val="tx1">
                      <a:lumMod val="75000"/>
                      <a:lumOff val="25000"/>
                    </a:schemeClr>
                  </a:solidFill>
                </a:rPr>
                <a:t>For example, </a:t>
              </a:r>
              <a:r>
                <a:rPr lang="en-US" sz="1200" dirty="0" smtClean="0">
                  <a:solidFill>
                    <a:schemeClr val="tx1">
                      <a:lumMod val="75000"/>
                      <a:lumOff val="25000"/>
                    </a:schemeClr>
                  </a:solidFill>
                </a:rPr>
                <a:t>among </a:t>
              </a:r>
              <a:r>
                <a:rPr lang="en-US" sz="1200" dirty="0" smtClean="0">
                  <a:solidFill>
                    <a:schemeClr val="tx1">
                      <a:lumMod val="75000"/>
                      <a:lumOff val="25000"/>
                    </a:schemeClr>
                  </a:solidFill>
                  <a:latin typeface="Arial"/>
                </a:rPr>
                <a:t>the top ten origination markets, visitors from Panama stayed the longest and also had the highest average spend per account among the ten.</a:t>
              </a:r>
            </a:p>
          </p:txBody>
        </p:sp>
      </p:grpSp>
      <p:grpSp>
        <p:nvGrpSpPr>
          <p:cNvPr id="5" name="Group 4"/>
          <p:cNvGrpSpPr/>
          <p:nvPr/>
        </p:nvGrpSpPr>
        <p:grpSpPr>
          <a:xfrm>
            <a:off x="317900" y="3498863"/>
            <a:ext cx="8508197" cy="1092607"/>
            <a:chOff x="326519" y="3216847"/>
            <a:chExt cx="8508197" cy="1092607"/>
          </a:xfrm>
        </p:grpSpPr>
        <p:sp>
          <p:nvSpPr>
            <p:cNvPr id="11" name="Rectangle 10"/>
            <p:cNvSpPr>
              <a:spLocks noChangeArrowheads="1"/>
            </p:cNvSpPr>
            <p:nvPr/>
          </p:nvSpPr>
          <p:spPr bwMode="gray">
            <a:xfrm>
              <a:off x="326519" y="3216847"/>
              <a:ext cx="1435046" cy="1092607"/>
            </a:xfrm>
            <a:prstGeom prst="rect">
              <a:avLst/>
            </a:prstGeom>
            <a:solidFill>
              <a:srgbClr val="F29422"/>
            </a:solidFill>
            <a:ln w="9525" algn="ctr">
              <a:noFill/>
              <a:miter lim="800000"/>
              <a:headEnd type="none" w="lg" len="lg"/>
              <a:tailEnd type="none" w="lg" len="lg"/>
            </a:ln>
          </p:spPr>
          <p:txBody>
            <a:bodyPr tIns="91440" bIns="91440" anchor="ctr"/>
            <a:lstStyle/>
            <a:p>
              <a:pPr algn="ctr">
                <a:spcAft>
                  <a:spcPts val="600"/>
                </a:spcAft>
              </a:pPr>
              <a:r>
                <a:rPr lang="en-US" sz="1400" b="1" dirty="0" smtClean="0">
                  <a:solidFill>
                    <a:schemeClr val="bg1"/>
                  </a:solidFill>
                </a:rPr>
                <a:t>Spend Indexes and YoY Trends</a:t>
              </a:r>
              <a:endParaRPr lang="en-US" sz="1400" b="1" dirty="0">
                <a:solidFill>
                  <a:srgbClr val="FFFFFF"/>
                </a:solidFill>
              </a:endParaRPr>
            </a:p>
          </p:txBody>
        </p:sp>
        <p:sp>
          <p:nvSpPr>
            <p:cNvPr id="3" name="Rectangle 2"/>
            <p:cNvSpPr/>
            <p:nvPr/>
          </p:nvSpPr>
          <p:spPr>
            <a:xfrm>
              <a:off x="1761566" y="3216847"/>
              <a:ext cx="7073150" cy="1092607"/>
            </a:xfrm>
            <a:prstGeom prst="rect">
              <a:avLst/>
            </a:prstGeom>
            <a:solidFill>
              <a:schemeClr val="bg1"/>
            </a:solidFill>
          </p:spPr>
          <p:txBody>
            <a:bodyPr wrap="square">
              <a:spAutoFit/>
            </a:bodyPr>
            <a:lstStyle/>
            <a:p>
              <a:pPr marL="231775" lvl="1" indent="-231775">
                <a:spcAft>
                  <a:spcPts val="600"/>
                </a:spcAft>
                <a:buClr>
                  <a:srgbClr val="FF6600"/>
                </a:buClr>
                <a:buFont typeface="Wingdings" panose="05000000000000000000" pitchFamily="2" charset="2"/>
                <a:buChar char="§"/>
              </a:pPr>
              <a:r>
                <a:rPr lang="en-US" sz="1200" dirty="0" smtClean="0">
                  <a:solidFill>
                    <a:schemeClr val="tx1">
                      <a:lumMod val="75000"/>
                      <a:lumOff val="25000"/>
                    </a:schemeClr>
                  </a:solidFill>
                </a:rPr>
                <a:t>The Netherlands experienced </a:t>
              </a:r>
              <a:r>
                <a:rPr lang="en-US" sz="1200" dirty="0">
                  <a:solidFill>
                    <a:schemeClr val="tx1">
                      <a:lumMod val="75000"/>
                      <a:lumOff val="25000"/>
                    </a:schemeClr>
                  </a:solidFill>
                </a:rPr>
                <a:t>the </a:t>
              </a:r>
              <a:r>
                <a:rPr lang="en-US" sz="1200" dirty="0" smtClean="0">
                  <a:solidFill>
                    <a:schemeClr val="tx1">
                      <a:lumMod val="75000"/>
                      <a:lumOff val="25000"/>
                    </a:schemeClr>
                  </a:solidFill>
                </a:rPr>
                <a:t>highest YoY spend, transaction, and visits growth, along with  </a:t>
              </a:r>
              <a:r>
                <a:rPr lang="en-US" sz="1200" dirty="0">
                  <a:solidFill>
                    <a:schemeClr val="tx1">
                      <a:lumMod val="75000"/>
                      <a:lumOff val="25000"/>
                    </a:schemeClr>
                  </a:solidFill>
                </a:rPr>
                <a:t>being at the </a:t>
              </a:r>
              <a:r>
                <a:rPr lang="en-US" sz="1200" dirty="0" smtClean="0">
                  <a:solidFill>
                    <a:schemeClr val="tx1">
                      <a:lumMod val="75000"/>
                      <a:lumOff val="25000"/>
                    </a:schemeClr>
                  </a:solidFill>
                </a:rPr>
                <a:t>upper </a:t>
              </a:r>
              <a:r>
                <a:rPr lang="en-US" sz="1200" dirty="0">
                  <a:solidFill>
                    <a:schemeClr val="tx1">
                      <a:lumMod val="75000"/>
                      <a:lumOff val="25000"/>
                    </a:schemeClr>
                  </a:solidFill>
                </a:rPr>
                <a:t>end of the spend and transaction </a:t>
              </a:r>
              <a:r>
                <a:rPr lang="en-US" sz="1200" dirty="0" smtClean="0">
                  <a:solidFill>
                    <a:schemeClr val="tx1">
                      <a:lumMod val="75000"/>
                      <a:lumOff val="25000"/>
                    </a:schemeClr>
                  </a:solidFill>
                </a:rPr>
                <a:t>indexes.</a:t>
              </a:r>
            </a:p>
            <a:p>
              <a:pPr marL="231775" lvl="1" indent="-231775">
                <a:spcAft>
                  <a:spcPts val="600"/>
                </a:spcAft>
                <a:buClr>
                  <a:srgbClr val="FF6600"/>
                </a:buClr>
                <a:buFont typeface="Wingdings" panose="05000000000000000000" pitchFamily="2" charset="2"/>
                <a:buChar char="§"/>
              </a:pPr>
              <a:r>
                <a:rPr lang="en-US" sz="1200" dirty="0" smtClean="0">
                  <a:solidFill>
                    <a:schemeClr val="tx1">
                      <a:lumMod val="75000"/>
                      <a:lumOff val="25000"/>
                    </a:schemeClr>
                  </a:solidFill>
                </a:rPr>
                <a:t>All remaining origination countries showed scattered growth, </a:t>
              </a:r>
              <a:r>
                <a:rPr lang="en-US" sz="1200" dirty="0">
                  <a:solidFill>
                    <a:schemeClr val="tx1">
                      <a:lumMod val="75000"/>
                      <a:lumOff val="25000"/>
                    </a:schemeClr>
                  </a:solidFill>
                </a:rPr>
                <a:t>with the exception of </a:t>
              </a:r>
              <a:r>
                <a:rPr lang="en-US" sz="1200" dirty="0" smtClean="0">
                  <a:solidFill>
                    <a:schemeClr val="tx1">
                      <a:lumMod val="75000"/>
                      <a:lumOff val="25000"/>
                    </a:schemeClr>
                  </a:solidFill>
                </a:rPr>
                <a:t>the US and the UK, </a:t>
              </a:r>
              <a:r>
                <a:rPr lang="en-US" sz="1200" dirty="0">
                  <a:solidFill>
                    <a:schemeClr val="tx1">
                      <a:lumMod val="75000"/>
                      <a:lumOff val="25000"/>
                    </a:schemeClr>
                  </a:solidFill>
                </a:rPr>
                <a:t>which showed </a:t>
              </a:r>
              <a:r>
                <a:rPr lang="en-US" sz="1200" dirty="0" smtClean="0">
                  <a:solidFill>
                    <a:schemeClr val="tx1">
                      <a:lumMod val="75000"/>
                      <a:lumOff val="25000"/>
                    </a:schemeClr>
                  </a:solidFill>
                </a:rPr>
                <a:t>slight negative growth and Panama which had negative </a:t>
              </a:r>
              <a:r>
                <a:rPr lang="en-US" sz="1200" dirty="0">
                  <a:solidFill>
                    <a:schemeClr val="tx1">
                      <a:lumMod val="75000"/>
                      <a:lumOff val="25000"/>
                    </a:schemeClr>
                  </a:solidFill>
                </a:rPr>
                <a:t>growth </a:t>
              </a:r>
              <a:r>
                <a:rPr lang="en-US" sz="1200" dirty="0" smtClean="0">
                  <a:solidFill>
                    <a:schemeClr val="tx1">
                      <a:lumMod val="75000"/>
                      <a:lumOff val="25000"/>
                    </a:schemeClr>
                  </a:solidFill>
                </a:rPr>
                <a:t>of about -5%.</a:t>
              </a:r>
              <a:br>
                <a:rPr lang="en-US" sz="1200" dirty="0" smtClean="0">
                  <a:solidFill>
                    <a:schemeClr val="tx1">
                      <a:lumMod val="75000"/>
                      <a:lumOff val="25000"/>
                    </a:schemeClr>
                  </a:solidFill>
                </a:rPr>
              </a:br>
              <a:endParaRPr lang="en-US" sz="1200" dirty="0">
                <a:solidFill>
                  <a:schemeClr val="tx1">
                    <a:lumMod val="75000"/>
                    <a:lumOff val="25000"/>
                  </a:schemeClr>
                </a:solidFill>
              </a:endParaRPr>
            </a:p>
          </p:txBody>
        </p:sp>
      </p:grpSp>
    </p:spTree>
    <p:extLst>
      <p:ext uri="{BB962C8B-B14F-4D97-AF65-F5344CB8AC3E}">
        <p14:creationId xmlns:p14="http://schemas.microsoft.com/office/powerpoint/2010/main" val="40563307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93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11815"/>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smtClean="0"/>
              <a:t>Origination Market Profile: Panama</a:t>
            </a:r>
            <a:endParaRPr lang="en-US" dirty="0"/>
          </a:p>
        </p:txBody>
      </p:sp>
      <p:graphicFrame>
        <p:nvGraphicFramePr>
          <p:cNvPr id="45" name="Chart 44"/>
          <p:cNvGraphicFramePr/>
          <p:nvPr>
            <p:extLst>
              <p:ext uri="{D42A27DB-BD31-4B8C-83A1-F6EECF244321}">
                <p14:modId xmlns:p14="http://schemas.microsoft.com/office/powerpoint/2010/main" val="3912608680"/>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259326786"/>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-5.4%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-2.7%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0.9%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9.1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$1,878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$93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2774131931"/>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p:cNvSpPr txBox="1"/>
          <p:nvPr/>
        </p:nvSpPr>
        <p:spPr>
          <a:xfrm>
            <a:off x="1060415" y="942039"/>
            <a:ext cx="7804899" cy="867930"/>
          </a:xfrm>
          <a:prstGeom prst="rect">
            <a:avLst/>
          </a:prstGeom>
          <a:noFill/>
        </p:spPr>
        <p:txBody>
          <a:bodyPr wrap="square" rtlCol="0">
            <a:spAutoFit/>
          </a:bodyPr>
          <a:lstStyle/>
          <a:p>
            <a:pPr marL="3175" lvl="1" defTabSz="457200">
              <a:lnSpc>
                <a:spcPct val="90000"/>
              </a:lnSpc>
              <a:spcAft>
                <a:spcPts val="200"/>
              </a:spcAft>
              <a:buClr>
                <a:schemeClr val="bg1"/>
              </a:buClr>
              <a:buSzPct val="100000"/>
              <a:defRPr/>
            </a:pPr>
            <a:r>
              <a:rPr lang="en-US" sz="1400" b="1" dirty="0" smtClean="0">
                <a:solidFill>
                  <a:schemeClr val="bg1"/>
                </a:solidFill>
                <a:latin typeface="Arial" pitchFamily="34" charset="0"/>
              </a:rPr>
              <a:t>As should be expected from proximity to the market, seasonality of spending from Panama is fairly flat but with a modest peak in December. Surprisingly, they have the longest length of stay metric among the top ten countries while allocating a fairly low percentage of spending to Lodging.</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PAN – </a:t>
            </a:r>
            <a:r>
              <a:rPr lang="en-GB" sz="1100" b="1" dirty="0" smtClean="0">
                <a:solidFill>
                  <a:schemeClr val="bg1"/>
                </a:solidFill>
              </a:rPr>
              <a:t>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540120" y="4760425"/>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3656352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55"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a:t>O</a:t>
            </a:r>
            <a:r>
              <a:rPr lang="en-US" dirty="0" smtClean="0"/>
              <a:t>rigination Market Profile: Chile</a:t>
            </a:r>
            <a:endParaRPr lang="en-US" dirty="0"/>
          </a:p>
        </p:txBody>
      </p:sp>
      <p:graphicFrame>
        <p:nvGraphicFramePr>
          <p:cNvPr id="45" name="Chart 44"/>
          <p:cNvGraphicFramePr/>
          <p:nvPr>
            <p:extLst>
              <p:ext uri="{D42A27DB-BD31-4B8C-83A1-F6EECF244321}">
                <p14:modId xmlns:p14="http://schemas.microsoft.com/office/powerpoint/2010/main" val="1962224202"/>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1612972555"/>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5.8%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8.8%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12.9%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5.8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$1,021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$169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1961847473"/>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5" name="TextBox 54"/>
          <p:cNvSpPr txBox="1"/>
          <p:nvPr/>
        </p:nvSpPr>
        <p:spPr>
          <a:xfrm>
            <a:off x="1099615" y="969265"/>
            <a:ext cx="7804899" cy="867930"/>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Chilean seasonality shows an interesting double peak, the highest one in February (summer in Chile) and the second in July (winter in Chile). Although they have short stays, they allocate almost 42% of their spending to Lodging, which is the highest among all top ten countries. They also spend in retail at a higher rate than other countries.</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6" name="Rounded Rectangle 25"/>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a:t>
            </a:r>
            <a:endParaRPr lang="en-GB" sz="1100" b="1" dirty="0">
              <a:solidFill>
                <a:schemeClr val="bg1"/>
              </a:solidFill>
            </a:endParaRPr>
          </a:p>
        </p:txBody>
      </p:sp>
      <p:sp>
        <p:nvSpPr>
          <p:cNvPr id="28" name="Rounded Rectangle 27"/>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0" name="Rounded Rectangle 29"/>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1" name="Rounded Rectangle 30"/>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3" name="Rounded Rectangle 32"/>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5" name="Rounded Rectangle 34"/>
          <p:cNvSpPr/>
          <p:nvPr/>
        </p:nvSpPr>
        <p:spPr bwMode="auto">
          <a:xfrm>
            <a:off x="1085600" y="5227481"/>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CHL– </a:t>
            </a:r>
            <a:r>
              <a:rPr lang="en-GB" sz="1100" b="1" dirty="0" smtClean="0">
                <a:solidFill>
                  <a:schemeClr val="bg1"/>
                </a:solidFill>
              </a:rPr>
              <a:t>80</a:t>
            </a:r>
            <a:endParaRPr lang="en-GB" sz="1100" b="1" dirty="0">
              <a:solidFill>
                <a:schemeClr val="bg1"/>
              </a:solidFill>
            </a:endParaRPr>
          </a:p>
        </p:txBody>
      </p:sp>
      <p:sp>
        <p:nvSpPr>
          <p:cNvPr id="36" name="Rounded Rectangle 35"/>
          <p:cNvSpPr/>
          <p:nvPr/>
        </p:nvSpPr>
        <p:spPr bwMode="auto">
          <a:xfrm>
            <a:off x="1085602" y="557911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ITA – 75</a:t>
            </a:r>
            <a:endParaRPr lang="en-GB" sz="1100" b="1" dirty="0">
              <a:solidFill>
                <a:schemeClr val="bg1"/>
              </a:solidFill>
            </a:endParaRPr>
          </a:p>
        </p:txBody>
      </p:sp>
      <p:sp>
        <p:nvSpPr>
          <p:cNvPr id="37" name="Rounded Rectangle 36"/>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 </a:t>
            </a:r>
            <a:endParaRPr lang="en-GB" sz="1100" b="1" dirty="0">
              <a:solidFill>
                <a:schemeClr val="bg1"/>
              </a:solidFill>
            </a:endParaRPr>
          </a:p>
        </p:txBody>
      </p:sp>
      <p:sp>
        <p:nvSpPr>
          <p:cNvPr id="38" name="TextBox 37"/>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39" name="Chevron 38"/>
          <p:cNvSpPr/>
          <p:nvPr/>
        </p:nvSpPr>
        <p:spPr>
          <a:xfrm>
            <a:off x="493901" y="5112053"/>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Rounded Rectangle 39"/>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8369383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97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5" name="Picture 14" descr="ebb-and-flow-spyglass.png"/>
          <p:cNvPicPr>
            <a:picLocks noChangeAspect="1"/>
          </p:cNvPicPr>
          <p:nvPr/>
        </p:nvPicPr>
        <p:blipFill>
          <a:blip r:embed="rId6" cstate="print"/>
          <a:stretch>
            <a:fillRect/>
          </a:stretch>
        </p:blipFill>
        <p:spPr>
          <a:xfrm rot="18791917">
            <a:off x="391199" y="1092819"/>
            <a:ext cx="566287" cy="576656"/>
          </a:xfrm>
          <a:prstGeom prst="rect">
            <a:avLst/>
          </a:prstGeom>
        </p:spPr>
      </p:pic>
      <p:sp>
        <p:nvSpPr>
          <p:cNvPr id="2" name="Title 1"/>
          <p:cNvSpPr>
            <a:spLocks noGrp="1"/>
          </p:cNvSpPr>
          <p:nvPr>
            <p:ph type="title"/>
          </p:nvPr>
        </p:nvSpPr>
        <p:spPr/>
        <p:txBody>
          <a:bodyPr/>
          <a:lstStyle/>
          <a:p>
            <a:r>
              <a:rPr lang="en-US" dirty="0" smtClean="0"/>
              <a:t>Origination Market Profile: Italy</a:t>
            </a:r>
            <a:endParaRPr lang="en-US" dirty="0"/>
          </a:p>
        </p:txBody>
      </p:sp>
      <p:graphicFrame>
        <p:nvGraphicFramePr>
          <p:cNvPr id="45" name="Chart 44"/>
          <p:cNvGraphicFramePr/>
          <p:nvPr>
            <p:extLst>
              <p:ext uri="{D42A27DB-BD31-4B8C-83A1-F6EECF244321}">
                <p14:modId xmlns:p14="http://schemas.microsoft.com/office/powerpoint/2010/main" val="2393507338"/>
              </p:ext>
            </p:extLst>
          </p:nvPr>
        </p:nvGraphicFramePr>
        <p:xfrm>
          <a:off x="3594469" y="3055526"/>
          <a:ext cx="5052805" cy="155396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753228082"/>
              </p:ext>
            </p:extLst>
          </p:nvPr>
        </p:nvGraphicFramePr>
        <p:xfrm>
          <a:off x="3345622" y="1987118"/>
          <a:ext cx="5558892" cy="936463"/>
        </p:xfrm>
        <a:graphic>
          <a:graphicData uri="http://schemas.openxmlformats.org/drawingml/2006/table">
            <a:tbl>
              <a:tblPr firstRow="1" bandRow="1">
                <a:effectLst>
                  <a:outerShdw blurRad="50800" dist="38100" dir="5400000" algn="t" rotWithShape="0">
                    <a:prstClr val="black">
                      <a:alpha val="40000"/>
                    </a:prstClr>
                  </a:outerShdw>
                </a:effectLst>
                <a:tableStyleId>{21E4AEA4-8DFA-4A89-87EB-49C32662AFE0}</a:tableStyleId>
              </a:tblPr>
              <a:tblGrid>
                <a:gridCol w="926482"/>
                <a:gridCol w="926482"/>
                <a:gridCol w="926482"/>
                <a:gridCol w="926482"/>
                <a:gridCol w="926482"/>
                <a:gridCol w="926482"/>
              </a:tblGrid>
              <a:tr h="258548">
                <a:tc>
                  <a:txBody>
                    <a:bodyPr/>
                    <a:lstStyle/>
                    <a:p>
                      <a:pPr algn="ct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(Spend)</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b="1" dirty="0" smtClean="0">
                          <a:solidFill>
                            <a:schemeClr val="tx1">
                              <a:lumMod val="75000"/>
                              <a:lumOff val="25000"/>
                            </a:schemeClr>
                          </a:solidFill>
                        </a:rPr>
                        <a:t>YoY Growth</a:t>
                      </a:r>
                      <a:r>
                        <a:rPr lang="en-GB" sz="1000" b="1" baseline="0" dirty="0" smtClean="0">
                          <a:solidFill>
                            <a:schemeClr val="tx1">
                              <a:lumMod val="75000"/>
                              <a:lumOff val="25000"/>
                            </a:schemeClr>
                          </a:solidFill>
                        </a:rPr>
                        <a:t> (</a:t>
                      </a:r>
                      <a:r>
                        <a:rPr lang="en-GB" sz="1000" b="1" baseline="0" dirty="0" err="1" smtClean="0">
                          <a:solidFill>
                            <a:schemeClr val="tx1">
                              <a:lumMod val="75000"/>
                              <a:lumOff val="25000"/>
                            </a:schemeClr>
                          </a:solidFill>
                        </a:rPr>
                        <a:t>Transac-tions</a:t>
                      </a:r>
                      <a:r>
                        <a:rPr lang="en-GB" sz="1000" b="1" baseline="0" dirty="0" smtClean="0">
                          <a:solidFill>
                            <a:schemeClr val="tx1">
                              <a:lumMod val="75000"/>
                              <a:lumOff val="25000"/>
                            </a:schemeClr>
                          </a:solidFill>
                        </a:rPr>
                        <a:t>)</a:t>
                      </a:r>
                      <a:endParaRPr lang="en-GB" sz="1000" b="1" dirty="0" smtClean="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YoY</a:t>
                      </a:r>
                      <a:r>
                        <a:rPr lang="en-GB" sz="1000" b="1" baseline="0" dirty="0" smtClean="0">
                          <a:solidFill>
                            <a:schemeClr val="tx1">
                              <a:lumMod val="75000"/>
                              <a:lumOff val="25000"/>
                            </a:schemeClr>
                          </a:solidFill>
                        </a:rPr>
                        <a:t> Growth (Unique Stays)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1"/>
                    </a:solidFill>
                  </a:tcPr>
                </a:tc>
                <a:tc>
                  <a:txBody>
                    <a:bodyPr/>
                    <a:lstStyle/>
                    <a:p>
                      <a:pPr algn="ctr"/>
                      <a:r>
                        <a:rPr lang="en-GB" sz="1000" b="1" dirty="0" smtClean="0">
                          <a:solidFill>
                            <a:schemeClr val="tx1">
                              <a:lumMod val="75000"/>
                              <a:lumOff val="25000"/>
                            </a:schemeClr>
                          </a:solidFill>
                        </a:rPr>
                        <a:t>Avg.</a:t>
                      </a:r>
                      <a:r>
                        <a:rPr lang="en-GB" sz="1000" b="1" baseline="0" dirty="0" smtClean="0">
                          <a:solidFill>
                            <a:schemeClr val="tx1">
                              <a:lumMod val="75000"/>
                              <a:lumOff val="25000"/>
                            </a:schemeClr>
                          </a:solidFill>
                        </a:rPr>
                        <a:t> Length of Stay (Days)</a:t>
                      </a:r>
                      <a:endParaRPr lang="en-GB" sz="1000" b="1" dirty="0">
                        <a:solidFill>
                          <a:schemeClr val="tx1">
                            <a:lumMod val="75000"/>
                            <a:lumOff val="25000"/>
                          </a:schemeClr>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2">
                        <a:lumMod val="60000"/>
                        <a:lumOff val="40000"/>
                      </a:schemeClr>
                    </a:solidFill>
                  </a:tcPr>
                </a:tc>
                <a:tc>
                  <a:txBody>
                    <a:bodyPr/>
                    <a:lstStyle/>
                    <a:p>
                      <a:pPr algn="ctr"/>
                      <a:r>
                        <a:rPr lang="en-GB" sz="1000" b="1" dirty="0" smtClean="0">
                          <a:solidFill>
                            <a:schemeClr val="bg1"/>
                          </a:solidFill>
                        </a:rPr>
                        <a:t>Average Spend  per Account</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c>
                  <a:txBody>
                    <a:bodyPr/>
                    <a:lstStyle/>
                    <a:p>
                      <a:pPr algn="ctr"/>
                      <a:r>
                        <a:rPr lang="en-GB" sz="1000" b="1" dirty="0" smtClean="0">
                          <a:solidFill>
                            <a:schemeClr val="bg1"/>
                          </a:solidFill>
                        </a:rPr>
                        <a:t>Average Transaction  Value</a:t>
                      </a:r>
                      <a:endParaRPr lang="en-GB" sz="1000" b="1" dirty="0">
                        <a:solidFill>
                          <a:schemeClr val="bg1"/>
                        </a:solidFill>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tx1">
                        <a:lumMod val="75000"/>
                        <a:lumOff val="25000"/>
                      </a:schemeClr>
                    </a:solidFill>
                  </a:tcPr>
                </a:tc>
              </a:tr>
              <a:tr h="387823">
                <a:tc>
                  <a:txBody>
                    <a:bodyPr/>
                    <a:lstStyle/>
                    <a:p>
                      <a:pPr algn="ctr" fontAlgn="b"/>
                      <a:r>
                        <a:rPr lang="en-US" sz="1000" b="0" i="0" u="none" strike="noStrike">
                          <a:solidFill>
                            <a:srgbClr val="000000"/>
                          </a:solidFill>
                          <a:effectLst/>
                          <a:latin typeface="+mn-lt"/>
                        </a:rPr>
                        <a:t>1.7%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4.6%</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8.5%</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7.1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a:solidFill>
                            <a:srgbClr val="000000"/>
                          </a:solidFill>
                          <a:effectLst/>
                          <a:latin typeface="+mn-lt"/>
                        </a:rPr>
                        <a:t>$672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US" sz="1000" b="0" i="0" u="none" strike="noStrike" dirty="0">
                          <a:solidFill>
                            <a:srgbClr val="000000"/>
                          </a:solidFill>
                          <a:effectLst/>
                          <a:latin typeface="+mn-lt"/>
                        </a:rPr>
                        <a:t>$93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r>
            </a:tbl>
          </a:graphicData>
        </a:graphic>
      </p:graphicFrame>
      <p:graphicFrame>
        <p:nvGraphicFramePr>
          <p:cNvPr id="24" name="Chart 23"/>
          <p:cNvGraphicFramePr/>
          <p:nvPr>
            <p:extLst>
              <p:ext uri="{D42A27DB-BD31-4B8C-83A1-F6EECF244321}">
                <p14:modId xmlns:p14="http://schemas.microsoft.com/office/powerpoint/2010/main" val="558943386"/>
              </p:ext>
            </p:extLst>
          </p:nvPr>
        </p:nvGraphicFramePr>
        <p:xfrm>
          <a:off x="3858126" y="4558090"/>
          <a:ext cx="4026568" cy="1693672"/>
        </p:xfrm>
        <a:graphic>
          <a:graphicData uri="http://schemas.openxmlformats.org/drawingml/2006/chart">
            <c:chart xmlns:c="http://schemas.openxmlformats.org/drawingml/2006/chart" xmlns:r="http://schemas.openxmlformats.org/officeDocument/2006/relationships" r:id="rId8"/>
          </a:graphicData>
        </a:graphic>
      </p:graphicFrame>
      <p:sp>
        <p:nvSpPr>
          <p:cNvPr id="54" name="TextBox 53"/>
          <p:cNvSpPr txBox="1"/>
          <p:nvPr/>
        </p:nvSpPr>
        <p:spPr>
          <a:xfrm>
            <a:off x="1099616" y="1031944"/>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chemeClr val="bg1"/>
              </a:buClr>
              <a:buSzPct val="100000"/>
              <a:defRPr/>
            </a:pPr>
            <a:r>
              <a:rPr lang="en-US" sz="1400" b="1" dirty="0" smtClean="0">
                <a:solidFill>
                  <a:schemeClr val="bg1"/>
                </a:solidFill>
                <a:latin typeface="Arial" pitchFamily="34" charset="0"/>
              </a:rPr>
              <a:t>Italy is another source market with a double peak of seasonality, the highest one in August, and the second one in January. Their length of stay is about a day below average but they still allocate a fair percentage of spending to Lodging.</a:t>
            </a:r>
          </a:p>
        </p:txBody>
      </p:sp>
      <p:sp>
        <p:nvSpPr>
          <p:cNvPr id="23" name="Rectangle 22"/>
          <p:cNvSpPr/>
          <p:nvPr/>
        </p:nvSpPr>
        <p:spPr>
          <a:xfrm>
            <a:off x="610772" y="1980262"/>
            <a:ext cx="2296947" cy="4146167"/>
          </a:xfrm>
          <a:prstGeom prst="rect">
            <a:avLst/>
          </a:prstGeom>
          <a:solidFill>
            <a:schemeClr val="bg1"/>
          </a:solidFill>
          <a:ln w="12700">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bwMode="auto">
          <a:xfrm>
            <a:off x="1085600" y="241445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USA – </a:t>
            </a:r>
            <a:r>
              <a:rPr lang="en-GB" sz="1100" b="1" dirty="0" smtClean="0">
                <a:solidFill>
                  <a:schemeClr val="bg1"/>
                </a:solidFill>
              </a:rPr>
              <a:t>7,609</a:t>
            </a:r>
            <a:endParaRPr lang="en-GB" sz="1100" b="1" dirty="0">
              <a:solidFill>
                <a:schemeClr val="bg1"/>
              </a:solidFill>
            </a:endParaRPr>
          </a:p>
        </p:txBody>
      </p:sp>
      <p:sp>
        <p:nvSpPr>
          <p:cNvPr id="28" name="Rounded Rectangle 27"/>
          <p:cNvSpPr/>
          <p:nvPr/>
        </p:nvSpPr>
        <p:spPr bwMode="auto">
          <a:xfrm>
            <a:off x="1082113" y="346733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CAN – 387 </a:t>
            </a:r>
            <a:endParaRPr lang="en-GB" sz="1100" b="1" dirty="0">
              <a:solidFill>
                <a:schemeClr val="bg1"/>
              </a:solidFill>
            </a:endParaRPr>
          </a:p>
        </p:txBody>
      </p:sp>
      <p:sp>
        <p:nvSpPr>
          <p:cNvPr id="30" name="Rounded Rectangle 29"/>
          <p:cNvSpPr/>
          <p:nvPr/>
        </p:nvSpPr>
        <p:spPr bwMode="auto">
          <a:xfrm>
            <a:off x="1085600" y="3820969"/>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DEU – 143</a:t>
            </a:r>
            <a:endParaRPr lang="en-GB" sz="1100" b="1" dirty="0">
              <a:solidFill>
                <a:schemeClr val="bg1"/>
              </a:solidFill>
            </a:endParaRPr>
          </a:p>
        </p:txBody>
      </p:sp>
      <p:sp>
        <p:nvSpPr>
          <p:cNvPr id="31" name="Rounded Rectangle 30"/>
          <p:cNvSpPr/>
          <p:nvPr/>
        </p:nvSpPr>
        <p:spPr bwMode="auto">
          <a:xfrm>
            <a:off x="1085600" y="4172597"/>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FRA - 93</a:t>
            </a:r>
            <a:endParaRPr lang="en-GB" sz="1100" b="1" dirty="0">
              <a:solidFill>
                <a:schemeClr val="bg1"/>
              </a:solidFill>
            </a:endParaRPr>
          </a:p>
        </p:txBody>
      </p:sp>
      <p:sp>
        <p:nvSpPr>
          <p:cNvPr id="33" name="Rounded Rectangle 32"/>
          <p:cNvSpPr/>
          <p:nvPr/>
        </p:nvSpPr>
        <p:spPr bwMode="auto">
          <a:xfrm>
            <a:off x="1085600" y="452422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CHE – 83</a:t>
            </a:r>
            <a:endParaRPr lang="en-GB" sz="1100" b="1" dirty="0">
              <a:solidFill>
                <a:schemeClr val="bg1"/>
              </a:solidFill>
            </a:endParaRPr>
          </a:p>
        </p:txBody>
      </p:sp>
      <p:sp>
        <p:nvSpPr>
          <p:cNvPr id="35" name="Rounded Rectangle 34"/>
          <p:cNvSpPr/>
          <p:nvPr/>
        </p:nvSpPr>
        <p:spPr bwMode="auto">
          <a:xfrm>
            <a:off x="1085600" y="4875853"/>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PAN – 83</a:t>
            </a:r>
            <a:endParaRPr lang="en-GB" sz="1100" b="1" dirty="0">
              <a:solidFill>
                <a:schemeClr val="bg1"/>
              </a:solidFill>
            </a:endParaRPr>
          </a:p>
        </p:txBody>
      </p:sp>
      <p:sp>
        <p:nvSpPr>
          <p:cNvPr id="36" name="Rounded Rectangle 35"/>
          <p:cNvSpPr/>
          <p:nvPr/>
        </p:nvSpPr>
        <p:spPr bwMode="auto">
          <a:xfrm>
            <a:off x="1085600" y="5227481"/>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CHL– 80</a:t>
            </a:r>
            <a:endParaRPr lang="en-GB" sz="1100" b="1" dirty="0">
              <a:solidFill>
                <a:schemeClr val="bg1"/>
              </a:solidFill>
            </a:endParaRPr>
          </a:p>
        </p:txBody>
      </p:sp>
      <p:sp>
        <p:nvSpPr>
          <p:cNvPr id="37" name="Rounded Rectangle 36"/>
          <p:cNvSpPr/>
          <p:nvPr/>
        </p:nvSpPr>
        <p:spPr bwMode="auto">
          <a:xfrm>
            <a:off x="1085602" y="5579113"/>
            <a:ext cx="1573967" cy="289441"/>
          </a:xfrm>
          <a:prstGeom prst="round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a:solidFill>
                  <a:schemeClr val="bg1"/>
                </a:solidFill>
              </a:rPr>
              <a:t>ITA – </a:t>
            </a:r>
            <a:r>
              <a:rPr lang="en-GB" sz="1100" b="1" dirty="0" smtClean="0">
                <a:solidFill>
                  <a:schemeClr val="bg1"/>
                </a:solidFill>
              </a:rPr>
              <a:t>75</a:t>
            </a:r>
            <a:endParaRPr lang="en-GB" sz="1100" b="1" dirty="0">
              <a:solidFill>
                <a:schemeClr val="bg1"/>
              </a:solidFill>
            </a:endParaRPr>
          </a:p>
        </p:txBody>
      </p:sp>
      <p:sp>
        <p:nvSpPr>
          <p:cNvPr id="38" name="Rounded Rectangle 37"/>
          <p:cNvSpPr/>
          <p:nvPr/>
        </p:nvSpPr>
        <p:spPr bwMode="auto">
          <a:xfrm>
            <a:off x="1085600" y="2766085"/>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NLD – 540 </a:t>
            </a:r>
            <a:endParaRPr lang="en-GB" sz="1100" b="1" dirty="0">
              <a:solidFill>
                <a:schemeClr val="bg1"/>
              </a:solidFill>
            </a:endParaRPr>
          </a:p>
        </p:txBody>
      </p:sp>
      <p:sp>
        <p:nvSpPr>
          <p:cNvPr id="39" name="TextBox 38"/>
          <p:cNvSpPr txBox="1"/>
          <p:nvPr/>
        </p:nvSpPr>
        <p:spPr>
          <a:xfrm>
            <a:off x="718348" y="1922665"/>
            <a:ext cx="2260023" cy="473206"/>
          </a:xfrm>
          <a:prstGeom prst="rect">
            <a:avLst/>
          </a:prstGeom>
        </p:spPr>
        <p:txBody>
          <a:bodyPr wrap="square" rtlCol="0">
            <a:spAutoFit/>
          </a:bodyPr>
          <a:lstStyle/>
          <a:p>
            <a:pPr marL="231775" indent="-231775" algn="ctr">
              <a:lnSpc>
                <a:spcPct val="150000"/>
              </a:lnSpc>
              <a:spcBef>
                <a:spcPct val="80000"/>
              </a:spcBef>
              <a:buClr>
                <a:srgbClr val="FF6600"/>
              </a:buClr>
              <a:tabLst>
                <a:tab pos="5743575" algn="l"/>
              </a:tabLst>
            </a:pPr>
            <a:r>
              <a:rPr lang="en-GB" sz="1050" b="1" dirty="0" smtClean="0">
                <a:solidFill>
                  <a:schemeClr val="tx1">
                    <a:lumMod val="75000"/>
                    <a:lumOff val="25000"/>
                  </a:schemeClr>
                </a:solidFill>
              </a:rPr>
              <a:t>Top origination Markets</a:t>
            </a:r>
          </a:p>
          <a:p>
            <a:pPr marL="231775" indent="-231775" algn="ctr">
              <a:buClr>
                <a:srgbClr val="FF6600"/>
              </a:buClr>
              <a:tabLst>
                <a:tab pos="5743575" algn="l"/>
              </a:tabLst>
            </a:pPr>
            <a:r>
              <a:rPr lang="en-GB" sz="900" b="1" i="1" dirty="0" smtClean="0">
                <a:solidFill>
                  <a:schemeClr val="tx1">
                    <a:lumMod val="75000"/>
                    <a:lumOff val="25000"/>
                  </a:schemeClr>
                </a:solidFill>
              </a:rPr>
              <a:t>(by </a:t>
            </a:r>
            <a:r>
              <a:rPr lang="en-US" sz="900" b="1" i="1" dirty="0" smtClean="0">
                <a:solidFill>
                  <a:schemeClr val="tx1">
                    <a:lumMod val="75000"/>
                    <a:lumOff val="25000"/>
                  </a:schemeClr>
                </a:solidFill>
              </a:rPr>
              <a:t>Sept 1, 2016 – Aug 31, 2017 Index</a:t>
            </a:r>
            <a:r>
              <a:rPr lang="en-GB" sz="900" b="1" i="1" dirty="0" smtClean="0">
                <a:solidFill>
                  <a:schemeClr val="tx1">
                    <a:lumMod val="75000"/>
                    <a:lumOff val="25000"/>
                  </a:schemeClr>
                </a:solidFill>
              </a:rPr>
              <a:t>)</a:t>
            </a:r>
            <a:endParaRPr lang="en-GB" sz="900" b="1" i="1" dirty="0">
              <a:solidFill>
                <a:schemeClr val="tx1">
                  <a:lumMod val="75000"/>
                  <a:lumOff val="25000"/>
                </a:schemeClr>
              </a:solidFill>
            </a:endParaRPr>
          </a:p>
        </p:txBody>
      </p:sp>
      <p:sp>
        <p:nvSpPr>
          <p:cNvPr id="40" name="Chevron 39"/>
          <p:cNvSpPr/>
          <p:nvPr/>
        </p:nvSpPr>
        <p:spPr>
          <a:xfrm>
            <a:off x="494653" y="5463685"/>
            <a:ext cx="520295" cy="520295"/>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Rounded Rectangle 40"/>
          <p:cNvSpPr/>
          <p:nvPr/>
        </p:nvSpPr>
        <p:spPr bwMode="auto">
          <a:xfrm>
            <a:off x="1085600" y="3123210"/>
            <a:ext cx="1573967" cy="289441"/>
          </a:xfrm>
          <a:prstGeom prst="roundRect">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spAutoFit/>
          </a:bodyPr>
          <a:lstStyle/>
          <a:p>
            <a:pPr algn="ctr" defTabSz="820738"/>
            <a:r>
              <a:rPr lang="en-GB" sz="1100" b="1" dirty="0" smtClean="0">
                <a:solidFill>
                  <a:schemeClr val="bg1"/>
                </a:solidFill>
              </a:rPr>
              <a:t>GBR – 512</a:t>
            </a:r>
            <a:endParaRPr lang="en-GB" sz="1100" b="1" dirty="0">
              <a:solidFill>
                <a:schemeClr val="bg1"/>
              </a:solidFill>
            </a:endParaRPr>
          </a:p>
        </p:txBody>
      </p:sp>
    </p:spTree>
    <p:extLst>
      <p:ext uri="{BB962C8B-B14F-4D97-AF65-F5344CB8AC3E}">
        <p14:creationId xmlns:p14="http://schemas.microsoft.com/office/powerpoint/2010/main" val="298481513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nvSpPr>
        <p:spPr>
          <a:xfrm>
            <a:off x="1052663" y="2435471"/>
            <a:ext cx="7138837" cy="2629027"/>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0"/>
              </a:spcBef>
              <a:buFont typeface="Arial" pitchFamily="34" charset="0"/>
              <a:buNone/>
              <a:defRPr sz="1200" kern="1200">
                <a:solidFill>
                  <a:schemeClr val="tx1">
                    <a:lumMod val="75000"/>
                    <a:lumOff val="25000"/>
                  </a:schemeClr>
                </a:solidFill>
                <a:latin typeface="Frutiger 55 Roman"/>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US" sz="3600" dirty="0" smtClean="0">
                <a:solidFill>
                  <a:schemeClr val="bg1"/>
                </a:solidFill>
                <a:latin typeface="Arial" panose="020B0604020202020204" pitchFamily="34" charset="0"/>
              </a:rPr>
              <a:t>Next Steps</a:t>
            </a:r>
            <a:endParaRPr lang="en-US" sz="3600" dirty="0">
              <a:solidFill>
                <a:schemeClr val="bg1"/>
              </a:solidFill>
              <a:latin typeface="Arial" panose="020B0604020202020204" pitchFamily="34" charset="0"/>
            </a:endParaRPr>
          </a:p>
        </p:txBody>
      </p:sp>
      <p:sp>
        <p:nvSpPr>
          <p:cNvPr id="3" name="Subtitle 2"/>
          <p:cNvSpPr>
            <a:spLocks noGrp="1"/>
          </p:cNvSpPr>
          <p:nvPr>
            <p:ph type="subTitle" idx="1"/>
          </p:nvPr>
        </p:nvSpPr>
        <p:spPr>
          <a:xfrm>
            <a:off x="1075635" y="2067687"/>
            <a:ext cx="3694176" cy="292608"/>
          </a:xfrm>
        </p:spPr>
        <p:txBody>
          <a:bodyPr>
            <a:noAutofit/>
          </a:bodyPr>
          <a:lstStyle/>
          <a:p>
            <a:r>
              <a:rPr lang="en-US" sz="1800" dirty="0" smtClean="0"/>
              <a:t>SECTION:</a:t>
            </a:r>
            <a:endParaRPr lang="en-US" sz="1800" dirty="0"/>
          </a:p>
        </p:txBody>
      </p:sp>
    </p:spTree>
    <p:extLst>
      <p:ext uri="{BB962C8B-B14F-4D97-AF65-F5344CB8AC3E}">
        <p14:creationId xmlns:p14="http://schemas.microsoft.com/office/powerpoint/2010/main" val="37247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00101" y="1266220"/>
            <a:ext cx="5531326" cy="5531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2540915" y="2846160"/>
            <a:ext cx="3545560" cy="1810728"/>
          </a:xfrm>
          <a:prstGeom prst="rect">
            <a:avLst/>
          </a:prstGeom>
        </p:spPr>
        <p:txBody>
          <a:bodyPr vert="horz" lIns="130622" tIns="65311" rIns="130622" bIns="65311" rtlCol="0">
            <a:noAutofit/>
          </a:bodyPr>
          <a:lstStyle>
            <a:lvl1pPr marL="347663" indent="-347663" algn="l" defTabSz="1306220" rtl="0" eaLnBrk="1" latinLnBrk="0" hangingPunct="1">
              <a:lnSpc>
                <a:spcPct val="85000"/>
              </a:lnSpc>
              <a:spcBef>
                <a:spcPts val="650"/>
              </a:spcBef>
              <a:buClr>
                <a:srgbClr val="C00000"/>
              </a:buClr>
              <a:buFont typeface="Wingdings" pitchFamily="2" charset="2"/>
              <a:buChar char="§"/>
              <a:defRPr sz="4400" kern="1200">
                <a:solidFill>
                  <a:schemeClr val="bg1"/>
                </a:solidFill>
                <a:latin typeface="Arial" pitchFamily="34" charset="0"/>
                <a:ea typeface="+mn-ea"/>
                <a:cs typeface="Arial" pitchFamily="34" charset="0"/>
              </a:defRPr>
            </a:lvl1pPr>
            <a:lvl2pPr marL="798513" indent="-282575" algn="l" defTabSz="1306220" rtl="0" eaLnBrk="1" latinLnBrk="0" hangingPunct="1">
              <a:lnSpc>
                <a:spcPct val="85000"/>
              </a:lnSpc>
              <a:spcBef>
                <a:spcPts val="650"/>
              </a:spcBef>
              <a:buClr>
                <a:srgbClr val="C00000"/>
              </a:buClr>
              <a:buFont typeface="Arial" pitchFamily="34" charset="0"/>
              <a:buChar char="•"/>
              <a:defRPr sz="3600" kern="1200">
                <a:solidFill>
                  <a:schemeClr val="bg1"/>
                </a:solidFill>
                <a:latin typeface="Arial" pitchFamily="34" charset="0"/>
                <a:ea typeface="+mn-ea"/>
                <a:cs typeface="Arial" pitchFamily="34" charset="0"/>
              </a:defRPr>
            </a:lvl2pPr>
            <a:lvl3pPr marL="1196975" indent="-333375" algn="l" defTabSz="1306220" rtl="0" eaLnBrk="1" latinLnBrk="0" hangingPunct="1">
              <a:lnSpc>
                <a:spcPct val="85000"/>
              </a:lnSpc>
              <a:spcBef>
                <a:spcPts val="650"/>
              </a:spcBef>
              <a:buClr>
                <a:srgbClr val="C00000"/>
              </a:buClr>
              <a:buFont typeface="Calibri" pitchFamily="34" charset="0"/>
              <a:buChar char="–"/>
              <a:defRPr sz="3200" kern="1200">
                <a:solidFill>
                  <a:schemeClr val="bg1"/>
                </a:solidFill>
                <a:latin typeface="Arial" pitchFamily="34" charset="0"/>
                <a:ea typeface="+mn-ea"/>
                <a:cs typeface="Arial" pitchFamily="34" charset="0"/>
              </a:defRPr>
            </a:lvl3pPr>
            <a:lvl4pPr marL="1546225" indent="-284163" algn="l" defTabSz="1306220" rtl="0" eaLnBrk="1" latinLnBrk="0" hangingPunct="1">
              <a:lnSpc>
                <a:spcPct val="85000"/>
              </a:lnSpc>
              <a:spcBef>
                <a:spcPts val="650"/>
              </a:spcBef>
              <a:buClr>
                <a:srgbClr val="C00000"/>
              </a:buClr>
              <a:buFont typeface="Wingdings" pitchFamily="2" charset="2"/>
              <a:buChar char="§"/>
              <a:defRPr sz="2800" kern="1200">
                <a:solidFill>
                  <a:schemeClr val="bg1"/>
                </a:solidFill>
                <a:latin typeface="Arial" pitchFamily="34" charset="0"/>
                <a:ea typeface="+mn-ea"/>
                <a:cs typeface="Arial" pitchFamily="34" charset="0"/>
              </a:defRPr>
            </a:lvl4pPr>
            <a:lvl5pPr marL="1828800" indent="-231775" algn="l" defTabSz="1306220" rtl="0" eaLnBrk="1" latinLnBrk="0" hangingPunct="1">
              <a:lnSpc>
                <a:spcPct val="85000"/>
              </a:lnSpc>
              <a:spcBef>
                <a:spcPts val="650"/>
              </a:spcBef>
              <a:buClr>
                <a:srgbClr val="C00000"/>
              </a:buClr>
              <a:buFont typeface="Arial" pitchFamily="34" charset="0"/>
              <a:buChar char="•"/>
              <a:defRPr sz="2800" kern="1200">
                <a:solidFill>
                  <a:schemeClr val="bg1"/>
                </a:solidFill>
                <a:latin typeface="Arial" pitchFamily="34" charset="0"/>
                <a:ea typeface="+mn-ea"/>
                <a:cs typeface="Arial" pitchFamily="34" charset="0"/>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a:lstStyle>
          <a:p>
            <a:pPr marL="0" indent="0">
              <a:buNone/>
            </a:pPr>
            <a:r>
              <a:rPr lang="en-US" sz="2000" dirty="0" smtClean="0">
                <a:solidFill>
                  <a:srgbClr val="F29422"/>
                </a:solidFill>
                <a:ea typeface="Calibri" pitchFamily="34" charset="0"/>
              </a:rPr>
              <a:t>Contact:</a:t>
            </a:r>
            <a:r>
              <a:rPr lang="en-US" sz="2000" b="1" dirty="0" smtClean="0">
                <a:solidFill>
                  <a:schemeClr val="tx1">
                    <a:lumMod val="65000"/>
                    <a:lumOff val="35000"/>
                  </a:schemeClr>
                </a:solidFill>
                <a:ea typeface="Calibri" pitchFamily="34" charset="0"/>
              </a:rPr>
              <a:t/>
            </a:r>
            <a:br>
              <a:rPr lang="en-US" sz="2000" b="1" dirty="0" smtClean="0">
                <a:solidFill>
                  <a:schemeClr val="tx1">
                    <a:lumMod val="65000"/>
                    <a:lumOff val="35000"/>
                  </a:schemeClr>
                </a:solidFill>
                <a:ea typeface="Calibri" pitchFamily="34" charset="0"/>
              </a:rPr>
            </a:br>
            <a:r>
              <a:rPr lang="en-US" sz="2000" b="1" dirty="0" smtClean="0">
                <a:solidFill>
                  <a:schemeClr val="tx1">
                    <a:lumMod val="65000"/>
                    <a:lumOff val="35000"/>
                  </a:schemeClr>
                </a:solidFill>
                <a:ea typeface="Calibri" pitchFamily="34" charset="0"/>
              </a:rPr>
              <a:t/>
            </a:r>
            <a:br>
              <a:rPr lang="en-US" sz="2000" b="1" dirty="0" smtClean="0">
                <a:solidFill>
                  <a:schemeClr val="tx1">
                    <a:lumMod val="65000"/>
                    <a:lumOff val="35000"/>
                  </a:schemeClr>
                </a:solidFill>
                <a:ea typeface="Calibri" pitchFamily="34" charset="0"/>
              </a:rPr>
            </a:br>
            <a:r>
              <a:rPr lang="en-US" sz="2000" dirty="0" smtClean="0">
                <a:solidFill>
                  <a:schemeClr val="tx1">
                    <a:lumMod val="65000"/>
                    <a:lumOff val="35000"/>
                  </a:schemeClr>
                </a:solidFill>
                <a:ea typeface="Calibri" pitchFamily="34" charset="0"/>
              </a:rPr>
              <a:t>John Munoz</a:t>
            </a:r>
          </a:p>
          <a:p>
            <a:pPr marL="0" indent="0">
              <a:buNone/>
            </a:pPr>
            <a:r>
              <a:rPr lang="en-US" sz="1600" dirty="0" smtClean="0">
                <a:solidFill>
                  <a:schemeClr val="tx1">
                    <a:lumMod val="65000"/>
                    <a:lumOff val="35000"/>
                  </a:schemeClr>
                </a:solidFill>
                <a:ea typeface="Calibri" pitchFamily="34" charset="0"/>
              </a:rPr>
              <a:t>John.Munoz@Mastercard.com</a:t>
            </a:r>
          </a:p>
        </p:txBody>
      </p:sp>
      <p:pic>
        <p:nvPicPr>
          <p:cNvPr id="6146" name="Picture 2" descr="C:\$adam\$ templates\$ armstrong templates icons\MCUS_Icon_PNGs_300dpi\IS_ic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15"/>
          <a:stretch/>
        </p:blipFill>
        <p:spPr bwMode="auto">
          <a:xfrm>
            <a:off x="129629" y="1489307"/>
            <a:ext cx="2232572" cy="29904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63960" y="249930"/>
            <a:ext cx="7239000" cy="614361"/>
          </a:xfrm>
        </p:spPr>
        <p:txBody>
          <a:bodyPr/>
          <a:lstStyle/>
          <a:p>
            <a:r>
              <a:rPr lang="en-US" dirty="0"/>
              <a:t>Learn more at: </a:t>
            </a:r>
          </a:p>
        </p:txBody>
      </p:sp>
      <p:sp>
        <p:nvSpPr>
          <p:cNvPr id="6" name="TextBox 5"/>
          <p:cNvSpPr txBox="1"/>
          <p:nvPr/>
        </p:nvSpPr>
        <p:spPr>
          <a:xfrm>
            <a:off x="866775" y="638175"/>
            <a:ext cx="5455126" cy="369332"/>
          </a:xfrm>
          <a:prstGeom prst="rect">
            <a:avLst/>
          </a:prstGeom>
          <a:noFill/>
        </p:spPr>
        <p:txBody>
          <a:bodyPr wrap="square" rtlCol="0">
            <a:spAutoFit/>
          </a:bodyPr>
          <a:lstStyle/>
          <a:p>
            <a:r>
              <a:rPr lang="en-US" dirty="0" smtClean="0">
                <a:solidFill>
                  <a:schemeClr val="tx1">
                    <a:lumMod val="75000"/>
                    <a:lumOff val="25000"/>
                  </a:schemeClr>
                </a:solidFill>
                <a:latin typeface="Arial" panose="020B0604020202020204" pitchFamily="34" charset="0"/>
                <a:ea typeface="Calibri" pitchFamily="34" charset="0"/>
                <a:cs typeface="Arial" panose="020B0604020202020204" pitchFamily="34" charset="0"/>
              </a:rPr>
              <a:t>www.mastercardadvisors.com/solutions</a:t>
            </a:r>
            <a:endParaRPr lang="en-US" sz="2000" dirty="0">
              <a:solidFill>
                <a:schemeClr val="tx1">
                  <a:lumMod val="75000"/>
                  <a:lumOff val="25000"/>
                </a:schemeClr>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470959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a:spLocks noGrp="1"/>
          </p:cNvSpPr>
          <p:nvPr/>
        </p:nvSpPr>
        <p:spPr>
          <a:xfrm>
            <a:off x="1052663" y="2314448"/>
            <a:ext cx="7138837" cy="2629027"/>
          </a:xfrm>
          <a:prstGeom prst="rect">
            <a:avLst/>
          </a:prstGeom>
        </p:spPr>
        <p:txBody>
          <a:bodyPr vert="horz" lIns="91440" tIns="45720" rIns="91440" bIns="45720" rtlCol="0">
            <a:noAutofit/>
          </a:bodyPr>
          <a:lstStyle>
            <a:lvl1pPr marL="0" indent="0" algn="l" defTabSz="914400" rtl="0" eaLnBrk="1" latinLnBrk="0" hangingPunct="1">
              <a:lnSpc>
                <a:spcPct val="200000"/>
              </a:lnSpc>
              <a:spcBef>
                <a:spcPts val="0"/>
              </a:spcBef>
              <a:buFont typeface="Arial" pitchFamily="34" charset="0"/>
              <a:buNone/>
              <a:defRPr sz="1200" kern="1200">
                <a:solidFill>
                  <a:schemeClr val="tx1">
                    <a:lumMod val="75000"/>
                    <a:lumOff val="25000"/>
                  </a:schemeClr>
                </a:solidFill>
                <a:latin typeface="Frutiger 55 Roman"/>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smtClean="0">
                <a:solidFill>
                  <a:schemeClr val="bg1"/>
                </a:solidFill>
                <a:latin typeface="Arial" panose="020B0604020202020204" pitchFamily="34" charset="0"/>
              </a:rPr>
              <a:t>Origination </a:t>
            </a:r>
            <a:r>
              <a:rPr lang="en-US" sz="3600" dirty="0" smtClean="0">
                <a:solidFill>
                  <a:schemeClr val="bg1"/>
                </a:solidFill>
                <a:latin typeface="Arial" panose="020B0604020202020204" pitchFamily="34" charset="0"/>
              </a:rPr>
              <a:t>Market Dynamics</a:t>
            </a:r>
            <a:endParaRPr lang="en-US" sz="3600" dirty="0">
              <a:solidFill>
                <a:schemeClr val="bg1"/>
              </a:solidFill>
              <a:latin typeface="Arial" panose="020B0604020202020204" pitchFamily="34" charset="0"/>
            </a:endParaRPr>
          </a:p>
        </p:txBody>
      </p:sp>
      <p:sp>
        <p:nvSpPr>
          <p:cNvPr id="3" name="Subtitle 2"/>
          <p:cNvSpPr>
            <a:spLocks noGrp="1"/>
          </p:cNvSpPr>
          <p:nvPr>
            <p:ph type="subTitle" idx="1"/>
          </p:nvPr>
        </p:nvSpPr>
        <p:spPr>
          <a:xfrm>
            <a:off x="1075635" y="2067687"/>
            <a:ext cx="3694176" cy="292608"/>
          </a:xfrm>
        </p:spPr>
        <p:txBody>
          <a:bodyPr>
            <a:noAutofit/>
          </a:bodyPr>
          <a:lstStyle/>
          <a:p>
            <a:r>
              <a:rPr lang="en-US" sz="1800" dirty="0" smtClean="0"/>
              <a:t>SECTION:</a:t>
            </a:r>
            <a:endParaRPr lang="en-US" sz="1800" dirty="0"/>
          </a:p>
        </p:txBody>
      </p:sp>
    </p:spTree>
    <p:extLst>
      <p:ext uri="{BB962C8B-B14F-4D97-AF65-F5344CB8AC3E}">
        <p14:creationId xmlns:p14="http://schemas.microsoft.com/office/powerpoint/2010/main" val="496522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850342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0238"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1705703"/>
            <a:ext cx="9136654" cy="567076"/>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mtClean="0"/>
              <a:t>Origination </a:t>
            </a:r>
            <a:r>
              <a:rPr lang="en-US" dirty="0" smtClean="0"/>
              <a:t>Market Dynamics</a:t>
            </a:r>
            <a:endParaRPr lang="en-US" dirty="0"/>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p>
          <a:p>
            <a:pPr marL="231775" lvl="1" indent="-231775">
              <a:lnSpc>
                <a:spcPct val="150000"/>
              </a:lnSpc>
              <a:buFont typeface="Arial" pitchFamily="34" charset="0"/>
              <a:buChar char="•"/>
              <a:tabLst>
                <a:tab pos="5743575" algn="l"/>
              </a:tabLst>
            </a:pPr>
            <a:r>
              <a:rPr lang="en-US" sz="1700" dirty="0"/>
              <a:t>Seasonality</a:t>
            </a:r>
          </a:p>
          <a:p>
            <a:pPr marL="231775" lvl="1" indent="-231775">
              <a:lnSpc>
                <a:spcPct val="150000"/>
              </a:lnSpc>
              <a:buFont typeface="Arial" pitchFamily="34" charset="0"/>
              <a:buChar char="•"/>
              <a:tabLst>
                <a:tab pos="5743575" algn="l"/>
              </a:tabLst>
            </a:pPr>
            <a:r>
              <a:rPr lang="en-US" sz="1700" dirty="0"/>
              <a:t>Ranking of </a:t>
            </a:r>
            <a:r>
              <a:rPr lang="en-US" sz="1700"/>
              <a:t>Top </a:t>
            </a:r>
            <a:r>
              <a:rPr lang="en-US" sz="1700" smtClean="0"/>
              <a:t>Origination </a:t>
            </a:r>
            <a:r>
              <a:rPr lang="en-US" sz="1700" dirty="0"/>
              <a:t>Markets by Spend and Transactions</a:t>
            </a:r>
          </a:p>
          <a:p>
            <a:pPr marL="231775" lvl="1" indent="-231775">
              <a:lnSpc>
                <a:spcPct val="150000"/>
              </a:lnSpc>
              <a:buFont typeface="Arial" pitchFamily="34" charset="0"/>
              <a:buChar char="•"/>
              <a:tabLst>
                <a:tab pos="5743575" algn="l"/>
              </a:tabLst>
            </a:pPr>
            <a:r>
              <a:rPr lang="en-US" sz="1700" dirty="0"/>
              <a:t>Average Spend per Account </a:t>
            </a:r>
            <a:r>
              <a:rPr lang="en-US" sz="1700"/>
              <a:t>by </a:t>
            </a:r>
            <a:r>
              <a:rPr lang="en-US" sz="1700" smtClean="0"/>
              <a:t>Origination </a:t>
            </a:r>
            <a:r>
              <a:rPr lang="en-US" sz="1700" dirty="0"/>
              <a:t>Market</a:t>
            </a:r>
          </a:p>
          <a:p>
            <a:pPr marL="231775" lvl="1" indent="-231775">
              <a:lnSpc>
                <a:spcPct val="150000"/>
              </a:lnSpc>
              <a:buFont typeface="Arial" pitchFamily="34" charset="0"/>
              <a:buChar char="•"/>
              <a:tabLst>
                <a:tab pos="5743575" algn="l"/>
              </a:tabLst>
            </a:pPr>
            <a:r>
              <a:rPr lang="en-US" sz="1700" dirty="0"/>
              <a:t>YoY Growth for </a:t>
            </a:r>
            <a:r>
              <a:rPr lang="en-US" sz="1700"/>
              <a:t>Top </a:t>
            </a:r>
            <a:r>
              <a:rPr lang="en-US" sz="1700" smtClean="0"/>
              <a:t>Origination </a:t>
            </a:r>
            <a:r>
              <a:rPr lang="en-US" sz="1700" dirty="0"/>
              <a:t>Markets by Spend, Transactions, and Unique Visits</a:t>
            </a:r>
          </a:p>
        </p:txBody>
      </p:sp>
    </p:spTree>
    <p:extLst>
      <p:ext uri="{BB962C8B-B14F-4D97-AF65-F5344CB8AC3E}">
        <p14:creationId xmlns:p14="http://schemas.microsoft.com/office/powerpoint/2010/main" val="4285567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Seasonality</a:t>
            </a:r>
            <a:endParaRPr lang="en-GB" dirty="0">
              <a:solidFill>
                <a:srgbClr val="FF9900"/>
              </a:solidFill>
            </a:endParaRPr>
          </a:p>
        </p:txBody>
      </p:sp>
      <p:graphicFrame>
        <p:nvGraphicFramePr>
          <p:cNvPr id="2" name="Chart 1"/>
          <p:cNvGraphicFramePr/>
          <p:nvPr>
            <p:extLst>
              <p:ext uri="{D42A27DB-BD31-4B8C-83A1-F6EECF244321}">
                <p14:modId xmlns:p14="http://schemas.microsoft.com/office/powerpoint/2010/main" val="1116787091"/>
              </p:ext>
            </p:extLst>
          </p:nvPr>
        </p:nvGraphicFramePr>
        <p:xfrm>
          <a:off x="973115" y="1814172"/>
          <a:ext cx="7431354" cy="30685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a:t>
            </a:r>
            <a:r>
              <a:rPr lang="en-US" sz="800" b="1" smtClean="0">
                <a:solidFill>
                  <a:schemeClr val="bg1">
                    <a:lumMod val="50000"/>
                  </a:schemeClr>
                </a:solidFill>
                <a:latin typeface="Arial" panose="020B0604020202020204" pitchFamily="34" charset="0"/>
                <a:cs typeface="Arial" panose="020B0604020202020204" pitchFamily="34" charset="0"/>
              </a:rPr>
              <a:t>by origination </a:t>
            </a:r>
            <a:r>
              <a:rPr lang="en-US" sz="800" b="1" dirty="0" smtClean="0">
                <a:solidFill>
                  <a:schemeClr val="bg1">
                    <a:lumMod val="50000"/>
                  </a:schemeClr>
                </a:solidFill>
                <a:latin typeface="Arial" panose="020B0604020202020204" pitchFamily="34" charset="0"/>
                <a:cs typeface="Arial" panose="020B0604020202020204" pitchFamily="34" charset="0"/>
              </a:rPr>
              <a:t>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2" name="Rectangle 11"/>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3" name="Picture 12" descr="ebb-and-flow-spyglass.png"/>
          <p:cNvPicPr>
            <a:picLocks noChangeAspect="1"/>
          </p:cNvPicPr>
          <p:nvPr/>
        </p:nvPicPr>
        <p:blipFill>
          <a:blip r:embed="rId4" cstate="print"/>
          <a:stretch>
            <a:fillRect/>
          </a:stretch>
        </p:blipFill>
        <p:spPr>
          <a:xfrm rot="18791917">
            <a:off x="391199" y="1092819"/>
            <a:ext cx="566287" cy="576656"/>
          </a:xfrm>
          <a:prstGeom prst="rect">
            <a:avLst/>
          </a:prstGeom>
        </p:spPr>
      </p:pic>
      <p:sp>
        <p:nvSpPr>
          <p:cNvPr id="15" name="TextBox 14"/>
          <p:cNvSpPr txBox="1"/>
          <p:nvPr/>
        </p:nvSpPr>
        <p:spPr>
          <a:xfrm>
            <a:off x="1099616" y="1060400"/>
            <a:ext cx="7804899" cy="4801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a:solidFill>
                  <a:schemeClr val="bg1"/>
                </a:solidFill>
                <a:latin typeface="Arial" pitchFamily="34" charset="0"/>
              </a:rPr>
              <a:t>I</a:t>
            </a:r>
            <a:r>
              <a:rPr lang="en-US" sz="1400" b="1" dirty="0" smtClean="0">
                <a:solidFill>
                  <a:schemeClr val="bg1"/>
                </a:solidFill>
                <a:latin typeface="Arial" pitchFamily="34" charset="0"/>
              </a:rPr>
              <a:t>nternational </a:t>
            </a:r>
            <a:r>
              <a:rPr lang="en-US" sz="1400" b="1" dirty="0">
                <a:solidFill>
                  <a:schemeClr val="bg1"/>
                </a:solidFill>
                <a:latin typeface="Arial" pitchFamily="34" charset="0"/>
              </a:rPr>
              <a:t>spend </a:t>
            </a:r>
            <a:r>
              <a:rPr lang="en-US" sz="1400" b="1" dirty="0" smtClean="0">
                <a:solidFill>
                  <a:schemeClr val="bg1"/>
                </a:solidFill>
                <a:latin typeface="Arial" pitchFamily="34" charset="0"/>
              </a:rPr>
              <a:t>in the Caribbean peaks during </a:t>
            </a:r>
            <a:r>
              <a:rPr lang="en-US" sz="1400" b="1" dirty="0">
                <a:solidFill>
                  <a:schemeClr val="bg1"/>
                </a:solidFill>
                <a:latin typeface="Arial" pitchFamily="34" charset="0"/>
              </a:rPr>
              <a:t>the winter and early </a:t>
            </a:r>
            <a:r>
              <a:rPr lang="en-US" sz="1400" b="1" dirty="0" smtClean="0">
                <a:solidFill>
                  <a:schemeClr val="bg1"/>
                </a:solidFill>
                <a:latin typeface="Arial" pitchFamily="34" charset="0"/>
              </a:rPr>
              <a:t>spring. </a:t>
            </a:r>
            <a:r>
              <a:rPr lang="en-US" sz="1400" b="1" dirty="0">
                <a:solidFill>
                  <a:schemeClr val="bg1"/>
                </a:solidFill>
                <a:latin typeface="Arial" pitchFamily="34" charset="0"/>
              </a:rPr>
              <a:t>It is </a:t>
            </a:r>
            <a:r>
              <a:rPr lang="en-US" sz="1400" b="1" dirty="0" smtClean="0">
                <a:solidFill>
                  <a:schemeClr val="bg1"/>
                </a:solidFill>
                <a:latin typeface="Arial" pitchFamily="34" charset="0"/>
              </a:rPr>
              <a:t>at </a:t>
            </a:r>
            <a:r>
              <a:rPr lang="en-US" sz="1400" b="1" dirty="0">
                <a:solidFill>
                  <a:schemeClr val="bg1"/>
                </a:solidFill>
                <a:latin typeface="Arial" pitchFamily="34" charset="0"/>
              </a:rPr>
              <a:t>its lowest in September, and </a:t>
            </a:r>
            <a:r>
              <a:rPr lang="en-US" sz="1400" b="1" dirty="0" smtClean="0">
                <a:solidFill>
                  <a:schemeClr val="bg1"/>
                </a:solidFill>
                <a:latin typeface="Arial" pitchFamily="34" charset="0"/>
              </a:rPr>
              <a:t>lower overall throughout hurricane </a:t>
            </a:r>
            <a:r>
              <a:rPr lang="en-US" sz="1400" b="1" dirty="0">
                <a:solidFill>
                  <a:schemeClr val="bg1"/>
                </a:solidFill>
                <a:latin typeface="Arial" pitchFamily="34" charset="0"/>
              </a:rPr>
              <a:t>season.  </a:t>
            </a:r>
          </a:p>
        </p:txBody>
      </p:sp>
      <p:sp>
        <p:nvSpPr>
          <p:cNvPr id="20" name="Content Placeholder 2"/>
          <p:cNvSpPr txBox="1">
            <a:spLocks/>
          </p:cNvSpPr>
          <p:nvPr/>
        </p:nvSpPr>
        <p:spPr>
          <a:xfrm>
            <a:off x="382469" y="4865376"/>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dirty="0">
                <a:solidFill>
                  <a:schemeClr val="tx1"/>
                </a:solidFill>
              </a:rPr>
              <a:t>M</a:t>
            </a:r>
            <a:r>
              <a:rPr lang="en-US" sz="1200" dirty="0" smtClean="0">
                <a:solidFill>
                  <a:schemeClr val="tx1"/>
                </a:solidFill>
              </a:rPr>
              <a:t>onthly international spend in the Caribbean has large variance over a twelve month period</a:t>
            </a:r>
          </a:p>
          <a:p>
            <a:pPr marL="228600" lvl="1">
              <a:spcBef>
                <a:spcPts val="0"/>
              </a:spcBef>
              <a:spcAft>
                <a:spcPts val="200"/>
              </a:spcAft>
              <a:buFont typeface="Arial" pitchFamily="34" charset="0"/>
              <a:buChar char="•"/>
            </a:pPr>
            <a:r>
              <a:rPr lang="en-US" sz="1200" dirty="0" smtClean="0">
                <a:solidFill>
                  <a:schemeClr val="tx1"/>
                </a:solidFill>
              </a:rPr>
              <a:t>Peak international spend occurs December - April. The peak month, March, accounts for 10.2% of spending for the year, and is 450bps higher than the lowest month.</a:t>
            </a:r>
          </a:p>
          <a:p>
            <a:pPr marL="228600" lvl="1">
              <a:spcBef>
                <a:spcPts val="0"/>
              </a:spcBef>
              <a:spcAft>
                <a:spcPts val="200"/>
              </a:spcAft>
              <a:buFont typeface="Arial" pitchFamily="34" charset="0"/>
              <a:buChar char="•"/>
            </a:pPr>
            <a:r>
              <a:rPr lang="en-US" sz="1200" dirty="0" smtClean="0">
                <a:solidFill>
                  <a:schemeClr val="tx1"/>
                </a:solidFill>
              </a:rPr>
              <a:t>September is the month with the lowest overall international spend and represents 5.7% of yearly spending.</a:t>
            </a:r>
          </a:p>
          <a:p>
            <a:pPr marL="0" lvl="1" indent="0">
              <a:spcBef>
                <a:spcPts val="0"/>
              </a:spcBef>
              <a:spcAft>
                <a:spcPts val="200"/>
              </a:spcAft>
              <a:buNone/>
            </a:pPr>
            <a:endParaRPr lang="en-US" sz="1200" dirty="0" smtClean="0">
              <a:solidFill>
                <a:schemeClr val="tx1"/>
              </a:solidFill>
            </a:endParaRPr>
          </a:p>
        </p:txBody>
      </p:sp>
      <p:sp>
        <p:nvSpPr>
          <p:cNvPr id="21" name="Oval 20"/>
          <p:cNvSpPr/>
          <p:nvPr/>
        </p:nvSpPr>
        <p:spPr bwMode="auto">
          <a:xfrm>
            <a:off x="413166" y="529996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2" name="Oval 21"/>
          <p:cNvSpPr/>
          <p:nvPr/>
        </p:nvSpPr>
        <p:spPr bwMode="auto">
          <a:xfrm>
            <a:off x="414277" y="5698433"/>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3" name="Oval 22"/>
          <p:cNvSpPr/>
          <p:nvPr/>
        </p:nvSpPr>
        <p:spPr bwMode="auto">
          <a:xfrm>
            <a:off x="4891720" y="3080099"/>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Oval 23"/>
          <p:cNvSpPr/>
          <p:nvPr/>
        </p:nvSpPr>
        <p:spPr bwMode="auto">
          <a:xfrm>
            <a:off x="1324008" y="3572536"/>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Tree>
    <p:extLst>
      <p:ext uri="{BB962C8B-B14F-4D97-AF65-F5344CB8AC3E}">
        <p14:creationId xmlns:p14="http://schemas.microsoft.com/office/powerpoint/2010/main" val="2058465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26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Rectangle 8"/>
          <p:cNvSpPr/>
          <p:nvPr/>
        </p:nvSpPr>
        <p:spPr bwMode="auto">
          <a:xfrm flipV="1">
            <a:off x="0" y="2257030"/>
            <a:ext cx="9136654" cy="567076"/>
          </a:xfrm>
          <a:prstGeom prst="rect">
            <a:avLst/>
          </a:prstGeom>
          <a:solidFill>
            <a:schemeClr val="bg1"/>
          </a:solidFill>
          <a:ln w="19050">
            <a:noFill/>
            <a:headEnd type="none" w="med" len="med"/>
            <a:tailEnd type="none" w="med" len="med"/>
          </a:ln>
          <a:effectLst/>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smtClean="0"/>
              <a:t>Origination </a:t>
            </a:r>
            <a:r>
              <a:rPr lang="en-US" dirty="0" smtClean="0"/>
              <a:t>Market Dynamics</a:t>
            </a:r>
            <a:endParaRPr lang="en-US" dirty="0"/>
          </a:p>
        </p:txBody>
      </p:sp>
      <p:sp>
        <p:nvSpPr>
          <p:cNvPr id="3" name="Content Placeholder 2"/>
          <p:cNvSpPr>
            <a:spLocks noGrp="1"/>
          </p:cNvSpPr>
          <p:nvPr>
            <p:ph sz="quarter" idx="10"/>
          </p:nvPr>
        </p:nvSpPr>
        <p:spPr>
          <a:xfrm>
            <a:off x="857250" y="1314450"/>
            <a:ext cx="8031256" cy="4286250"/>
          </a:xfrm>
        </p:spPr>
        <p:txBody>
          <a:bodyPr/>
          <a:lstStyle/>
          <a:p>
            <a:pPr marL="0" lvl="1" indent="0">
              <a:buNone/>
            </a:pPr>
            <a:r>
              <a:rPr lang="en-US" b="1" dirty="0" smtClean="0"/>
              <a:t>Contents:</a:t>
            </a:r>
          </a:p>
          <a:p>
            <a:pPr marL="231775" lvl="1" indent="-231775">
              <a:lnSpc>
                <a:spcPct val="150000"/>
              </a:lnSpc>
              <a:buFont typeface="Arial" pitchFamily="34" charset="0"/>
              <a:buChar char="•"/>
              <a:tabLst>
                <a:tab pos="5743575" algn="l"/>
              </a:tabLst>
            </a:pPr>
            <a:r>
              <a:rPr lang="en-US" sz="1700" dirty="0"/>
              <a:t>Seasonality</a:t>
            </a:r>
          </a:p>
          <a:p>
            <a:pPr marL="231775" lvl="1" indent="-231775">
              <a:lnSpc>
                <a:spcPct val="150000"/>
              </a:lnSpc>
              <a:buFont typeface="Arial" pitchFamily="34" charset="0"/>
              <a:buChar char="•"/>
              <a:tabLst>
                <a:tab pos="5743575" algn="l"/>
              </a:tabLst>
            </a:pPr>
            <a:r>
              <a:rPr lang="en-US" sz="1700" dirty="0"/>
              <a:t>Ranking of </a:t>
            </a:r>
            <a:r>
              <a:rPr lang="en-US" sz="1700"/>
              <a:t>Top </a:t>
            </a:r>
            <a:r>
              <a:rPr lang="en-US" sz="1700" smtClean="0"/>
              <a:t>Origination </a:t>
            </a:r>
            <a:r>
              <a:rPr lang="en-US" sz="1700" dirty="0"/>
              <a:t>Markets by Spend and </a:t>
            </a:r>
            <a:r>
              <a:rPr lang="en-US" sz="1700" dirty="0" smtClean="0"/>
              <a:t>Transaction Index</a:t>
            </a:r>
            <a:endParaRPr lang="en-US" sz="1700" dirty="0"/>
          </a:p>
          <a:p>
            <a:pPr marL="231775" lvl="1" indent="-231775">
              <a:lnSpc>
                <a:spcPct val="150000"/>
              </a:lnSpc>
              <a:buFont typeface="Arial" pitchFamily="34" charset="0"/>
              <a:buChar char="•"/>
              <a:tabLst>
                <a:tab pos="5743575" algn="l"/>
              </a:tabLst>
            </a:pPr>
            <a:r>
              <a:rPr lang="en-US" sz="1700" dirty="0"/>
              <a:t>Average Spend per Account </a:t>
            </a:r>
            <a:r>
              <a:rPr lang="en-US" sz="1700"/>
              <a:t>by </a:t>
            </a:r>
            <a:r>
              <a:rPr lang="en-US" sz="1700" smtClean="0"/>
              <a:t>Origination </a:t>
            </a:r>
            <a:r>
              <a:rPr lang="en-US" sz="1700" dirty="0"/>
              <a:t>Market</a:t>
            </a:r>
          </a:p>
          <a:p>
            <a:pPr marL="231775" lvl="1" indent="-231775">
              <a:lnSpc>
                <a:spcPct val="150000"/>
              </a:lnSpc>
              <a:buFont typeface="Arial" pitchFamily="34" charset="0"/>
              <a:buChar char="•"/>
              <a:tabLst>
                <a:tab pos="5743575" algn="l"/>
              </a:tabLst>
            </a:pPr>
            <a:r>
              <a:rPr lang="en-US" sz="1700" dirty="0"/>
              <a:t>YoY Growth for </a:t>
            </a:r>
            <a:r>
              <a:rPr lang="en-US" sz="1700"/>
              <a:t>Top </a:t>
            </a:r>
            <a:r>
              <a:rPr lang="en-US" sz="1700" smtClean="0"/>
              <a:t>Origination </a:t>
            </a:r>
            <a:r>
              <a:rPr lang="en-US" sz="1700" dirty="0"/>
              <a:t>Markets by Spend, Transactions, and Unique Visits</a:t>
            </a:r>
          </a:p>
        </p:txBody>
      </p:sp>
    </p:spTree>
    <p:extLst>
      <p:ext uri="{BB962C8B-B14F-4D97-AF65-F5344CB8AC3E}">
        <p14:creationId xmlns:p14="http://schemas.microsoft.com/office/powerpoint/2010/main" val="29783362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Top </a:t>
            </a:r>
            <a:r>
              <a:rPr lang="en-US"/>
              <a:t>10 </a:t>
            </a:r>
            <a:r>
              <a:rPr lang="en-US" smtClean="0"/>
              <a:t>Origination </a:t>
            </a:r>
            <a:r>
              <a:rPr lang="en-US" dirty="0" smtClean="0"/>
              <a:t>Markets based on Spend Index </a:t>
            </a:r>
            <a:endParaRPr lang="en-GB" dirty="0">
              <a:solidFill>
                <a:srgbClr val="FF9900"/>
              </a:solidFill>
            </a:endParaRPr>
          </a:p>
        </p:txBody>
      </p:sp>
      <p:graphicFrame>
        <p:nvGraphicFramePr>
          <p:cNvPr id="2" name="Chart 1"/>
          <p:cNvGraphicFramePr/>
          <p:nvPr>
            <p:extLst>
              <p:ext uri="{D42A27DB-BD31-4B8C-83A1-F6EECF244321}">
                <p14:modId xmlns:p14="http://schemas.microsoft.com/office/powerpoint/2010/main" val="2377717038"/>
              </p:ext>
            </p:extLst>
          </p:nvPr>
        </p:nvGraphicFramePr>
        <p:xfrm>
          <a:off x="609599" y="1678853"/>
          <a:ext cx="7924801" cy="3249119"/>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p:cNvSpPr/>
          <p:nvPr/>
        </p:nvSpPr>
        <p:spPr bwMode="auto">
          <a:xfrm>
            <a:off x="119743" y="1010572"/>
            <a:ext cx="8902337" cy="741153"/>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noAutofit/>
          </a:bodyPr>
          <a:lstStyle/>
          <a:p>
            <a:pPr marL="0" marR="0" indent="0" algn="l" defTabSz="820738"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pic>
        <p:nvPicPr>
          <p:cNvPr id="13" name="Picture 12" descr="ebb-and-flow-spyglass.png"/>
          <p:cNvPicPr>
            <a:picLocks noChangeAspect="1"/>
          </p:cNvPicPr>
          <p:nvPr/>
        </p:nvPicPr>
        <p:blipFill>
          <a:blip r:embed="rId4" cstate="print"/>
          <a:stretch>
            <a:fillRect/>
          </a:stretch>
        </p:blipFill>
        <p:spPr>
          <a:xfrm rot="18791917">
            <a:off x="391199" y="1092819"/>
            <a:ext cx="566287" cy="576656"/>
          </a:xfrm>
          <a:prstGeom prst="rect">
            <a:avLst/>
          </a:prstGeom>
        </p:spPr>
      </p:pic>
      <p:sp>
        <p:nvSpPr>
          <p:cNvPr id="15" name="Rounded Rectangle 14"/>
          <p:cNvSpPr/>
          <p:nvPr/>
        </p:nvSpPr>
        <p:spPr>
          <a:xfrm>
            <a:off x="473069" y="5900798"/>
            <a:ext cx="8431446" cy="419099"/>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b" anchorCtr="0"/>
          <a:lstStyle/>
          <a:p>
            <a:r>
              <a:rPr lang="en-US" sz="800" b="1" dirty="0" smtClean="0">
                <a:solidFill>
                  <a:srgbClr val="FF9900"/>
                </a:solidFill>
                <a:latin typeface="Arial" panose="020B0604020202020204" pitchFamily="34" charset="0"/>
                <a:cs typeface="Arial" panose="020B0604020202020204" pitchFamily="34" charset="0"/>
              </a:rPr>
              <a:t>Note:</a:t>
            </a:r>
          </a:p>
          <a:p>
            <a:pPr marL="0" lvl="7">
              <a:buFont typeface="+mj-lt"/>
              <a:buAutoNum type="arabicPeriod"/>
            </a:pPr>
            <a:r>
              <a:rPr lang="en-US" sz="800" b="1" dirty="0" smtClean="0">
                <a:solidFill>
                  <a:schemeClr val="bg1">
                    <a:lumMod val="50000"/>
                  </a:schemeClr>
                </a:solidFill>
                <a:latin typeface="Arial" panose="020B0604020202020204" pitchFamily="34" charset="0"/>
                <a:cs typeface="Arial" panose="020B0604020202020204" pitchFamily="34" charset="0"/>
              </a:rPr>
              <a:t> All analysis is subject to Data Usage &amp; Privacy laws by origination Market and Benchmarking Requirements</a:t>
            </a:r>
            <a:endParaRPr lang="en-US" sz="800" b="1" dirty="0">
              <a:solidFill>
                <a:schemeClr val="bg1">
                  <a:lumMod val="50000"/>
                </a:schemeClr>
              </a:solidFill>
              <a:latin typeface="Arial" panose="020B0604020202020204" pitchFamily="34" charset="0"/>
              <a:cs typeface="Arial" panose="020B0604020202020204" pitchFamily="34" charset="0"/>
            </a:endParaRPr>
          </a:p>
        </p:txBody>
      </p:sp>
      <p:sp>
        <p:nvSpPr>
          <p:cNvPr id="18" name="TextBox 17"/>
          <p:cNvSpPr txBox="1"/>
          <p:nvPr/>
        </p:nvSpPr>
        <p:spPr>
          <a:xfrm>
            <a:off x="1099616" y="1042915"/>
            <a:ext cx="7804899" cy="674031"/>
          </a:xfrm>
          <a:prstGeom prst="rect">
            <a:avLst/>
          </a:prstGeom>
          <a:noFill/>
        </p:spPr>
        <p:txBody>
          <a:bodyPr wrap="square" rtlCol="0">
            <a:spAutoFit/>
          </a:bodyPr>
          <a:lstStyle/>
          <a:p>
            <a:pPr marL="3175" lvl="1" defTabSz="457200">
              <a:lnSpc>
                <a:spcPct val="90000"/>
              </a:lnSpc>
              <a:spcBef>
                <a:spcPts val="0"/>
              </a:spcBef>
              <a:spcAft>
                <a:spcPts val="200"/>
              </a:spcAft>
              <a:buClr>
                <a:srgbClr val="FF9900"/>
              </a:buClr>
              <a:buSzPct val="100000"/>
              <a:defRPr/>
            </a:pPr>
            <a:r>
              <a:rPr lang="en-US" sz="1400" b="1" dirty="0" smtClean="0">
                <a:solidFill>
                  <a:schemeClr val="bg1"/>
                </a:solidFill>
                <a:latin typeface="Arial" pitchFamily="34" charset="0"/>
              </a:rPr>
              <a:t>In aggregate, visitors from the US spent ~74x as much in the Caribbean as the global spend average over the past 24 months. However, the spend index does not correlate directly with average spend by account. </a:t>
            </a:r>
            <a:endParaRPr lang="en-US" sz="1400" b="1" dirty="0">
              <a:solidFill>
                <a:schemeClr val="bg1"/>
              </a:solidFill>
              <a:latin typeface="Arial" pitchFamily="34" charset="0"/>
            </a:endParaRPr>
          </a:p>
        </p:txBody>
      </p:sp>
      <p:sp>
        <p:nvSpPr>
          <p:cNvPr id="19" name="Content Placeholder 2"/>
          <p:cNvSpPr txBox="1">
            <a:spLocks/>
          </p:cNvSpPr>
          <p:nvPr/>
        </p:nvSpPr>
        <p:spPr>
          <a:xfrm>
            <a:off x="382469" y="4550746"/>
            <a:ext cx="8612646" cy="664475"/>
          </a:xfrm>
          <a:prstGeom prst="rect">
            <a:avLst/>
          </a:prstGeom>
        </p:spPr>
        <p:txBody>
          <a:bodyPr>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spcBef>
                <a:spcPts val="0"/>
              </a:spcBef>
              <a:spcAft>
                <a:spcPts val="200"/>
              </a:spcAft>
              <a:buNone/>
            </a:pPr>
            <a:r>
              <a:rPr lang="en-US" sz="1200" b="1" dirty="0" smtClean="0">
                <a:solidFill>
                  <a:schemeClr val="tx1"/>
                </a:solidFill>
              </a:rPr>
              <a:t>Key Insights:</a:t>
            </a:r>
          </a:p>
          <a:p>
            <a:pPr marL="228600" lvl="1">
              <a:spcBef>
                <a:spcPts val="0"/>
              </a:spcBef>
              <a:spcAft>
                <a:spcPts val="200"/>
              </a:spcAft>
              <a:buFont typeface="Arial" pitchFamily="34" charset="0"/>
              <a:buChar char="•"/>
            </a:pPr>
            <a:r>
              <a:rPr lang="en-US" sz="1200" i="1" dirty="0">
                <a:solidFill>
                  <a:schemeClr val="tx1"/>
                </a:solidFill>
              </a:rPr>
              <a:t>The </a:t>
            </a:r>
            <a:r>
              <a:rPr lang="en-US" sz="1200" i="1" dirty="0" smtClean="0">
                <a:solidFill>
                  <a:schemeClr val="tx1"/>
                </a:solidFill>
              </a:rPr>
              <a:t>global spend index average is 100; </a:t>
            </a:r>
            <a:r>
              <a:rPr lang="en-US" sz="1200" dirty="0" smtClean="0">
                <a:solidFill>
                  <a:schemeClr val="tx1"/>
                </a:solidFill>
              </a:rPr>
              <a:t>five of the top ten origination markets by spend show above average spend.</a:t>
            </a:r>
          </a:p>
          <a:p>
            <a:pPr marL="228600" lvl="1">
              <a:spcBef>
                <a:spcPts val="0"/>
              </a:spcBef>
              <a:spcAft>
                <a:spcPts val="200"/>
              </a:spcAft>
              <a:buFont typeface="Arial" pitchFamily="34" charset="0"/>
              <a:buChar char="•"/>
            </a:pPr>
            <a:r>
              <a:rPr lang="en-US" sz="1200" dirty="0" smtClean="0">
                <a:solidFill>
                  <a:schemeClr val="tx1"/>
                </a:solidFill>
              </a:rPr>
              <a:t>In the most recent period, the average spend per account for visitors from the top 10 origination markets is ~ $1,069. This number is calculated for visitors who have stayed at least 2 days to reflect more accurate tourist behavior.</a:t>
            </a:r>
          </a:p>
          <a:p>
            <a:pPr marL="228600" lvl="1">
              <a:spcBef>
                <a:spcPts val="0"/>
              </a:spcBef>
              <a:spcAft>
                <a:spcPts val="200"/>
              </a:spcAft>
              <a:buFont typeface="Arial" pitchFamily="34" charset="0"/>
              <a:buChar char="•"/>
            </a:pPr>
            <a:r>
              <a:rPr lang="en-US" sz="1200" dirty="0" smtClean="0">
                <a:solidFill>
                  <a:schemeClr val="tx1"/>
                </a:solidFill>
              </a:rPr>
              <a:t>Spending index for the Netherlands is the second highest (~5.4x the average), but spend per </a:t>
            </a:r>
            <a:r>
              <a:rPr lang="en-US" sz="1200" dirty="0">
                <a:solidFill>
                  <a:schemeClr val="tx1"/>
                </a:solidFill>
              </a:rPr>
              <a:t>account </a:t>
            </a:r>
            <a:r>
              <a:rPr lang="en-US" sz="1200" dirty="0" smtClean="0">
                <a:solidFill>
                  <a:schemeClr val="tx1"/>
                </a:solidFill>
              </a:rPr>
              <a:t>is the </a:t>
            </a:r>
            <a:r>
              <a:rPr lang="en-US" sz="1200" dirty="0">
                <a:solidFill>
                  <a:schemeClr val="tx1"/>
                </a:solidFill>
              </a:rPr>
              <a:t>sixth </a:t>
            </a:r>
            <a:r>
              <a:rPr lang="en-US" sz="1200" dirty="0" smtClean="0">
                <a:solidFill>
                  <a:schemeClr val="tx1"/>
                </a:solidFill>
              </a:rPr>
              <a:t>highest.</a:t>
            </a:r>
          </a:p>
          <a:p>
            <a:pPr marL="228600" lvl="1">
              <a:spcBef>
                <a:spcPts val="0"/>
              </a:spcBef>
              <a:spcAft>
                <a:spcPts val="200"/>
              </a:spcAft>
              <a:buFont typeface="Arial" pitchFamily="34" charset="0"/>
              <a:buChar char="•"/>
            </a:pPr>
            <a:r>
              <a:rPr lang="en-US" sz="1200" dirty="0" smtClean="0">
                <a:solidFill>
                  <a:schemeClr val="tx1"/>
                </a:solidFill>
              </a:rPr>
              <a:t>Compared to the global average, Panama has a below average spend index; however, Panamanian visitors have the highest average spend by </a:t>
            </a:r>
            <a:r>
              <a:rPr lang="en-US" sz="1200" dirty="0">
                <a:solidFill>
                  <a:schemeClr val="tx1"/>
                </a:solidFill>
              </a:rPr>
              <a:t>account (~1.8x the </a:t>
            </a:r>
            <a:r>
              <a:rPr lang="en-US" sz="1200" dirty="0" smtClean="0">
                <a:solidFill>
                  <a:schemeClr val="tx1"/>
                </a:solidFill>
              </a:rPr>
              <a:t>average) among the top ten.</a:t>
            </a:r>
            <a:endParaRPr lang="en-US" sz="1200" dirty="0">
              <a:solidFill>
                <a:schemeClr val="tx1"/>
              </a:solidFill>
            </a:endParaRPr>
          </a:p>
        </p:txBody>
      </p:sp>
      <p:sp>
        <p:nvSpPr>
          <p:cNvPr id="20" name="Oval 19"/>
          <p:cNvSpPr/>
          <p:nvPr/>
        </p:nvSpPr>
        <p:spPr bwMode="auto">
          <a:xfrm>
            <a:off x="388909" y="541648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1" name="Oval 20"/>
          <p:cNvSpPr/>
          <p:nvPr/>
        </p:nvSpPr>
        <p:spPr bwMode="auto">
          <a:xfrm>
            <a:off x="388909" y="5617302"/>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2" name="Oval 21"/>
          <p:cNvSpPr/>
          <p:nvPr/>
        </p:nvSpPr>
        <p:spPr bwMode="auto">
          <a:xfrm>
            <a:off x="1961498" y="2715919"/>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A</a:t>
            </a:r>
          </a:p>
        </p:txBody>
      </p:sp>
      <p:sp>
        <p:nvSpPr>
          <p:cNvPr id="24" name="Oval 23"/>
          <p:cNvSpPr/>
          <p:nvPr/>
        </p:nvSpPr>
        <p:spPr bwMode="auto">
          <a:xfrm>
            <a:off x="6034372" y="2333447"/>
            <a:ext cx="220690" cy="173117"/>
          </a:xfrm>
          <a:prstGeom prst="ellipse">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820738"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bg1"/>
                </a:solidFill>
                <a:effectLst/>
                <a:latin typeface="+mn-lt"/>
              </a:rPr>
              <a:t>B</a:t>
            </a:r>
          </a:p>
        </p:txBody>
      </p:sp>
      <p:sp>
        <p:nvSpPr>
          <p:cNvPr id="25" name="Text Placeholder 9"/>
          <p:cNvSpPr txBox="1">
            <a:spLocks/>
          </p:cNvSpPr>
          <p:nvPr/>
        </p:nvSpPr>
        <p:spPr>
          <a:xfrm>
            <a:off x="962250" y="733426"/>
            <a:ext cx="8086110" cy="246221"/>
          </a:xfrm>
          <a:prstGeom prst="rect">
            <a:avLst/>
          </a:prstGeom>
        </p:spPr>
        <p:txBody>
          <a:bodyPr lIns="0" tIns="0">
            <a:noAutofit/>
          </a:bodyPr>
          <a:lstStyle>
            <a:lvl1pPr marL="228600" indent="-228600" algn="l" defTabSz="914400" rtl="0" eaLnBrk="1" latinLnBrk="0" hangingPunct="1">
              <a:lnSpc>
                <a:spcPct val="100000"/>
              </a:lnSpc>
              <a:spcBef>
                <a:spcPts val="600"/>
              </a:spcBef>
              <a:spcAft>
                <a:spcPts val="600"/>
              </a:spcAft>
              <a:buClr>
                <a:srgbClr val="FF6600"/>
              </a:buClr>
              <a:buFont typeface="Arial" pitchFamily="34" charset="0"/>
              <a:buChar char="•"/>
              <a:defRPr sz="1800" b="1" kern="1200">
                <a:solidFill>
                  <a:schemeClr val="tx1">
                    <a:lumMod val="75000"/>
                    <a:lumOff val="25000"/>
                  </a:schemeClr>
                </a:solidFill>
                <a:latin typeface="Arial" pitchFamily="34" charset="0"/>
                <a:ea typeface="+mn-ea"/>
                <a:cs typeface="Arial" pitchFamily="34" charset="0"/>
              </a:defRPr>
            </a:lvl1pPr>
            <a:lvl2pPr marL="6858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3pPr>
            <a:lvl4pPr marL="16002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4pPr>
            <a:lvl5pPr marL="2057400" indent="-228600" algn="l" defTabSz="914400" rtl="0" eaLnBrk="1" latinLnBrk="0" hangingPunct="1">
              <a:lnSpc>
                <a:spcPct val="100000"/>
              </a:lnSpc>
              <a:spcBef>
                <a:spcPts val="600"/>
              </a:spcBef>
              <a:spcAft>
                <a:spcPts val="600"/>
              </a:spcAft>
              <a:buClr>
                <a:srgbClr val="FF6600"/>
              </a:buClr>
              <a:buFont typeface="Arial" pitchFamily="34"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i="1" dirty="0" smtClean="0"/>
              <a:t>Overall Destination Market</a:t>
            </a:r>
            <a:endParaRPr lang="en-US" sz="1600" i="1" dirty="0"/>
          </a:p>
        </p:txBody>
      </p:sp>
    </p:spTree>
    <p:extLst>
      <p:ext uri="{BB962C8B-B14F-4D97-AF65-F5344CB8AC3E}">
        <p14:creationId xmlns:p14="http://schemas.microsoft.com/office/powerpoint/2010/main" val="167585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MC">
      <a:dk1>
        <a:srgbClr val="000000"/>
      </a:dk1>
      <a:lt1>
        <a:sysClr val="window" lastClr="FFFFFF"/>
      </a:lt1>
      <a:dk2>
        <a:srgbClr val="3F3F3F"/>
      </a:dk2>
      <a:lt2>
        <a:srgbClr val="F2F2F2"/>
      </a:lt2>
      <a:accent1>
        <a:srgbClr val="FCB133"/>
      </a:accent1>
      <a:accent2>
        <a:srgbClr val="F26722"/>
      </a:accent2>
      <a:accent3>
        <a:srgbClr val="C00000"/>
      </a:accent3>
      <a:accent4>
        <a:srgbClr val="ED1C24"/>
      </a:accent4>
      <a:accent5>
        <a:srgbClr val="58595B"/>
      </a:accent5>
      <a:accent6>
        <a:srgbClr val="D1D3D4"/>
      </a:accent6>
      <a:hlink>
        <a:srgbClr val="17365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marL="231775" indent="-231775">
          <a:lnSpc>
            <a:spcPct val="150000"/>
          </a:lnSpc>
          <a:spcBef>
            <a:spcPct val="80000"/>
          </a:spcBef>
          <a:buClr>
            <a:srgbClr val="FF6600"/>
          </a:buClr>
          <a:tabLst>
            <a:tab pos="5743575" algn="l"/>
          </a:tabLst>
          <a:defRPr sz="1800" dirty="0" smtClean="0">
            <a:solidFill>
              <a:schemeClr val="tx1">
                <a:lumMod val="75000"/>
                <a:lumOff val="2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C">
    <a:dk1>
      <a:srgbClr val="000000"/>
    </a:dk1>
    <a:lt1>
      <a:sysClr val="window" lastClr="FFFFFF"/>
    </a:lt1>
    <a:dk2>
      <a:srgbClr val="3F3F3F"/>
    </a:dk2>
    <a:lt2>
      <a:srgbClr val="F2F2F2"/>
    </a:lt2>
    <a:accent1>
      <a:srgbClr val="FCB133"/>
    </a:accent1>
    <a:accent2>
      <a:srgbClr val="F26722"/>
    </a:accent2>
    <a:accent3>
      <a:srgbClr val="C00000"/>
    </a:accent3>
    <a:accent4>
      <a:srgbClr val="ED1C24"/>
    </a:accent4>
    <a:accent5>
      <a:srgbClr val="58595B"/>
    </a:accent5>
    <a:accent6>
      <a:srgbClr val="D1D3D4"/>
    </a:accent6>
    <a:hlink>
      <a:srgbClr val="17365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MasterCard Worldwide">
    <a:dk1>
      <a:srgbClr val="000000"/>
    </a:dk1>
    <a:lt1>
      <a:srgbClr val="FFFFFF"/>
    </a:lt1>
    <a:dk2>
      <a:srgbClr val="6B6B6B"/>
    </a:dk2>
    <a:lt2>
      <a:srgbClr val="FF9900"/>
    </a:lt2>
    <a:accent1>
      <a:srgbClr val="D86006"/>
    </a:accent1>
    <a:accent2>
      <a:srgbClr val="449BBA"/>
    </a:accent2>
    <a:accent3>
      <a:srgbClr val="9F3F71"/>
    </a:accent3>
    <a:accent4>
      <a:srgbClr val="48B689"/>
    </a:accent4>
    <a:accent5>
      <a:srgbClr val="F5BC68"/>
    </a:accent5>
    <a:accent6>
      <a:srgbClr val="95A9C9"/>
    </a:accent6>
    <a:hlink>
      <a:srgbClr val="D2B3B8"/>
    </a:hlink>
    <a:folHlink>
      <a:srgbClr val="BDD7C0"/>
    </a:folHlink>
  </a:clrScheme>
  <a:fontScheme name="mw_template">
    <a:majorFont>
      <a:latin typeface="Frutiger 45 Light"/>
      <a:ea typeface=""/>
      <a:cs typeface=""/>
    </a:majorFont>
    <a:minorFont>
      <a:latin typeface="Frutiger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MasterCard_Advisors_Template">
    <a:dk1>
      <a:srgbClr val="000000"/>
    </a:dk1>
    <a:lt1>
      <a:srgbClr val="FFFFFF"/>
    </a:lt1>
    <a:dk2>
      <a:srgbClr val="CC0000"/>
    </a:dk2>
    <a:lt2>
      <a:srgbClr val="CDCFD0"/>
    </a:lt2>
    <a:accent1>
      <a:srgbClr val="FF9900"/>
    </a:accent1>
    <a:accent2>
      <a:srgbClr val="365E94"/>
    </a:accent2>
    <a:accent3>
      <a:srgbClr val="E1B9A5"/>
    </a:accent3>
    <a:accent4>
      <a:srgbClr val="CEE1D0"/>
    </a:accent4>
    <a:accent5>
      <a:srgbClr val="FAE1BB"/>
    </a:accent5>
    <a:accent6>
      <a:srgbClr val="C0DBE3"/>
    </a:accent6>
    <a:hlink>
      <a:srgbClr val="5A5A5A"/>
    </a:hlink>
    <a:folHlink>
      <a:srgbClr val="323232"/>
    </a:folHlink>
  </a:clrScheme>
  <a:fontScheme name="MasterCard_Advisors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43177</TotalTime>
  <Words>5391</Words>
  <Application>Microsoft Office PowerPoint</Application>
  <PresentationFormat>On-screen Show (4:3)</PresentationFormat>
  <Paragraphs>862</Paragraphs>
  <Slides>44</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Office Theme</vt:lpstr>
      <vt:lpstr>think-cell Slide</vt:lpstr>
      <vt:lpstr>DESTINATION INSIGHTS Destination Market: Caribbean</vt:lpstr>
      <vt:lpstr>Report Specifications and Summary</vt:lpstr>
      <vt:lpstr>Country Codes</vt:lpstr>
      <vt:lpstr>Executive Summary</vt:lpstr>
      <vt:lpstr>PowerPoint Presentation</vt:lpstr>
      <vt:lpstr>Origination Market Dynamics</vt:lpstr>
      <vt:lpstr>Seasonality</vt:lpstr>
      <vt:lpstr>Origination Market Dynamics</vt:lpstr>
      <vt:lpstr>Top 10 Origination Markets based on Spend Index </vt:lpstr>
      <vt:lpstr>Top 10 Origination Markets based on Spend Index </vt:lpstr>
      <vt:lpstr>Top 10 Origination Markets based on Spend Index </vt:lpstr>
      <vt:lpstr>Top 10 Origination Markets based on Spend Index </vt:lpstr>
      <vt:lpstr>Top 10 Origination Markets based on Spend Index </vt:lpstr>
      <vt:lpstr>Top 10 Origination Markets based on Spend Index </vt:lpstr>
      <vt:lpstr>Top 10 Origination Markets based on Transaction Index </vt:lpstr>
      <vt:lpstr>Origination Market Dynamics</vt:lpstr>
      <vt:lpstr>Origination Markets Ranked by Average Spend per Account</vt:lpstr>
      <vt:lpstr>Origination Market Dynamics</vt:lpstr>
      <vt:lpstr>YoY Spend Growth for Top 10 Origination Markets</vt:lpstr>
      <vt:lpstr>YoY Spend Growth for Top 10 Origination Markets</vt:lpstr>
      <vt:lpstr>YoY Spend Growth for Top 10 Origination Markets</vt:lpstr>
      <vt:lpstr>YoY Spend Growth for Top 10 Origination Markets</vt:lpstr>
      <vt:lpstr>YoY Spend Growth for Top 10 Origination Markets</vt:lpstr>
      <vt:lpstr>YoY Spend Growth for Top 10 Origination Markets</vt:lpstr>
      <vt:lpstr>YoY Transaction Growth for Top 10 Origination Markets</vt:lpstr>
      <vt:lpstr>YoY Growth in Unique Visits for Top Ten Origination Markets</vt:lpstr>
      <vt:lpstr>PowerPoint Presentation</vt:lpstr>
      <vt:lpstr>Characteristics of Stays by Origination Market</vt:lpstr>
      <vt:lpstr>Average Length of Stay for Top Ten Origination Markets</vt:lpstr>
      <vt:lpstr>Characteristics of Stays by Origination Market</vt:lpstr>
      <vt:lpstr>Cross Category Spend by Origination Market</vt:lpstr>
      <vt:lpstr>PowerPoint Presentation</vt:lpstr>
      <vt:lpstr>Origination Market Profile: United States</vt:lpstr>
      <vt:lpstr>Origination Market Profile: Netherlands</vt:lpstr>
      <vt:lpstr>Origination Market Profile: United Kingdom</vt:lpstr>
      <vt:lpstr>Origination Market Profile: Canada</vt:lpstr>
      <vt:lpstr>Origination Market Profile: Germany</vt:lpstr>
      <vt:lpstr>Origination Market Profile: France</vt:lpstr>
      <vt:lpstr>Origination Market Profile: Switzerland</vt:lpstr>
      <vt:lpstr>Origination Market Profile: Panama</vt:lpstr>
      <vt:lpstr>Origination Market Profile: Chile</vt:lpstr>
      <vt:lpstr>Origination Market Profile: Italy</vt:lpstr>
      <vt:lpstr>PowerPoint Presentation</vt:lpstr>
      <vt:lpstr>Learn more 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JWG</dc:creator>
  <cp:lastModifiedBy>Frank Comito</cp:lastModifiedBy>
  <cp:revision>1427</cp:revision>
  <cp:lastPrinted>2016-01-15T16:07:44Z</cp:lastPrinted>
  <dcterms:created xsi:type="dcterms:W3CDTF">2013-08-30T16:13:30Z</dcterms:created>
  <dcterms:modified xsi:type="dcterms:W3CDTF">2017-11-02T20:37:27Z</dcterms:modified>
</cp:coreProperties>
</file>