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4" r:id="rId4"/>
    <p:sldId id="264" r:id="rId5"/>
    <p:sldId id="273" r:id="rId6"/>
    <p:sldId id="272" r:id="rId7"/>
    <p:sldId id="265" r:id="rId8"/>
    <p:sldId id="266" r:id="rId9"/>
    <p:sldId id="268" r:id="rId10"/>
    <p:sldId id="269" r:id="rId11"/>
    <p:sldId id="270" r:id="rId12"/>
    <p:sldId id="271" r:id="rId13"/>
    <p:sldId id="275" r:id="rId14"/>
    <p:sldId id="26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46D3-661F-4339-B165-606D83DB4AA7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CD84B-4110-409D-BD31-AC74E97E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0F7D-A486-4978-8041-C0E7316FC0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9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</a:t>
            </a:r>
            <a:r>
              <a:rPr lang="en-US" baseline="0" dirty="0"/>
              <a:t> perform </a:t>
            </a:r>
          </a:p>
          <a:p>
            <a:r>
              <a:rPr lang="en-US" baseline="0" dirty="0"/>
              <a:t>Integrated</a:t>
            </a:r>
          </a:p>
          <a:p>
            <a:endParaRPr lang="en-US" baseline="0" dirty="0"/>
          </a:p>
          <a:p>
            <a:r>
              <a:rPr lang="en-US" sz="1200" dirty="0"/>
              <a:t>Hotel Revenue Optimization Cloud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market leading solutions help hotels, resorts and casinos maximize the profit of every guest, from every revenue stream, through every channel.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integrated</a:t>
            </a:r>
            <a:r>
              <a:rPr lang="en-US" sz="1200" baseline="0" dirty="0"/>
              <a:t> </a:t>
            </a:r>
            <a:r>
              <a:rPr lang="en-US" sz="1200" dirty="0"/>
              <a:t>solutions help hotels, resorts and casinos maximize the profit of every guest, from every revenue stream, through every channel.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profit and revenue optimization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Our integrated solutions maximize profit from every segment.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every guest, from every revenue stream, through every channel.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Rainmaker a single platform for hotels to compete more aggressively for guest’s business, better manage and prioritize data, and ultimately track and measure success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0F7D-A486-4978-8041-C0E7316FC0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1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Segmentation is very flexible within </a:t>
            </a:r>
            <a:r>
              <a:rPr lang="en-US" sz="2400" b="1" dirty="0"/>
              <a:t>GuestREV</a:t>
            </a:r>
            <a:r>
              <a:rPr lang="en-US" sz="2400" dirty="0"/>
              <a:t> and </a:t>
            </a:r>
            <a:r>
              <a:rPr lang="en-US" sz="2400" b="1" dirty="0"/>
              <a:t>GroupREV</a:t>
            </a:r>
          </a:p>
          <a:p>
            <a:r>
              <a:rPr lang="en-US" sz="2400" dirty="0"/>
              <a:t>A property may choose to use:</a:t>
            </a:r>
          </a:p>
          <a:p>
            <a:pPr lvl="1"/>
            <a:r>
              <a:rPr lang="en-US" sz="2000" dirty="0"/>
              <a:t>Existing Market Segmentation as defined in the PMS/CRS or Sales &amp; Catering system</a:t>
            </a:r>
          </a:p>
          <a:p>
            <a:pPr lvl="1"/>
            <a:r>
              <a:rPr lang="en-US" sz="2000" dirty="0"/>
              <a:t>Elect to have Rainmaker perform a detailed analysis to identify the optimal segmentation for forecasting and pricing</a:t>
            </a:r>
          </a:p>
          <a:p>
            <a:r>
              <a:rPr lang="en-US" sz="2400" dirty="0"/>
              <a:t>Regardless of the segmentation option selected for forecasting, optimization and reporting</a:t>
            </a:r>
          </a:p>
          <a:p>
            <a:pPr lvl="1"/>
            <a:r>
              <a:rPr lang="en-US" sz="2000" dirty="0"/>
              <a:t>Demand is further segmented dynamically behind the scenes</a:t>
            </a:r>
          </a:p>
          <a:p>
            <a:pPr lvl="1"/>
            <a:r>
              <a:rPr lang="en-US" sz="2000" dirty="0"/>
              <a:t>Algorithms, such as CHAID decision tree, are used to identify the optimal segmentation for forecasting and pricing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08D3C-402F-45A9-A617-9C855C6D36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8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suite of revenue management</a:t>
            </a:r>
            <a:r>
              <a:rPr lang="en-US" baseline="0" dirty="0"/>
              <a:t> apps that cover the range of hotel RM and analysis.</a:t>
            </a:r>
          </a:p>
          <a:p>
            <a:br>
              <a:rPr lang="en-US" baseline="0" dirty="0"/>
            </a:br>
            <a:r>
              <a:rPr lang="en-US" baseline="0" dirty="0"/>
              <a:t>Our apps do the heavy lifting, processing vast amounts of data, so that you get to make </a:t>
            </a:r>
            <a:r>
              <a:rPr lang="en-US" b="1" u="sng" baseline="0" dirty="0"/>
              <a:t>better, fast decisions</a:t>
            </a:r>
            <a:r>
              <a:rPr lang="en-US" b="0" u="none" baseline="0" dirty="0"/>
              <a:t> that drive your profitability.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0F7D-A486-4978-8041-C0E7316FC0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2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0F7D-A486-4978-8041-C0E7316FC0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1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421" y="4153289"/>
            <a:ext cx="7739054" cy="587375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768256"/>
            <a:ext cx="12192000" cy="102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3326"/>
          <a:stretch/>
        </p:blipFill>
        <p:spPr>
          <a:xfrm>
            <a:off x="389572" y="0"/>
            <a:ext cx="2924045" cy="6629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43" y="2728686"/>
            <a:ext cx="6943843" cy="11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77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232616" y="6456741"/>
            <a:ext cx="359295" cy="34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Slide Number Placeholder 5"/>
          <p:cNvSpPr txBox="1">
            <a:spLocks/>
          </p:cNvSpPr>
          <p:nvPr userDrawn="1"/>
        </p:nvSpPr>
        <p:spPr>
          <a:xfrm>
            <a:off x="247499" y="6469493"/>
            <a:ext cx="329528" cy="2823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6B4BA9-FF6C-4F15-8EE4-22D44EBF7A5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2EE8-A499-4075-BDCA-039108789758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00" y="267503"/>
            <a:ext cx="10218602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4A0B-D532-4350-962B-2AAE4C6F6007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7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246731" y="6484810"/>
            <a:ext cx="329528" cy="2823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6B4BA9-FF6C-4F15-8EE4-22D44EBF7A5D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23" name="Oval 22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Freeform 33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36" name="Oval 35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40" name="Oval 3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275322" y="331203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3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4" y="90"/>
                  <a:pt x="0" y="75"/>
                  <a:pt x="0" y="57"/>
                </a:cubicBezTo>
                <a:cubicBezTo>
                  <a:pt x="0" y="43"/>
                  <a:pt x="22" y="13"/>
                  <a:pt x="33" y="0"/>
                </a:cubicBezTo>
                <a:cubicBezTo>
                  <a:pt x="45" y="13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551985" y="243906"/>
            <a:ext cx="212198" cy="296809"/>
          </a:xfrm>
          <a:custGeom>
            <a:avLst/>
            <a:gdLst>
              <a:gd name="T0" fmla="*/ 33 w 67"/>
              <a:gd name="T1" fmla="*/ 92 h 92"/>
              <a:gd name="T2" fmla="*/ 0 w 67"/>
              <a:gd name="T3" fmla="*/ 58 h 92"/>
              <a:gd name="T4" fmla="*/ 34 w 67"/>
              <a:gd name="T5" fmla="*/ 0 h 92"/>
              <a:gd name="T6" fmla="*/ 67 w 67"/>
              <a:gd name="T7" fmla="*/ 58 h 92"/>
              <a:gd name="T8" fmla="*/ 33 w 6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2">
                <a:moveTo>
                  <a:pt x="33" y="92"/>
                </a:moveTo>
                <a:cubicBezTo>
                  <a:pt x="15" y="91"/>
                  <a:pt x="0" y="76"/>
                  <a:pt x="0" y="58"/>
                </a:cubicBezTo>
                <a:cubicBezTo>
                  <a:pt x="0" y="44"/>
                  <a:pt x="22" y="14"/>
                  <a:pt x="34" y="0"/>
                </a:cubicBezTo>
                <a:cubicBezTo>
                  <a:pt x="45" y="14"/>
                  <a:pt x="67" y="44"/>
                  <a:pt x="67" y="58"/>
                </a:cubicBezTo>
                <a:cubicBezTo>
                  <a:pt x="66" y="77"/>
                  <a:pt x="51" y="92"/>
                  <a:pt x="33" y="9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463345" y="575634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4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5" y="90"/>
                  <a:pt x="0" y="75"/>
                  <a:pt x="0" y="57"/>
                </a:cubicBezTo>
                <a:cubicBezTo>
                  <a:pt x="0" y="43"/>
                  <a:pt x="22" y="14"/>
                  <a:pt x="34" y="0"/>
                </a:cubicBezTo>
                <a:cubicBezTo>
                  <a:pt x="45" y="14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7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4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30769" decel="6923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6551 " pathEditMode="relative" rAng="0" ptsTypes="AA">
                                      <p:cBhvr>
                                        <p:cTn id="16" dur="3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30769" decel="6923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3889E-18 -4.44444E-6 L 6.93889E-18 -0.07476 " pathEditMode="relative" rAng="0" ptsTypes="AA">
                                      <p:cBhvr>
                                        <p:cTn id="20" dur="3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30769" decel="6923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-4.07407E-6 L -4.79167E-6 -0.10277 " pathEditMode="relative" rAng="0" ptsTypes="AA">
                                      <p:cBhvr>
                                        <p:cTn id="24" dur="2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3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00" y="267503"/>
            <a:ext cx="10218602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8CAA-D303-48D7-A1BE-635289477DDE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7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246731" y="6484810"/>
            <a:ext cx="329528" cy="2823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6B4BA9-FF6C-4F15-8EE4-22D44EBF7A5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37" name="Oval 3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0" name="Oval 3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71" name="Oval 70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Freeform 71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46" name="Oval 45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49" name="Oval 48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Freeform 49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3" name="Group 72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74" name="Oval 73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Freeform 74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60" name="Freeform 36"/>
          <p:cNvSpPr>
            <a:spLocks/>
          </p:cNvSpPr>
          <p:nvPr userDrawn="1"/>
        </p:nvSpPr>
        <p:spPr bwMode="auto">
          <a:xfrm>
            <a:off x="275322" y="331203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3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4" y="90"/>
                  <a:pt x="0" y="75"/>
                  <a:pt x="0" y="57"/>
                </a:cubicBezTo>
                <a:cubicBezTo>
                  <a:pt x="0" y="43"/>
                  <a:pt x="22" y="13"/>
                  <a:pt x="33" y="0"/>
                </a:cubicBezTo>
                <a:cubicBezTo>
                  <a:pt x="45" y="13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" name="Freeform 37"/>
          <p:cNvSpPr>
            <a:spLocks/>
          </p:cNvSpPr>
          <p:nvPr userDrawn="1"/>
        </p:nvSpPr>
        <p:spPr bwMode="auto">
          <a:xfrm>
            <a:off x="551985" y="243906"/>
            <a:ext cx="212198" cy="296809"/>
          </a:xfrm>
          <a:custGeom>
            <a:avLst/>
            <a:gdLst>
              <a:gd name="T0" fmla="*/ 33 w 67"/>
              <a:gd name="T1" fmla="*/ 92 h 92"/>
              <a:gd name="T2" fmla="*/ 0 w 67"/>
              <a:gd name="T3" fmla="*/ 58 h 92"/>
              <a:gd name="T4" fmla="*/ 34 w 67"/>
              <a:gd name="T5" fmla="*/ 0 h 92"/>
              <a:gd name="T6" fmla="*/ 67 w 67"/>
              <a:gd name="T7" fmla="*/ 58 h 92"/>
              <a:gd name="T8" fmla="*/ 33 w 6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2">
                <a:moveTo>
                  <a:pt x="33" y="92"/>
                </a:moveTo>
                <a:cubicBezTo>
                  <a:pt x="15" y="91"/>
                  <a:pt x="0" y="76"/>
                  <a:pt x="0" y="58"/>
                </a:cubicBezTo>
                <a:cubicBezTo>
                  <a:pt x="0" y="44"/>
                  <a:pt x="22" y="14"/>
                  <a:pt x="34" y="0"/>
                </a:cubicBezTo>
                <a:cubicBezTo>
                  <a:pt x="45" y="14"/>
                  <a:pt x="67" y="44"/>
                  <a:pt x="67" y="58"/>
                </a:cubicBezTo>
                <a:cubicBezTo>
                  <a:pt x="66" y="77"/>
                  <a:pt x="51" y="92"/>
                  <a:pt x="33" y="9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2" name="Freeform 38"/>
          <p:cNvSpPr>
            <a:spLocks/>
          </p:cNvSpPr>
          <p:nvPr userDrawn="1"/>
        </p:nvSpPr>
        <p:spPr bwMode="auto">
          <a:xfrm>
            <a:off x="463345" y="575634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4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5" y="90"/>
                  <a:pt x="0" y="75"/>
                  <a:pt x="0" y="57"/>
                </a:cubicBezTo>
                <a:cubicBezTo>
                  <a:pt x="0" y="43"/>
                  <a:pt x="22" y="14"/>
                  <a:pt x="34" y="0"/>
                </a:cubicBezTo>
                <a:cubicBezTo>
                  <a:pt x="45" y="14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04" y="267503"/>
            <a:ext cx="10219398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672" y="847422"/>
            <a:ext cx="10296730" cy="514697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tabLst>
                <a:tab pos="168275" algn="l"/>
              </a:tabLst>
              <a:defRPr/>
            </a:lvl1pPr>
            <a:lvl2pPr marL="685800" indent="-228600">
              <a:buSzPct val="100000"/>
              <a:buFont typeface="Lucida Grande"/>
              <a:buChar char="-"/>
              <a:defRPr/>
            </a:lvl2pPr>
            <a:lvl3pPr marL="1143000" indent="-228600">
              <a:buSzPct val="100000"/>
              <a:buFont typeface="Lucida Grande"/>
              <a:buChar char="-"/>
              <a:defRPr/>
            </a:lvl3pPr>
            <a:lvl4pPr marL="1600200" indent="-228600">
              <a:buSzPct val="100000"/>
              <a:buFont typeface="Lucida Grande"/>
              <a:buChar char="-"/>
              <a:defRPr/>
            </a:lvl4pPr>
            <a:lvl5pPr marL="2057400" indent="-228600">
              <a:buSzPct val="100000"/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6B3D-25F2-43D1-9173-1E44D20D51EE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5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52" name="Oval 51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52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55" name="Oval 54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Freeform 55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6" name="Group 75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77" name="Oval 7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Freeform 7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42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2616" y="6469495"/>
            <a:ext cx="359295" cy="34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Slide Number Placeholder 5"/>
          <p:cNvSpPr txBox="1">
            <a:spLocks/>
          </p:cNvSpPr>
          <p:nvPr userDrawn="1"/>
        </p:nvSpPr>
        <p:spPr>
          <a:xfrm>
            <a:off x="246731" y="6484810"/>
            <a:ext cx="329528" cy="2823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6B4BA9-FF6C-4F15-8EE4-22D44EBF7A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30769" decel="6923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6551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30769" decel="6923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3889E-18 -4.44444E-6 L 6.93889E-18 -0.07476 " pathEditMode="relative" rAng="0" ptsTypes="AA">
                                      <p:cBhvr>
                                        <p:cTn id="18" dur="3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30769" decel="6923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-4.07407E-6 L -4.79167E-6 -0.10277 " pathEditMode="relative" rAng="0" ptsTypes="AA">
                                      <p:cBhvr>
                                        <p:cTn id="22" dur="2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3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00" y="267503"/>
            <a:ext cx="10218602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2E7-4F3B-4306-AD15-F688D9FC4639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2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5" name="Oval 44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8" name="Oval 47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51" name="Oval 50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Freeform 51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54" name="Oval 53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Freeform 54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7" name="Group 76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78" name="Oval 77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Freeform 78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84" name="Oval 83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Freeform 84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86" name="Freeform 36"/>
          <p:cNvSpPr>
            <a:spLocks/>
          </p:cNvSpPr>
          <p:nvPr userDrawn="1"/>
        </p:nvSpPr>
        <p:spPr bwMode="auto">
          <a:xfrm>
            <a:off x="275322" y="331203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3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4" y="90"/>
                  <a:pt x="0" y="75"/>
                  <a:pt x="0" y="57"/>
                </a:cubicBezTo>
                <a:cubicBezTo>
                  <a:pt x="0" y="43"/>
                  <a:pt x="22" y="13"/>
                  <a:pt x="33" y="0"/>
                </a:cubicBezTo>
                <a:cubicBezTo>
                  <a:pt x="45" y="13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7" name="Freeform 37"/>
          <p:cNvSpPr>
            <a:spLocks/>
          </p:cNvSpPr>
          <p:nvPr userDrawn="1"/>
        </p:nvSpPr>
        <p:spPr bwMode="auto">
          <a:xfrm>
            <a:off x="551985" y="243906"/>
            <a:ext cx="212198" cy="296809"/>
          </a:xfrm>
          <a:custGeom>
            <a:avLst/>
            <a:gdLst>
              <a:gd name="T0" fmla="*/ 33 w 67"/>
              <a:gd name="T1" fmla="*/ 92 h 92"/>
              <a:gd name="T2" fmla="*/ 0 w 67"/>
              <a:gd name="T3" fmla="*/ 58 h 92"/>
              <a:gd name="T4" fmla="*/ 34 w 67"/>
              <a:gd name="T5" fmla="*/ 0 h 92"/>
              <a:gd name="T6" fmla="*/ 67 w 67"/>
              <a:gd name="T7" fmla="*/ 58 h 92"/>
              <a:gd name="T8" fmla="*/ 33 w 6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2">
                <a:moveTo>
                  <a:pt x="33" y="92"/>
                </a:moveTo>
                <a:cubicBezTo>
                  <a:pt x="15" y="91"/>
                  <a:pt x="0" y="76"/>
                  <a:pt x="0" y="58"/>
                </a:cubicBezTo>
                <a:cubicBezTo>
                  <a:pt x="0" y="44"/>
                  <a:pt x="22" y="14"/>
                  <a:pt x="34" y="0"/>
                </a:cubicBezTo>
                <a:cubicBezTo>
                  <a:pt x="45" y="14"/>
                  <a:pt x="67" y="44"/>
                  <a:pt x="67" y="58"/>
                </a:cubicBezTo>
                <a:cubicBezTo>
                  <a:pt x="66" y="77"/>
                  <a:pt x="51" y="92"/>
                  <a:pt x="33" y="9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8" name="Freeform 38"/>
          <p:cNvSpPr>
            <a:spLocks/>
          </p:cNvSpPr>
          <p:nvPr userDrawn="1"/>
        </p:nvSpPr>
        <p:spPr bwMode="auto">
          <a:xfrm>
            <a:off x="463345" y="575634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4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5" y="90"/>
                  <a:pt x="0" y="75"/>
                  <a:pt x="0" y="57"/>
                </a:cubicBezTo>
                <a:cubicBezTo>
                  <a:pt x="0" y="43"/>
                  <a:pt x="22" y="14"/>
                  <a:pt x="34" y="0"/>
                </a:cubicBezTo>
                <a:cubicBezTo>
                  <a:pt x="45" y="14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89" name="Group 88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90" name="Oval 8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Freeform 9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2" name="Group 91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93" name="Oval 92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Freeform 93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96" name="Oval 95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Freeform 96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98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9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0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6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904672" y="849175"/>
            <a:ext cx="5066574" cy="515111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lang="en-US" dirty="0" smtClean="0"/>
            </a:lvl1pPr>
            <a:lvl2pPr marL="685800" indent="-228600">
              <a:buSzPct val="100000"/>
              <a:buFont typeface="Lucida Grande"/>
              <a:buChar char="-"/>
              <a:defRPr lang="en-US" dirty="0" smtClean="0"/>
            </a:lvl2pPr>
            <a:lvl3pPr marL="1143000" indent="-228600">
              <a:buSzPct val="100000"/>
              <a:buFont typeface="Lucida Grande"/>
              <a:buChar char="-"/>
              <a:defRPr lang="en-US" dirty="0" smtClean="0"/>
            </a:lvl3pPr>
            <a:lvl4pPr marL="1600200" indent="-228600">
              <a:buSzPct val="100000"/>
              <a:buFont typeface="Lucida Grande"/>
              <a:buChar char="-"/>
              <a:defRPr lang="en-US" dirty="0" smtClean="0"/>
            </a:lvl4pPr>
            <a:lvl5pPr marL="2057400" indent="-228600">
              <a:buSzPct val="100000"/>
              <a:buFont typeface="Lucida Grande"/>
              <a:buChar char="-"/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23646" y="849171"/>
            <a:ext cx="5077756" cy="515516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lang="en-US" sz="2000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SzPct val="100000"/>
              <a:buFont typeface="Lucida Grande"/>
              <a:buChar char="-"/>
              <a:defRPr lang="en-US" dirty="0" smtClean="0"/>
            </a:lvl2pPr>
            <a:lvl3pPr marL="1143000" indent="-228600">
              <a:buSzPct val="100000"/>
              <a:buFont typeface="Lucida Grande"/>
              <a:buChar char="-"/>
              <a:defRPr lang="en-US" dirty="0" smtClean="0"/>
            </a:lvl3pPr>
            <a:lvl4pPr marL="1600200" indent="-228600">
              <a:buSzPct val="100000"/>
              <a:buFont typeface="Lucida Grande"/>
              <a:buChar char="-"/>
              <a:defRPr lang="en-US" dirty="0" smtClean="0"/>
            </a:lvl4pPr>
            <a:lvl5pPr marL="2057400" indent="-228600">
              <a:buSzPct val="100000"/>
              <a:buFont typeface="Lucida Grande"/>
              <a:buChar char="-"/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7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30769" decel="6923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6551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30769" decel="6923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3889E-18 -4.44444E-6 L 6.93889E-18 -0.07476 " pathEditMode="relative" rAng="0" ptsTypes="AA">
                                      <p:cBhvr>
                                        <p:cTn id="18" dur="3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30769" decel="6923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-4.07407E-6 L -4.79167E-6 -0.10277 " pathEditMode="relative" rAng="0" ptsTypes="AA">
                                      <p:cBhvr>
                                        <p:cTn id="22" dur="250" spd="-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3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3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800" y="266400"/>
            <a:ext cx="10218602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847283"/>
            <a:ext cx="50958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700" y="1841500"/>
            <a:ext cx="5095875" cy="415289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lang="en-US" dirty="0" smtClean="0"/>
            </a:lvl1pPr>
            <a:lvl2pPr marL="685800" indent="-228600">
              <a:buSzPct val="100000"/>
              <a:buFont typeface="Lucida Grande"/>
              <a:buChar char="-"/>
              <a:defRPr lang="en-US" dirty="0" smtClean="0"/>
            </a:lvl2pPr>
            <a:lvl3pPr marL="1143000" indent="-228600">
              <a:buSzPct val="100000"/>
              <a:buFont typeface="Lucida Grande"/>
              <a:buChar char="-"/>
              <a:defRPr lang="en-US" dirty="0" smtClean="0"/>
            </a:lvl3pPr>
            <a:lvl4pPr marL="1600200" indent="-228600">
              <a:buSzPct val="100000"/>
              <a:buFont typeface="Lucida Grande"/>
              <a:buChar char="-"/>
              <a:defRPr lang="en-US" dirty="0" smtClean="0"/>
            </a:lvl4pPr>
            <a:lvl5pPr marL="2057400" indent="-228600">
              <a:buSzPct val="100000"/>
              <a:buFont typeface="Lucida Grande"/>
              <a:buChar char="-"/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47283"/>
            <a:ext cx="502920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41500"/>
            <a:ext cx="5029202" cy="415289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80000"/>
              <a:buFontTx/>
              <a:buBlip>
                <a:blip r:embed="rId2"/>
              </a:buBlip>
              <a:defRPr lang="en-US" dirty="0" smtClean="0"/>
            </a:lvl1pPr>
            <a:lvl2pPr marL="685800" indent="-228600">
              <a:buSzPct val="100000"/>
              <a:buFont typeface="Lucida Grande"/>
              <a:buChar char="-"/>
              <a:defRPr lang="en-US" dirty="0" smtClean="0"/>
            </a:lvl2pPr>
            <a:lvl3pPr marL="1143000" indent="-228600">
              <a:buSzPct val="100000"/>
              <a:buFont typeface="Lucida Grande"/>
              <a:buChar char="-"/>
              <a:defRPr lang="en-US" dirty="0" smtClean="0"/>
            </a:lvl3pPr>
            <a:lvl4pPr marL="1600200" indent="-228600">
              <a:buSzPct val="100000"/>
              <a:buFont typeface="Lucida Grande"/>
              <a:buChar char="-"/>
              <a:defRPr lang="en-US" dirty="0" smtClean="0"/>
            </a:lvl4pPr>
            <a:lvl5pPr marL="2057400" indent="-228600">
              <a:buSzPct val="100000"/>
              <a:buFont typeface="Lucida Grande"/>
              <a:buChar char="-"/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225D-A7AC-44DB-8CC1-4F89D71E8986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8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4" name="Oval 43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7" name="Oval 4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50" name="Oval 4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 5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53" name="Oval 52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53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56" name="Oval 55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Freeform 56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9" name="Group 78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80" name="Oval 7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Freeform 8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85" name="Freeform 36"/>
          <p:cNvSpPr>
            <a:spLocks/>
          </p:cNvSpPr>
          <p:nvPr userDrawn="1"/>
        </p:nvSpPr>
        <p:spPr bwMode="auto">
          <a:xfrm>
            <a:off x="275322" y="331203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3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4" y="90"/>
                  <a:pt x="0" y="75"/>
                  <a:pt x="0" y="57"/>
                </a:cubicBezTo>
                <a:cubicBezTo>
                  <a:pt x="0" y="43"/>
                  <a:pt x="22" y="13"/>
                  <a:pt x="33" y="0"/>
                </a:cubicBezTo>
                <a:cubicBezTo>
                  <a:pt x="45" y="13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551985" y="243906"/>
            <a:ext cx="212198" cy="296809"/>
          </a:xfrm>
          <a:custGeom>
            <a:avLst/>
            <a:gdLst>
              <a:gd name="T0" fmla="*/ 33 w 67"/>
              <a:gd name="T1" fmla="*/ 92 h 92"/>
              <a:gd name="T2" fmla="*/ 0 w 67"/>
              <a:gd name="T3" fmla="*/ 58 h 92"/>
              <a:gd name="T4" fmla="*/ 34 w 67"/>
              <a:gd name="T5" fmla="*/ 0 h 92"/>
              <a:gd name="T6" fmla="*/ 67 w 67"/>
              <a:gd name="T7" fmla="*/ 58 h 92"/>
              <a:gd name="T8" fmla="*/ 33 w 6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2">
                <a:moveTo>
                  <a:pt x="33" y="92"/>
                </a:moveTo>
                <a:cubicBezTo>
                  <a:pt x="15" y="91"/>
                  <a:pt x="0" y="76"/>
                  <a:pt x="0" y="58"/>
                </a:cubicBezTo>
                <a:cubicBezTo>
                  <a:pt x="0" y="44"/>
                  <a:pt x="22" y="14"/>
                  <a:pt x="34" y="0"/>
                </a:cubicBezTo>
                <a:cubicBezTo>
                  <a:pt x="45" y="14"/>
                  <a:pt x="67" y="44"/>
                  <a:pt x="67" y="58"/>
                </a:cubicBezTo>
                <a:cubicBezTo>
                  <a:pt x="66" y="77"/>
                  <a:pt x="51" y="92"/>
                  <a:pt x="33" y="9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463345" y="575634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4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5" y="90"/>
                  <a:pt x="0" y="75"/>
                  <a:pt x="0" y="57"/>
                </a:cubicBezTo>
                <a:cubicBezTo>
                  <a:pt x="0" y="43"/>
                  <a:pt x="22" y="14"/>
                  <a:pt x="34" y="0"/>
                </a:cubicBezTo>
                <a:cubicBezTo>
                  <a:pt x="45" y="14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89" name="Oval 88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Freeform 89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1" name="Group 90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92" name="Oval 91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Freeform 92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4" name="Group 93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95" name="Oval 94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Freeform 95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97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8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9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30769" decel="6923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6551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30769" decel="6923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3889E-18 -4.44444E-6 L 6.93889E-18 -0.07476 " pathEditMode="relative" rAng="0" ptsTypes="AA">
                                      <p:cBhvr>
                                        <p:cTn id="18" dur="30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30769" decel="6923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-4.07407E-6 L -4.79167E-6 -0.10277 " pathEditMode="relative" rAng="0" ptsTypes="AA">
                                      <p:cBhvr>
                                        <p:cTn id="22" dur="2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3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3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3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37" name="Oval 3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0" name="Oval 3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71" name="Oval 70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Freeform 71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46" name="Oval 45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49" name="Oval 48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Freeform 49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3" name="Group 72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74" name="Oval 73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Freeform 74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60" name="Freeform 36"/>
          <p:cNvSpPr>
            <a:spLocks/>
          </p:cNvSpPr>
          <p:nvPr userDrawn="1"/>
        </p:nvSpPr>
        <p:spPr bwMode="auto">
          <a:xfrm>
            <a:off x="275322" y="331203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3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4" y="90"/>
                  <a:pt x="0" y="75"/>
                  <a:pt x="0" y="57"/>
                </a:cubicBezTo>
                <a:cubicBezTo>
                  <a:pt x="0" y="43"/>
                  <a:pt x="22" y="13"/>
                  <a:pt x="33" y="0"/>
                </a:cubicBezTo>
                <a:cubicBezTo>
                  <a:pt x="45" y="13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1" name="Freeform 37"/>
          <p:cNvSpPr>
            <a:spLocks/>
          </p:cNvSpPr>
          <p:nvPr userDrawn="1"/>
        </p:nvSpPr>
        <p:spPr bwMode="auto">
          <a:xfrm>
            <a:off x="551985" y="243906"/>
            <a:ext cx="212198" cy="296809"/>
          </a:xfrm>
          <a:custGeom>
            <a:avLst/>
            <a:gdLst>
              <a:gd name="T0" fmla="*/ 33 w 67"/>
              <a:gd name="T1" fmla="*/ 92 h 92"/>
              <a:gd name="T2" fmla="*/ 0 w 67"/>
              <a:gd name="T3" fmla="*/ 58 h 92"/>
              <a:gd name="T4" fmla="*/ 34 w 67"/>
              <a:gd name="T5" fmla="*/ 0 h 92"/>
              <a:gd name="T6" fmla="*/ 67 w 67"/>
              <a:gd name="T7" fmla="*/ 58 h 92"/>
              <a:gd name="T8" fmla="*/ 33 w 6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2">
                <a:moveTo>
                  <a:pt x="33" y="92"/>
                </a:moveTo>
                <a:cubicBezTo>
                  <a:pt x="15" y="91"/>
                  <a:pt x="0" y="76"/>
                  <a:pt x="0" y="58"/>
                </a:cubicBezTo>
                <a:cubicBezTo>
                  <a:pt x="0" y="44"/>
                  <a:pt x="22" y="14"/>
                  <a:pt x="34" y="0"/>
                </a:cubicBezTo>
                <a:cubicBezTo>
                  <a:pt x="45" y="14"/>
                  <a:pt x="67" y="44"/>
                  <a:pt x="67" y="58"/>
                </a:cubicBezTo>
                <a:cubicBezTo>
                  <a:pt x="66" y="77"/>
                  <a:pt x="51" y="92"/>
                  <a:pt x="33" y="9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2" name="Freeform 38"/>
          <p:cNvSpPr>
            <a:spLocks/>
          </p:cNvSpPr>
          <p:nvPr userDrawn="1"/>
        </p:nvSpPr>
        <p:spPr bwMode="auto">
          <a:xfrm>
            <a:off x="463345" y="575634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4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5" y="90"/>
                  <a:pt x="0" y="75"/>
                  <a:pt x="0" y="57"/>
                </a:cubicBezTo>
                <a:cubicBezTo>
                  <a:pt x="0" y="43"/>
                  <a:pt x="22" y="14"/>
                  <a:pt x="34" y="0"/>
                </a:cubicBezTo>
                <a:cubicBezTo>
                  <a:pt x="45" y="14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04" y="267503"/>
            <a:ext cx="10219398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48A-BED9-4C03-9C9B-36C59B262EF5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5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52" name="Oval 51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52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55" name="Oval 54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Freeform 55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6" name="Group 75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77" name="Oval 7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Freeform 7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42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2616" y="6469495"/>
            <a:ext cx="359295" cy="34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30769" decel="6923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6551 " pathEditMode="relative" rAng="0" ptsTypes="AA">
                                      <p:cBhvr>
                                        <p:cTn id="14" dur="3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30769" decel="6923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93889E-18 -4.44444E-6 L 6.93889E-18 -0.07476 " pathEditMode="relative" rAng="0" ptsTypes="AA">
                                      <p:cBhvr>
                                        <p:cTn id="18" dur="3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30769" decel="6923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79167E-6 -4.07407E-6 L -4.79167E-6 -0.10277 " pathEditMode="relative" rAng="0" ptsTypes="AA">
                                      <p:cBhvr>
                                        <p:cTn id="22" dur="2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3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3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37" name="Oval 3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40" name="Oval 39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0" name="Group 69"/>
          <p:cNvGrpSpPr/>
          <p:nvPr userDrawn="1"/>
        </p:nvGrpSpPr>
        <p:grpSpPr>
          <a:xfrm>
            <a:off x="441319" y="318613"/>
            <a:ext cx="450793" cy="450793"/>
            <a:chOff x="319087" y="385762"/>
            <a:chExt cx="642938" cy="642938"/>
          </a:xfrm>
        </p:grpSpPr>
        <p:sp>
          <p:nvSpPr>
            <p:cNvPr id="71" name="Oval 70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Freeform 71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04" y="267503"/>
            <a:ext cx="10219398" cy="388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7B41-5259-4619-95BC-3C44D81A6D75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5" name="Freeform 39"/>
          <p:cNvSpPr>
            <a:spLocks noEditPoints="1"/>
          </p:cNvSpPr>
          <p:nvPr userDrawn="1"/>
        </p:nvSpPr>
        <p:spPr bwMode="auto">
          <a:xfrm>
            <a:off x="993791" y="714075"/>
            <a:ext cx="11198209" cy="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52" name="Oval 51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Freeform 52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55" name="Oval 54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Freeform 55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6" name="Group 75"/>
          <p:cNvGrpSpPr/>
          <p:nvPr userDrawn="1"/>
        </p:nvGrpSpPr>
        <p:grpSpPr>
          <a:xfrm>
            <a:off x="348877" y="678271"/>
            <a:ext cx="450793" cy="450793"/>
            <a:chOff x="319087" y="385762"/>
            <a:chExt cx="642938" cy="642938"/>
          </a:xfrm>
        </p:grpSpPr>
        <p:sp>
          <p:nvSpPr>
            <p:cNvPr id="77" name="Oval 76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Freeform 77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232616" y="6469495"/>
            <a:ext cx="359295" cy="34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58" name="Oval 57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Freeform 58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65" name="Oval 64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154756" y="388442"/>
            <a:ext cx="450793" cy="450793"/>
            <a:chOff x="319087" y="385762"/>
            <a:chExt cx="642938" cy="642938"/>
          </a:xfrm>
        </p:grpSpPr>
        <p:sp>
          <p:nvSpPr>
            <p:cNvPr id="68" name="Oval 67"/>
            <p:cNvSpPr/>
            <p:nvPr userDrawn="1"/>
          </p:nvSpPr>
          <p:spPr>
            <a:xfrm>
              <a:off x="319087" y="385762"/>
              <a:ext cx="642938" cy="64293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Freeform 68"/>
            <p:cNvSpPr/>
            <p:nvPr userDrawn="1"/>
          </p:nvSpPr>
          <p:spPr>
            <a:xfrm>
              <a:off x="336397" y="665565"/>
              <a:ext cx="600876" cy="120248"/>
            </a:xfrm>
            <a:custGeom>
              <a:avLst/>
              <a:gdLst>
                <a:gd name="connsiteX0" fmla="*/ 71656 w 936130"/>
                <a:gd name="connsiteY0" fmla="*/ 15678 h 127276"/>
                <a:gd name="connsiteX1" fmla="*/ 42091 w 936130"/>
                <a:gd name="connsiteY1" fmla="*/ 35806 h 127276"/>
                <a:gd name="connsiteX2" fmla="*/ 468065 w 936130"/>
                <a:gd name="connsiteY2" fmla="*/ 94355 h 127276"/>
                <a:gd name="connsiteX3" fmla="*/ 894039 w 936130"/>
                <a:gd name="connsiteY3" fmla="*/ 35806 h 127276"/>
                <a:gd name="connsiteX4" fmla="*/ 864474 w 936130"/>
                <a:gd name="connsiteY4" fmla="*/ 15678 h 127276"/>
                <a:gd name="connsiteX5" fmla="*/ 899347 w 936130"/>
                <a:gd name="connsiteY5" fmla="*/ 23901 h 127276"/>
                <a:gd name="connsiteX6" fmla="*/ 936130 w 936130"/>
                <a:gd name="connsiteY6" fmla="*/ 52865 h 127276"/>
                <a:gd name="connsiteX7" fmla="*/ 468065 w 936130"/>
                <a:gd name="connsiteY7" fmla="*/ 127276 h 127276"/>
                <a:gd name="connsiteX8" fmla="*/ 0 w 936130"/>
                <a:gd name="connsiteY8" fmla="*/ 52865 h 127276"/>
                <a:gd name="connsiteX9" fmla="*/ 36783 w 936130"/>
                <a:gd name="connsiteY9" fmla="*/ 23901 h 127276"/>
                <a:gd name="connsiteX10" fmla="*/ 796715 w 936130"/>
                <a:gd name="connsiteY10" fmla="*/ 0 h 127276"/>
                <a:gd name="connsiteX11" fmla="*/ 799037 w 936130"/>
                <a:gd name="connsiteY11" fmla="*/ 249 h 127276"/>
                <a:gd name="connsiteX12" fmla="*/ 806067 w 936130"/>
                <a:gd name="connsiteY12" fmla="*/ 1906 h 127276"/>
                <a:gd name="connsiteX13" fmla="*/ 139415 w 936130"/>
                <a:gd name="connsiteY13" fmla="*/ 0 h 127276"/>
                <a:gd name="connsiteX14" fmla="*/ 130063 w 936130"/>
                <a:gd name="connsiteY14" fmla="*/ 1906 h 127276"/>
                <a:gd name="connsiteX15" fmla="*/ 137093 w 936130"/>
                <a:gd name="connsiteY15" fmla="*/ 249 h 12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6130" h="127276">
                  <a:moveTo>
                    <a:pt x="71656" y="15678"/>
                  </a:moveTo>
                  <a:lnTo>
                    <a:pt x="42091" y="35806"/>
                  </a:lnTo>
                  <a:cubicBezTo>
                    <a:pt x="42091" y="68142"/>
                    <a:pt x="232806" y="94355"/>
                    <a:pt x="468065" y="94355"/>
                  </a:cubicBezTo>
                  <a:cubicBezTo>
                    <a:pt x="703324" y="94355"/>
                    <a:pt x="894039" y="68142"/>
                    <a:pt x="894039" y="35806"/>
                  </a:cubicBezTo>
                  <a:lnTo>
                    <a:pt x="864474" y="15678"/>
                  </a:lnTo>
                  <a:lnTo>
                    <a:pt x="899347" y="23901"/>
                  </a:lnTo>
                  <a:cubicBezTo>
                    <a:pt x="923033" y="32803"/>
                    <a:pt x="936130" y="42591"/>
                    <a:pt x="936130" y="52865"/>
                  </a:cubicBezTo>
                  <a:cubicBezTo>
                    <a:pt x="936130" y="93961"/>
                    <a:pt x="726570" y="127276"/>
                    <a:pt x="468065" y="127276"/>
                  </a:cubicBezTo>
                  <a:cubicBezTo>
                    <a:pt x="209560" y="127276"/>
                    <a:pt x="0" y="93961"/>
                    <a:pt x="0" y="52865"/>
                  </a:cubicBezTo>
                  <a:cubicBezTo>
                    <a:pt x="0" y="42591"/>
                    <a:pt x="13098" y="32803"/>
                    <a:pt x="36783" y="23901"/>
                  </a:cubicBezTo>
                  <a:close/>
                  <a:moveTo>
                    <a:pt x="796715" y="0"/>
                  </a:moveTo>
                  <a:lnTo>
                    <a:pt x="799037" y="249"/>
                  </a:lnTo>
                  <a:lnTo>
                    <a:pt x="806067" y="1906"/>
                  </a:lnTo>
                  <a:close/>
                  <a:moveTo>
                    <a:pt x="139415" y="0"/>
                  </a:moveTo>
                  <a:lnTo>
                    <a:pt x="130063" y="1906"/>
                  </a:lnTo>
                  <a:lnTo>
                    <a:pt x="137093" y="24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</p:grpSp>
      <p:sp>
        <p:nvSpPr>
          <p:cNvPr id="79" name="Freeform 36"/>
          <p:cNvSpPr>
            <a:spLocks/>
          </p:cNvSpPr>
          <p:nvPr userDrawn="1"/>
        </p:nvSpPr>
        <p:spPr bwMode="auto">
          <a:xfrm>
            <a:off x="275322" y="331203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3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4" y="90"/>
                  <a:pt x="0" y="75"/>
                  <a:pt x="0" y="57"/>
                </a:cubicBezTo>
                <a:cubicBezTo>
                  <a:pt x="0" y="43"/>
                  <a:pt x="22" y="13"/>
                  <a:pt x="33" y="0"/>
                </a:cubicBezTo>
                <a:cubicBezTo>
                  <a:pt x="45" y="13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0" name="Freeform 37"/>
          <p:cNvSpPr>
            <a:spLocks/>
          </p:cNvSpPr>
          <p:nvPr userDrawn="1"/>
        </p:nvSpPr>
        <p:spPr bwMode="auto">
          <a:xfrm>
            <a:off x="551985" y="243906"/>
            <a:ext cx="212198" cy="296809"/>
          </a:xfrm>
          <a:custGeom>
            <a:avLst/>
            <a:gdLst>
              <a:gd name="T0" fmla="*/ 33 w 67"/>
              <a:gd name="T1" fmla="*/ 92 h 92"/>
              <a:gd name="T2" fmla="*/ 0 w 67"/>
              <a:gd name="T3" fmla="*/ 58 h 92"/>
              <a:gd name="T4" fmla="*/ 34 w 67"/>
              <a:gd name="T5" fmla="*/ 0 h 92"/>
              <a:gd name="T6" fmla="*/ 67 w 67"/>
              <a:gd name="T7" fmla="*/ 58 h 92"/>
              <a:gd name="T8" fmla="*/ 33 w 6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2">
                <a:moveTo>
                  <a:pt x="33" y="92"/>
                </a:moveTo>
                <a:cubicBezTo>
                  <a:pt x="15" y="91"/>
                  <a:pt x="0" y="76"/>
                  <a:pt x="0" y="58"/>
                </a:cubicBezTo>
                <a:cubicBezTo>
                  <a:pt x="0" y="44"/>
                  <a:pt x="22" y="14"/>
                  <a:pt x="34" y="0"/>
                </a:cubicBezTo>
                <a:cubicBezTo>
                  <a:pt x="45" y="14"/>
                  <a:pt x="67" y="44"/>
                  <a:pt x="67" y="58"/>
                </a:cubicBezTo>
                <a:cubicBezTo>
                  <a:pt x="66" y="77"/>
                  <a:pt x="51" y="92"/>
                  <a:pt x="33" y="92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1" name="Freeform 38"/>
          <p:cNvSpPr>
            <a:spLocks/>
          </p:cNvSpPr>
          <p:nvPr userDrawn="1"/>
        </p:nvSpPr>
        <p:spPr bwMode="auto">
          <a:xfrm>
            <a:off x="463345" y="575634"/>
            <a:ext cx="209512" cy="290094"/>
          </a:xfrm>
          <a:custGeom>
            <a:avLst/>
            <a:gdLst>
              <a:gd name="T0" fmla="*/ 33 w 66"/>
              <a:gd name="T1" fmla="*/ 90 h 90"/>
              <a:gd name="T2" fmla="*/ 0 w 66"/>
              <a:gd name="T3" fmla="*/ 57 h 90"/>
              <a:gd name="T4" fmla="*/ 34 w 66"/>
              <a:gd name="T5" fmla="*/ 0 h 90"/>
              <a:gd name="T6" fmla="*/ 66 w 66"/>
              <a:gd name="T7" fmla="*/ 57 h 90"/>
              <a:gd name="T8" fmla="*/ 33 w 66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0">
                <a:moveTo>
                  <a:pt x="33" y="90"/>
                </a:moveTo>
                <a:cubicBezTo>
                  <a:pt x="15" y="90"/>
                  <a:pt x="0" y="75"/>
                  <a:pt x="0" y="57"/>
                </a:cubicBezTo>
                <a:cubicBezTo>
                  <a:pt x="0" y="43"/>
                  <a:pt x="22" y="14"/>
                  <a:pt x="34" y="0"/>
                </a:cubicBezTo>
                <a:cubicBezTo>
                  <a:pt x="45" y="14"/>
                  <a:pt x="66" y="43"/>
                  <a:pt x="66" y="57"/>
                </a:cubicBezTo>
                <a:cubicBezTo>
                  <a:pt x="66" y="76"/>
                  <a:pt x="51" y="90"/>
                  <a:pt x="33" y="9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2" name="Freeform 5"/>
          <p:cNvSpPr>
            <a:spLocks/>
          </p:cNvSpPr>
          <p:nvPr userDrawn="1"/>
        </p:nvSpPr>
        <p:spPr bwMode="auto">
          <a:xfrm>
            <a:off x="279043" y="338454"/>
            <a:ext cx="204174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1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9"/>
                  <a:pt x="288" y="251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004A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3" name="Freeform 6"/>
          <p:cNvSpPr>
            <a:spLocks/>
          </p:cNvSpPr>
          <p:nvPr userDrawn="1"/>
        </p:nvSpPr>
        <p:spPr bwMode="auto">
          <a:xfrm>
            <a:off x="555161" y="254230"/>
            <a:ext cx="204174" cy="278282"/>
          </a:xfrm>
          <a:custGeom>
            <a:avLst/>
            <a:gdLst>
              <a:gd name="T0" fmla="*/ 144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9 w 289"/>
              <a:gd name="T7" fmla="*/ 250 h 394"/>
              <a:gd name="T8" fmla="*/ 144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4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1" y="187"/>
                  <a:pt x="96" y="60"/>
                  <a:pt x="146" y="0"/>
                </a:cubicBezTo>
                <a:cubicBezTo>
                  <a:pt x="195" y="60"/>
                  <a:pt x="289" y="188"/>
                  <a:pt x="289" y="250"/>
                </a:cubicBezTo>
                <a:cubicBezTo>
                  <a:pt x="288" y="330"/>
                  <a:pt x="223" y="394"/>
                  <a:pt x="144" y="394"/>
                </a:cubicBezTo>
                <a:close/>
              </a:path>
            </a:pathLst>
          </a:custGeom>
          <a:solidFill>
            <a:srgbClr val="009B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4" name="Freeform 7"/>
          <p:cNvSpPr>
            <a:spLocks/>
          </p:cNvSpPr>
          <p:nvPr userDrawn="1"/>
        </p:nvSpPr>
        <p:spPr bwMode="auto">
          <a:xfrm>
            <a:off x="468513" y="584931"/>
            <a:ext cx="202663" cy="276771"/>
          </a:xfrm>
          <a:custGeom>
            <a:avLst/>
            <a:gdLst>
              <a:gd name="T0" fmla="*/ 143 w 289"/>
              <a:gd name="T1" fmla="*/ 394 h 394"/>
              <a:gd name="T2" fmla="*/ 0 w 289"/>
              <a:gd name="T3" fmla="*/ 249 h 394"/>
              <a:gd name="T4" fmla="*/ 146 w 289"/>
              <a:gd name="T5" fmla="*/ 0 h 394"/>
              <a:gd name="T6" fmla="*/ 288 w 289"/>
              <a:gd name="T7" fmla="*/ 250 h 394"/>
              <a:gd name="T8" fmla="*/ 143 w 289"/>
              <a:gd name="T9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94">
                <a:moveTo>
                  <a:pt x="143" y="394"/>
                </a:moveTo>
                <a:cubicBezTo>
                  <a:pt x="64" y="393"/>
                  <a:pt x="0" y="328"/>
                  <a:pt x="0" y="249"/>
                </a:cubicBezTo>
                <a:cubicBezTo>
                  <a:pt x="0" y="187"/>
                  <a:pt x="96" y="60"/>
                  <a:pt x="146" y="0"/>
                </a:cubicBezTo>
                <a:cubicBezTo>
                  <a:pt x="195" y="60"/>
                  <a:pt x="289" y="188"/>
                  <a:pt x="288" y="250"/>
                </a:cubicBezTo>
                <a:cubicBezTo>
                  <a:pt x="288" y="330"/>
                  <a:pt x="223" y="394"/>
                  <a:pt x="143" y="394"/>
                </a:cubicBezTo>
                <a:close/>
              </a:path>
            </a:pathLst>
          </a:custGeom>
          <a:solidFill>
            <a:srgbClr val="8FC7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9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677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232616" y="6456741"/>
            <a:ext cx="359295" cy="34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Slide Number Placeholder 5"/>
          <p:cNvSpPr txBox="1">
            <a:spLocks/>
          </p:cNvSpPr>
          <p:nvPr userDrawn="1"/>
        </p:nvSpPr>
        <p:spPr>
          <a:xfrm>
            <a:off x="247499" y="6469493"/>
            <a:ext cx="329528" cy="2823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6B4BA9-FF6C-4F15-8EE4-22D44EBF7A5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C25C-32F6-4B68-9D6E-C96038AE819D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764" y="6095176"/>
            <a:ext cx="1327727" cy="4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77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800" y="267503"/>
            <a:ext cx="10238930" cy="3888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72" y="847422"/>
            <a:ext cx="10296730" cy="5036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3404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8CF3-CCBC-4A9D-B9F0-018AD11B0BDB}" type="datetime1">
              <a:rPr lang="en-GB" smtClean="0"/>
              <a:t>14/03/2018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243404"/>
            <a:ext cx="689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764" y="6095176"/>
            <a:ext cx="1327727" cy="4989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32616" y="6469495"/>
            <a:ext cx="359295" cy="344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499" y="6482247"/>
            <a:ext cx="329528" cy="2823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36B4BA9-FF6C-4F15-8EE4-22D44EBF7A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67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80000"/>
        <a:buFontTx/>
        <a:buBlip>
          <a:blip r:embed="rId13"/>
        </a:buBlip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0000"/>
        <a:buFont typeface="Lucida Grande"/>
        <a:buChar char="-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0000"/>
        <a:buFont typeface="Lucida Grande"/>
        <a:buChar char="-"/>
        <a:defRPr sz="16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0000"/>
        <a:buFont typeface="Lucida Grande"/>
        <a:buChar char="-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0000"/>
        <a:buFont typeface="Lucida Grande"/>
        <a:buChar char="-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27741" y="5432914"/>
            <a:ext cx="7762608" cy="587375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78692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March 14,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6057" y="31037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026" name="Picture 2" descr="Image result for caribbean travel and hospitality association logo">
            <a:extLst>
              <a:ext uri="{FF2B5EF4-FFF2-40B4-BE49-F238E27FC236}">
                <a16:creationId xmlns:a16="http://schemas.microsoft.com/office/drawing/2014/main" id="{35D2C1F1-33D3-4F71-972D-0AEB44E8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78" y="5172075"/>
            <a:ext cx="3318322" cy="11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30BE-D917-49A4-BBEF-FA5829C8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Yielding your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DCA7-D48B-4771-BD26-FEABAA33D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Ideally, fill your rooms going from highest-value segment to lowest-value segment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6F79-0096-4934-B9FD-B2E0A2AD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F9A39-AD7D-45C5-83D4-A785D5BA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04" y="1460498"/>
            <a:ext cx="7651872" cy="45339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124D86-35F3-4F1C-AECF-760040EA9405}"/>
              </a:ext>
            </a:extLst>
          </p:cNvPr>
          <p:cNvCxnSpPr/>
          <p:nvPr/>
        </p:nvCxnSpPr>
        <p:spPr>
          <a:xfrm>
            <a:off x="1743075" y="2743200"/>
            <a:ext cx="7391400" cy="0"/>
          </a:xfrm>
          <a:prstGeom prst="line">
            <a:avLst/>
          </a:prstGeom>
          <a:noFill/>
          <a:ln w="23813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06FAC0-EEAA-48C9-8BE7-C5083FCC7369}"/>
              </a:ext>
            </a:extLst>
          </p:cNvPr>
          <p:cNvSpPr txBox="1"/>
          <p:nvPr/>
        </p:nvSpPr>
        <p:spPr>
          <a:xfrm>
            <a:off x="8711208" y="2343090"/>
            <a:ext cx="234603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Hotel capacity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04D684E-1089-4631-BD7D-E05ECF6DC598}"/>
              </a:ext>
            </a:extLst>
          </p:cNvPr>
          <p:cNvSpPr/>
          <p:nvPr/>
        </p:nvSpPr>
        <p:spPr>
          <a:xfrm>
            <a:off x="8711208" y="3620655"/>
            <a:ext cx="340428" cy="1394690"/>
          </a:xfrm>
          <a:prstGeom prst="rightBrace">
            <a:avLst/>
          </a:prstGeom>
          <a:noFill/>
          <a:ln w="23813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FC7AA-E61F-4013-8AA6-A3522F8D1399}"/>
              </a:ext>
            </a:extLst>
          </p:cNvPr>
          <p:cNvSpPr txBox="1"/>
          <p:nvPr/>
        </p:nvSpPr>
        <p:spPr>
          <a:xfrm>
            <a:off x="9254837" y="3911769"/>
            <a:ext cx="271549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enough room for all of your high/med value guests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BF2C807-ED26-4A08-B481-9F163BBA57AE}"/>
              </a:ext>
            </a:extLst>
          </p:cNvPr>
          <p:cNvSpPr/>
          <p:nvPr/>
        </p:nvSpPr>
        <p:spPr>
          <a:xfrm>
            <a:off x="8711208" y="2743200"/>
            <a:ext cx="340428" cy="877454"/>
          </a:xfrm>
          <a:prstGeom prst="rightBrace">
            <a:avLst/>
          </a:prstGeom>
          <a:noFill/>
          <a:ln w="23813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987B3-A0C9-404B-81EB-99C0A689F58B}"/>
              </a:ext>
            </a:extLst>
          </p:cNvPr>
          <p:cNvSpPr txBox="1"/>
          <p:nvPr/>
        </p:nvSpPr>
        <p:spPr>
          <a:xfrm>
            <a:off x="9254837" y="2743200"/>
            <a:ext cx="2715491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just enough low value guests to fill remaining rooms</a:t>
            </a:r>
          </a:p>
        </p:txBody>
      </p:sp>
    </p:spTree>
    <p:extLst>
      <p:ext uri="{BB962C8B-B14F-4D97-AF65-F5344CB8AC3E}">
        <p14:creationId xmlns:p14="http://schemas.microsoft.com/office/powerpoint/2010/main" val="41071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4D99A6-A8A0-4B6A-BDE0-DCB17C6C3C9E}"/>
              </a:ext>
            </a:extLst>
          </p:cNvPr>
          <p:cNvSpPr/>
          <p:nvPr/>
        </p:nvSpPr>
        <p:spPr>
          <a:xfrm>
            <a:off x="10435516" y="6015386"/>
            <a:ext cx="1531772" cy="61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F481A-B0F6-4328-A4A8-F96D1A1C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91FA-A7B7-4F78-81EC-51CC3D8A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challenge: Guests do not book in the order of their value!</a:t>
            </a:r>
          </a:p>
          <a:p>
            <a:r>
              <a:rPr lang="en-US" dirty="0"/>
              <a:t>In fact, lowest-value guests often book earliest</a:t>
            </a:r>
          </a:p>
          <a:p>
            <a:r>
              <a:rPr lang="en-US" dirty="0"/>
              <a:t>Decision on how many of these guests to accept should be based on a </a:t>
            </a:r>
            <a:r>
              <a:rPr lang="en-US" b="1" u="sng" dirty="0"/>
              <a:t>forecast</a:t>
            </a:r>
            <a:r>
              <a:rPr lang="en-US" dirty="0"/>
              <a:t> of future demand</a:t>
            </a:r>
          </a:p>
          <a:p>
            <a:r>
              <a:rPr lang="en-US" dirty="0"/>
              <a:t>Goal: Know how many rooms to preserve for your highest-value, most profitable guests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439E7-A45E-40AD-B419-A244207C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52898-2840-4CD5-9631-FBFEF164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9" y="2883231"/>
            <a:ext cx="5708074" cy="3382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A0912-396F-4ED0-BB84-788628A9A0BF}"/>
              </a:ext>
            </a:extLst>
          </p:cNvPr>
          <p:cNvSpPr txBox="1"/>
          <p:nvPr/>
        </p:nvSpPr>
        <p:spPr>
          <a:xfrm>
            <a:off x="1108364" y="3464034"/>
            <a:ext cx="2669308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“Limit” of 80 low-value guests is reached 60 days out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0A417AA-717C-4A77-B38E-68CC5829D1DE}"/>
              </a:ext>
            </a:extLst>
          </p:cNvPr>
          <p:cNvSpPr/>
          <p:nvPr/>
        </p:nvSpPr>
        <p:spPr>
          <a:xfrm>
            <a:off x="2336800" y="4429616"/>
            <a:ext cx="212436" cy="289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A9B089-D234-4598-B076-3EB2771BF5B4}"/>
              </a:ext>
            </a:extLst>
          </p:cNvPr>
          <p:cNvCxnSpPr>
            <a:cxnSpLocks/>
          </p:cNvCxnSpPr>
          <p:nvPr/>
        </p:nvCxnSpPr>
        <p:spPr>
          <a:xfrm>
            <a:off x="800966" y="3851564"/>
            <a:ext cx="5535180" cy="0"/>
          </a:xfrm>
          <a:prstGeom prst="line">
            <a:avLst/>
          </a:prstGeom>
          <a:noFill/>
          <a:ln w="23813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8F22FE8-8260-4D7D-B604-0513B280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935" y="2883231"/>
            <a:ext cx="5722811" cy="33908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CB3BC2-FF00-46C1-AB4D-9BDDD8A79354}"/>
              </a:ext>
            </a:extLst>
          </p:cNvPr>
          <p:cNvCxnSpPr>
            <a:cxnSpLocks/>
          </p:cNvCxnSpPr>
          <p:nvPr/>
        </p:nvCxnSpPr>
        <p:spPr>
          <a:xfrm>
            <a:off x="6792191" y="3851564"/>
            <a:ext cx="5314084" cy="0"/>
          </a:xfrm>
          <a:prstGeom prst="line">
            <a:avLst/>
          </a:prstGeom>
          <a:noFill/>
          <a:ln w="23813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94F739-32F0-4C95-88BA-C656CDC7A3B4}"/>
              </a:ext>
            </a:extLst>
          </p:cNvPr>
          <p:cNvSpPr txBox="1"/>
          <p:nvPr/>
        </p:nvSpPr>
        <p:spPr>
          <a:xfrm>
            <a:off x="8601075" y="2835901"/>
            <a:ext cx="331269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Put controls in place to preserve remaining rooms for higher value segments</a:t>
            </a:r>
          </a:p>
        </p:txBody>
      </p:sp>
    </p:spTree>
    <p:extLst>
      <p:ext uri="{BB962C8B-B14F-4D97-AF65-F5344CB8AC3E}">
        <p14:creationId xmlns:p14="http://schemas.microsoft.com/office/powerpoint/2010/main" val="41746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9A4603-4770-4033-9605-2DF0D0B20D62}"/>
              </a:ext>
            </a:extLst>
          </p:cNvPr>
          <p:cNvSpPr/>
          <p:nvPr/>
        </p:nvSpPr>
        <p:spPr>
          <a:xfrm>
            <a:off x="10435516" y="5978769"/>
            <a:ext cx="1531772" cy="61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65B11-C398-4FFE-9AC9-49F7D61B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Stay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0CE8B-3D42-4D6D-B211-2FDCFD6D2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stay is a crucial dimension for yielding</a:t>
            </a:r>
          </a:p>
          <a:p>
            <a:r>
              <a:rPr lang="en-US" dirty="0"/>
              <a:t>Segments may have different length of stay distributions that are important to measure</a:t>
            </a:r>
          </a:p>
          <a:p>
            <a:r>
              <a:rPr lang="en-US" dirty="0"/>
              <a:t>Be wary of the effect on your revenue performance!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FA92B-8B41-4A6A-B4D8-E4F224A6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B156C-91B6-4B16-A1BE-4F9E02ED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7" y="2330873"/>
            <a:ext cx="5620999" cy="329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6708D-BC3F-49CC-8B1D-BC77E48B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69" y="2330873"/>
            <a:ext cx="5620999" cy="32982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D96E2F-C889-4AC9-AAD2-8B35B453C3FD}"/>
              </a:ext>
            </a:extLst>
          </p:cNvPr>
          <p:cNvSpPr/>
          <p:nvPr/>
        </p:nvSpPr>
        <p:spPr>
          <a:xfrm>
            <a:off x="1617785" y="5720862"/>
            <a:ext cx="4473918" cy="51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Revenue Result = $108,000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5D5E8-FA88-4EDD-849F-2EA9F9A06227}"/>
              </a:ext>
            </a:extLst>
          </p:cNvPr>
          <p:cNvSpPr/>
          <p:nvPr/>
        </p:nvSpPr>
        <p:spPr>
          <a:xfrm>
            <a:off x="7413669" y="5736492"/>
            <a:ext cx="4473918" cy="51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Revenue Result = </a:t>
            </a:r>
            <a:r>
              <a:rPr lang="en-US" b="1" dirty="0"/>
              <a:t>$120,000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94982-3B55-4030-BBBB-1C929BF48CD7}"/>
              </a:ext>
            </a:extLst>
          </p:cNvPr>
          <p:cNvSpPr txBox="1"/>
          <p:nvPr/>
        </p:nvSpPr>
        <p:spPr>
          <a:xfrm>
            <a:off x="3854744" y="3618737"/>
            <a:ext cx="102205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$250/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E17A7-A165-4D21-8988-9629690D6659}"/>
              </a:ext>
            </a:extLst>
          </p:cNvPr>
          <p:cNvSpPr txBox="1"/>
          <p:nvPr/>
        </p:nvSpPr>
        <p:spPr>
          <a:xfrm>
            <a:off x="3854744" y="2972689"/>
            <a:ext cx="102205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$100/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5D44C-28A0-44FD-91E0-AE582F7F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Data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4FF9-DADE-4C49-B7F8-608A1949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Tap into as many of your operational systems as possible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 your customers help you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 all revenue is created equal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Understand channel costs as thoroughly as possible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Draw inferences where data may be missing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E14CD-05E7-4989-A5AC-ED59B55A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5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27309" y="2065507"/>
            <a:ext cx="2717569" cy="2717568"/>
            <a:chOff x="4728908" y="2065507"/>
            <a:chExt cx="2717569" cy="2717568"/>
          </a:xfrm>
        </p:grpSpPr>
        <p:sp>
          <p:nvSpPr>
            <p:cNvPr id="152" name="Oval 151"/>
            <p:cNvSpPr/>
            <p:nvPr/>
          </p:nvSpPr>
          <p:spPr>
            <a:xfrm rot="2700000">
              <a:off x="4728909" y="2065506"/>
              <a:ext cx="2717568" cy="27175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3200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61" y="3048734"/>
              <a:ext cx="1998865" cy="751112"/>
            </a:xfrm>
            <a:prstGeom prst="rect">
              <a:avLst/>
            </a:prstGeom>
          </p:spPr>
        </p:pic>
      </p:grpSp>
      <p:grpSp>
        <p:nvGrpSpPr>
          <p:cNvPr id="279" name="Group 278"/>
          <p:cNvGrpSpPr/>
          <p:nvPr/>
        </p:nvGrpSpPr>
        <p:grpSpPr>
          <a:xfrm>
            <a:off x="2809337" y="1006532"/>
            <a:ext cx="3701333" cy="1922886"/>
            <a:chOff x="2910936" y="1006532"/>
            <a:chExt cx="3701333" cy="1922886"/>
          </a:xfrm>
        </p:grpSpPr>
        <p:grpSp>
          <p:nvGrpSpPr>
            <p:cNvPr id="161" name="Group 160"/>
            <p:cNvGrpSpPr/>
            <p:nvPr/>
          </p:nvGrpSpPr>
          <p:grpSpPr>
            <a:xfrm rot="2700000">
              <a:off x="4021336" y="256152"/>
              <a:ext cx="1480534" cy="3701333"/>
              <a:chOff x="4257676" y="2127251"/>
              <a:chExt cx="1041400" cy="2603500"/>
            </a:xfrm>
            <a:solidFill>
              <a:schemeClr val="bg1">
                <a:lumMod val="85000"/>
              </a:schemeClr>
            </a:solidFill>
          </p:grpSpPr>
          <p:sp>
            <p:nvSpPr>
              <p:cNvPr id="162" name="Freeform 136"/>
              <p:cNvSpPr>
                <a:spLocks/>
              </p:cNvSpPr>
              <p:nvPr/>
            </p:nvSpPr>
            <p:spPr bwMode="auto">
              <a:xfrm>
                <a:off x="4257676" y="4024313"/>
                <a:ext cx="889000" cy="706438"/>
              </a:xfrm>
              <a:custGeom>
                <a:avLst/>
                <a:gdLst>
                  <a:gd name="T0" fmla="*/ 110 w 239"/>
                  <a:gd name="T1" fmla="*/ 190 h 190"/>
                  <a:gd name="T2" fmla="*/ 109 w 239"/>
                  <a:gd name="T3" fmla="*/ 188 h 190"/>
                  <a:gd name="T4" fmla="*/ 1 w 239"/>
                  <a:gd name="T5" fmla="*/ 4 h 190"/>
                  <a:gd name="T6" fmla="*/ 0 w 239"/>
                  <a:gd name="T7" fmla="*/ 0 h 190"/>
                  <a:gd name="T8" fmla="*/ 239 w 239"/>
                  <a:gd name="T9" fmla="*/ 62 h 190"/>
                  <a:gd name="T10" fmla="*/ 110 w 239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90">
                    <a:moveTo>
                      <a:pt x="110" y="190"/>
                    </a:moveTo>
                    <a:cubicBezTo>
                      <a:pt x="109" y="188"/>
                      <a:pt x="109" y="188"/>
                      <a:pt x="109" y="188"/>
                    </a:cubicBezTo>
                    <a:cubicBezTo>
                      <a:pt x="60" y="135"/>
                      <a:pt x="24" y="73"/>
                      <a:pt x="1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9" y="62"/>
                      <a:pt x="239" y="62"/>
                      <a:pt x="239" y="62"/>
                    </a:cubicBezTo>
                    <a:lnTo>
                      <a:pt x="110" y="190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3" name="Freeform 137"/>
              <p:cNvSpPr>
                <a:spLocks/>
              </p:cNvSpPr>
              <p:nvPr/>
            </p:nvSpPr>
            <p:spPr bwMode="auto">
              <a:xfrm>
                <a:off x="4257676" y="2127251"/>
                <a:ext cx="889000" cy="706438"/>
              </a:xfrm>
              <a:custGeom>
                <a:avLst/>
                <a:gdLst>
                  <a:gd name="T0" fmla="*/ 0 w 239"/>
                  <a:gd name="T1" fmla="*/ 190 h 190"/>
                  <a:gd name="T2" fmla="*/ 1 w 239"/>
                  <a:gd name="T3" fmla="*/ 186 h 190"/>
                  <a:gd name="T4" fmla="*/ 109 w 239"/>
                  <a:gd name="T5" fmla="*/ 2 h 190"/>
                  <a:gd name="T6" fmla="*/ 110 w 239"/>
                  <a:gd name="T7" fmla="*/ 0 h 190"/>
                  <a:gd name="T8" fmla="*/ 239 w 239"/>
                  <a:gd name="T9" fmla="*/ 128 h 190"/>
                  <a:gd name="T10" fmla="*/ 0 w 239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90">
                    <a:moveTo>
                      <a:pt x="0" y="190"/>
                    </a:moveTo>
                    <a:cubicBezTo>
                      <a:pt x="1" y="186"/>
                      <a:pt x="1" y="186"/>
                      <a:pt x="1" y="186"/>
                    </a:cubicBezTo>
                    <a:cubicBezTo>
                      <a:pt x="24" y="117"/>
                      <a:pt x="60" y="55"/>
                      <a:pt x="109" y="2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239" y="128"/>
                      <a:pt x="239" y="128"/>
                      <a:pt x="239" y="128"/>
                    </a:cubicBezTo>
                    <a:lnTo>
                      <a:pt x="0" y="190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4" name="Freeform 140"/>
              <p:cNvSpPr>
                <a:spLocks/>
              </p:cNvSpPr>
              <p:nvPr/>
            </p:nvSpPr>
            <p:spPr bwMode="auto">
              <a:xfrm>
                <a:off x="4737101" y="2614613"/>
                <a:ext cx="561975" cy="1628775"/>
              </a:xfrm>
              <a:custGeom>
                <a:avLst/>
                <a:gdLst>
                  <a:gd name="T0" fmla="*/ 106 w 151"/>
                  <a:gd name="T1" fmla="*/ 0 h 438"/>
                  <a:gd name="T2" fmla="*/ 106 w 151"/>
                  <a:gd name="T3" fmla="*/ 438 h 438"/>
                  <a:gd name="T4" fmla="*/ 151 w 151"/>
                  <a:gd name="T5" fmla="*/ 394 h 438"/>
                  <a:gd name="T6" fmla="*/ 89 w 151"/>
                  <a:gd name="T7" fmla="*/ 219 h 438"/>
                  <a:gd name="T8" fmla="*/ 151 w 151"/>
                  <a:gd name="T9" fmla="*/ 44 h 438"/>
                  <a:gd name="T10" fmla="*/ 106 w 151"/>
                  <a:gd name="T11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438">
                    <a:moveTo>
                      <a:pt x="106" y="0"/>
                    </a:moveTo>
                    <a:cubicBezTo>
                      <a:pt x="0" y="125"/>
                      <a:pt x="0" y="313"/>
                      <a:pt x="106" y="438"/>
                    </a:cubicBezTo>
                    <a:cubicBezTo>
                      <a:pt x="151" y="394"/>
                      <a:pt x="151" y="394"/>
                      <a:pt x="151" y="394"/>
                    </a:cubicBezTo>
                    <a:cubicBezTo>
                      <a:pt x="111" y="344"/>
                      <a:pt x="89" y="283"/>
                      <a:pt x="89" y="219"/>
                    </a:cubicBezTo>
                    <a:cubicBezTo>
                      <a:pt x="89" y="155"/>
                      <a:pt x="111" y="94"/>
                      <a:pt x="151" y="44"/>
                    </a:cubicBezTo>
                    <a:lnTo>
                      <a:pt x="106" y="0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3" name="Freeform 138"/>
            <p:cNvSpPr>
              <a:spLocks/>
            </p:cNvSpPr>
            <p:nvPr/>
          </p:nvSpPr>
          <p:spPr bwMode="auto">
            <a:xfrm rot="2700000">
              <a:off x="3661319" y="778583"/>
              <a:ext cx="1922886" cy="2378784"/>
            </a:xfrm>
            <a:custGeom>
              <a:avLst/>
              <a:gdLst>
                <a:gd name="T0" fmla="*/ 314 w 364"/>
                <a:gd name="T1" fmla="*/ 450 h 450"/>
                <a:gd name="T2" fmla="*/ 313 w 364"/>
                <a:gd name="T3" fmla="*/ 450 h 450"/>
                <a:gd name="T4" fmla="*/ 20 w 364"/>
                <a:gd name="T5" fmla="*/ 375 h 450"/>
                <a:gd name="T6" fmla="*/ 19 w 364"/>
                <a:gd name="T7" fmla="*/ 373 h 450"/>
                <a:gd name="T8" fmla="*/ 0 w 364"/>
                <a:gd name="T9" fmla="*/ 225 h 450"/>
                <a:gd name="T10" fmla="*/ 19 w 364"/>
                <a:gd name="T11" fmla="*/ 77 h 450"/>
                <a:gd name="T12" fmla="*/ 20 w 364"/>
                <a:gd name="T13" fmla="*/ 76 h 450"/>
                <a:gd name="T14" fmla="*/ 314 w 364"/>
                <a:gd name="T15" fmla="*/ 0 h 450"/>
                <a:gd name="T16" fmla="*/ 364 w 364"/>
                <a:gd name="T17" fmla="*/ 50 h 450"/>
                <a:gd name="T18" fmla="*/ 363 w 364"/>
                <a:gd name="T19" fmla="*/ 52 h 450"/>
                <a:gd name="T20" fmla="*/ 301 w 364"/>
                <a:gd name="T21" fmla="*/ 225 h 450"/>
                <a:gd name="T22" fmla="*/ 363 w 364"/>
                <a:gd name="T23" fmla="*/ 398 h 450"/>
                <a:gd name="T24" fmla="*/ 364 w 364"/>
                <a:gd name="T25" fmla="*/ 400 h 450"/>
                <a:gd name="T26" fmla="*/ 314 w 364"/>
                <a:gd name="T27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450">
                  <a:moveTo>
                    <a:pt x="314" y="450"/>
                  </a:moveTo>
                  <a:cubicBezTo>
                    <a:pt x="313" y="450"/>
                    <a:pt x="313" y="450"/>
                    <a:pt x="313" y="450"/>
                  </a:cubicBezTo>
                  <a:cubicBezTo>
                    <a:pt x="20" y="375"/>
                    <a:pt x="20" y="375"/>
                    <a:pt x="20" y="375"/>
                  </a:cubicBezTo>
                  <a:cubicBezTo>
                    <a:pt x="19" y="373"/>
                    <a:pt x="19" y="373"/>
                    <a:pt x="19" y="373"/>
                  </a:cubicBezTo>
                  <a:cubicBezTo>
                    <a:pt x="7" y="325"/>
                    <a:pt x="0" y="275"/>
                    <a:pt x="0" y="225"/>
                  </a:cubicBezTo>
                  <a:cubicBezTo>
                    <a:pt x="0" y="175"/>
                    <a:pt x="7" y="125"/>
                    <a:pt x="19" y="7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64" y="50"/>
                    <a:pt x="364" y="50"/>
                    <a:pt x="364" y="50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23" y="100"/>
                    <a:pt x="301" y="162"/>
                    <a:pt x="301" y="225"/>
                  </a:cubicBezTo>
                  <a:cubicBezTo>
                    <a:pt x="301" y="288"/>
                    <a:pt x="323" y="350"/>
                    <a:pt x="363" y="398"/>
                  </a:cubicBezTo>
                  <a:cubicBezTo>
                    <a:pt x="364" y="400"/>
                    <a:pt x="364" y="400"/>
                    <a:pt x="364" y="400"/>
                  </a:cubicBezTo>
                  <a:lnTo>
                    <a:pt x="314" y="45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4" name="Freeform 139"/>
            <p:cNvSpPr>
              <a:spLocks/>
            </p:cNvSpPr>
            <p:nvPr/>
          </p:nvSpPr>
          <p:spPr bwMode="auto">
            <a:xfrm rot="2700000">
              <a:off x="4699644" y="1208672"/>
              <a:ext cx="706413" cy="2378784"/>
            </a:xfrm>
            <a:custGeom>
              <a:avLst/>
              <a:gdLst>
                <a:gd name="T0" fmla="*/ 84 w 134"/>
                <a:gd name="T1" fmla="*/ 450 h 450"/>
                <a:gd name="T2" fmla="*/ 83 w 134"/>
                <a:gd name="T3" fmla="*/ 448 h 450"/>
                <a:gd name="T4" fmla="*/ 0 w 134"/>
                <a:gd name="T5" fmla="*/ 227 h 450"/>
                <a:gd name="T6" fmla="*/ 83 w 134"/>
                <a:gd name="T7" fmla="*/ 2 h 450"/>
                <a:gd name="T8" fmla="*/ 84 w 134"/>
                <a:gd name="T9" fmla="*/ 0 h 450"/>
                <a:gd name="T10" fmla="*/ 134 w 134"/>
                <a:gd name="T11" fmla="*/ 50 h 450"/>
                <a:gd name="T12" fmla="*/ 133 w 134"/>
                <a:gd name="T13" fmla="*/ 52 h 450"/>
                <a:gd name="T14" fmla="*/ 71 w 134"/>
                <a:gd name="T15" fmla="*/ 225 h 450"/>
                <a:gd name="T16" fmla="*/ 133 w 134"/>
                <a:gd name="T17" fmla="*/ 398 h 450"/>
                <a:gd name="T18" fmla="*/ 134 w 134"/>
                <a:gd name="T19" fmla="*/ 400 h 450"/>
                <a:gd name="T20" fmla="*/ 84 w 134"/>
                <a:gd name="T21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50">
                  <a:moveTo>
                    <a:pt x="84" y="450"/>
                  </a:moveTo>
                  <a:cubicBezTo>
                    <a:pt x="83" y="448"/>
                    <a:pt x="83" y="448"/>
                    <a:pt x="83" y="448"/>
                  </a:cubicBezTo>
                  <a:cubicBezTo>
                    <a:pt x="30" y="387"/>
                    <a:pt x="0" y="308"/>
                    <a:pt x="0" y="227"/>
                  </a:cubicBezTo>
                  <a:cubicBezTo>
                    <a:pt x="0" y="144"/>
                    <a:pt x="29" y="64"/>
                    <a:pt x="83" y="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34" y="50"/>
                    <a:pt x="134" y="50"/>
                    <a:pt x="134" y="50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93" y="100"/>
                    <a:pt x="71" y="162"/>
                    <a:pt x="71" y="225"/>
                  </a:cubicBezTo>
                  <a:cubicBezTo>
                    <a:pt x="71" y="288"/>
                    <a:pt x="93" y="350"/>
                    <a:pt x="133" y="398"/>
                  </a:cubicBezTo>
                  <a:cubicBezTo>
                    <a:pt x="134" y="400"/>
                    <a:pt x="134" y="400"/>
                    <a:pt x="134" y="400"/>
                  </a:cubicBezTo>
                  <a:lnTo>
                    <a:pt x="84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3818858" y="1513695"/>
              <a:ext cx="1245319" cy="390447"/>
              <a:chOff x="-355600" y="2892425"/>
              <a:chExt cx="4810126" cy="1508125"/>
            </a:xfrm>
          </p:grpSpPr>
          <p:sp>
            <p:nvSpPr>
              <p:cNvPr id="187" name="Freeform 71"/>
              <p:cNvSpPr>
                <a:spLocks/>
              </p:cNvSpPr>
              <p:nvPr/>
            </p:nvSpPr>
            <p:spPr bwMode="auto">
              <a:xfrm>
                <a:off x="4024313" y="2967037"/>
                <a:ext cx="185738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50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8"/>
                      <a:pt x="0" y="56"/>
                      <a:pt x="0" y="43"/>
                    </a:cubicBezTo>
                    <a:cubicBezTo>
                      <a:pt x="0" y="32"/>
                      <a:pt x="17" y="10"/>
                      <a:pt x="25" y="0"/>
                    </a:cubicBezTo>
                    <a:cubicBezTo>
                      <a:pt x="34" y="10"/>
                      <a:pt x="50" y="32"/>
                      <a:pt x="50" y="43"/>
                    </a:cubicBezTo>
                    <a:cubicBezTo>
                      <a:pt x="50" y="57"/>
                      <a:pt x="39" y="68"/>
                      <a:pt x="25" y="68"/>
                    </a:cubicBez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8" name="Freeform 72"/>
              <p:cNvSpPr>
                <a:spLocks/>
              </p:cNvSpPr>
              <p:nvPr/>
            </p:nvSpPr>
            <p:spPr bwMode="auto">
              <a:xfrm>
                <a:off x="4268788" y="2892425"/>
                <a:ext cx="185738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50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7"/>
                      <a:pt x="0" y="56"/>
                      <a:pt x="0" y="43"/>
                    </a:cubicBezTo>
                    <a:cubicBezTo>
                      <a:pt x="0" y="32"/>
                      <a:pt x="17" y="10"/>
                      <a:pt x="25" y="0"/>
                    </a:cubicBezTo>
                    <a:cubicBezTo>
                      <a:pt x="34" y="10"/>
                      <a:pt x="50" y="32"/>
                      <a:pt x="50" y="43"/>
                    </a:cubicBezTo>
                    <a:cubicBezTo>
                      <a:pt x="50" y="57"/>
                      <a:pt x="39" y="68"/>
                      <a:pt x="25" y="68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9" name="Freeform 73"/>
              <p:cNvSpPr>
                <a:spLocks/>
              </p:cNvSpPr>
              <p:nvPr/>
            </p:nvSpPr>
            <p:spPr bwMode="auto">
              <a:xfrm>
                <a:off x="4187825" y="3181350"/>
                <a:ext cx="185738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50 w 50"/>
                  <a:gd name="T7" fmla="*/ 44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8"/>
                      <a:pt x="0" y="57"/>
                      <a:pt x="0" y="43"/>
                    </a:cubicBezTo>
                    <a:cubicBezTo>
                      <a:pt x="0" y="33"/>
                      <a:pt x="17" y="11"/>
                      <a:pt x="25" y="0"/>
                    </a:cubicBezTo>
                    <a:cubicBezTo>
                      <a:pt x="34" y="11"/>
                      <a:pt x="50" y="33"/>
                      <a:pt x="50" y="44"/>
                    </a:cubicBezTo>
                    <a:cubicBezTo>
                      <a:pt x="50" y="57"/>
                      <a:pt x="38" y="68"/>
                      <a:pt x="25" y="68"/>
                    </a:cubicBezTo>
                    <a:close/>
                  </a:path>
                </a:pathLst>
              </a:custGeom>
              <a:solidFill>
                <a:srgbClr val="8FC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0" name="Freeform 74"/>
              <p:cNvSpPr>
                <a:spLocks/>
              </p:cNvSpPr>
              <p:nvPr/>
            </p:nvSpPr>
            <p:spPr bwMode="auto">
              <a:xfrm>
                <a:off x="-355600" y="3338512"/>
                <a:ext cx="322263" cy="563563"/>
              </a:xfrm>
              <a:custGeom>
                <a:avLst/>
                <a:gdLst>
                  <a:gd name="T0" fmla="*/ 0 w 87"/>
                  <a:gd name="T1" fmla="*/ 3 h 152"/>
                  <a:gd name="T2" fmla="*/ 35 w 87"/>
                  <a:gd name="T3" fmla="*/ 3 h 152"/>
                  <a:gd name="T4" fmla="*/ 35 w 87"/>
                  <a:gd name="T5" fmla="*/ 37 h 152"/>
                  <a:gd name="T6" fmla="*/ 55 w 87"/>
                  <a:gd name="T7" fmla="*/ 10 h 152"/>
                  <a:gd name="T8" fmla="*/ 87 w 87"/>
                  <a:gd name="T9" fmla="*/ 0 h 152"/>
                  <a:gd name="T10" fmla="*/ 87 w 87"/>
                  <a:gd name="T11" fmla="*/ 37 h 152"/>
                  <a:gd name="T12" fmla="*/ 85 w 87"/>
                  <a:gd name="T13" fmla="*/ 37 h 152"/>
                  <a:gd name="T14" fmla="*/ 65 w 87"/>
                  <a:gd name="T15" fmla="*/ 40 h 152"/>
                  <a:gd name="T16" fmla="*/ 49 w 87"/>
                  <a:gd name="T17" fmla="*/ 51 h 152"/>
                  <a:gd name="T18" fmla="*/ 38 w 87"/>
                  <a:gd name="T19" fmla="*/ 70 h 152"/>
                  <a:gd name="T20" fmla="*/ 35 w 87"/>
                  <a:gd name="T21" fmla="*/ 96 h 152"/>
                  <a:gd name="T22" fmla="*/ 35 w 87"/>
                  <a:gd name="T23" fmla="*/ 152 h 152"/>
                  <a:gd name="T24" fmla="*/ 0 w 87"/>
                  <a:gd name="T25" fmla="*/ 152 h 152"/>
                  <a:gd name="T26" fmla="*/ 0 w 87"/>
                  <a:gd name="T27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152">
                    <a:moveTo>
                      <a:pt x="0" y="3"/>
                    </a:moveTo>
                    <a:cubicBezTo>
                      <a:pt x="35" y="3"/>
                      <a:pt x="35" y="3"/>
                      <a:pt x="35" y="3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9" y="26"/>
                      <a:pt x="46" y="17"/>
                      <a:pt x="55" y="10"/>
                    </a:cubicBezTo>
                    <a:cubicBezTo>
                      <a:pt x="63" y="3"/>
                      <a:pt x="74" y="0"/>
                      <a:pt x="87" y="0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78" y="37"/>
                      <a:pt x="71" y="38"/>
                      <a:pt x="65" y="40"/>
                    </a:cubicBezTo>
                    <a:cubicBezTo>
                      <a:pt x="59" y="43"/>
                      <a:pt x="53" y="46"/>
                      <a:pt x="49" y="51"/>
                    </a:cubicBezTo>
                    <a:cubicBezTo>
                      <a:pt x="44" y="56"/>
                      <a:pt x="41" y="62"/>
                      <a:pt x="38" y="70"/>
                    </a:cubicBezTo>
                    <a:cubicBezTo>
                      <a:pt x="36" y="77"/>
                      <a:pt x="35" y="86"/>
                      <a:pt x="35" y="96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0" y="152"/>
                      <a:pt x="0" y="152"/>
                      <a:pt x="0" y="15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5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1" name="Freeform 75"/>
              <p:cNvSpPr>
                <a:spLocks noEditPoints="1"/>
              </p:cNvSpPr>
              <p:nvPr/>
            </p:nvSpPr>
            <p:spPr bwMode="auto">
              <a:xfrm>
                <a:off x="0" y="3338512"/>
                <a:ext cx="538163" cy="579438"/>
              </a:xfrm>
              <a:custGeom>
                <a:avLst/>
                <a:gdLst>
                  <a:gd name="T0" fmla="*/ 77 w 145"/>
                  <a:gd name="T1" fmla="*/ 156 h 156"/>
                  <a:gd name="T2" fmla="*/ 47 w 145"/>
                  <a:gd name="T3" fmla="*/ 150 h 156"/>
                  <a:gd name="T4" fmla="*/ 23 w 145"/>
                  <a:gd name="T5" fmla="*/ 134 h 156"/>
                  <a:gd name="T6" fmla="*/ 6 w 145"/>
                  <a:gd name="T7" fmla="*/ 110 h 156"/>
                  <a:gd name="T8" fmla="*/ 0 w 145"/>
                  <a:gd name="T9" fmla="*/ 78 h 156"/>
                  <a:gd name="T10" fmla="*/ 0 w 145"/>
                  <a:gd name="T11" fmla="*/ 78 h 156"/>
                  <a:gd name="T12" fmla="*/ 6 w 145"/>
                  <a:gd name="T13" fmla="*/ 48 h 156"/>
                  <a:gd name="T14" fmla="*/ 21 w 145"/>
                  <a:gd name="T15" fmla="*/ 23 h 156"/>
                  <a:gd name="T16" fmla="*/ 44 w 145"/>
                  <a:gd name="T17" fmla="*/ 6 h 156"/>
                  <a:gd name="T18" fmla="*/ 73 w 145"/>
                  <a:gd name="T19" fmla="*/ 0 h 156"/>
                  <a:gd name="T20" fmla="*/ 105 w 145"/>
                  <a:gd name="T21" fmla="*/ 7 h 156"/>
                  <a:gd name="T22" fmla="*/ 127 w 145"/>
                  <a:gd name="T23" fmla="*/ 24 h 156"/>
                  <a:gd name="T24" fmla="*/ 140 w 145"/>
                  <a:gd name="T25" fmla="*/ 50 h 156"/>
                  <a:gd name="T26" fmla="*/ 145 w 145"/>
                  <a:gd name="T27" fmla="*/ 80 h 156"/>
                  <a:gd name="T28" fmla="*/ 145 w 145"/>
                  <a:gd name="T29" fmla="*/ 85 h 156"/>
                  <a:gd name="T30" fmla="*/ 144 w 145"/>
                  <a:gd name="T31" fmla="*/ 90 h 156"/>
                  <a:gd name="T32" fmla="*/ 35 w 145"/>
                  <a:gd name="T33" fmla="*/ 90 h 156"/>
                  <a:gd name="T34" fmla="*/ 49 w 145"/>
                  <a:gd name="T35" fmla="*/ 118 h 156"/>
                  <a:gd name="T36" fmla="*/ 78 w 145"/>
                  <a:gd name="T37" fmla="*/ 128 h 156"/>
                  <a:gd name="T38" fmla="*/ 100 w 145"/>
                  <a:gd name="T39" fmla="*/ 123 h 156"/>
                  <a:gd name="T40" fmla="*/ 118 w 145"/>
                  <a:gd name="T41" fmla="*/ 110 h 156"/>
                  <a:gd name="T42" fmla="*/ 138 w 145"/>
                  <a:gd name="T43" fmla="*/ 128 h 156"/>
                  <a:gd name="T44" fmla="*/ 112 w 145"/>
                  <a:gd name="T45" fmla="*/ 148 h 156"/>
                  <a:gd name="T46" fmla="*/ 77 w 145"/>
                  <a:gd name="T47" fmla="*/ 156 h 156"/>
                  <a:gd name="T48" fmla="*/ 111 w 145"/>
                  <a:gd name="T49" fmla="*/ 67 h 156"/>
                  <a:gd name="T50" fmla="*/ 107 w 145"/>
                  <a:gd name="T51" fmla="*/ 52 h 156"/>
                  <a:gd name="T52" fmla="*/ 100 w 145"/>
                  <a:gd name="T53" fmla="*/ 40 h 156"/>
                  <a:gd name="T54" fmla="*/ 88 w 145"/>
                  <a:gd name="T55" fmla="*/ 31 h 156"/>
                  <a:gd name="T56" fmla="*/ 73 w 145"/>
                  <a:gd name="T57" fmla="*/ 28 h 156"/>
                  <a:gd name="T58" fmla="*/ 47 w 145"/>
                  <a:gd name="T59" fmla="*/ 39 h 156"/>
                  <a:gd name="T60" fmla="*/ 34 w 145"/>
                  <a:gd name="T61" fmla="*/ 67 h 156"/>
                  <a:gd name="T62" fmla="*/ 111 w 145"/>
                  <a:gd name="T63" fmla="*/ 6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56">
                    <a:moveTo>
                      <a:pt x="77" y="156"/>
                    </a:moveTo>
                    <a:cubicBezTo>
                      <a:pt x="66" y="156"/>
                      <a:pt x="56" y="154"/>
                      <a:pt x="47" y="150"/>
                    </a:cubicBezTo>
                    <a:cubicBezTo>
                      <a:pt x="38" y="146"/>
                      <a:pt x="30" y="141"/>
                      <a:pt x="23" y="134"/>
                    </a:cubicBezTo>
                    <a:cubicBezTo>
                      <a:pt x="16" y="128"/>
                      <a:pt x="10" y="119"/>
                      <a:pt x="6" y="110"/>
                    </a:cubicBezTo>
                    <a:cubicBezTo>
                      <a:pt x="2" y="100"/>
                      <a:pt x="0" y="90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7"/>
                      <a:pt x="2" y="57"/>
                      <a:pt x="6" y="48"/>
                    </a:cubicBezTo>
                    <a:cubicBezTo>
                      <a:pt x="9" y="38"/>
                      <a:pt x="14" y="30"/>
                      <a:pt x="21" y="23"/>
                    </a:cubicBezTo>
                    <a:cubicBezTo>
                      <a:pt x="27" y="16"/>
                      <a:pt x="35" y="10"/>
                      <a:pt x="44" y="6"/>
                    </a:cubicBezTo>
                    <a:cubicBezTo>
                      <a:pt x="53" y="2"/>
                      <a:pt x="63" y="0"/>
                      <a:pt x="73" y="0"/>
                    </a:cubicBezTo>
                    <a:cubicBezTo>
                      <a:pt x="85" y="0"/>
                      <a:pt x="96" y="2"/>
                      <a:pt x="105" y="7"/>
                    </a:cubicBezTo>
                    <a:cubicBezTo>
                      <a:pt x="114" y="11"/>
                      <a:pt x="121" y="17"/>
                      <a:pt x="127" y="24"/>
                    </a:cubicBezTo>
                    <a:cubicBezTo>
                      <a:pt x="133" y="32"/>
                      <a:pt x="137" y="40"/>
                      <a:pt x="140" y="50"/>
                    </a:cubicBezTo>
                    <a:cubicBezTo>
                      <a:pt x="143" y="59"/>
                      <a:pt x="145" y="70"/>
                      <a:pt x="145" y="80"/>
                    </a:cubicBezTo>
                    <a:cubicBezTo>
                      <a:pt x="145" y="82"/>
                      <a:pt x="145" y="83"/>
                      <a:pt x="145" y="85"/>
                    </a:cubicBezTo>
                    <a:cubicBezTo>
                      <a:pt x="145" y="87"/>
                      <a:pt x="144" y="88"/>
                      <a:pt x="144" y="90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7" y="102"/>
                      <a:pt x="41" y="112"/>
                      <a:pt x="49" y="118"/>
                    </a:cubicBezTo>
                    <a:cubicBezTo>
                      <a:pt x="57" y="125"/>
                      <a:pt x="66" y="128"/>
                      <a:pt x="78" y="128"/>
                    </a:cubicBezTo>
                    <a:cubicBezTo>
                      <a:pt x="86" y="128"/>
                      <a:pt x="93" y="126"/>
                      <a:pt x="100" y="123"/>
                    </a:cubicBezTo>
                    <a:cubicBezTo>
                      <a:pt x="106" y="120"/>
                      <a:pt x="112" y="116"/>
                      <a:pt x="118" y="11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1" y="136"/>
                      <a:pt x="122" y="143"/>
                      <a:pt x="112" y="148"/>
                    </a:cubicBezTo>
                    <a:cubicBezTo>
                      <a:pt x="103" y="153"/>
                      <a:pt x="91" y="156"/>
                      <a:pt x="77" y="156"/>
                    </a:cubicBezTo>
                    <a:close/>
                    <a:moveTo>
                      <a:pt x="111" y="67"/>
                    </a:moveTo>
                    <a:cubicBezTo>
                      <a:pt x="110" y="62"/>
                      <a:pt x="109" y="57"/>
                      <a:pt x="107" y="52"/>
                    </a:cubicBezTo>
                    <a:cubicBezTo>
                      <a:pt x="105" y="47"/>
                      <a:pt x="103" y="43"/>
                      <a:pt x="100" y="40"/>
                    </a:cubicBezTo>
                    <a:cubicBezTo>
                      <a:pt x="96" y="36"/>
                      <a:pt x="93" y="33"/>
                      <a:pt x="88" y="31"/>
                    </a:cubicBezTo>
                    <a:cubicBezTo>
                      <a:pt x="84" y="29"/>
                      <a:pt x="79" y="28"/>
                      <a:pt x="73" y="28"/>
                    </a:cubicBezTo>
                    <a:cubicBezTo>
                      <a:pt x="63" y="28"/>
                      <a:pt x="54" y="32"/>
                      <a:pt x="47" y="39"/>
                    </a:cubicBezTo>
                    <a:cubicBezTo>
                      <a:pt x="40" y="46"/>
                      <a:pt x="36" y="56"/>
                      <a:pt x="34" y="67"/>
                    </a:cubicBezTo>
                    <a:lnTo>
                      <a:pt x="111" y="67"/>
                    </a:lnTo>
                    <a:close/>
                  </a:path>
                </a:pathLst>
              </a:custGeom>
              <a:solidFill>
                <a:srgbClr val="005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2" name="Freeform 76"/>
              <p:cNvSpPr>
                <a:spLocks/>
              </p:cNvSpPr>
              <p:nvPr/>
            </p:nvSpPr>
            <p:spPr bwMode="auto">
              <a:xfrm>
                <a:off x="568325" y="3349625"/>
                <a:ext cx="566738" cy="560388"/>
              </a:xfrm>
              <a:custGeom>
                <a:avLst/>
                <a:gdLst>
                  <a:gd name="T0" fmla="*/ 0 w 357"/>
                  <a:gd name="T1" fmla="*/ 0 h 353"/>
                  <a:gd name="T2" fmla="*/ 86 w 357"/>
                  <a:gd name="T3" fmla="*/ 0 h 353"/>
                  <a:gd name="T4" fmla="*/ 179 w 357"/>
                  <a:gd name="T5" fmla="*/ 257 h 353"/>
                  <a:gd name="T6" fmla="*/ 273 w 357"/>
                  <a:gd name="T7" fmla="*/ 0 h 353"/>
                  <a:gd name="T8" fmla="*/ 357 w 357"/>
                  <a:gd name="T9" fmla="*/ 0 h 353"/>
                  <a:gd name="T10" fmla="*/ 214 w 357"/>
                  <a:gd name="T11" fmla="*/ 353 h 353"/>
                  <a:gd name="T12" fmla="*/ 142 w 357"/>
                  <a:gd name="T13" fmla="*/ 353 h 353"/>
                  <a:gd name="T14" fmla="*/ 0 w 357"/>
                  <a:gd name="T15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353">
                    <a:moveTo>
                      <a:pt x="0" y="0"/>
                    </a:moveTo>
                    <a:lnTo>
                      <a:pt x="86" y="0"/>
                    </a:lnTo>
                    <a:lnTo>
                      <a:pt x="179" y="257"/>
                    </a:lnTo>
                    <a:lnTo>
                      <a:pt x="273" y="0"/>
                    </a:lnTo>
                    <a:lnTo>
                      <a:pt x="357" y="0"/>
                    </a:lnTo>
                    <a:lnTo>
                      <a:pt x="214" y="353"/>
                    </a:lnTo>
                    <a:lnTo>
                      <a:pt x="142" y="3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3" name="Freeform 77"/>
              <p:cNvSpPr>
                <a:spLocks/>
              </p:cNvSpPr>
              <p:nvPr/>
            </p:nvSpPr>
            <p:spPr bwMode="auto">
              <a:xfrm>
                <a:off x="1154113" y="3349625"/>
                <a:ext cx="500063" cy="568325"/>
              </a:xfrm>
              <a:custGeom>
                <a:avLst/>
                <a:gdLst>
                  <a:gd name="T0" fmla="*/ 75 w 135"/>
                  <a:gd name="T1" fmla="*/ 153 h 153"/>
                  <a:gd name="T2" fmla="*/ 45 w 135"/>
                  <a:gd name="T3" fmla="*/ 147 h 153"/>
                  <a:gd name="T4" fmla="*/ 22 w 135"/>
                  <a:gd name="T5" fmla="*/ 130 h 153"/>
                  <a:gd name="T6" fmla="*/ 6 w 135"/>
                  <a:gd name="T7" fmla="*/ 106 h 153"/>
                  <a:gd name="T8" fmla="*/ 0 w 135"/>
                  <a:gd name="T9" fmla="*/ 77 h 153"/>
                  <a:gd name="T10" fmla="*/ 0 w 135"/>
                  <a:gd name="T11" fmla="*/ 77 h 153"/>
                  <a:gd name="T12" fmla="*/ 6 w 135"/>
                  <a:gd name="T13" fmla="*/ 47 h 153"/>
                  <a:gd name="T14" fmla="*/ 22 w 135"/>
                  <a:gd name="T15" fmla="*/ 23 h 153"/>
                  <a:gd name="T16" fmla="*/ 45 w 135"/>
                  <a:gd name="T17" fmla="*/ 6 h 153"/>
                  <a:gd name="T18" fmla="*/ 75 w 135"/>
                  <a:gd name="T19" fmla="*/ 0 h 153"/>
                  <a:gd name="T20" fmla="*/ 94 w 135"/>
                  <a:gd name="T21" fmla="*/ 2 h 153"/>
                  <a:gd name="T22" fmla="*/ 110 w 135"/>
                  <a:gd name="T23" fmla="*/ 8 h 153"/>
                  <a:gd name="T24" fmla="*/ 122 w 135"/>
                  <a:gd name="T25" fmla="*/ 16 h 153"/>
                  <a:gd name="T26" fmla="*/ 134 w 135"/>
                  <a:gd name="T27" fmla="*/ 26 h 153"/>
                  <a:gd name="T28" fmla="*/ 119 w 135"/>
                  <a:gd name="T29" fmla="*/ 41 h 153"/>
                  <a:gd name="T30" fmla="*/ 100 w 135"/>
                  <a:gd name="T31" fmla="*/ 26 h 153"/>
                  <a:gd name="T32" fmla="*/ 75 w 135"/>
                  <a:gd name="T33" fmla="*/ 19 h 153"/>
                  <a:gd name="T34" fmla="*/ 54 w 135"/>
                  <a:gd name="T35" fmla="*/ 24 h 153"/>
                  <a:gd name="T36" fmla="*/ 37 w 135"/>
                  <a:gd name="T37" fmla="*/ 36 h 153"/>
                  <a:gd name="T38" fmla="*/ 26 w 135"/>
                  <a:gd name="T39" fmla="*/ 54 h 153"/>
                  <a:gd name="T40" fmla="*/ 23 w 135"/>
                  <a:gd name="T41" fmla="*/ 76 h 153"/>
                  <a:gd name="T42" fmla="*/ 23 w 135"/>
                  <a:gd name="T43" fmla="*/ 77 h 153"/>
                  <a:gd name="T44" fmla="*/ 27 w 135"/>
                  <a:gd name="T45" fmla="*/ 99 h 153"/>
                  <a:gd name="T46" fmla="*/ 38 w 135"/>
                  <a:gd name="T47" fmla="*/ 117 h 153"/>
                  <a:gd name="T48" fmla="*/ 55 w 135"/>
                  <a:gd name="T49" fmla="*/ 129 h 153"/>
                  <a:gd name="T50" fmla="*/ 76 w 135"/>
                  <a:gd name="T51" fmla="*/ 133 h 153"/>
                  <a:gd name="T52" fmla="*/ 101 w 135"/>
                  <a:gd name="T53" fmla="*/ 127 h 153"/>
                  <a:gd name="T54" fmla="*/ 121 w 135"/>
                  <a:gd name="T55" fmla="*/ 112 h 153"/>
                  <a:gd name="T56" fmla="*/ 135 w 135"/>
                  <a:gd name="T57" fmla="*/ 125 h 153"/>
                  <a:gd name="T58" fmla="*/ 110 w 135"/>
                  <a:gd name="T59" fmla="*/ 145 h 153"/>
                  <a:gd name="T60" fmla="*/ 75 w 135"/>
                  <a:gd name="T6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5" h="153">
                    <a:moveTo>
                      <a:pt x="75" y="153"/>
                    </a:moveTo>
                    <a:cubicBezTo>
                      <a:pt x="64" y="153"/>
                      <a:pt x="54" y="151"/>
                      <a:pt x="45" y="147"/>
                    </a:cubicBezTo>
                    <a:cubicBezTo>
                      <a:pt x="36" y="143"/>
                      <a:pt x="28" y="137"/>
                      <a:pt x="22" y="130"/>
                    </a:cubicBezTo>
                    <a:cubicBezTo>
                      <a:pt x="15" y="123"/>
                      <a:pt x="10" y="115"/>
                      <a:pt x="6" y="106"/>
                    </a:cubicBezTo>
                    <a:cubicBezTo>
                      <a:pt x="2" y="97"/>
                      <a:pt x="0" y="8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66"/>
                      <a:pt x="2" y="56"/>
                      <a:pt x="6" y="47"/>
                    </a:cubicBezTo>
                    <a:cubicBezTo>
                      <a:pt x="10" y="38"/>
                      <a:pt x="15" y="30"/>
                      <a:pt x="22" y="23"/>
                    </a:cubicBezTo>
                    <a:cubicBezTo>
                      <a:pt x="28" y="16"/>
                      <a:pt x="36" y="10"/>
                      <a:pt x="45" y="6"/>
                    </a:cubicBezTo>
                    <a:cubicBezTo>
                      <a:pt x="54" y="2"/>
                      <a:pt x="64" y="0"/>
                      <a:pt x="75" y="0"/>
                    </a:cubicBezTo>
                    <a:cubicBezTo>
                      <a:pt x="82" y="0"/>
                      <a:pt x="88" y="1"/>
                      <a:pt x="94" y="2"/>
                    </a:cubicBezTo>
                    <a:cubicBezTo>
                      <a:pt x="100" y="4"/>
                      <a:pt x="105" y="5"/>
                      <a:pt x="110" y="8"/>
                    </a:cubicBezTo>
                    <a:cubicBezTo>
                      <a:pt x="114" y="10"/>
                      <a:pt x="119" y="13"/>
                      <a:pt x="122" y="16"/>
                    </a:cubicBezTo>
                    <a:cubicBezTo>
                      <a:pt x="126" y="19"/>
                      <a:pt x="130" y="23"/>
                      <a:pt x="134" y="26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3" y="35"/>
                      <a:pt x="107" y="30"/>
                      <a:pt x="100" y="26"/>
                    </a:cubicBezTo>
                    <a:cubicBezTo>
                      <a:pt x="93" y="22"/>
                      <a:pt x="85" y="19"/>
                      <a:pt x="75" y="19"/>
                    </a:cubicBezTo>
                    <a:cubicBezTo>
                      <a:pt x="67" y="19"/>
                      <a:pt x="61" y="21"/>
                      <a:pt x="54" y="24"/>
                    </a:cubicBezTo>
                    <a:cubicBezTo>
                      <a:pt x="48" y="27"/>
                      <a:pt x="42" y="31"/>
                      <a:pt x="37" y="36"/>
                    </a:cubicBezTo>
                    <a:cubicBezTo>
                      <a:pt x="33" y="41"/>
                      <a:pt x="29" y="47"/>
                      <a:pt x="26" y="54"/>
                    </a:cubicBezTo>
                    <a:cubicBezTo>
                      <a:pt x="24" y="61"/>
                      <a:pt x="23" y="68"/>
                      <a:pt x="23" y="76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84"/>
                      <a:pt x="24" y="92"/>
                      <a:pt x="27" y="99"/>
                    </a:cubicBezTo>
                    <a:cubicBezTo>
                      <a:pt x="29" y="106"/>
                      <a:pt x="33" y="112"/>
                      <a:pt x="38" y="117"/>
                    </a:cubicBezTo>
                    <a:cubicBezTo>
                      <a:pt x="43" y="122"/>
                      <a:pt x="48" y="126"/>
                      <a:pt x="55" y="129"/>
                    </a:cubicBezTo>
                    <a:cubicBezTo>
                      <a:pt x="61" y="132"/>
                      <a:pt x="68" y="133"/>
                      <a:pt x="76" y="133"/>
                    </a:cubicBezTo>
                    <a:cubicBezTo>
                      <a:pt x="86" y="133"/>
                      <a:pt x="94" y="131"/>
                      <a:pt x="101" y="127"/>
                    </a:cubicBezTo>
                    <a:cubicBezTo>
                      <a:pt x="108" y="123"/>
                      <a:pt x="115" y="118"/>
                      <a:pt x="121" y="112"/>
                    </a:cubicBezTo>
                    <a:cubicBezTo>
                      <a:pt x="135" y="125"/>
                      <a:pt x="135" y="125"/>
                      <a:pt x="135" y="125"/>
                    </a:cubicBezTo>
                    <a:cubicBezTo>
                      <a:pt x="127" y="133"/>
                      <a:pt x="119" y="140"/>
                      <a:pt x="110" y="145"/>
                    </a:cubicBezTo>
                    <a:cubicBezTo>
                      <a:pt x="100" y="150"/>
                      <a:pt x="89" y="153"/>
                      <a:pt x="75" y="153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" name="Freeform 78"/>
              <p:cNvSpPr>
                <a:spLocks noEditPoints="1"/>
              </p:cNvSpPr>
              <p:nvPr/>
            </p:nvSpPr>
            <p:spPr bwMode="auto">
              <a:xfrm>
                <a:off x="1698625" y="3352800"/>
                <a:ext cx="479425" cy="565150"/>
              </a:xfrm>
              <a:custGeom>
                <a:avLst/>
                <a:gdLst>
                  <a:gd name="T0" fmla="*/ 55 w 129"/>
                  <a:gd name="T1" fmla="*/ 152 h 152"/>
                  <a:gd name="T2" fmla="*/ 35 w 129"/>
                  <a:gd name="T3" fmla="*/ 149 h 152"/>
                  <a:gd name="T4" fmla="*/ 17 w 129"/>
                  <a:gd name="T5" fmla="*/ 140 h 152"/>
                  <a:gd name="T6" fmla="*/ 5 w 129"/>
                  <a:gd name="T7" fmla="*/ 126 h 152"/>
                  <a:gd name="T8" fmla="*/ 0 w 129"/>
                  <a:gd name="T9" fmla="*/ 106 h 152"/>
                  <a:gd name="T10" fmla="*/ 0 w 129"/>
                  <a:gd name="T11" fmla="*/ 105 h 152"/>
                  <a:gd name="T12" fmla="*/ 5 w 129"/>
                  <a:gd name="T13" fmla="*/ 85 h 152"/>
                  <a:gd name="T14" fmla="*/ 18 w 129"/>
                  <a:gd name="T15" fmla="*/ 70 h 152"/>
                  <a:gd name="T16" fmla="*/ 38 w 129"/>
                  <a:gd name="T17" fmla="*/ 61 h 152"/>
                  <a:gd name="T18" fmla="*/ 63 w 129"/>
                  <a:gd name="T19" fmla="*/ 58 h 152"/>
                  <a:gd name="T20" fmla="*/ 87 w 129"/>
                  <a:gd name="T21" fmla="*/ 59 h 152"/>
                  <a:gd name="T22" fmla="*/ 107 w 129"/>
                  <a:gd name="T23" fmla="*/ 64 h 152"/>
                  <a:gd name="T24" fmla="*/ 107 w 129"/>
                  <a:gd name="T25" fmla="*/ 59 h 152"/>
                  <a:gd name="T26" fmla="*/ 96 w 129"/>
                  <a:gd name="T27" fmla="*/ 30 h 152"/>
                  <a:gd name="T28" fmla="*/ 64 w 129"/>
                  <a:gd name="T29" fmla="*/ 20 h 152"/>
                  <a:gd name="T30" fmla="*/ 41 w 129"/>
                  <a:gd name="T31" fmla="*/ 23 h 152"/>
                  <a:gd name="T32" fmla="*/ 20 w 129"/>
                  <a:gd name="T33" fmla="*/ 31 h 152"/>
                  <a:gd name="T34" fmla="*/ 13 w 129"/>
                  <a:gd name="T35" fmla="*/ 13 h 152"/>
                  <a:gd name="T36" fmla="*/ 38 w 129"/>
                  <a:gd name="T37" fmla="*/ 4 h 152"/>
                  <a:gd name="T38" fmla="*/ 66 w 129"/>
                  <a:gd name="T39" fmla="*/ 0 h 152"/>
                  <a:gd name="T40" fmla="*/ 114 w 129"/>
                  <a:gd name="T41" fmla="*/ 16 h 152"/>
                  <a:gd name="T42" fmla="*/ 129 w 129"/>
                  <a:gd name="T43" fmla="*/ 59 h 152"/>
                  <a:gd name="T44" fmla="*/ 129 w 129"/>
                  <a:gd name="T45" fmla="*/ 148 h 152"/>
                  <a:gd name="T46" fmla="*/ 107 w 129"/>
                  <a:gd name="T47" fmla="*/ 148 h 152"/>
                  <a:gd name="T48" fmla="*/ 107 w 129"/>
                  <a:gd name="T49" fmla="*/ 127 h 152"/>
                  <a:gd name="T50" fmla="*/ 87 w 129"/>
                  <a:gd name="T51" fmla="*/ 144 h 152"/>
                  <a:gd name="T52" fmla="*/ 55 w 129"/>
                  <a:gd name="T53" fmla="*/ 152 h 152"/>
                  <a:gd name="T54" fmla="*/ 59 w 129"/>
                  <a:gd name="T55" fmla="*/ 134 h 152"/>
                  <a:gd name="T56" fmla="*/ 78 w 129"/>
                  <a:gd name="T57" fmla="*/ 131 h 152"/>
                  <a:gd name="T58" fmla="*/ 93 w 129"/>
                  <a:gd name="T59" fmla="*/ 123 h 152"/>
                  <a:gd name="T60" fmla="*/ 104 w 129"/>
                  <a:gd name="T61" fmla="*/ 111 h 152"/>
                  <a:gd name="T62" fmla="*/ 108 w 129"/>
                  <a:gd name="T63" fmla="*/ 95 h 152"/>
                  <a:gd name="T64" fmla="*/ 108 w 129"/>
                  <a:gd name="T65" fmla="*/ 81 h 152"/>
                  <a:gd name="T66" fmla="*/ 89 w 129"/>
                  <a:gd name="T67" fmla="*/ 77 h 152"/>
                  <a:gd name="T68" fmla="*/ 65 w 129"/>
                  <a:gd name="T69" fmla="*/ 75 h 152"/>
                  <a:gd name="T70" fmla="*/ 34 w 129"/>
                  <a:gd name="T71" fmla="*/ 83 h 152"/>
                  <a:gd name="T72" fmla="*/ 23 w 129"/>
                  <a:gd name="T73" fmla="*/ 104 h 152"/>
                  <a:gd name="T74" fmla="*/ 23 w 129"/>
                  <a:gd name="T75" fmla="*/ 105 h 152"/>
                  <a:gd name="T76" fmla="*/ 26 w 129"/>
                  <a:gd name="T77" fmla="*/ 117 h 152"/>
                  <a:gd name="T78" fmla="*/ 34 w 129"/>
                  <a:gd name="T79" fmla="*/ 126 h 152"/>
                  <a:gd name="T80" fmla="*/ 45 w 129"/>
                  <a:gd name="T81" fmla="*/ 132 h 152"/>
                  <a:gd name="T82" fmla="*/ 59 w 129"/>
                  <a:gd name="T83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9" h="152">
                    <a:moveTo>
                      <a:pt x="55" y="152"/>
                    </a:moveTo>
                    <a:cubicBezTo>
                      <a:pt x="48" y="152"/>
                      <a:pt x="41" y="151"/>
                      <a:pt x="35" y="149"/>
                    </a:cubicBezTo>
                    <a:cubicBezTo>
                      <a:pt x="28" y="147"/>
                      <a:pt x="22" y="144"/>
                      <a:pt x="17" y="140"/>
                    </a:cubicBezTo>
                    <a:cubicBezTo>
                      <a:pt x="12" y="136"/>
                      <a:pt x="8" y="131"/>
                      <a:pt x="5" y="126"/>
                    </a:cubicBezTo>
                    <a:cubicBezTo>
                      <a:pt x="2" y="120"/>
                      <a:pt x="0" y="114"/>
                      <a:pt x="0" y="106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98"/>
                      <a:pt x="2" y="91"/>
                      <a:pt x="5" y="85"/>
                    </a:cubicBezTo>
                    <a:cubicBezTo>
                      <a:pt x="8" y="79"/>
                      <a:pt x="12" y="74"/>
                      <a:pt x="18" y="70"/>
                    </a:cubicBezTo>
                    <a:cubicBezTo>
                      <a:pt x="23" y="66"/>
                      <a:pt x="30" y="63"/>
                      <a:pt x="38" y="61"/>
                    </a:cubicBezTo>
                    <a:cubicBezTo>
                      <a:pt x="45" y="59"/>
                      <a:pt x="54" y="58"/>
                      <a:pt x="63" y="58"/>
                    </a:cubicBezTo>
                    <a:cubicBezTo>
                      <a:pt x="72" y="58"/>
                      <a:pt x="80" y="58"/>
                      <a:pt x="87" y="59"/>
                    </a:cubicBezTo>
                    <a:cubicBezTo>
                      <a:pt x="94" y="61"/>
                      <a:pt x="101" y="62"/>
                      <a:pt x="107" y="64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47"/>
                      <a:pt x="104" y="37"/>
                      <a:pt x="96" y="30"/>
                    </a:cubicBezTo>
                    <a:cubicBezTo>
                      <a:pt x="89" y="23"/>
                      <a:pt x="78" y="20"/>
                      <a:pt x="64" y="20"/>
                    </a:cubicBezTo>
                    <a:cubicBezTo>
                      <a:pt x="56" y="20"/>
                      <a:pt x="48" y="21"/>
                      <a:pt x="41" y="23"/>
                    </a:cubicBezTo>
                    <a:cubicBezTo>
                      <a:pt x="34" y="25"/>
                      <a:pt x="27" y="27"/>
                      <a:pt x="20" y="3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21" y="9"/>
                      <a:pt x="30" y="6"/>
                      <a:pt x="38" y="4"/>
                    </a:cubicBezTo>
                    <a:cubicBezTo>
                      <a:pt x="46" y="1"/>
                      <a:pt x="56" y="0"/>
                      <a:pt x="66" y="0"/>
                    </a:cubicBezTo>
                    <a:cubicBezTo>
                      <a:pt x="87" y="0"/>
                      <a:pt x="103" y="5"/>
                      <a:pt x="114" y="16"/>
                    </a:cubicBezTo>
                    <a:cubicBezTo>
                      <a:pt x="124" y="26"/>
                      <a:pt x="129" y="41"/>
                      <a:pt x="129" y="59"/>
                    </a:cubicBezTo>
                    <a:cubicBezTo>
                      <a:pt x="129" y="148"/>
                      <a:pt x="129" y="148"/>
                      <a:pt x="129" y="148"/>
                    </a:cubicBezTo>
                    <a:cubicBezTo>
                      <a:pt x="107" y="148"/>
                      <a:pt x="107" y="148"/>
                      <a:pt x="107" y="148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2" y="133"/>
                      <a:pt x="95" y="139"/>
                      <a:pt x="87" y="144"/>
                    </a:cubicBezTo>
                    <a:cubicBezTo>
                      <a:pt x="78" y="149"/>
                      <a:pt x="68" y="152"/>
                      <a:pt x="55" y="152"/>
                    </a:cubicBezTo>
                    <a:close/>
                    <a:moveTo>
                      <a:pt x="59" y="134"/>
                    </a:moveTo>
                    <a:cubicBezTo>
                      <a:pt x="66" y="134"/>
                      <a:pt x="72" y="133"/>
                      <a:pt x="78" y="131"/>
                    </a:cubicBezTo>
                    <a:cubicBezTo>
                      <a:pt x="84" y="129"/>
                      <a:pt x="89" y="126"/>
                      <a:pt x="93" y="123"/>
                    </a:cubicBezTo>
                    <a:cubicBezTo>
                      <a:pt x="98" y="119"/>
                      <a:pt x="101" y="115"/>
                      <a:pt x="104" y="111"/>
                    </a:cubicBezTo>
                    <a:cubicBezTo>
                      <a:pt x="106" y="106"/>
                      <a:pt x="108" y="100"/>
                      <a:pt x="108" y="95"/>
                    </a:cubicBezTo>
                    <a:cubicBezTo>
                      <a:pt x="108" y="81"/>
                      <a:pt x="108" y="81"/>
                      <a:pt x="108" y="81"/>
                    </a:cubicBezTo>
                    <a:cubicBezTo>
                      <a:pt x="102" y="80"/>
                      <a:pt x="96" y="78"/>
                      <a:pt x="89" y="77"/>
                    </a:cubicBezTo>
                    <a:cubicBezTo>
                      <a:pt x="82" y="76"/>
                      <a:pt x="74" y="75"/>
                      <a:pt x="65" y="75"/>
                    </a:cubicBezTo>
                    <a:cubicBezTo>
                      <a:pt x="52" y="75"/>
                      <a:pt x="41" y="78"/>
                      <a:pt x="34" y="83"/>
                    </a:cubicBezTo>
                    <a:cubicBezTo>
                      <a:pt x="26" y="88"/>
                      <a:pt x="23" y="95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9"/>
                      <a:pt x="24" y="113"/>
                      <a:pt x="26" y="117"/>
                    </a:cubicBezTo>
                    <a:cubicBezTo>
                      <a:pt x="28" y="121"/>
                      <a:pt x="30" y="124"/>
                      <a:pt x="34" y="126"/>
                    </a:cubicBezTo>
                    <a:cubicBezTo>
                      <a:pt x="37" y="129"/>
                      <a:pt x="41" y="130"/>
                      <a:pt x="45" y="132"/>
                    </a:cubicBezTo>
                    <a:cubicBezTo>
                      <a:pt x="50" y="133"/>
                      <a:pt x="54" y="134"/>
                      <a:pt x="59" y="134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" name="Freeform 79"/>
              <p:cNvSpPr>
                <a:spLocks/>
              </p:cNvSpPr>
              <p:nvPr/>
            </p:nvSpPr>
            <p:spPr bwMode="auto">
              <a:xfrm>
                <a:off x="2259013" y="3352800"/>
                <a:ext cx="415925" cy="560388"/>
              </a:xfrm>
              <a:custGeom>
                <a:avLst/>
                <a:gdLst>
                  <a:gd name="T0" fmla="*/ 60 w 112"/>
                  <a:gd name="T1" fmla="*/ 151 h 151"/>
                  <a:gd name="T2" fmla="*/ 28 w 112"/>
                  <a:gd name="T3" fmla="*/ 145 h 151"/>
                  <a:gd name="T4" fmla="*/ 0 w 112"/>
                  <a:gd name="T5" fmla="*/ 130 h 151"/>
                  <a:gd name="T6" fmla="*/ 11 w 112"/>
                  <a:gd name="T7" fmla="*/ 114 h 151"/>
                  <a:gd name="T8" fmla="*/ 35 w 112"/>
                  <a:gd name="T9" fmla="*/ 128 h 151"/>
                  <a:gd name="T10" fmla="*/ 61 w 112"/>
                  <a:gd name="T11" fmla="*/ 133 h 151"/>
                  <a:gd name="T12" fmla="*/ 83 w 112"/>
                  <a:gd name="T13" fmla="*/ 127 h 151"/>
                  <a:gd name="T14" fmla="*/ 91 w 112"/>
                  <a:gd name="T15" fmla="*/ 110 h 151"/>
                  <a:gd name="T16" fmla="*/ 91 w 112"/>
                  <a:gd name="T17" fmla="*/ 109 h 151"/>
                  <a:gd name="T18" fmla="*/ 88 w 112"/>
                  <a:gd name="T19" fmla="*/ 100 h 151"/>
                  <a:gd name="T20" fmla="*/ 80 w 112"/>
                  <a:gd name="T21" fmla="*/ 93 h 151"/>
                  <a:gd name="T22" fmla="*/ 69 w 112"/>
                  <a:gd name="T23" fmla="*/ 88 h 151"/>
                  <a:gd name="T24" fmla="*/ 55 w 112"/>
                  <a:gd name="T25" fmla="*/ 83 h 151"/>
                  <a:gd name="T26" fmla="*/ 38 w 112"/>
                  <a:gd name="T27" fmla="*/ 78 h 151"/>
                  <a:gd name="T28" fmla="*/ 22 w 112"/>
                  <a:gd name="T29" fmla="*/ 70 h 151"/>
                  <a:gd name="T30" fmla="*/ 11 w 112"/>
                  <a:gd name="T31" fmla="*/ 59 h 151"/>
                  <a:gd name="T32" fmla="*/ 7 w 112"/>
                  <a:gd name="T33" fmla="*/ 42 h 151"/>
                  <a:gd name="T34" fmla="*/ 7 w 112"/>
                  <a:gd name="T35" fmla="*/ 42 h 151"/>
                  <a:gd name="T36" fmla="*/ 10 w 112"/>
                  <a:gd name="T37" fmla="*/ 25 h 151"/>
                  <a:gd name="T38" fmla="*/ 21 w 112"/>
                  <a:gd name="T39" fmla="*/ 11 h 151"/>
                  <a:gd name="T40" fmla="*/ 36 w 112"/>
                  <a:gd name="T41" fmla="*/ 3 h 151"/>
                  <a:gd name="T42" fmla="*/ 56 w 112"/>
                  <a:gd name="T43" fmla="*/ 0 h 151"/>
                  <a:gd name="T44" fmla="*/ 84 w 112"/>
                  <a:gd name="T45" fmla="*/ 4 h 151"/>
                  <a:gd name="T46" fmla="*/ 109 w 112"/>
                  <a:gd name="T47" fmla="*/ 16 h 151"/>
                  <a:gd name="T48" fmla="*/ 99 w 112"/>
                  <a:gd name="T49" fmla="*/ 32 h 151"/>
                  <a:gd name="T50" fmla="*/ 78 w 112"/>
                  <a:gd name="T51" fmla="*/ 22 h 151"/>
                  <a:gd name="T52" fmla="*/ 56 w 112"/>
                  <a:gd name="T53" fmla="*/ 18 h 151"/>
                  <a:gd name="T54" fmla="*/ 35 w 112"/>
                  <a:gd name="T55" fmla="*/ 24 h 151"/>
                  <a:gd name="T56" fmla="*/ 28 w 112"/>
                  <a:gd name="T57" fmla="*/ 39 h 151"/>
                  <a:gd name="T58" fmla="*/ 28 w 112"/>
                  <a:gd name="T59" fmla="*/ 40 h 151"/>
                  <a:gd name="T60" fmla="*/ 31 w 112"/>
                  <a:gd name="T61" fmla="*/ 49 h 151"/>
                  <a:gd name="T62" fmla="*/ 39 w 112"/>
                  <a:gd name="T63" fmla="*/ 55 h 151"/>
                  <a:gd name="T64" fmla="*/ 51 w 112"/>
                  <a:gd name="T65" fmla="*/ 61 h 151"/>
                  <a:gd name="T66" fmla="*/ 65 w 112"/>
                  <a:gd name="T67" fmla="*/ 65 h 151"/>
                  <a:gd name="T68" fmla="*/ 82 w 112"/>
                  <a:gd name="T69" fmla="*/ 71 h 151"/>
                  <a:gd name="T70" fmla="*/ 97 w 112"/>
                  <a:gd name="T71" fmla="*/ 79 h 151"/>
                  <a:gd name="T72" fmla="*/ 108 w 112"/>
                  <a:gd name="T73" fmla="*/ 90 h 151"/>
                  <a:gd name="T74" fmla="*/ 112 w 112"/>
                  <a:gd name="T75" fmla="*/ 107 h 151"/>
                  <a:gd name="T76" fmla="*/ 112 w 112"/>
                  <a:gd name="T77" fmla="*/ 107 h 151"/>
                  <a:gd name="T78" fmla="*/ 108 w 112"/>
                  <a:gd name="T79" fmla="*/ 126 h 151"/>
                  <a:gd name="T80" fmla="*/ 97 w 112"/>
                  <a:gd name="T81" fmla="*/ 140 h 151"/>
                  <a:gd name="T82" fmla="*/ 81 w 112"/>
                  <a:gd name="T83" fmla="*/ 148 h 151"/>
                  <a:gd name="T84" fmla="*/ 60 w 112"/>
                  <a:gd name="T85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" h="151">
                    <a:moveTo>
                      <a:pt x="60" y="151"/>
                    </a:moveTo>
                    <a:cubicBezTo>
                      <a:pt x="50" y="151"/>
                      <a:pt x="39" y="149"/>
                      <a:pt x="28" y="145"/>
                    </a:cubicBezTo>
                    <a:cubicBezTo>
                      <a:pt x="17" y="142"/>
                      <a:pt x="8" y="136"/>
                      <a:pt x="0" y="130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19" y="120"/>
                      <a:pt x="27" y="125"/>
                      <a:pt x="35" y="128"/>
                    </a:cubicBezTo>
                    <a:cubicBezTo>
                      <a:pt x="44" y="131"/>
                      <a:pt x="53" y="133"/>
                      <a:pt x="61" y="133"/>
                    </a:cubicBezTo>
                    <a:cubicBezTo>
                      <a:pt x="70" y="133"/>
                      <a:pt x="77" y="131"/>
                      <a:pt x="83" y="127"/>
                    </a:cubicBezTo>
                    <a:cubicBezTo>
                      <a:pt x="89" y="123"/>
                      <a:pt x="91" y="117"/>
                      <a:pt x="91" y="110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1" y="106"/>
                      <a:pt x="90" y="102"/>
                      <a:pt x="88" y="100"/>
                    </a:cubicBezTo>
                    <a:cubicBezTo>
                      <a:pt x="86" y="97"/>
                      <a:pt x="84" y="95"/>
                      <a:pt x="80" y="93"/>
                    </a:cubicBezTo>
                    <a:cubicBezTo>
                      <a:pt x="77" y="91"/>
                      <a:pt x="73" y="89"/>
                      <a:pt x="69" y="88"/>
                    </a:cubicBezTo>
                    <a:cubicBezTo>
                      <a:pt x="64" y="86"/>
                      <a:pt x="60" y="85"/>
                      <a:pt x="55" y="83"/>
                    </a:cubicBezTo>
                    <a:cubicBezTo>
                      <a:pt x="49" y="82"/>
                      <a:pt x="44" y="80"/>
                      <a:pt x="38" y="78"/>
                    </a:cubicBezTo>
                    <a:cubicBezTo>
                      <a:pt x="32" y="76"/>
                      <a:pt x="27" y="73"/>
                      <a:pt x="22" y="70"/>
                    </a:cubicBezTo>
                    <a:cubicBezTo>
                      <a:pt x="18" y="67"/>
                      <a:pt x="14" y="64"/>
                      <a:pt x="11" y="59"/>
                    </a:cubicBezTo>
                    <a:cubicBezTo>
                      <a:pt x="8" y="55"/>
                      <a:pt x="7" y="49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35"/>
                      <a:pt x="8" y="30"/>
                      <a:pt x="10" y="25"/>
                    </a:cubicBezTo>
                    <a:cubicBezTo>
                      <a:pt x="13" y="19"/>
                      <a:pt x="16" y="15"/>
                      <a:pt x="21" y="11"/>
                    </a:cubicBezTo>
                    <a:cubicBezTo>
                      <a:pt x="25" y="8"/>
                      <a:pt x="30" y="5"/>
                      <a:pt x="36" y="3"/>
                    </a:cubicBezTo>
                    <a:cubicBezTo>
                      <a:pt x="43" y="1"/>
                      <a:pt x="49" y="0"/>
                      <a:pt x="56" y="0"/>
                    </a:cubicBezTo>
                    <a:cubicBezTo>
                      <a:pt x="65" y="0"/>
                      <a:pt x="75" y="1"/>
                      <a:pt x="84" y="4"/>
                    </a:cubicBezTo>
                    <a:cubicBezTo>
                      <a:pt x="93" y="7"/>
                      <a:pt x="101" y="11"/>
                      <a:pt x="109" y="16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2" y="28"/>
                      <a:pt x="85" y="25"/>
                      <a:pt x="78" y="22"/>
                    </a:cubicBezTo>
                    <a:cubicBezTo>
                      <a:pt x="70" y="19"/>
                      <a:pt x="63" y="18"/>
                      <a:pt x="56" y="18"/>
                    </a:cubicBezTo>
                    <a:cubicBezTo>
                      <a:pt x="47" y="18"/>
                      <a:pt x="40" y="20"/>
                      <a:pt x="35" y="24"/>
                    </a:cubicBezTo>
                    <a:cubicBezTo>
                      <a:pt x="30" y="28"/>
                      <a:pt x="28" y="33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3"/>
                      <a:pt x="29" y="46"/>
                      <a:pt x="31" y="49"/>
                    </a:cubicBezTo>
                    <a:cubicBezTo>
                      <a:pt x="33" y="51"/>
                      <a:pt x="36" y="54"/>
                      <a:pt x="39" y="55"/>
                    </a:cubicBezTo>
                    <a:cubicBezTo>
                      <a:pt x="43" y="57"/>
                      <a:pt x="47" y="59"/>
                      <a:pt x="51" y="61"/>
                    </a:cubicBezTo>
                    <a:cubicBezTo>
                      <a:pt x="56" y="62"/>
                      <a:pt x="60" y="64"/>
                      <a:pt x="65" y="65"/>
                    </a:cubicBezTo>
                    <a:cubicBezTo>
                      <a:pt x="71" y="67"/>
                      <a:pt x="76" y="69"/>
                      <a:pt x="82" y="71"/>
                    </a:cubicBezTo>
                    <a:cubicBezTo>
                      <a:pt x="88" y="73"/>
                      <a:pt x="93" y="75"/>
                      <a:pt x="97" y="79"/>
                    </a:cubicBezTo>
                    <a:cubicBezTo>
                      <a:pt x="102" y="82"/>
                      <a:pt x="105" y="86"/>
                      <a:pt x="108" y="90"/>
                    </a:cubicBezTo>
                    <a:cubicBezTo>
                      <a:pt x="111" y="95"/>
                      <a:pt x="112" y="100"/>
                      <a:pt x="112" y="107"/>
                    </a:cubicBezTo>
                    <a:cubicBezTo>
                      <a:pt x="112" y="107"/>
                      <a:pt x="112" y="107"/>
                      <a:pt x="112" y="107"/>
                    </a:cubicBezTo>
                    <a:cubicBezTo>
                      <a:pt x="112" y="114"/>
                      <a:pt x="111" y="121"/>
                      <a:pt x="108" y="126"/>
                    </a:cubicBezTo>
                    <a:cubicBezTo>
                      <a:pt x="105" y="131"/>
                      <a:pt x="102" y="136"/>
                      <a:pt x="97" y="140"/>
                    </a:cubicBezTo>
                    <a:cubicBezTo>
                      <a:pt x="92" y="143"/>
                      <a:pt x="87" y="146"/>
                      <a:pt x="81" y="148"/>
                    </a:cubicBezTo>
                    <a:cubicBezTo>
                      <a:pt x="74" y="150"/>
                      <a:pt x="67" y="151"/>
                      <a:pt x="60" y="151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" name="Freeform 80"/>
              <p:cNvSpPr>
                <a:spLocks/>
              </p:cNvSpPr>
              <p:nvPr/>
            </p:nvSpPr>
            <p:spPr bwMode="auto">
              <a:xfrm>
                <a:off x="2733675" y="3197225"/>
                <a:ext cx="327025" cy="715963"/>
              </a:xfrm>
              <a:custGeom>
                <a:avLst/>
                <a:gdLst>
                  <a:gd name="T0" fmla="*/ 61 w 88"/>
                  <a:gd name="T1" fmla="*/ 193 h 193"/>
                  <a:gd name="T2" fmla="*/ 45 w 88"/>
                  <a:gd name="T3" fmla="*/ 191 h 193"/>
                  <a:gd name="T4" fmla="*/ 32 w 88"/>
                  <a:gd name="T5" fmla="*/ 183 h 193"/>
                  <a:gd name="T6" fmla="*/ 23 w 88"/>
                  <a:gd name="T7" fmla="*/ 171 h 193"/>
                  <a:gd name="T8" fmla="*/ 20 w 88"/>
                  <a:gd name="T9" fmla="*/ 152 h 193"/>
                  <a:gd name="T10" fmla="*/ 20 w 88"/>
                  <a:gd name="T11" fmla="*/ 64 h 193"/>
                  <a:gd name="T12" fmla="*/ 0 w 88"/>
                  <a:gd name="T13" fmla="*/ 64 h 193"/>
                  <a:gd name="T14" fmla="*/ 0 w 88"/>
                  <a:gd name="T15" fmla="*/ 44 h 193"/>
                  <a:gd name="T16" fmla="*/ 20 w 88"/>
                  <a:gd name="T17" fmla="*/ 44 h 193"/>
                  <a:gd name="T18" fmla="*/ 20 w 88"/>
                  <a:gd name="T19" fmla="*/ 0 h 193"/>
                  <a:gd name="T20" fmla="*/ 42 w 88"/>
                  <a:gd name="T21" fmla="*/ 0 h 193"/>
                  <a:gd name="T22" fmla="*/ 42 w 88"/>
                  <a:gd name="T23" fmla="*/ 44 h 193"/>
                  <a:gd name="T24" fmla="*/ 88 w 88"/>
                  <a:gd name="T25" fmla="*/ 44 h 193"/>
                  <a:gd name="T26" fmla="*/ 88 w 88"/>
                  <a:gd name="T27" fmla="*/ 64 h 193"/>
                  <a:gd name="T28" fmla="*/ 42 w 88"/>
                  <a:gd name="T29" fmla="*/ 64 h 193"/>
                  <a:gd name="T30" fmla="*/ 42 w 88"/>
                  <a:gd name="T31" fmla="*/ 149 h 193"/>
                  <a:gd name="T32" fmla="*/ 48 w 88"/>
                  <a:gd name="T33" fmla="*/ 168 h 193"/>
                  <a:gd name="T34" fmla="*/ 66 w 88"/>
                  <a:gd name="T35" fmla="*/ 173 h 193"/>
                  <a:gd name="T36" fmla="*/ 77 w 88"/>
                  <a:gd name="T37" fmla="*/ 172 h 193"/>
                  <a:gd name="T38" fmla="*/ 87 w 88"/>
                  <a:gd name="T39" fmla="*/ 168 h 193"/>
                  <a:gd name="T40" fmla="*/ 87 w 88"/>
                  <a:gd name="T41" fmla="*/ 187 h 193"/>
                  <a:gd name="T42" fmla="*/ 75 w 88"/>
                  <a:gd name="T43" fmla="*/ 191 h 193"/>
                  <a:gd name="T44" fmla="*/ 61 w 88"/>
                  <a:gd name="T45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93">
                    <a:moveTo>
                      <a:pt x="61" y="193"/>
                    </a:moveTo>
                    <a:cubicBezTo>
                      <a:pt x="55" y="193"/>
                      <a:pt x="50" y="192"/>
                      <a:pt x="45" y="191"/>
                    </a:cubicBezTo>
                    <a:cubicBezTo>
                      <a:pt x="40" y="189"/>
                      <a:pt x="35" y="187"/>
                      <a:pt x="32" y="183"/>
                    </a:cubicBezTo>
                    <a:cubicBezTo>
                      <a:pt x="28" y="180"/>
                      <a:pt x="25" y="176"/>
                      <a:pt x="23" y="171"/>
                    </a:cubicBezTo>
                    <a:cubicBezTo>
                      <a:pt x="21" y="165"/>
                      <a:pt x="20" y="159"/>
                      <a:pt x="20" y="152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149"/>
                      <a:pt x="42" y="149"/>
                      <a:pt x="42" y="149"/>
                    </a:cubicBezTo>
                    <a:cubicBezTo>
                      <a:pt x="42" y="158"/>
                      <a:pt x="44" y="164"/>
                      <a:pt x="48" y="168"/>
                    </a:cubicBezTo>
                    <a:cubicBezTo>
                      <a:pt x="53" y="171"/>
                      <a:pt x="59" y="173"/>
                      <a:pt x="66" y="173"/>
                    </a:cubicBezTo>
                    <a:cubicBezTo>
                      <a:pt x="70" y="173"/>
                      <a:pt x="74" y="173"/>
                      <a:pt x="77" y="172"/>
                    </a:cubicBezTo>
                    <a:cubicBezTo>
                      <a:pt x="80" y="171"/>
                      <a:pt x="84" y="170"/>
                      <a:pt x="87" y="168"/>
                    </a:cubicBezTo>
                    <a:cubicBezTo>
                      <a:pt x="87" y="187"/>
                      <a:pt x="87" y="187"/>
                      <a:pt x="87" y="187"/>
                    </a:cubicBezTo>
                    <a:cubicBezTo>
                      <a:pt x="84" y="189"/>
                      <a:pt x="80" y="190"/>
                      <a:pt x="75" y="191"/>
                    </a:cubicBezTo>
                    <a:cubicBezTo>
                      <a:pt x="71" y="192"/>
                      <a:pt x="66" y="193"/>
                      <a:pt x="61" y="193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7" name="Freeform 81"/>
              <p:cNvSpPr>
                <a:spLocks noEditPoints="1"/>
              </p:cNvSpPr>
              <p:nvPr/>
            </p:nvSpPr>
            <p:spPr bwMode="auto">
              <a:xfrm>
                <a:off x="3122613" y="3349625"/>
                <a:ext cx="512763" cy="568325"/>
              </a:xfrm>
              <a:custGeom>
                <a:avLst/>
                <a:gdLst>
                  <a:gd name="T0" fmla="*/ 22 w 138"/>
                  <a:gd name="T1" fmla="*/ 85 h 153"/>
                  <a:gd name="T2" fmla="*/ 28 w 138"/>
                  <a:gd name="T3" fmla="*/ 106 h 153"/>
                  <a:gd name="T4" fmla="*/ 39 w 138"/>
                  <a:gd name="T5" fmla="*/ 121 h 153"/>
                  <a:gd name="T6" fmla="*/ 55 w 138"/>
                  <a:gd name="T7" fmla="*/ 131 h 153"/>
                  <a:gd name="T8" fmla="*/ 74 w 138"/>
                  <a:gd name="T9" fmla="*/ 134 h 153"/>
                  <a:gd name="T10" fmla="*/ 100 w 138"/>
                  <a:gd name="T11" fmla="*/ 128 h 153"/>
                  <a:gd name="T12" fmla="*/ 120 w 138"/>
                  <a:gd name="T13" fmla="*/ 113 h 153"/>
                  <a:gd name="T14" fmla="*/ 133 w 138"/>
                  <a:gd name="T15" fmla="*/ 125 h 153"/>
                  <a:gd name="T16" fmla="*/ 108 w 138"/>
                  <a:gd name="T17" fmla="*/ 145 h 153"/>
                  <a:gd name="T18" fmla="*/ 73 w 138"/>
                  <a:gd name="T19" fmla="*/ 153 h 153"/>
                  <a:gd name="T20" fmla="*/ 45 w 138"/>
                  <a:gd name="T21" fmla="*/ 147 h 153"/>
                  <a:gd name="T22" fmla="*/ 22 w 138"/>
                  <a:gd name="T23" fmla="*/ 132 h 153"/>
                  <a:gd name="T24" fmla="*/ 6 w 138"/>
                  <a:gd name="T25" fmla="*/ 108 h 153"/>
                  <a:gd name="T26" fmla="*/ 0 w 138"/>
                  <a:gd name="T27" fmla="*/ 77 h 153"/>
                  <a:gd name="T28" fmla="*/ 5 w 138"/>
                  <a:gd name="T29" fmla="*/ 47 h 153"/>
                  <a:gd name="T30" fmla="*/ 20 w 138"/>
                  <a:gd name="T31" fmla="*/ 22 h 153"/>
                  <a:gd name="T32" fmla="*/ 42 w 138"/>
                  <a:gd name="T33" fmla="*/ 6 h 153"/>
                  <a:gd name="T34" fmla="*/ 70 w 138"/>
                  <a:gd name="T35" fmla="*/ 0 h 153"/>
                  <a:gd name="T36" fmla="*/ 99 w 138"/>
                  <a:gd name="T37" fmla="*/ 6 h 153"/>
                  <a:gd name="T38" fmla="*/ 121 w 138"/>
                  <a:gd name="T39" fmla="*/ 23 h 153"/>
                  <a:gd name="T40" fmla="*/ 134 w 138"/>
                  <a:gd name="T41" fmla="*/ 47 h 153"/>
                  <a:gd name="T42" fmla="*/ 138 w 138"/>
                  <a:gd name="T43" fmla="*/ 78 h 153"/>
                  <a:gd name="T44" fmla="*/ 138 w 138"/>
                  <a:gd name="T45" fmla="*/ 81 h 153"/>
                  <a:gd name="T46" fmla="*/ 138 w 138"/>
                  <a:gd name="T47" fmla="*/ 85 h 153"/>
                  <a:gd name="T48" fmla="*/ 22 w 138"/>
                  <a:gd name="T49" fmla="*/ 85 h 153"/>
                  <a:gd name="T50" fmla="*/ 116 w 138"/>
                  <a:gd name="T51" fmla="*/ 67 h 153"/>
                  <a:gd name="T52" fmla="*/ 112 w 138"/>
                  <a:gd name="T53" fmla="*/ 49 h 153"/>
                  <a:gd name="T54" fmla="*/ 103 w 138"/>
                  <a:gd name="T55" fmla="*/ 33 h 153"/>
                  <a:gd name="T56" fmla="*/ 89 w 138"/>
                  <a:gd name="T57" fmla="*/ 23 h 153"/>
                  <a:gd name="T58" fmla="*/ 70 w 138"/>
                  <a:gd name="T59" fmla="*/ 19 h 153"/>
                  <a:gd name="T60" fmla="*/ 52 w 138"/>
                  <a:gd name="T61" fmla="*/ 22 h 153"/>
                  <a:gd name="T62" fmla="*/ 38 w 138"/>
                  <a:gd name="T63" fmla="*/ 33 h 153"/>
                  <a:gd name="T64" fmla="*/ 27 w 138"/>
                  <a:gd name="T65" fmla="*/ 48 h 153"/>
                  <a:gd name="T66" fmla="*/ 22 w 138"/>
                  <a:gd name="T67" fmla="*/ 67 h 153"/>
                  <a:gd name="T68" fmla="*/ 116 w 138"/>
                  <a:gd name="T69" fmla="*/ 6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" h="153">
                    <a:moveTo>
                      <a:pt x="22" y="85"/>
                    </a:moveTo>
                    <a:cubicBezTo>
                      <a:pt x="23" y="93"/>
                      <a:pt x="25" y="100"/>
                      <a:pt x="28" y="106"/>
                    </a:cubicBezTo>
                    <a:cubicBezTo>
                      <a:pt x="31" y="112"/>
                      <a:pt x="35" y="117"/>
                      <a:pt x="39" y="121"/>
                    </a:cubicBezTo>
                    <a:cubicBezTo>
                      <a:pt x="44" y="125"/>
                      <a:pt x="49" y="128"/>
                      <a:pt x="55" y="131"/>
                    </a:cubicBezTo>
                    <a:cubicBezTo>
                      <a:pt x="61" y="133"/>
                      <a:pt x="67" y="134"/>
                      <a:pt x="74" y="134"/>
                    </a:cubicBezTo>
                    <a:cubicBezTo>
                      <a:pt x="84" y="134"/>
                      <a:pt x="93" y="132"/>
                      <a:pt x="100" y="128"/>
                    </a:cubicBezTo>
                    <a:cubicBezTo>
                      <a:pt x="107" y="124"/>
                      <a:pt x="114" y="119"/>
                      <a:pt x="120" y="113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26" y="134"/>
                      <a:pt x="118" y="140"/>
                      <a:pt x="108" y="145"/>
                    </a:cubicBezTo>
                    <a:cubicBezTo>
                      <a:pt x="99" y="150"/>
                      <a:pt x="87" y="153"/>
                      <a:pt x="73" y="153"/>
                    </a:cubicBezTo>
                    <a:cubicBezTo>
                      <a:pt x="63" y="153"/>
                      <a:pt x="54" y="151"/>
                      <a:pt x="45" y="147"/>
                    </a:cubicBezTo>
                    <a:cubicBezTo>
                      <a:pt x="36" y="144"/>
                      <a:pt x="28" y="138"/>
                      <a:pt x="22" y="132"/>
                    </a:cubicBezTo>
                    <a:cubicBezTo>
                      <a:pt x="15" y="125"/>
                      <a:pt x="10" y="117"/>
                      <a:pt x="6" y="108"/>
                    </a:cubicBezTo>
                    <a:cubicBezTo>
                      <a:pt x="2" y="98"/>
                      <a:pt x="0" y="88"/>
                      <a:pt x="0" y="77"/>
                    </a:cubicBezTo>
                    <a:cubicBezTo>
                      <a:pt x="0" y="66"/>
                      <a:pt x="2" y="56"/>
                      <a:pt x="5" y="47"/>
                    </a:cubicBezTo>
                    <a:cubicBezTo>
                      <a:pt x="9" y="37"/>
                      <a:pt x="14" y="29"/>
                      <a:pt x="20" y="22"/>
                    </a:cubicBezTo>
                    <a:cubicBezTo>
                      <a:pt x="26" y="16"/>
                      <a:pt x="34" y="10"/>
                      <a:pt x="42" y="6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81" y="0"/>
                      <a:pt x="91" y="2"/>
                      <a:pt x="99" y="6"/>
                    </a:cubicBezTo>
                    <a:cubicBezTo>
                      <a:pt x="108" y="10"/>
                      <a:pt x="115" y="16"/>
                      <a:pt x="121" y="23"/>
                    </a:cubicBezTo>
                    <a:cubicBezTo>
                      <a:pt x="126" y="30"/>
                      <a:pt x="131" y="38"/>
                      <a:pt x="134" y="47"/>
                    </a:cubicBezTo>
                    <a:cubicBezTo>
                      <a:pt x="137" y="57"/>
                      <a:pt x="138" y="67"/>
                      <a:pt x="138" y="78"/>
                    </a:cubicBezTo>
                    <a:cubicBezTo>
                      <a:pt x="138" y="79"/>
                      <a:pt x="138" y="80"/>
                      <a:pt x="138" y="81"/>
                    </a:cubicBezTo>
                    <a:cubicBezTo>
                      <a:pt x="138" y="82"/>
                      <a:pt x="138" y="84"/>
                      <a:pt x="138" y="85"/>
                    </a:cubicBezTo>
                    <a:lnTo>
                      <a:pt x="22" y="85"/>
                    </a:lnTo>
                    <a:close/>
                    <a:moveTo>
                      <a:pt x="116" y="67"/>
                    </a:moveTo>
                    <a:cubicBezTo>
                      <a:pt x="116" y="61"/>
                      <a:pt x="114" y="55"/>
                      <a:pt x="112" y="49"/>
                    </a:cubicBezTo>
                    <a:cubicBezTo>
                      <a:pt x="110" y="43"/>
                      <a:pt x="107" y="38"/>
                      <a:pt x="103" y="33"/>
                    </a:cubicBezTo>
                    <a:cubicBezTo>
                      <a:pt x="99" y="29"/>
                      <a:pt x="94" y="25"/>
                      <a:pt x="89" y="23"/>
                    </a:cubicBezTo>
                    <a:cubicBezTo>
                      <a:pt x="83" y="20"/>
                      <a:pt x="77" y="19"/>
                      <a:pt x="70" y="19"/>
                    </a:cubicBezTo>
                    <a:cubicBezTo>
                      <a:pt x="63" y="19"/>
                      <a:pt x="58" y="20"/>
                      <a:pt x="52" y="22"/>
                    </a:cubicBezTo>
                    <a:cubicBezTo>
                      <a:pt x="47" y="25"/>
                      <a:pt x="42" y="28"/>
                      <a:pt x="38" y="33"/>
                    </a:cubicBezTo>
                    <a:cubicBezTo>
                      <a:pt x="34" y="37"/>
                      <a:pt x="30" y="42"/>
                      <a:pt x="27" y="48"/>
                    </a:cubicBezTo>
                    <a:cubicBezTo>
                      <a:pt x="25" y="54"/>
                      <a:pt x="23" y="61"/>
                      <a:pt x="22" y="67"/>
                    </a:cubicBez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8" name="Freeform 82"/>
              <p:cNvSpPr>
                <a:spLocks/>
              </p:cNvSpPr>
              <p:nvPr/>
            </p:nvSpPr>
            <p:spPr bwMode="auto">
              <a:xfrm>
                <a:off x="3732213" y="3352800"/>
                <a:ext cx="303213" cy="549275"/>
              </a:xfrm>
              <a:custGeom>
                <a:avLst/>
                <a:gdLst>
                  <a:gd name="T0" fmla="*/ 0 w 82"/>
                  <a:gd name="T1" fmla="*/ 2 h 148"/>
                  <a:gd name="T2" fmla="*/ 22 w 82"/>
                  <a:gd name="T3" fmla="*/ 2 h 148"/>
                  <a:gd name="T4" fmla="*/ 22 w 82"/>
                  <a:gd name="T5" fmla="*/ 40 h 148"/>
                  <a:gd name="T6" fmla="*/ 32 w 82"/>
                  <a:gd name="T7" fmla="*/ 24 h 148"/>
                  <a:gd name="T8" fmla="*/ 46 w 82"/>
                  <a:gd name="T9" fmla="*/ 11 h 148"/>
                  <a:gd name="T10" fmla="*/ 62 w 82"/>
                  <a:gd name="T11" fmla="*/ 2 h 148"/>
                  <a:gd name="T12" fmla="*/ 82 w 82"/>
                  <a:gd name="T13" fmla="*/ 0 h 148"/>
                  <a:gd name="T14" fmla="*/ 82 w 82"/>
                  <a:gd name="T15" fmla="*/ 23 h 148"/>
                  <a:gd name="T16" fmla="*/ 80 w 82"/>
                  <a:gd name="T17" fmla="*/ 23 h 148"/>
                  <a:gd name="T18" fmla="*/ 58 w 82"/>
                  <a:gd name="T19" fmla="*/ 28 h 148"/>
                  <a:gd name="T20" fmla="*/ 39 w 82"/>
                  <a:gd name="T21" fmla="*/ 40 h 148"/>
                  <a:gd name="T22" fmla="*/ 27 w 82"/>
                  <a:gd name="T23" fmla="*/ 61 h 148"/>
                  <a:gd name="T24" fmla="*/ 22 w 82"/>
                  <a:gd name="T25" fmla="*/ 90 h 148"/>
                  <a:gd name="T26" fmla="*/ 22 w 82"/>
                  <a:gd name="T27" fmla="*/ 148 h 148"/>
                  <a:gd name="T28" fmla="*/ 0 w 82"/>
                  <a:gd name="T29" fmla="*/ 148 h 148"/>
                  <a:gd name="T30" fmla="*/ 0 w 82"/>
                  <a:gd name="T31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148">
                    <a:moveTo>
                      <a:pt x="0" y="2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4"/>
                      <a:pt x="28" y="29"/>
                      <a:pt x="32" y="24"/>
                    </a:cubicBezTo>
                    <a:cubicBezTo>
                      <a:pt x="36" y="19"/>
                      <a:pt x="40" y="14"/>
                      <a:pt x="46" y="11"/>
                    </a:cubicBezTo>
                    <a:cubicBezTo>
                      <a:pt x="51" y="7"/>
                      <a:pt x="56" y="4"/>
                      <a:pt x="62" y="2"/>
                    </a:cubicBezTo>
                    <a:cubicBezTo>
                      <a:pt x="68" y="0"/>
                      <a:pt x="75" y="0"/>
                      <a:pt x="82" y="0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72" y="23"/>
                      <a:pt x="65" y="25"/>
                      <a:pt x="58" y="28"/>
                    </a:cubicBezTo>
                    <a:cubicBezTo>
                      <a:pt x="50" y="30"/>
                      <a:pt x="44" y="35"/>
                      <a:pt x="39" y="40"/>
                    </a:cubicBezTo>
                    <a:cubicBezTo>
                      <a:pt x="34" y="46"/>
                      <a:pt x="30" y="53"/>
                      <a:pt x="27" y="61"/>
                    </a:cubicBezTo>
                    <a:cubicBezTo>
                      <a:pt x="24" y="70"/>
                      <a:pt x="22" y="79"/>
                      <a:pt x="22" y="90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0" y="148"/>
                      <a:pt x="0" y="148"/>
                      <a:pt x="0" y="14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9" name="Freeform 83"/>
              <p:cNvSpPr>
                <a:spLocks noEditPoints="1"/>
              </p:cNvSpPr>
              <p:nvPr/>
            </p:nvSpPr>
            <p:spPr bwMode="auto">
              <a:xfrm>
                <a:off x="1687513" y="4159250"/>
                <a:ext cx="122238" cy="192088"/>
              </a:xfrm>
              <a:custGeom>
                <a:avLst/>
                <a:gdLst>
                  <a:gd name="T0" fmla="*/ 0 w 33"/>
                  <a:gd name="T1" fmla="*/ 40 h 52"/>
                  <a:gd name="T2" fmla="*/ 0 w 33"/>
                  <a:gd name="T3" fmla="*/ 0 h 52"/>
                  <a:gd name="T4" fmla="*/ 6 w 33"/>
                  <a:gd name="T5" fmla="*/ 0 h 52"/>
                  <a:gd name="T6" fmla="*/ 6 w 33"/>
                  <a:gd name="T7" fmla="*/ 15 h 52"/>
                  <a:gd name="T8" fmla="*/ 15 w 33"/>
                  <a:gd name="T9" fmla="*/ 14 h 52"/>
                  <a:gd name="T10" fmla="*/ 20 w 33"/>
                  <a:gd name="T11" fmla="*/ 14 h 52"/>
                  <a:gd name="T12" fmla="*/ 25 w 33"/>
                  <a:gd name="T13" fmla="*/ 16 h 52"/>
                  <a:gd name="T14" fmla="*/ 29 w 33"/>
                  <a:gd name="T15" fmla="*/ 19 h 52"/>
                  <a:gd name="T16" fmla="*/ 32 w 33"/>
                  <a:gd name="T17" fmla="*/ 24 h 52"/>
                  <a:gd name="T18" fmla="*/ 33 w 33"/>
                  <a:gd name="T19" fmla="*/ 32 h 52"/>
                  <a:gd name="T20" fmla="*/ 32 w 33"/>
                  <a:gd name="T21" fmla="*/ 41 h 52"/>
                  <a:gd name="T22" fmla="*/ 29 w 33"/>
                  <a:gd name="T23" fmla="*/ 46 h 52"/>
                  <a:gd name="T24" fmla="*/ 25 w 33"/>
                  <a:gd name="T25" fmla="*/ 50 h 52"/>
                  <a:gd name="T26" fmla="*/ 20 w 33"/>
                  <a:gd name="T27" fmla="*/ 51 h 52"/>
                  <a:gd name="T28" fmla="*/ 16 w 33"/>
                  <a:gd name="T29" fmla="*/ 52 h 52"/>
                  <a:gd name="T30" fmla="*/ 9 w 33"/>
                  <a:gd name="T31" fmla="*/ 51 h 52"/>
                  <a:gd name="T32" fmla="*/ 4 w 33"/>
                  <a:gd name="T33" fmla="*/ 48 h 52"/>
                  <a:gd name="T34" fmla="*/ 1 w 33"/>
                  <a:gd name="T35" fmla="*/ 45 h 52"/>
                  <a:gd name="T36" fmla="*/ 0 w 33"/>
                  <a:gd name="T37" fmla="*/ 42 h 52"/>
                  <a:gd name="T38" fmla="*/ 0 w 33"/>
                  <a:gd name="T39" fmla="*/ 40 h 52"/>
                  <a:gd name="T40" fmla="*/ 6 w 33"/>
                  <a:gd name="T41" fmla="*/ 40 h 52"/>
                  <a:gd name="T42" fmla="*/ 16 w 33"/>
                  <a:gd name="T43" fmla="*/ 47 h 52"/>
                  <a:gd name="T44" fmla="*/ 20 w 33"/>
                  <a:gd name="T45" fmla="*/ 46 h 52"/>
                  <a:gd name="T46" fmla="*/ 23 w 33"/>
                  <a:gd name="T47" fmla="*/ 44 h 52"/>
                  <a:gd name="T48" fmla="*/ 26 w 33"/>
                  <a:gd name="T49" fmla="*/ 40 h 52"/>
                  <a:gd name="T50" fmla="*/ 27 w 33"/>
                  <a:gd name="T51" fmla="*/ 32 h 52"/>
                  <a:gd name="T52" fmla="*/ 24 w 33"/>
                  <a:gd name="T53" fmla="*/ 22 h 52"/>
                  <a:gd name="T54" fmla="*/ 15 w 33"/>
                  <a:gd name="T55" fmla="*/ 19 h 52"/>
                  <a:gd name="T56" fmla="*/ 6 w 33"/>
                  <a:gd name="T57" fmla="*/ 20 h 52"/>
                  <a:gd name="T58" fmla="*/ 6 w 33"/>
                  <a:gd name="T59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52">
                    <a:moveTo>
                      <a:pt x="0" y="4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9" y="14"/>
                      <a:pt x="12" y="14"/>
                      <a:pt x="15" y="14"/>
                    </a:cubicBezTo>
                    <a:cubicBezTo>
                      <a:pt x="17" y="14"/>
                      <a:pt x="19" y="14"/>
                      <a:pt x="20" y="14"/>
                    </a:cubicBezTo>
                    <a:cubicBezTo>
                      <a:pt x="22" y="14"/>
                      <a:pt x="23" y="15"/>
                      <a:pt x="25" y="16"/>
                    </a:cubicBezTo>
                    <a:cubicBezTo>
                      <a:pt x="27" y="17"/>
                      <a:pt x="28" y="18"/>
                      <a:pt x="29" y="19"/>
                    </a:cubicBezTo>
                    <a:cubicBezTo>
                      <a:pt x="30" y="20"/>
                      <a:pt x="31" y="22"/>
                      <a:pt x="32" y="24"/>
                    </a:cubicBezTo>
                    <a:cubicBezTo>
                      <a:pt x="33" y="27"/>
                      <a:pt x="33" y="29"/>
                      <a:pt x="33" y="32"/>
                    </a:cubicBezTo>
                    <a:cubicBezTo>
                      <a:pt x="33" y="35"/>
                      <a:pt x="33" y="38"/>
                      <a:pt x="32" y="41"/>
                    </a:cubicBezTo>
                    <a:cubicBezTo>
                      <a:pt x="31" y="43"/>
                      <a:pt x="30" y="45"/>
                      <a:pt x="29" y="46"/>
                    </a:cubicBezTo>
                    <a:cubicBezTo>
                      <a:pt x="28" y="48"/>
                      <a:pt x="26" y="49"/>
                      <a:pt x="25" y="50"/>
                    </a:cubicBezTo>
                    <a:cubicBezTo>
                      <a:pt x="23" y="51"/>
                      <a:pt x="22" y="51"/>
                      <a:pt x="20" y="51"/>
                    </a:cubicBezTo>
                    <a:cubicBezTo>
                      <a:pt x="19" y="52"/>
                      <a:pt x="17" y="52"/>
                      <a:pt x="16" y="52"/>
                    </a:cubicBezTo>
                    <a:cubicBezTo>
                      <a:pt x="13" y="52"/>
                      <a:pt x="11" y="51"/>
                      <a:pt x="9" y="51"/>
                    </a:cubicBezTo>
                    <a:cubicBezTo>
                      <a:pt x="6" y="50"/>
                      <a:pt x="5" y="49"/>
                      <a:pt x="4" y="48"/>
                    </a:cubicBezTo>
                    <a:cubicBezTo>
                      <a:pt x="3" y="48"/>
                      <a:pt x="2" y="46"/>
                      <a:pt x="1" y="45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42"/>
                      <a:pt x="0" y="41"/>
                      <a:pt x="0" y="40"/>
                    </a:cubicBezTo>
                    <a:close/>
                    <a:moveTo>
                      <a:pt x="6" y="40"/>
                    </a:moveTo>
                    <a:cubicBezTo>
                      <a:pt x="6" y="45"/>
                      <a:pt x="9" y="47"/>
                      <a:pt x="16" y="47"/>
                    </a:cubicBezTo>
                    <a:cubicBezTo>
                      <a:pt x="17" y="47"/>
                      <a:pt x="19" y="47"/>
                      <a:pt x="20" y="46"/>
                    </a:cubicBezTo>
                    <a:cubicBezTo>
                      <a:pt x="21" y="46"/>
                      <a:pt x="22" y="45"/>
                      <a:pt x="23" y="44"/>
                    </a:cubicBezTo>
                    <a:cubicBezTo>
                      <a:pt x="25" y="44"/>
                      <a:pt x="26" y="42"/>
                      <a:pt x="26" y="40"/>
                    </a:cubicBezTo>
                    <a:cubicBezTo>
                      <a:pt x="27" y="38"/>
                      <a:pt x="27" y="35"/>
                      <a:pt x="27" y="32"/>
                    </a:cubicBezTo>
                    <a:cubicBezTo>
                      <a:pt x="27" y="27"/>
                      <a:pt x="26" y="24"/>
                      <a:pt x="24" y="22"/>
                    </a:cubicBezTo>
                    <a:cubicBezTo>
                      <a:pt x="23" y="20"/>
                      <a:pt x="19" y="19"/>
                      <a:pt x="15" y="19"/>
                    </a:cubicBezTo>
                    <a:cubicBezTo>
                      <a:pt x="12" y="19"/>
                      <a:pt x="9" y="19"/>
                      <a:pt x="6" y="20"/>
                    </a:cubicBez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0" name="Freeform 84"/>
              <p:cNvSpPr>
                <a:spLocks/>
              </p:cNvSpPr>
              <p:nvPr/>
            </p:nvSpPr>
            <p:spPr bwMode="auto">
              <a:xfrm>
                <a:off x="1814513" y="4210050"/>
                <a:ext cx="125413" cy="190500"/>
              </a:xfrm>
              <a:custGeom>
                <a:avLst/>
                <a:gdLst>
                  <a:gd name="T0" fmla="*/ 0 w 34"/>
                  <a:gd name="T1" fmla="*/ 0 h 51"/>
                  <a:gd name="T2" fmla="*/ 6 w 34"/>
                  <a:gd name="T3" fmla="*/ 0 h 51"/>
                  <a:gd name="T4" fmla="*/ 17 w 34"/>
                  <a:gd name="T5" fmla="*/ 29 h 51"/>
                  <a:gd name="T6" fmla="*/ 28 w 34"/>
                  <a:gd name="T7" fmla="*/ 0 h 51"/>
                  <a:gd name="T8" fmla="*/ 34 w 34"/>
                  <a:gd name="T9" fmla="*/ 0 h 51"/>
                  <a:gd name="T10" fmla="*/ 18 w 34"/>
                  <a:gd name="T11" fmla="*/ 41 h 51"/>
                  <a:gd name="T12" fmla="*/ 6 w 34"/>
                  <a:gd name="T13" fmla="*/ 51 h 51"/>
                  <a:gd name="T14" fmla="*/ 3 w 34"/>
                  <a:gd name="T15" fmla="*/ 51 h 51"/>
                  <a:gd name="T16" fmla="*/ 3 w 34"/>
                  <a:gd name="T17" fmla="*/ 46 h 51"/>
                  <a:gd name="T18" fmla="*/ 6 w 34"/>
                  <a:gd name="T19" fmla="*/ 46 h 51"/>
                  <a:gd name="T20" fmla="*/ 9 w 34"/>
                  <a:gd name="T21" fmla="*/ 45 h 51"/>
                  <a:gd name="T22" fmla="*/ 11 w 34"/>
                  <a:gd name="T23" fmla="*/ 43 h 51"/>
                  <a:gd name="T24" fmla="*/ 13 w 34"/>
                  <a:gd name="T25" fmla="*/ 40 h 51"/>
                  <a:gd name="T26" fmla="*/ 14 w 34"/>
                  <a:gd name="T27" fmla="*/ 38 h 51"/>
                  <a:gd name="T28" fmla="*/ 14 w 34"/>
                  <a:gd name="T29" fmla="*/ 37 h 51"/>
                  <a:gd name="T30" fmla="*/ 0 w 34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51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8"/>
                      <a:pt x="12" y="51"/>
                      <a:pt x="6" y="51"/>
                    </a:cubicBezTo>
                    <a:cubicBezTo>
                      <a:pt x="5" y="51"/>
                      <a:pt x="4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6"/>
                      <a:pt x="5" y="46"/>
                      <a:pt x="6" y="46"/>
                    </a:cubicBezTo>
                    <a:cubicBezTo>
                      <a:pt x="7" y="46"/>
                      <a:pt x="8" y="46"/>
                      <a:pt x="9" y="45"/>
                    </a:cubicBezTo>
                    <a:cubicBezTo>
                      <a:pt x="10" y="45"/>
                      <a:pt x="11" y="44"/>
                      <a:pt x="11" y="43"/>
                    </a:cubicBezTo>
                    <a:cubicBezTo>
                      <a:pt x="12" y="42"/>
                      <a:pt x="12" y="41"/>
                      <a:pt x="13" y="40"/>
                    </a:cubicBezTo>
                    <a:cubicBezTo>
                      <a:pt x="13" y="39"/>
                      <a:pt x="14" y="38"/>
                      <a:pt x="14" y="38"/>
                    </a:cubicBezTo>
                    <a:cubicBezTo>
                      <a:pt x="14" y="37"/>
                      <a:pt x="14" y="37"/>
                      <a:pt x="14" y="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85"/>
              <p:cNvSpPr>
                <a:spLocks noEditPoints="1"/>
              </p:cNvSpPr>
              <p:nvPr/>
            </p:nvSpPr>
            <p:spPr bwMode="auto">
              <a:xfrm>
                <a:off x="2076450" y="4148138"/>
                <a:ext cx="168275" cy="200025"/>
              </a:xfrm>
              <a:custGeom>
                <a:avLst/>
                <a:gdLst>
                  <a:gd name="T0" fmla="*/ 0 w 45"/>
                  <a:gd name="T1" fmla="*/ 54 h 54"/>
                  <a:gd name="T2" fmla="*/ 0 w 45"/>
                  <a:gd name="T3" fmla="*/ 0 h 54"/>
                  <a:gd name="T4" fmla="*/ 22 w 45"/>
                  <a:gd name="T5" fmla="*/ 0 h 54"/>
                  <a:gd name="T6" fmla="*/ 37 w 45"/>
                  <a:gd name="T7" fmla="*/ 5 h 54"/>
                  <a:gd name="T8" fmla="*/ 43 w 45"/>
                  <a:gd name="T9" fmla="*/ 18 h 54"/>
                  <a:gd name="T10" fmla="*/ 30 w 45"/>
                  <a:gd name="T11" fmla="*/ 34 h 54"/>
                  <a:gd name="T12" fmla="*/ 45 w 45"/>
                  <a:gd name="T13" fmla="*/ 54 h 54"/>
                  <a:gd name="T14" fmla="*/ 33 w 45"/>
                  <a:gd name="T15" fmla="*/ 54 h 54"/>
                  <a:gd name="T16" fmla="*/ 19 w 45"/>
                  <a:gd name="T17" fmla="*/ 35 h 54"/>
                  <a:gd name="T18" fmla="*/ 10 w 45"/>
                  <a:gd name="T19" fmla="*/ 35 h 54"/>
                  <a:gd name="T20" fmla="*/ 10 w 45"/>
                  <a:gd name="T21" fmla="*/ 54 h 54"/>
                  <a:gd name="T22" fmla="*/ 0 w 45"/>
                  <a:gd name="T23" fmla="*/ 54 h 54"/>
                  <a:gd name="T24" fmla="*/ 10 w 45"/>
                  <a:gd name="T25" fmla="*/ 26 h 54"/>
                  <a:gd name="T26" fmla="*/ 22 w 45"/>
                  <a:gd name="T27" fmla="*/ 26 h 54"/>
                  <a:gd name="T28" fmla="*/ 30 w 45"/>
                  <a:gd name="T29" fmla="*/ 25 h 54"/>
                  <a:gd name="T30" fmla="*/ 33 w 45"/>
                  <a:gd name="T31" fmla="*/ 18 h 54"/>
                  <a:gd name="T32" fmla="*/ 30 w 45"/>
                  <a:gd name="T33" fmla="*/ 11 h 54"/>
                  <a:gd name="T34" fmla="*/ 22 w 45"/>
                  <a:gd name="T35" fmla="*/ 10 h 54"/>
                  <a:gd name="T36" fmla="*/ 10 w 45"/>
                  <a:gd name="T37" fmla="*/ 10 h 54"/>
                  <a:gd name="T38" fmla="*/ 10 w 45"/>
                  <a:gd name="T39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0"/>
                      <a:pt x="34" y="2"/>
                      <a:pt x="37" y="5"/>
                    </a:cubicBezTo>
                    <a:cubicBezTo>
                      <a:pt x="41" y="8"/>
                      <a:pt x="43" y="12"/>
                      <a:pt x="43" y="18"/>
                    </a:cubicBezTo>
                    <a:cubicBezTo>
                      <a:pt x="43" y="26"/>
                      <a:pt x="39" y="31"/>
                      <a:pt x="30" y="3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0" y="54"/>
                    </a:lnTo>
                    <a:close/>
                    <a:moveTo>
                      <a:pt x="10" y="26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5" y="26"/>
                      <a:pt x="28" y="26"/>
                      <a:pt x="30" y="25"/>
                    </a:cubicBezTo>
                    <a:cubicBezTo>
                      <a:pt x="32" y="23"/>
                      <a:pt x="33" y="21"/>
                      <a:pt x="33" y="18"/>
                    </a:cubicBezTo>
                    <a:cubicBezTo>
                      <a:pt x="33" y="15"/>
                      <a:pt x="32" y="12"/>
                      <a:pt x="30" y="11"/>
                    </a:cubicBezTo>
                    <a:cubicBezTo>
                      <a:pt x="28" y="10"/>
                      <a:pt x="25" y="10"/>
                      <a:pt x="22" y="10"/>
                    </a:cubicBezTo>
                    <a:cubicBezTo>
                      <a:pt x="10" y="10"/>
                      <a:pt x="10" y="10"/>
                      <a:pt x="10" y="10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2" name="Freeform 86"/>
              <p:cNvSpPr>
                <a:spLocks noEditPoints="1"/>
              </p:cNvSpPr>
              <p:nvPr/>
            </p:nvSpPr>
            <p:spPr bwMode="auto">
              <a:xfrm>
                <a:off x="2289175" y="4148138"/>
                <a:ext cx="206375" cy="200025"/>
              </a:xfrm>
              <a:custGeom>
                <a:avLst/>
                <a:gdLst>
                  <a:gd name="T0" fmla="*/ 0 w 130"/>
                  <a:gd name="T1" fmla="*/ 126 h 126"/>
                  <a:gd name="T2" fmla="*/ 51 w 130"/>
                  <a:gd name="T3" fmla="*/ 0 h 126"/>
                  <a:gd name="T4" fmla="*/ 77 w 130"/>
                  <a:gd name="T5" fmla="*/ 0 h 126"/>
                  <a:gd name="T6" fmla="*/ 130 w 130"/>
                  <a:gd name="T7" fmla="*/ 126 h 126"/>
                  <a:gd name="T8" fmla="*/ 105 w 130"/>
                  <a:gd name="T9" fmla="*/ 126 h 126"/>
                  <a:gd name="T10" fmla="*/ 93 w 130"/>
                  <a:gd name="T11" fmla="*/ 96 h 126"/>
                  <a:gd name="T12" fmla="*/ 37 w 130"/>
                  <a:gd name="T13" fmla="*/ 96 h 126"/>
                  <a:gd name="T14" fmla="*/ 25 w 130"/>
                  <a:gd name="T15" fmla="*/ 126 h 126"/>
                  <a:gd name="T16" fmla="*/ 0 w 130"/>
                  <a:gd name="T17" fmla="*/ 126 h 126"/>
                  <a:gd name="T18" fmla="*/ 44 w 130"/>
                  <a:gd name="T19" fmla="*/ 75 h 126"/>
                  <a:gd name="T20" fmla="*/ 84 w 130"/>
                  <a:gd name="T21" fmla="*/ 75 h 126"/>
                  <a:gd name="T22" fmla="*/ 65 w 130"/>
                  <a:gd name="T23" fmla="*/ 25 h 126"/>
                  <a:gd name="T24" fmla="*/ 44 w 130"/>
                  <a:gd name="T25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26">
                    <a:moveTo>
                      <a:pt x="0" y="126"/>
                    </a:moveTo>
                    <a:lnTo>
                      <a:pt x="51" y="0"/>
                    </a:lnTo>
                    <a:lnTo>
                      <a:pt x="77" y="0"/>
                    </a:lnTo>
                    <a:lnTo>
                      <a:pt x="130" y="126"/>
                    </a:lnTo>
                    <a:lnTo>
                      <a:pt x="105" y="126"/>
                    </a:lnTo>
                    <a:lnTo>
                      <a:pt x="93" y="96"/>
                    </a:lnTo>
                    <a:lnTo>
                      <a:pt x="37" y="96"/>
                    </a:lnTo>
                    <a:lnTo>
                      <a:pt x="25" y="126"/>
                    </a:lnTo>
                    <a:lnTo>
                      <a:pt x="0" y="126"/>
                    </a:lnTo>
                    <a:close/>
                    <a:moveTo>
                      <a:pt x="44" y="75"/>
                    </a:moveTo>
                    <a:lnTo>
                      <a:pt x="84" y="75"/>
                    </a:lnTo>
                    <a:lnTo>
                      <a:pt x="65" y="25"/>
                    </a:lnTo>
                    <a:lnTo>
                      <a:pt x="44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3" name="Rectangle 87"/>
              <p:cNvSpPr>
                <a:spLocks noChangeArrowheads="1"/>
              </p:cNvSpPr>
              <p:nvPr/>
            </p:nvSpPr>
            <p:spPr bwMode="auto">
              <a:xfrm>
                <a:off x="2547938" y="4148138"/>
                <a:ext cx="38100" cy="200025"/>
              </a:xfrm>
              <a:prstGeom prst="rect">
                <a:avLst/>
              </a:pr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4" name="Freeform 88"/>
              <p:cNvSpPr>
                <a:spLocks/>
              </p:cNvSpPr>
              <p:nvPr/>
            </p:nvSpPr>
            <p:spPr bwMode="auto">
              <a:xfrm>
                <a:off x="2652713" y="4148138"/>
                <a:ext cx="188913" cy="200025"/>
              </a:xfrm>
              <a:custGeom>
                <a:avLst/>
                <a:gdLst>
                  <a:gd name="T0" fmla="*/ 0 w 119"/>
                  <a:gd name="T1" fmla="*/ 126 h 126"/>
                  <a:gd name="T2" fmla="*/ 0 w 119"/>
                  <a:gd name="T3" fmla="*/ 0 h 126"/>
                  <a:gd name="T4" fmla="*/ 28 w 119"/>
                  <a:gd name="T5" fmla="*/ 0 h 126"/>
                  <a:gd name="T6" fmla="*/ 95 w 119"/>
                  <a:gd name="T7" fmla="*/ 93 h 126"/>
                  <a:gd name="T8" fmla="*/ 95 w 119"/>
                  <a:gd name="T9" fmla="*/ 0 h 126"/>
                  <a:gd name="T10" fmla="*/ 119 w 119"/>
                  <a:gd name="T11" fmla="*/ 0 h 126"/>
                  <a:gd name="T12" fmla="*/ 119 w 119"/>
                  <a:gd name="T13" fmla="*/ 126 h 126"/>
                  <a:gd name="T14" fmla="*/ 93 w 119"/>
                  <a:gd name="T15" fmla="*/ 126 h 126"/>
                  <a:gd name="T16" fmla="*/ 25 w 119"/>
                  <a:gd name="T17" fmla="*/ 32 h 126"/>
                  <a:gd name="T18" fmla="*/ 25 w 119"/>
                  <a:gd name="T19" fmla="*/ 126 h 126"/>
                  <a:gd name="T20" fmla="*/ 0 w 119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26">
                    <a:moveTo>
                      <a:pt x="0" y="126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95" y="93"/>
                    </a:lnTo>
                    <a:lnTo>
                      <a:pt x="95" y="0"/>
                    </a:lnTo>
                    <a:lnTo>
                      <a:pt x="119" y="0"/>
                    </a:lnTo>
                    <a:lnTo>
                      <a:pt x="119" y="126"/>
                    </a:lnTo>
                    <a:lnTo>
                      <a:pt x="93" y="126"/>
                    </a:lnTo>
                    <a:lnTo>
                      <a:pt x="25" y="32"/>
                    </a:lnTo>
                    <a:lnTo>
                      <a:pt x="25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" name="Freeform 89"/>
              <p:cNvSpPr>
                <a:spLocks/>
              </p:cNvSpPr>
              <p:nvPr/>
            </p:nvSpPr>
            <p:spPr bwMode="auto">
              <a:xfrm>
                <a:off x="2911475" y="4148138"/>
                <a:ext cx="204788" cy="200025"/>
              </a:xfrm>
              <a:custGeom>
                <a:avLst/>
                <a:gdLst>
                  <a:gd name="T0" fmla="*/ 0 w 129"/>
                  <a:gd name="T1" fmla="*/ 126 h 126"/>
                  <a:gd name="T2" fmla="*/ 0 w 129"/>
                  <a:gd name="T3" fmla="*/ 0 h 126"/>
                  <a:gd name="T4" fmla="*/ 26 w 129"/>
                  <a:gd name="T5" fmla="*/ 0 h 126"/>
                  <a:gd name="T6" fmla="*/ 63 w 129"/>
                  <a:gd name="T7" fmla="*/ 53 h 126"/>
                  <a:gd name="T8" fmla="*/ 103 w 129"/>
                  <a:gd name="T9" fmla="*/ 0 h 126"/>
                  <a:gd name="T10" fmla="*/ 129 w 129"/>
                  <a:gd name="T11" fmla="*/ 0 h 126"/>
                  <a:gd name="T12" fmla="*/ 129 w 129"/>
                  <a:gd name="T13" fmla="*/ 126 h 126"/>
                  <a:gd name="T14" fmla="*/ 105 w 129"/>
                  <a:gd name="T15" fmla="*/ 126 h 126"/>
                  <a:gd name="T16" fmla="*/ 105 w 129"/>
                  <a:gd name="T17" fmla="*/ 32 h 126"/>
                  <a:gd name="T18" fmla="*/ 63 w 129"/>
                  <a:gd name="T19" fmla="*/ 89 h 126"/>
                  <a:gd name="T20" fmla="*/ 24 w 129"/>
                  <a:gd name="T21" fmla="*/ 32 h 126"/>
                  <a:gd name="T22" fmla="*/ 24 w 129"/>
                  <a:gd name="T23" fmla="*/ 126 h 126"/>
                  <a:gd name="T24" fmla="*/ 0 w 129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26">
                    <a:moveTo>
                      <a:pt x="0" y="126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3" y="53"/>
                    </a:lnTo>
                    <a:lnTo>
                      <a:pt x="103" y="0"/>
                    </a:lnTo>
                    <a:lnTo>
                      <a:pt x="129" y="0"/>
                    </a:lnTo>
                    <a:lnTo>
                      <a:pt x="129" y="126"/>
                    </a:lnTo>
                    <a:lnTo>
                      <a:pt x="105" y="126"/>
                    </a:lnTo>
                    <a:lnTo>
                      <a:pt x="105" y="32"/>
                    </a:lnTo>
                    <a:lnTo>
                      <a:pt x="63" y="89"/>
                    </a:lnTo>
                    <a:lnTo>
                      <a:pt x="24" y="32"/>
                    </a:lnTo>
                    <a:lnTo>
                      <a:pt x="24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" name="Freeform 90"/>
              <p:cNvSpPr>
                <a:spLocks noEditPoints="1"/>
              </p:cNvSpPr>
              <p:nvPr/>
            </p:nvSpPr>
            <p:spPr bwMode="auto">
              <a:xfrm>
                <a:off x="3163888" y="4148138"/>
                <a:ext cx="211138" cy="200025"/>
              </a:xfrm>
              <a:custGeom>
                <a:avLst/>
                <a:gdLst>
                  <a:gd name="T0" fmla="*/ 0 w 133"/>
                  <a:gd name="T1" fmla="*/ 126 h 126"/>
                  <a:gd name="T2" fmla="*/ 54 w 133"/>
                  <a:gd name="T3" fmla="*/ 0 h 126"/>
                  <a:gd name="T4" fmla="*/ 79 w 133"/>
                  <a:gd name="T5" fmla="*/ 0 h 126"/>
                  <a:gd name="T6" fmla="*/ 133 w 133"/>
                  <a:gd name="T7" fmla="*/ 126 h 126"/>
                  <a:gd name="T8" fmla="*/ 108 w 133"/>
                  <a:gd name="T9" fmla="*/ 126 h 126"/>
                  <a:gd name="T10" fmla="*/ 94 w 133"/>
                  <a:gd name="T11" fmla="*/ 96 h 126"/>
                  <a:gd name="T12" fmla="*/ 40 w 133"/>
                  <a:gd name="T13" fmla="*/ 96 h 126"/>
                  <a:gd name="T14" fmla="*/ 26 w 133"/>
                  <a:gd name="T15" fmla="*/ 126 h 126"/>
                  <a:gd name="T16" fmla="*/ 0 w 133"/>
                  <a:gd name="T17" fmla="*/ 126 h 126"/>
                  <a:gd name="T18" fmla="*/ 47 w 133"/>
                  <a:gd name="T19" fmla="*/ 75 h 126"/>
                  <a:gd name="T20" fmla="*/ 86 w 133"/>
                  <a:gd name="T21" fmla="*/ 75 h 126"/>
                  <a:gd name="T22" fmla="*/ 65 w 133"/>
                  <a:gd name="T23" fmla="*/ 25 h 126"/>
                  <a:gd name="T24" fmla="*/ 47 w 133"/>
                  <a:gd name="T25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6">
                    <a:moveTo>
                      <a:pt x="0" y="126"/>
                    </a:moveTo>
                    <a:lnTo>
                      <a:pt x="54" y="0"/>
                    </a:lnTo>
                    <a:lnTo>
                      <a:pt x="79" y="0"/>
                    </a:lnTo>
                    <a:lnTo>
                      <a:pt x="133" y="126"/>
                    </a:lnTo>
                    <a:lnTo>
                      <a:pt x="108" y="126"/>
                    </a:lnTo>
                    <a:lnTo>
                      <a:pt x="94" y="96"/>
                    </a:lnTo>
                    <a:lnTo>
                      <a:pt x="40" y="96"/>
                    </a:lnTo>
                    <a:lnTo>
                      <a:pt x="26" y="126"/>
                    </a:lnTo>
                    <a:lnTo>
                      <a:pt x="0" y="126"/>
                    </a:lnTo>
                    <a:close/>
                    <a:moveTo>
                      <a:pt x="47" y="75"/>
                    </a:moveTo>
                    <a:lnTo>
                      <a:pt x="86" y="75"/>
                    </a:lnTo>
                    <a:lnTo>
                      <a:pt x="65" y="25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" name="Freeform 91"/>
              <p:cNvSpPr>
                <a:spLocks/>
              </p:cNvSpPr>
              <p:nvPr/>
            </p:nvSpPr>
            <p:spPr bwMode="auto">
              <a:xfrm>
                <a:off x="3419475" y="4148138"/>
                <a:ext cx="177800" cy="200025"/>
              </a:xfrm>
              <a:custGeom>
                <a:avLst/>
                <a:gdLst>
                  <a:gd name="T0" fmla="*/ 0 w 112"/>
                  <a:gd name="T1" fmla="*/ 126 h 126"/>
                  <a:gd name="T2" fmla="*/ 0 w 112"/>
                  <a:gd name="T3" fmla="*/ 0 h 126"/>
                  <a:gd name="T4" fmla="*/ 24 w 112"/>
                  <a:gd name="T5" fmla="*/ 0 h 126"/>
                  <a:gd name="T6" fmla="*/ 24 w 112"/>
                  <a:gd name="T7" fmla="*/ 53 h 126"/>
                  <a:gd name="T8" fmla="*/ 75 w 112"/>
                  <a:gd name="T9" fmla="*/ 0 h 126"/>
                  <a:gd name="T10" fmla="*/ 105 w 112"/>
                  <a:gd name="T11" fmla="*/ 0 h 126"/>
                  <a:gd name="T12" fmla="*/ 54 w 112"/>
                  <a:gd name="T13" fmla="*/ 56 h 126"/>
                  <a:gd name="T14" fmla="*/ 112 w 112"/>
                  <a:gd name="T15" fmla="*/ 126 h 126"/>
                  <a:gd name="T16" fmla="*/ 82 w 112"/>
                  <a:gd name="T17" fmla="*/ 126 h 126"/>
                  <a:gd name="T18" fmla="*/ 38 w 112"/>
                  <a:gd name="T19" fmla="*/ 72 h 126"/>
                  <a:gd name="T20" fmla="*/ 24 w 112"/>
                  <a:gd name="T21" fmla="*/ 86 h 126"/>
                  <a:gd name="T22" fmla="*/ 24 w 112"/>
                  <a:gd name="T23" fmla="*/ 126 h 126"/>
                  <a:gd name="T24" fmla="*/ 0 w 112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6">
                    <a:moveTo>
                      <a:pt x="0" y="126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53"/>
                    </a:lnTo>
                    <a:lnTo>
                      <a:pt x="75" y="0"/>
                    </a:lnTo>
                    <a:lnTo>
                      <a:pt x="105" y="0"/>
                    </a:lnTo>
                    <a:lnTo>
                      <a:pt x="54" y="56"/>
                    </a:lnTo>
                    <a:lnTo>
                      <a:pt x="112" y="126"/>
                    </a:lnTo>
                    <a:lnTo>
                      <a:pt x="82" y="126"/>
                    </a:lnTo>
                    <a:lnTo>
                      <a:pt x="38" y="72"/>
                    </a:lnTo>
                    <a:lnTo>
                      <a:pt x="24" y="86"/>
                    </a:lnTo>
                    <a:lnTo>
                      <a:pt x="24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" name="Freeform 92"/>
              <p:cNvSpPr>
                <a:spLocks/>
              </p:cNvSpPr>
              <p:nvPr/>
            </p:nvSpPr>
            <p:spPr bwMode="auto">
              <a:xfrm>
                <a:off x="3646488" y="4148138"/>
                <a:ext cx="141288" cy="200025"/>
              </a:xfrm>
              <a:custGeom>
                <a:avLst/>
                <a:gdLst>
                  <a:gd name="T0" fmla="*/ 0 w 89"/>
                  <a:gd name="T1" fmla="*/ 126 h 126"/>
                  <a:gd name="T2" fmla="*/ 0 w 89"/>
                  <a:gd name="T3" fmla="*/ 0 h 126"/>
                  <a:gd name="T4" fmla="*/ 89 w 89"/>
                  <a:gd name="T5" fmla="*/ 0 h 126"/>
                  <a:gd name="T6" fmla="*/ 89 w 89"/>
                  <a:gd name="T7" fmla="*/ 21 h 126"/>
                  <a:gd name="T8" fmla="*/ 23 w 89"/>
                  <a:gd name="T9" fmla="*/ 21 h 126"/>
                  <a:gd name="T10" fmla="*/ 23 w 89"/>
                  <a:gd name="T11" fmla="*/ 53 h 126"/>
                  <a:gd name="T12" fmla="*/ 79 w 89"/>
                  <a:gd name="T13" fmla="*/ 53 h 126"/>
                  <a:gd name="T14" fmla="*/ 79 w 89"/>
                  <a:gd name="T15" fmla="*/ 75 h 126"/>
                  <a:gd name="T16" fmla="*/ 23 w 89"/>
                  <a:gd name="T17" fmla="*/ 75 h 126"/>
                  <a:gd name="T18" fmla="*/ 23 w 89"/>
                  <a:gd name="T19" fmla="*/ 105 h 126"/>
                  <a:gd name="T20" fmla="*/ 89 w 89"/>
                  <a:gd name="T21" fmla="*/ 105 h 126"/>
                  <a:gd name="T22" fmla="*/ 89 w 89"/>
                  <a:gd name="T23" fmla="*/ 126 h 126"/>
                  <a:gd name="T24" fmla="*/ 0 w 89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126">
                    <a:moveTo>
                      <a:pt x="0" y="126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21"/>
                    </a:lnTo>
                    <a:lnTo>
                      <a:pt x="23" y="21"/>
                    </a:lnTo>
                    <a:lnTo>
                      <a:pt x="23" y="53"/>
                    </a:lnTo>
                    <a:lnTo>
                      <a:pt x="79" y="53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23" y="105"/>
                    </a:lnTo>
                    <a:lnTo>
                      <a:pt x="89" y="105"/>
                    </a:lnTo>
                    <a:lnTo>
                      <a:pt x="89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" name="Freeform 93"/>
              <p:cNvSpPr>
                <a:spLocks noEditPoints="1"/>
              </p:cNvSpPr>
              <p:nvPr/>
            </p:nvSpPr>
            <p:spPr bwMode="auto">
              <a:xfrm>
                <a:off x="3846513" y="4148138"/>
                <a:ext cx="166688" cy="200025"/>
              </a:xfrm>
              <a:custGeom>
                <a:avLst/>
                <a:gdLst>
                  <a:gd name="T0" fmla="*/ 0 w 45"/>
                  <a:gd name="T1" fmla="*/ 54 h 54"/>
                  <a:gd name="T2" fmla="*/ 0 w 45"/>
                  <a:gd name="T3" fmla="*/ 0 h 54"/>
                  <a:gd name="T4" fmla="*/ 21 w 45"/>
                  <a:gd name="T5" fmla="*/ 0 h 54"/>
                  <a:gd name="T6" fmla="*/ 37 w 45"/>
                  <a:gd name="T7" fmla="*/ 5 h 54"/>
                  <a:gd name="T8" fmla="*/ 42 w 45"/>
                  <a:gd name="T9" fmla="*/ 18 h 54"/>
                  <a:gd name="T10" fmla="*/ 30 w 45"/>
                  <a:gd name="T11" fmla="*/ 34 h 54"/>
                  <a:gd name="T12" fmla="*/ 45 w 45"/>
                  <a:gd name="T13" fmla="*/ 54 h 54"/>
                  <a:gd name="T14" fmla="*/ 32 w 45"/>
                  <a:gd name="T15" fmla="*/ 54 h 54"/>
                  <a:gd name="T16" fmla="*/ 19 w 45"/>
                  <a:gd name="T17" fmla="*/ 35 h 54"/>
                  <a:gd name="T18" fmla="*/ 10 w 45"/>
                  <a:gd name="T19" fmla="*/ 35 h 54"/>
                  <a:gd name="T20" fmla="*/ 10 w 45"/>
                  <a:gd name="T21" fmla="*/ 54 h 54"/>
                  <a:gd name="T22" fmla="*/ 0 w 45"/>
                  <a:gd name="T23" fmla="*/ 54 h 54"/>
                  <a:gd name="T24" fmla="*/ 10 w 45"/>
                  <a:gd name="T25" fmla="*/ 26 h 54"/>
                  <a:gd name="T26" fmla="*/ 21 w 45"/>
                  <a:gd name="T27" fmla="*/ 26 h 54"/>
                  <a:gd name="T28" fmla="*/ 29 w 45"/>
                  <a:gd name="T29" fmla="*/ 25 h 54"/>
                  <a:gd name="T30" fmla="*/ 32 w 45"/>
                  <a:gd name="T31" fmla="*/ 18 h 54"/>
                  <a:gd name="T32" fmla="*/ 29 w 45"/>
                  <a:gd name="T33" fmla="*/ 11 h 54"/>
                  <a:gd name="T34" fmla="*/ 21 w 45"/>
                  <a:gd name="T35" fmla="*/ 10 h 54"/>
                  <a:gd name="T36" fmla="*/ 10 w 45"/>
                  <a:gd name="T37" fmla="*/ 10 h 54"/>
                  <a:gd name="T38" fmla="*/ 10 w 45"/>
                  <a:gd name="T39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0"/>
                      <a:pt x="33" y="2"/>
                      <a:pt x="37" y="5"/>
                    </a:cubicBezTo>
                    <a:cubicBezTo>
                      <a:pt x="40" y="8"/>
                      <a:pt x="42" y="12"/>
                      <a:pt x="42" y="18"/>
                    </a:cubicBezTo>
                    <a:cubicBezTo>
                      <a:pt x="42" y="26"/>
                      <a:pt x="38" y="31"/>
                      <a:pt x="30" y="3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0" y="54"/>
                    </a:lnTo>
                    <a:close/>
                    <a:moveTo>
                      <a:pt x="10" y="26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25" y="26"/>
                      <a:pt x="27" y="26"/>
                      <a:pt x="29" y="25"/>
                    </a:cubicBezTo>
                    <a:cubicBezTo>
                      <a:pt x="31" y="23"/>
                      <a:pt x="32" y="21"/>
                      <a:pt x="32" y="18"/>
                    </a:cubicBezTo>
                    <a:cubicBezTo>
                      <a:pt x="32" y="15"/>
                      <a:pt x="31" y="12"/>
                      <a:pt x="29" y="11"/>
                    </a:cubicBezTo>
                    <a:cubicBezTo>
                      <a:pt x="27" y="10"/>
                      <a:pt x="25" y="10"/>
                      <a:pt x="21" y="10"/>
                    </a:cubicBezTo>
                    <a:cubicBezTo>
                      <a:pt x="10" y="10"/>
                      <a:pt x="10" y="10"/>
                      <a:pt x="10" y="10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483034" y="254884"/>
            <a:ext cx="1925146" cy="3699075"/>
            <a:chOff x="6584633" y="254884"/>
            <a:chExt cx="1925146" cy="3699075"/>
          </a:xfrm>
        </p:grpSpPr>
        <p:grpSp>
          <p:nvGrpSpPr>
            <p:cNvPr id="165" name="Group 164"/>
            <p:cNvGrpSpPr/>
            <p:nvPr/>
          </p:nvGrpSpPr>
          <p:grpSpPr>
            <a:xfrm rot="2700000">
              <a:off x="5558826" y="1364155"/>
              <a:ext cx="3699075" cy="1480534"/>
              <a:chOff x="4792663" y="1590676"/>
              <a:chExt cx="2601913" cy="1041400"/>
            </a:xfrm>
            <a:solidFill>
              <a:schemeClr val="bg1">
                <a:lumMod val="85000"/>
              </a:schemeClr>
            </a:solidFill>
          </p:grpSpPr>
          <p:sp>
            <p:nvSpPr>
              <p:cNvPr id="166" name="Freeform 141"/>
              <p:cNvSpPr>
                <a:spLocks/>
              </p:cNvSpPr>
              <p:nvPr/>
            </p:nvSpPr>
            <p:spPr bwMode="auto">
              <a:xfrm>
                <a:off x="4792663" y="1590676"/>
                <a:ext cx="706438" cy="889000"/>
              </a:xfrm>
              <a:custGeom>
                <a:avLst/>
                <a:gdLst>
                  <a:gd name="T0" fmla="*/ 128 w 190"/>
                  <a:gd name="T1" fmla="*/ 239 h 239"/>
                  <a:gd name="T2" fmla="*/ 0 w 190"/>
                  <a:gd name="T3" fmla="*/ 110 h 239"/>
                  <a:gd name="T4" fmla="*/ 2 w 190"/>
                  <a:gd name="T5" fmla="*/ 109 h 239"/>
                  <a:gd name="T6" fmla="*/ 186 w 190"/>
                  <a:gd name="T7" fmla="*/ 1 h 239"/>
                  <a:gd name="T8" fmla="*/ 190 w 190"/>
                  <a:gd name="T9" fmla="*/ 0 h 239"/>
                  <a:gd name="T10" fmla="*/ 128 w 190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239">
                    <a:moveTo>
                      <a:pt x="128" y="239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55" y="60"/>
                      <a:pt x="117" y="24"/>
                      <a:pt x="186" y="1"/>
                    </a:cubicBezTo>
                    <a:cubicBezTo>
                      <a:pt x="190" y="0"/>
                      <a:pt x="190" y="0"/>
                      <a:pt x="190" y="0"/>
                    </a:cubicBezTo>
                    <a:lnTo>
                      <a:pt x="128" y="239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7" name="Freeform 142"/>
              <p:cNvSpPr>
                <a:spLocks/>
              </p:cNvSpPr>
              <p:nvPr/>
            </p:nvSpPr>
            <p:spPr bwMode="auto">
              <a:xfrm>
                <a:off x="6688138" y="1590676"/>
                <a:ext cx="706438" cy="889000"/>
              </a:xfrm>
              <a:custGeom>
                <a:avLst/>
                <a:gdLst>
                  <a:gd name="T0" fmla="*/ 62 w 190"/>
                  <a:gd name="T1" fmla="*/ 239 h 239"/>
                  <a:gd name="T2" fmla="*/ 0 w 190"/>
                  <a:gd name="T3" fmla="*/ 0 h 239"/>
                  <a:gd name="T4" fmla="*/ 4 w 190"/>
                  <a:gd name="T5" fmla="*/ 1 h 239"/>
                  <a:gd name="T6" fmla="*/ 188 w 190"/>
                  <a:gd name="T7" fmla="*/ 109 h 239"/>
                  <a:gd name="T8" fmla="*/ 190 w 190"/>
                  <a:gd name="T9" fmla="*/ 110 h 239"/>
                  <a:gd name="T10" fmla="*/ 62 w 190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239">
                    <a:moveTo>
                      <a:pt x="62" y="23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73" y="24"/>
                      <a:pt x="135" y="60"/>
                      <a:pt x="188" y="109"/>
                    </a:cubicBezTo>
                    <a:cubicBezTo>
                      <a:pt x="190" y="110"/>
                      <a:pt x="190" y="110"/>
                      <a:pt x="190" y="110"/>
                    </a:cubicBezTo>
                    <a:lnTo>
                      <a:pt x="62" y="239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Freeform 145"/>
              <p:cNvSpPr>
                <a:spLocks/>
              </p:cNvSpPr>
              <p:nvPr/>
            </p:nvSpPr>
            <p:spPr bwMode="auto">
              <a:xfrm>
                <a:off x="5280026" y="2071688"/>
                <a:ext cx="1628775" cy="560388"/>
              </a:xfrm>
              <a:custGeom>
                <a:avLst/>
                <a:gdLst>
                  <a:gd name="T0" fmla="*/ 219 w 438"/>
                  <a:gd name="T1" fmla="*/ 89 h 151"/>
                  <a:gd name="T2" fmla="*/ 394 w 438"/>
                  <a:gd name="T3" fmla="*/ 151 h 151"/>
                  <a:gd name="T4" fmla="*/ 438 w 438"/>
                  <a:gd name="T5" fmla="*/ 106 h 151"/>
                  <a:gd name="T6" fmla="*/ 0 w 438"/>
                  <a:gd name="T7" fmla="*/ 106 h 151"/>
                  <a:gd name="T8" fmla="*/ 44 w 438"/>
                  <a:gd name="T9" fmla="*/ 151 h 151"/>
                  <a:gd name="T10" fmla="*/ 219 w 438"/>
                  <a:gd name="T11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151">
                    <a:moveTo>
                      <a:pt x="219" y="89"/>
                    </a:moveTo>
                    <a:cubicBezTo>
                      <a:pt x="283" y="89"/>
                      <a:pt x="344" y="111"/>
                      <a:pt x="394" y="151"/>
                    </a:cubicBezTo>
                    <a:cubicBezTo>
                      <a:pt x="438" y="106"/>
                      <a:pt x="438" y="106"/>
                      <a:pt x="438" y="106"/>
                    </a:cubicBezTo>
                    <a:cubicBezTo>
                      <a:pt x="313" y="0"/>
                      <a:pt x="125" y="0"/>
                      <a:pt x="0" y="106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94" y="111"/>
                      <a:pt x="155" y="89"/>
                      <a:pt x="219" y="89"/>
                    </a:cubicBez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6" name="Freeform 143"/>
            <p:cNvSpPr>
              <a:spLocks/>
            </p:cNvSpPr>
            <p:nvPr/>
          </p:nvSpPr>
          <p:spPr bwMode="auto">
            <a:xfrm rot="2700000">
              <a:off x="6357814" y="1004605"/>
              <a:ext cx="2378783" cy="1925146"/>
            </a:xfrm>
            <a:custGeom>
              <a:avLst/>
              <a:gdLst>
                <a:gd name="T0" fmla="*/ 400 w 450"/>
                <a:gd name="T1" fmla="*/ 364 h 364"/>
                <a:gd name="T2" fmla="*/ 398 w 450"/>
                <a:gd name="T3" fmla="*/ 363 h 364"/>
                <a:gd name="T4" fmla="*/ 225 w 450"/>
                <a:gd name="T5" fmla="*/ 301 h 364"/>
                <a:gd name="T6" fmla="*/ 52 w 450"/>
                <a:gd name="T7" fmla="*/ 363 h 364"/>
                <a:gd name="T8" fmla="*/ 50 w 450"/>
                <a:gd name="T9" fmla="*/ 364 h 364"/>
                <a:gd name="T10" fmla="*/ 0 w 450"/>
                <a:gd name="T11" fmla="*/ 314 h 364"/>
                <a:gd name="T12" fmla="*/ 76 w 450"/>
                <a:gd name="T13" fmla="*/ 20 h 364"/>
                <a:gd name="T14" fmla="*/ 77 w 450"/>
                <a:gd name="T15" fmla="*/ 19 h 364"/>
                <a:gd name="T16" fmla="*/ 225 w 450"/>
                <a:gd name="T17" fmla="*/ 0 h 364"/>
                <a:gd name="T18" fmla="*/ 373 w 450"/>
                <a:gd name="T19" fmla="*/ 19 h 364"/>
                <a:gd name="T20" fmla="*/ 375 w 450"/>
                <a:gd name="T21" fmla="*/ 20 h 364"/>
                <a:gd name="T22" fmla="*/ 450 w 450"/>
                <a:gd name="T23" fmla="*/ 314 h 364"/>
                <a:gd name="T24" fmla="*/ 400 w 450"/>
                <a:gd name="T2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0" h="364">
                  <a:moveTo>
                    <a:pt x="400" y="364"/>
                  </a:moveTo>
                  <a:cubicBezTo>
                    <a:pt x="398" y="363"/>
                    <a:pt x="398" y="363"/>
                    <a:pt x="398" y="363"/>
                  </a:cubicBezTo>
                  <a:cubicBezTo>
                    <a:pt x="350" y="323"/>
                    <a:pt x="288" y="301"/>
                    <a:pt x="225" y="301"/>
                  </a:cubicBezTo>
                  <a:cubicBezTo>
                    <a:pt x="162" y="301"/>
                    <a:pt x="100" y="323"/>
                    <a:pt x="52" y="363"/>
                  </a:cubicBezTo>
                  <a:cubicBezTo>
                    <a:pt x="50" y="364"/>
                    <a:pt x="50" y="364"/>
                    <a:pt x="50" y="36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125" y="7"/>
                    <a:pt x="175" y="0"/>
                    <a:pt x="225" y="0"/>
                  </a:cubicBezTo>
                  <a:cubicBezTo>
                    <a:pt x="275" y="0"/>
                    <a:pt x="325" y="7"/>
                    <a:pt x="373" y="19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450" y="314"/>
                    <a:pt x="450" y="314"/>
                    <a:pt x="450" y="314"/>
                  </a:cubicBezTo>
                  <a:lnTo>
                    <a:pt x="400" y="36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144"/>
            <p:cNvSpPr>
              <a:spLocks/>
            </p:cNvSpPr>
            <p:nvPr/>
          </p:nvSpPr>
          <p:spPr bwMode="auto">
            <a:xfrm rot="2700000">
              <a:off x="5927726" y="2042932"/>
              <a:ext cx="2378783" cy="708669"/>
            </a:xfrm>
            <a:custGeom>
              <a:avLst/>
              <a:gdLst>
                <a:gd name="T0" fmla="*/ 400 w 450"/>
                <a:gd name="T1" fmla="*/ 134 h 134"/>
                <a:gd name="T2" fmla="*/ 398 w 450"/>
                <a:gd name="T3" fmla="*/ 133 h 134"/>
                <a:gd name="T4" fmla="*/ 225 w 450"/>
                <a:gd name="T5" fmla="*/ 71 h 134"/>
                <a:gd name="T6" fmla="*/ 52 w 450"/>
                <a:gd name="T7" fmla="*/ 133 h 134"/>
                <a:gd name="T8" fmla="*/ 50 w 450"/>
                <a:gd name="T9" fmla="*/ 134 h 134"/>
                <a:gd name="T10" fmla="*/ 0 w 450"/>
                <a:gd name="T11" fmla="*/ 84 h 134"/>
                <a:gd name="T12" fmla="*/ 2 w 450"/>
                <a:gd name="T13" fmla="*/ 83 h 134"/>
                <a:gd name="T14" fmla="*/ 223 w 450"/>
                <a:gd name="T15" fmla="*/ 0 h 134"/>
                <a:gd name="T16" fmla="*/ 225 w 450"/>
                <a:gd name="T17" fmla="*/ 0 h 134"/>
                <a:gd name="T18" fmla="*/ 448 w 450"/>
                <a:gd name="T19" fmla="*/ 83 h 134"/>
                <a:gd name="T20" fmla="*/ 450 w 450"/>
                <a:gd name="T21" fmla="*/ 84 h 134"/>
                <a:gd name="T22" fmla="*/ 400 w 450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134">
                  <a:moveTo>
                    <a:pt x="400" y="134"/>
                  </a:moveTo>
                  <a:cubicBezTo>
                    <a:pt x="398" y="133"/>
                    <a:pt x="398" y="133"/>
                    <a:pt x="398" y="133"/>
                  </a:cubicBezTo>
                  <a:cubicBezTo>
                    <a:pt x="350" y="93"/>
                    <a:pt x="288" y="71"/>
                    <a:pt x="225" y="71"/>
                  </a:cubicBezTo>
                  <a:cubicBezTo>
                    <a:pt x="162" y="71"/>
                    <a:pt x="100" y="93"/>
                    <a:pt x="52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63" y="30"/>
                    <a:pt x="142" y="0"/>
                    <a:pt x="223" y="0"/>
                  </a:cubicBezTo>
                  <a:cubicBezTo>
                    <a:pt x="224" y="0"/>
                    <a:pt x="225" y="0"/>
                    <a:pt x="225" y="0"/>
                  </a:cubicBezTo>
                  <a:cubicBezTo>
                    <a:pt x="307" y="0"/>
                    <a:pt x="386" y="29"/>
                    <a:pt x="448" y="83"/>
                  </a:cubicBezTo>
                  <a:cubicBezTo>
                    <a:pt x="450" y="84"/>
                    <a:pt x="450" y="84"/>
                    <a:pt x="450" y="84"/>
                  </a:cubicBezTo>
                  <a:lnTo>
                    <a:pt x="400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7132556" y="1513695"/>
              <a:ext cx="1179970" cy="392502"/>
              <a:chOff x="-311150" y="-2214563"/>
              <a:chExt cx="4557713" cy="1516063"/>
            </a:xfrm>
          </p:grpSpPr>
          <p:sp>
            <p:nvSpPr>
              <p:cNvPr id="211" name="Freeform 5"/>
              <p:cNvSpPr>
                <a:spLocks noEditPoints="1"/>
              </p:cNvSpPr>
              <p:nvPr/>
            </p:nvSpPr>
            <p:spPr bwMode="auto">
              <a:xfrm>
                <a:off x="-311150" y="-1751013"/>
                <a:ext cx="544513" cy="725488"/>
              </a:xfrm>
              <a:custGeom>
                <a:avLst/>
                <a:gdLst>
                  <a:gd name="T0" fmla="*/ 73 w 147"/>
                  <a:gd name="T1" fmla="*/ 195 h 195"/>
                  <a:gd name="T2" fmla="*/ 38 w 147"/>
                  <a:gd name="T3" fmla="*/ 190 h 195"/>
                  <a:gd name="T4" fmla="*/ 6 w 147"/>
                  <a:gd name="T5" fmla="*/ 174 h 195"/>
                  <a:gd name="T6" fmla="*/ 16 w 147"/>
                  <a:gd name="T7" fmla="*/ 157 h 195"/>
                  <a:gd name="T8" fmla="*/ 43 w 147"/>
                  <a:gd name="T9" fmla="*/ 171 h 195"/>
                  <a:gd name="T10" fmla="*/ 72 w 147"/>
                  <a:gd name="T11" fmla="*/ 176 h 195"/>
                  <a:gd name="T12" fmla="*/ 111 w 147"/>
                  <a:gd name="T13" fmla="*/ 163 h 195"/>
                  <a:gd name="T14" fmla="*/ 126 w 147"/>
                  <a:gd name="T15" fmla="*/ 124 h 195"/>
                  <a:gd name="T16" fmla="*/ 126 w 147"/>
                  <a:gd name="T17" fmla="*/ 107 h 195"/>
                  <a:gd name="T18" fmla="*/ 102 w 147"/>
                  <a:gd name="T19" fmla="*/ 129 h 195"/>
                  <a:gd name="T20" fmla="*/ 68 w 147"/>
                  <a:gd name="T21" fmla="*/ 138 h 195"/>
                  <a:gd name="T22" fmla="*/ 43 w 147"/>
                  <a:gd name="T23" fmla="*/ 133 h 195"/>
                  <a:gd name="T24" fmla="*/ 21 w 147"/>
                  <a:gd name="T25" fmla="*/ 119 h 195"/>
                  <a:gd name="T26" fmla="*/ 5 w 147"/>
                  <a:gd name="T27" fmla="*/ 98 h 195"/>
                  <a:gd name="T28" fmla="*/ 0 w 147"/>
                  <a:gd name="T29" fmla="*/ 69 h 195"/>
                  <a:gd name="T30" fmla="*/ 0 w 147"/>
                  <a:gd name="T31" fmla="*/ 69 h 195"/>
                  <a:gd name="T32" fmla="*/ 5 w 147"/>
                  <a:gd name="T33" fmla="*/ 40 h 195"/>
                  <a:gd name="T34" fmla="*/ 21 w 147"/>
                  <a:gd name="T35" fmla="*/ 18 h 195"/>
                  <a:gd name="T36" fmla="*/ 43 w 147"/>
                  <a:gd name="T37" fmla="*/ 5 h 195"/>
                  <a:gd name="T38" fmla="*/ 68 w 147"/>
                  <a:gd name="T39" fmla="*/ 0 h 195"/>
                  <a:gd name="T40" fmla="*/ 87 w 147"/>
                  <a:gd name="T41" fmla="*/ 2 h 195"/>
                  <a:gd name="T42" fmla="*/ 103 w 147"/>
                  <a:gd name="T43" fmla="*/ 8 h 195"/>
                  <a:gd name="T44" fmla="*/ 115 w 147"/>
                  <a:gd name="T45" fmla="*/ 18 h 195"/>
                  <a:gd name="T46" fmla="*/ 125 w 147"/>
                  <a:gd name="T47" fmla="*/ 29 h 195"/>
                  <a:gd name="T48" fmla="*/ 125 w 147"/>
                  <a:gd name="T49" fmla="*/ 3 h 195"/>
                  <a:gd name="T50" fmla="*/ 147 w 147"/>
                  <a:gd name="T51" fmla="*/ 3 h 195"/>
                  <a:gd name="T52" fmla="*/ 147 w 147"/>
                  <a:gd name="T53" fmla="*/ 123 h 195"/>
                  <a:gd name="T54" fmla="*/ 142 w 147"/>
                  <a:gd name="T55" fmla="*/ 153 h 195"/>
                  <a:gd name="T56" fmla="*/ 128 w 147"/>
                  <a:gd name="T57" fmla="*/ 175 h 195"/>
                  <a:gd name="T58" fmla="*/ 104 w 147"/>
                  <a:gd name="T59" fmla="*/ 190 h 195"/>
                  <a:gd name="T60" fmla="*/ 73 w 147"/>
                  <a:gd name="T61" fmla="*/ 195 h 195"/>
                  <a:gd name="T62" fmla="*/ 72 w 147"/>
                  <a:gd name="T63" fmla="*/ 118 h 195"/>
                  <a:gd name="T64" fmla="*/ 93 w 147"/>
                  <a:gd name="T65" fmla="*/ 115 h 195"/>
                  <a:gd name="T66" fmla="*/ 110 w 147"/>
                  <a:gd name="T67" fmla="*/ 105 h 195"/>
                  <a:gd name="T68" fmla="*/ 122 w 147"/>
                  <a:gd name="T69" fmla="*/ 89 h 195"/>
                  <a:gd name="T70" fmla="*/ 126 w 147"/>
                  <a:gd name="T71" fmla="*/ 69 h 195"/>
                  <a:gd name="T72" fmla="*/ 126 w 147"/>
                  <a:gd name="T73" fmla="*/ 68 h 195"/>
                  <a:gd name="T74" fmla="*/ 122 w 147"/>
                  <a:gd name="T75" fmla="*/ 48 h 195"/>
                  <a:gd name="T76" fmla="*/ 110 w 147"/>
                  <a:gd name="T77" fmla="*/ 32 h 195"/>
                  <a:gd name="T78" fmla="*/ 93 w 147"/>
                  <a:gd name="T79" fmla="*/ 22 h 195"/>
                  <a:gd name="T80" fmla="*/ 72 w 147"/>
                  <a:gd name="T81" fmla="*/ 19 h 195"/>
                  <a:gd name="T82" fmla="*/ 53 w 147"/>
                  <a:gd name="T83" fmla="*/ 22 h 195"/>
                  <a:gd name="T84" fmla="*/ 37 w 147"/>
                  <a:gd name="T85" fmla="*/ 32 h 195"/>
                  <a:gd name="T86" fmla="*/ 26 w 147"/>
                  <a:gd name="T87" fmla="*/ 48 h 195"/>
                  <a:gd name="T88" fmla="*/ 22 w 147"/>
                  <a:gd name="T89" fmla="*/ 68 h 195"/>
                  <a:gd name="T90" fmla="*/ 22 w 147"/>
                  <a:gd name="T91" fmla="*/ 69 h 195"/>
                  <a:gd name="T92" fmla="*/ 26 w 147"/>
                  <a:gd name="T93" fmla="*/ 89 h 195"/>
                  <a:gd name="T94" fmla="*/ 37 w 147"/>
                  <a:gd name="T95" fmla="*/ 105 h 195"/>
                  <a:gd name="T96" fmla="*/ 53 w 147"/>
                  <a:gd name="T97" fmla="*/ 115 h 195"/>
                  <a:gd name="T98" fmla="*/ 72 w 147"/>
                  <a:gd name="T99" fmla="*/ 11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" h="195">
                    <a:moveTo>
                      <a:pt x="73" y="195"/>
                    </a:moveTo>
                    <a:cubicBezTo>
                      <a:pt x="60" y="195"/>
                      <a:pt x="49" y="193"/>
                      <a:pt x="38" y="190"/>
                    </a:cubicBezTo>
                    <a:cubicBezTo>
                      <a:pt x="27" y="186"/>
                      <a:pt x="16" y="181"/>
                      <a:pt x="6" y="174"/>
                    </a:cubicBezTo>
                    <a:cubicBezTo>
                      <a:pt x="16" y="157"/>
                      <a:pt x="16" y="157"/>
                      <a:pt x="16" y="157"/>
                    </a:cubicBezTo>
                    <a:cubicBezTo>
                      <a:pt x="25" y="163"/>
                      <a:pt x="34" y="168"/>
                      <a:pt x="43" y="171"/>
                    </a:cubicBezTo>
                    <a:cubicBezTo>
                      <a:pt x="52" y="174"/>
                      <a:pt x="62" y="176"/>
                      <a:pt x="72" y="176"/>
                    </a:cubicBezTo>
                    <a:cubicBezTo>
                      <a:pt x="89" y="176"/>
                      <a:pt x="102" y="172"/>
                      <a:pt x="111" y="163"/>
                    </a:cubicBezTo>
                    <a:cubicBezTo>
                      <a:pt x="121" y="154"/>
                      <a:pt x="126" y="141"/>
                      <a:pt x="126" y="124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19" y="115"/>
                      <a:pt x="111" y="122"/>
                      <a:pt x="102" y="129"/>
                    </a:cubicBezTo>
                    <a:cubicBezTo>
                      <a:pt x="93" y="135"/>
                      <a:pt x="82" y="138"/>
                      <a:pt x="68" y="138"/>
                    </a:cubicBezTo>
                    <a:cubicBezTo>
                      <a:pt x="59" y="138"/>
                      <a:pt x="51" y="136"/>
                      <a:pt x="43" y="133"/>
                    </a:cubicBezTo>
                    <a:cubicBezTo>
                      <a:pt x="34" y="130"/>
                      <a:pt x="27" y="125"/>
                      <a:pt x="21" y="119"/>
                    </a:cubicBezTo>
                    <a:cubicBezTo>
                      <a:pt x="14" y="113"/>
                      <a:pt x="9" y="106"/>
                      <a:pt x="5" y="98"/>
                    </a:cubicBezTo>
                    <a:cubicBezTo>
                      <a:pt x="2" y="89"/>
                      <a:pt x="0" y="8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58"/>
                      <a:pt x="2" y="48"/>
                      <a:pt x="5" y="40"/>
                    </a:cubicBezTo>
                    <a:cubicBezTo>
                      <a:pt x="9" y="31"/>
                      <a:pt x="14" y="24"/>
                      <a:pt x="21" y="18"/>
                    </a:cubicBezTo>
                    <a:cubicBezTo>
                      <a:pt x="27" y="12"/>
                      <a:pt x="35" y="8"/>
                      <a:pt x="43" y="5"/>
                    </a:cubicBezTo>
                    <a:cubicBezTo>
                      <a:pt x="51" y="1"/>
                      <a:pt x="60" y="0"/>
                      <a:pt x="68" y="0"/>
                    </a:cubicBezTo>
                    <a:cubicBezTo>
                      <a:pt x="75" y="0"/>
                      <a:pt x="81" y="1"/>
                      <a:pt x="87" y="2"/>
                    </a:cubicBezTo>
                    <a:cubicBezTo>
                      <a:pt x="93" y="4"/>
                      <a:pt x="98" y="6"/>
                      <a:pt x="103" y="8"/>
                    </a:cubicBezTo>
                    <a:cubicBezTo>
                      <a:pt x="107" y="11"/>
                      <a:pt x="111" y="14"/>
                      <a:pt x="115" y="18"/>
                    </a:cubicBezTo>
                    <a:cubicBezTo>
                      <a:pt x="119" y="21"/>
                      <a:pt x="122" y="25"/>
                      <a:pt x="125" y="29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47" y="3"/>
                      <a:pt x="147" y="3"/>
                      <a:pt x="147" y="3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35"/>
                      <a:pt x="145" y="145"/>
                      <a:pt x="142" y="153"/>
                    </a:cubicBezTo>
                    <a:cubicBezTo>
                      <a:pt x="139" y="162"/>
                      <a:pt x="134" y="169"/>
                      <a:pt x="128" y="175"/>
                    </a:cubicBezTo>
                    <a:cubicBezTo>
                      <a:pt x="122" y="182"/>
                      <a:pt x="114" y="187"/>
                      <a:pt x="104" y="190"/>
                    </a:cubicBezTo>
                    <a:cubicBezTo>
                      <a:pt x="95" y="193"/>
                      <a:pt x="84" y="195"/>
                      <a:pt x="73" y="195"/>
                    </a:cubicBezTo>
                    <a:close/>
                    <a:moveTo>
                      <a:pt x="72" y="118"/>
                    </a:moveTo>
                    <a:cubicBezTo>
                      <a:pt x="79" y="118"/>
                      <a:pt x="86" y="117"/>
                      <a:pt x="93" y="115"/>
                    </a:cubicBezTo>
                    <a:cubicBezTo>
                      <a:pt x="99" y="112"/>
                      <a:pt x="105" y="109"/>
                      <a:pt x="110" y="105"/>
                    </a:cubicBezTo>
                    <a:cubicBezTo>
                      <a:pt x="115" y="100"/>
                      <a:pt x="119" y="95"/>
                      <a:pt x="122" y="89"/>
                    </a:cubicBezTo>
                    <a:cubicBezTo>
                      <a:pt x="125" y="83"/>
                      <a:pt x="126" y="76"/>
                      <a:pt x="126" y="69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6" y="61"/>
                      <a:pt x="125" y="54"/>
                      <a:pt x="122" y="48"/>
                    </a:cubicBezTo>
                    <a:cubicBezTo>
                      <a:pt x="119" y="42"/>
                      <a:pt x="115" y="37"/>
                      <a:pt x="110" y="32"/>
                    </a:cubicBezTo>
                    <a:cubicBezTo>
                      <a:pt x="105" y="28"/>
                      <a:pt x="99" y="25"/>
                      <a:pt x="93" y="22"/>
                    </a:cubicBezTo>
                    <a:cubicBezTo>
                      <a:pt x="86" y="20"/>
                      <a:pt x="79" y="19"/>
                      <a:pt x="72" y="19"/>
                    </a:cubicBezTo>
                    <a:cubicBezTo>
                      <a:pt x="65" y="19"/>
                      <a:pt x="59" y="20"/>
                      <a:pt x="53" y="22"/>
                    </a:cubicBezTo>
                    <a:cubicBezTo>
                      <a:pt x="47" y="25"/>
                      <a:pt x="41" y="28"/>
                      <a:pt x="37" y="32"/>
                    </a:cubicBezTo>
                    <a:cubicBezTo>
                      <a:pt x="32" y="37"/>
                      <a:pt x="28" y="42"/>
                      <a:pt x="26" y="48"/>
                    </a:cubicBezTo>
                    <a:cubicBezTo>
                      <a:pt x="23" y="54"/>
                      <a:pt x="22" y="61"/>
                      <a:pt x="22" y="68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76"/>
                      <a:pt x="23" y="83"/>
                      <a:pt x="26" y="89"/>
                    </a:cubicBezTo>
                    <a:cubicBezTo>
                      <a:pt x="29" y="95"/>
                      <a:pt x="32" y="100"/>
                      <a:pt x="37" y="105"/>
                    </a:cubicBezTo>
                    <a:cubicBezTo>
                      <a:pt x="42" y="109"/>
                      <a:pt x="47" y="112"/>
                      <a:pt x="53" y="115"/>
                    </a:cubicBezTo>
                    <a:cubicBezTo>
                      <a:pt x="59" y="117"/>
                      <a:pt x="66" y="118"/>
                      <a:pt x="72" y="118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2" name="Freeform 6"/>
              <p:cNvSpPr>
                <a:spLocks/>
              </p:cNvSpPr>
              <p:nvPr/>
            </p:nvSpPr>
            <p:spPr bwMode="auto">
              <a:xfrm>
                <a:off x="338138" y="-1739900"/>
                <a:ext cx="474663" cy="554038"/>
              </a:xfrm>
              <a:custGeom>
                <a:avLst/>
                <a:gdLst>
                  <a:gd name="T0" fmla="*/ 56 w 128"/>
                  <a:gd name="T1" fmla="*/ 149 h 149"/>
                  <a:gd name="T2" fmla="*/ 33 w 128"/>
                  <a:gd name="T3" fmla="*/ 145 h 149"/>
                  <a:gd name="T4" fmla="*/ 15 w 128"/>
                  <a:gd name="T5" fmla="*/ 133 h 149"/>
                  <a:gd name="T6" fmla="*/ 4 w 128"/>
                  <a:gd name="T7" fmla="*/ 114 h 149"/>
                  <a:gd name="T8" fmla="*/ 0 w 128"/>
                  <a:gd name="T9" fmla="*/ 90 h 149"/>
                  <a:gd name="T10" fmla="*/ 0 w 128"/>
                  <a:gd name="T11" fmla="*/ 0 h 149"/>
                  <a:gd name="T12" fmla="*/ 22 w 128"/>
                  <a:gd name="T13" fmla="*/ 0 h 149"/>
                  <a:gd name="T14" fmla="*/ 22 w 128"/>
                  <a:gd name="T15" fmla="*/ 85 h 149"/>
                  <a:gd name="T16" fmla="*/ 32 w 128"/>
                  <a:gd name="T17" fmla="*/ 117 h 149"/>
                  <a:gd name="T18" fmla="*/ 62 w 128"/>
                  <a:gd name="T19" fmla="*/ 129 h 149"/>
                  <a:gd name="T20" fmla="*/ 80 w 128"/>
                  <a:gd name="T21" fmla="*/ 126 h 149"/>
                  <a:gd name="T22" fmla="*/ 94 w 128"/>
                  <a:gd name="T23" fmla="*/ 116 h 149"/>
                  <a:gd name="T24" fmla="*/ 103 w 128"/>
                  <a:gd name="T25" fmla="*/ 102 h 149"/>
                  <a:gd name="T26" fmla="*/ 106 w 128"/>
                  <a:gd name="T27" fmla="*/ 83 h 149"/>
                  <a:gd name="T28" fmla="*/ 106 w 128"/>
                  <a:gd name="T29" fmla="*/ 0 h 149"/>
                  <a:gd name="T30" fmla="*/ 128 w 128"/>
                  <a:gd name="T31" fmla="*/ 0 h 149"/>
                  <a:gd name="T32" fmla="*/ 128 w 128"/>
                  <a:gd name="T33" fmla="*/ 146 h 149"/>
                  <a:gd name="T34" fmla="*/ 106 w 128"/>
                  <a:gd name="T35" fmla="*/ 146 h 149"/>
                  <a:gd name="T36" fmla="*/ 106 w 128"/>
                  <a:gd name="T37" fmla="*/ 120 h 149"/>
                  <a:gd name="T38" fmla="*/ 87 w 128"/>
                  <a:gd name="T39" fmla="*/ 141 h 149"/>
                  <a:gd name="T40" fmla="*/ 56 w 128"/>
                  <a:gd name="T4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149">
                    <a:moveTo>
                      <a:pt x="56" y="149"/>
                    </a:moveTo>
                    <a:cubicBezTo>
                      <a:pt x="47" y="149"/>
                      <a:pt x="39" y="148"/>
                      <a:pt x="33" y="145"/>
                    </a:cubicBezTo>
                    <a:cubicBezTo>
                      <a:pt x="26" y="142"/>
                      <a:pt x="20" y="138"/>
                      <a:pt x="15" y="133"/>
                    </a:cubicBezTo>
                    <a:cubicBezTo>
                      <a:pt x="10" y="128"/>
                      <a:pt x="7" y="121"/>
                      <a:pt x="4" y="114"/>
                    </a:cubicBezTo>
                    <a:cubicBezTo>
                      <a:pt x="2" y="107"/>
                      <a:pt x="0" y="99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2" y="98"/>
                      <a:pt x="26" y="109"/>
                      <a:pt x="32" y="117"/>
                    </a:cubicBezTo>
                    <a:cubicBezTo>
                      <a:pt x="39" y="125"/>
                      <a:pt x="49" y="129"/>
                      <a:pt x="62" y="129"/>
                    </a:cubicBezTo>
                    <a:cubicBezTo>
                      <a:pt x="69" y="129"/>
                      <a:pt x="74" y="128"/>
                      <a:pt x="80" y="126"/>
                    </a:cubicBezTo>
                    <a:cubicBezTo>
                      <a:pt x="85" y="124"/>
                      <a:pt x="90" y="120"/>
                      <a:pt x="94" y="116"/>
                    </a:cubicBezTo>
                    <a:cubicBezTo>
                      <a:pt x="97" y="112"/>
                      <a:pt x="101" y="107"/>
                      <a:pt x="103" y="102"/>
                    </a:cubicBezTo>
                    <a:cubicBezTo>
                      <a:pt x="105" y="96"/>
                      <a:pt x="106" y="90"/>
                      <a:pt x="106" y="83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46"/>
                      <a:pt x="128" y="146"/>
                      <a:pt x="128" y="146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06" y="120"/>
                      <a:pt x="106" y="120"/>
                      <a:pt x="106" y="120"/>
                    </a:cubicBezTo>
                    <a:cubicBezTo>
                      <a:pt x="101" y="128"/>
                      <a:pt x="95" y="135"/>
                      <a:pt x="87" y="141"/>
                    </a:cubicBezTo>
                    <a:cubicBezTo>
                      <a:pt x="79" y="146"/>
                      <a:pt x="69" y="149"/>
                      <a:pt x="56" y="149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3" name="Freeform 7"/>
              <p:cNvSpPr>
                <a:spLocks noEditPoints="1"/>
              </p:cNvSpPr>
              <p:nvPr/>
            </p:nvSpPr>
            <p:spPr bwMode="auto">
              <a:xfrm>
                <a:off x="874713" y="-1751013"/>
                <a:ext cx="512763" cy="565150"/>
              </a:xfrm>
              <a:custGeom>
                <a:avLst/>
                <a:gdLst>
                  <a:gd name="T0" fmla="*/ 22 w 138"/>
                  <a:gd name="T1" fmla="*/ 85 h 152"/>
                  <a:gd name="T2" fmla="*/ 28 w 138"/>
                  <a:gd name="T3" fmla="*/ 105 h 152"/>
                  <a:gd name="T4" fmla="*/ 39 w 138"/>
                  <a:gd name="T5" fmla="*/ 121 h 152"/>
                  <a:gd name="T6" fmla="*/ 55 w 138"/>
                  <a:gd name="T7" fmla="*/ 130 h 152"/>
                  <a:gd name="T8" fmla="*/ 74 w 138"/>
                  <a:gd name="T9" fmla="*/ 133 h 152"/>
                  <a:gd name="T10" fmla="*/ 100 w 138"/>
                  <a:gd name="T11" fmla="*/ 128 h 152"/>
                  <a:gd name="T12" fmla="*/ 120 w 138"/>
                  <a:gd name="T13" fmla="*/ 113 h 152"/>
                  <a:gd name="T14" fmla="*/ 133 w 138"/>
                  <a:gd name="T15" fmla="*/ 125 h 152"/>
                  <a:gd name="T16" fmla="*/ 108 w 138"/>
                  <a:gd name="T17" fmla="*/ 145 h 152"/>
                  <a:gd name="T18" fmla="*/ 73 w 138"/>
                  <a:gd name="T19" fmla="*/ 152 h 152"/>
                  <a:gd name="T20" fmla="*/ 45 w 138"/>
                  <a:gd name="T21" fmla="*/ 147 h 152"/>
                  <a:gd name="T22" fmla="*/ 22 w 138"/>
                  <a:gd name="T23" fmla="*/ 131 h 152"/>
                  <a:gd name="T24" fmla="*/ 6 w 138"/>
                  <a:gd name="T25" fmla="*/ 107 h 152"/>
                  <a:gd name="T26" fmla="*/ 0 w 138"/>
                  <a:gd name="T27" fmla="*/ 76 h 152"/>
                  <a:gd name="T28" fmla="*/ 5 w 138"/>
                  <a:gd name="T29" fmla="*/ 46 h 152"/>
                  <a:gd name="T30" fmla="*/ 20 w 138"/>
                  <a:gd name="T31" fmla="*/ 22 h 152"/>
                  <a:gd name="T32" fmla="*/ 42 w 138"/>
                  <a:gd name="T33" fmla="*/ 6 h 152"/>
                  <a:gd name="T34" fmla="*/ 70 w 138"/>
                  <a:gd name="T35" fmla="*/ 0 h 152"/>
                  <a:gd name="T36" fmla="*/ 99 w 138"/>
                  <a:gd name="T37" fmla="*/ 6 h 152"/>
                  <a:gd name="T38" fmla="*/ 121 w 138"/>
                  <a:gd name="T39" fmla="*/ 22 h 152"/>
                  <a:gd name="T40" fmla="*/ 134 w 138"/>
                  <a:gd name="T41" fmla="*/ 47 h 152"/>
                  <a:gd name="T42" fmla="*/ 138 w 138"/>
                  <a:gd name="T43" fmla="*/ 77 h 152"/>
                  <a:gd name="T44" fmla="*/ 138 w 138"/>
                  <a:gd name="T45" fmla="*/ 80 h 152"/>
                  <a:gd name="T46" fmla="*/ 138 w 138"/>
                  <a:gd name="T47" fmla="*/ 85 h 152"/>
                  <a:gd name="T48" fmla="*/ 22 w 138"/>
                  <a:gd name="T49" fmla="*/ 85 h 152"/>
                  <a:gd name="T50" fmla="*/ 116 w 138"/>
                  <a:gd name="T51" fmla="*/ 67 h 152"/>
                  <a:gd name="T52" fmla="*/ 112 w 138"/>
                  <a:gd name="T53" fmla="*/ 48 h 152"/>
                  <a:gd name="T54" fmla="*/ 103 w 138"/>
                  <a:gd name="T55" fmla="*/ 33 h 152"/>
                  <a:gd name="T56" fmla="*/ 89 w 138"/>
                  <a:gd name="T57" fmla="*/ 22 h 152"/>
                  <a:gd name="T58" fmla="*/ 70 w 138"/>
                  <a:gd name="T59" fmla="*/ 18 h 152"/>
                  <a:gd name="T60" fmla="*/ 52 w 138"/>
                  <a:gd name="T61" fmla="*/ 22 h 152"/>
                  <a:gd name="T62" fmla="*/ 38 w 138"/>
                  <a:gd name="T63" fmla="*/ 32 h 152"/>
                  <a:gd name="T64" fmla="*/ 27 w 138"/>
                  <a:gd name="T65" fmla="*/ 48 h 152"/>
                  <a:gd name="T66" fmla="*/ 22 w 138"/>
                  <a:gd name="T67" fmla="*/ 67 h 152"/>
                  <a:gd name="T68" fmla="*/ 116 w 138"/>
                  <a:gd name="T69" fmla="*/ 6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" h="152">
                    <a:moveTo>
                      <a:pt x="22" y="85"/>
                    </a:moveTo>
                    <a:cubicBezTo>
                      <a:pt x="23" y="92"/>
                      <a:pt x="25" y="99"/>
                      <a:pt x="28" y="105"/>
                    </a:cubicBezTo>
                    <a:cubicBezTo>
                      <a:pt x="31" y="111"/>
                      <a:pt x="35" y="116"/>
                      <a:pt x="39" y="121"/>
                    </a:cubicBezTo>
                    <a:cubicBezTo>
                      <a:pt x="44" y="125"/>
                      <a:pt x="49" y="128"/>
                      <a:pt x="55" y="130"/>
                    </a:cubicBezTo>
                    <a:cubicBezTo>
                      <a:pt x="61" y="132"/>
                      <a:pt x="67" y="133"/>
                      <a:pt x="74" y="133"/>
                    </a:cubicBezTo>
                    <a:cubicBezTo>
                      <a:pt x="84" y="133"/>
                      <a:pt x="92" y="131"/>
                      <a:pt x="100" y="128"/>
                    </a:cubicBezTo>
                    <a:cubicBezTo>
                      <a:pt x="107" y="124"/>
                      <a:pt x="114" y="119"/>
                      <a:pt x="120" y="113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26" y="133"/>
                      <a:pt x="117" y="140"/>
                      <a:pt x="108" y="145"/>
                    </a:cubicBezTo>
                    <a:cubicBezTo>
                      <a:pt x="99" y="150"/>
                      <a:pt x="87" y="152"/>
                      <a:pt x="73" y="152"/>
                    </a:cubicBezTo>
                    <a:cubicBezTo>
                      <a:pt x="63" y="152"/>
                      <a:pt x="54" y="150"/>
                      <a:pt x="45" y="147"/>
                    </a:cubicBezTo>
                    <a:cubicBezTo>
                      <a:pt x="36" y="143"/>
                      <a:pt x="28" y="138"/>
                      <a:pt x="22" y="131"/>
                    </a:cubicBezTo>
                    <a:cubicBezTo>
                      <a:pt x="15" y="125"/>
                      <a:pt x="10" y="116"/>
                      <a:pt x="6" y="107"/>
                    </a:cubicBezTo>
                    <a:cubicBezTo>
                      <a:pt x="2" y="98"/>
                      <a:pt x="0" y="87"/>
                      <a:pt x="0" y="76"/>
                    </a:cubicBezTo>
                    <a:cubicBezTo>
                      <a:pt x="0" y="65"/>
                      <a:pt x="2" y="55"/>
                      <a:pt x="5" y="46"/>
                    </a:cubicBezTo>
                    <a:cubicBezTo>
                      <a:pt x="9" y="37"/>
                      <a:pt x="14" y="29"/>
                      <a:pt x="20" y="22"/>
                    </a:cubicBezTo>
                    <a:cubicBezTo>
                      <a:pt x="26" y="15"/>
                      <a:pt x="34" y="10"/>
                      <a:pt x="42" y="6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81" y="0"/>
                      <a:pt x="91" y="2"/>
                      <a:pt x="99" y="6"/>
                    </a:cubicBezTo>
                    <a:cubicBezTo>
                      <a:pt x="108" y="10"/>
                      <a:pt x="115" y="15"/>
                      <a:pt x="121" y="22"/>
                    </a:cubicBezTo>
                    <a:cubicBezTo>
                      <a:pt x="126" y="29"/>
                      <a:pt x="131" y="37"/>
                      <a:pt x="134" y="47"/>
                    </a:cubicBezTo>
                    <a:cubicBezTo>
                      <a:pt x="137" y="56"/>
                      <a:pt x="138" y="66"/>
                      <a:pt x="138" y="77"/>
                    </a:cubicBezTo>
                    <a:cubicBezTo>
                      <a:pt x="138" y="78"/>
                      <a:pt x="138" y="79"/>
                      <a:pt x="138" y="80"/>
                    </a:cubicBezTo>
                    <a:cubicBezTo>
                      <a:pt x="138" y="82"/>
                      <a:pt x="138" y="83"/>
                      <a:pt x="138" y="85"/>
                    </a:cubicBezTo>
                    <a:lnTo>
                      <a:pt x="22" y="85"/>
                    </a:lnTo>
                    <a:close/>
                    <a:moveTo>
                      <a:pt x="116" y="67"/>
                    </a:moveTo>
                    <a:cubicBezTo>
                      <a:pt x="116" y="60"/>
                      <a:pt x="114" y="54"/>
                      <a:pt x="112" y="48"/>
                    </a:cubicBezTo>
                    <a:cubicBezTo>
                      <a:pt x="110" y="42"/>
                      <a:pt x="107" y="37"/>
                      <a:pt x="103" y="33"/>
                    </a:cubicBezTo>
                    <a:cubicBezTo>
                      <a:pt x="99" y="28"/>
                      <a:pt x="94" y="25"/>
                      <a:pt x="89" y="22"/>
                    </a:cubicBezTo>
                    <a:cubicBezTo>
                      <a:pt x="83" y="19"/>
                      <a:pt x="77" y="18"/>
                      <a:pt x="70" y="18"/>
                    </a:cubicBezTo>
                    <a:cubicBezTo>
                      <a:pt x="63" y="18"/>
                      <a:pt x="58" y="19"/>
                      <a:pt x="52" y="22"/>
                    </a:cubicBezTo>
                    <a:cubicBezTo>
                      <a:pt x="47" y="24"/>
                      <a:pt x="42" y="28"/>
                      <a:pt x="38" y="32"/>
                    </a:cubicBezTo>
                    <a:cubicBezTo>
                      <a:pt x="34" y="36"/>
                      <a:pt x="30" y="42"/>
                      <a:pt x="27" y="48"/>
                    </a:cubicBezTo>
                    <a:cubicBezTo>
                      <a:pt x="25" y="54"/>
                      <a:pt x="23" y="60"/>
                      <a:pt x="22" y="67"/>
                    </a:cubicBez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4" name="Freeform 8"/>
              <p:cNvSpPr>
                <a:spLocks/>
              </p:cNvSpPr>
              <p:nvPr/>
            </p:nvSpPr>
            <p:spPr bwMode="auto">
              <a:xfrm>
                <a:off x="1420813" y="-1751013"/>
                <a:ext cx="415925" cy="565150"/>
              </a:xfrm>
              <a:custGeom>
                <a:avLst/>
                <a:gdLst>
                  <a:gd name="T0" fmla="*/ 60 w 112"/>
                  <a:gd name="T1" fmla="*/ 152 h 152"/>
                  <a:gd name="T2" fmla="*/ 29 w 112"/>
                  <a:gd name="T3" fmla="*/ 146 h 152"/>
                  <a:gd name="T4" fmla="*/ 0 w 112"/>
                  <a:gd name="T5" fmla="*/ 130 h 152"/>
                  <a:gd name="T6" fmla="*/ 11 w 112"/>
                  <a:gd name="T7" fmla="*/ 115 h 152"/>
                  <a:gd name="T8" fmla="*/ 36 w 112"/>
                  <a:gd name="T9" fmla="*/ 129 h 152"/>
                  <a:gd name="T10" fmla="*/ 62 w 112"/>
                  <a:gd name="T11" fmla="*/ 133 h 152"/>
                  <a:gd name="T12" fmla="*/ 83 w 112"/>
                  <a:gd name="T13" fmla="*/ 127 h 152"/>
                  <a:gd name="T14" fmla="*/ 92 w 112"/>
                  <a:gd name="T15" fmla="*/ 110 h 152"/>
                  <a:gd name="T16" fmla="*/ 92 w 112"/>
                  <a:gd name="T17" fmla="*/ 110 h 152"/>
                  <a:gd name="T18" fmla="*/ 89 w 112"/>
                  <a:gd name="T19" fmla="*/ 100 h 152"/>
                  <a:gd name="T20" fmla="*/ 81 w 112"/>
                  <a:gd name="T21" fmla="*/ 93 h 152"/>
                  <a:gd name="T22" fmla="*/ 69 w 112"/>
                  <a:gd name="T23" fmla="*/ 88 h 152"/>
                  <a:gd name="T24" fmla="*/ 55 w 112"/>
                  <a:gd name="T25" fmla="*/ 84 h 152"/>
                  <a:gd name="T26" fmla="*/ 38 w 112"/>
                  <a:gd name="T27" fmla="*/ 78 h 152"/>
                  <a:gd name="T28" fmla="*/ 23 w 112"/>
                  <a:gd name="T29" fmla="*/ 71 h 152"/>
                  <a:gd name="T30" fmla="*/ 11 w 112"/>
                  <a:gd name="T31" fmla="*/ 60 h 152"/>
                  <a:gd name="T32" fmla="*/ 7 w 112"/>
                  <a:gd name="T33" fmla="*/ 43 h 152"/>
                  <a:gd name="T34" fmla="*/ 7 w 112"/>
                  <a:gd name="T35" fmla="*/ 42 h 152"/>
                  <a:gd name="T36" fmla="*/ 11 w 112"/>
                  <a:gd name="T37" fmla="*/ 25 h 152"/>
                  <a:gd name="T38" fmla="*/ 21 w 112"/>
                  <a:gd name="T39" fmla="*/ 12 h 152"/>
                  <a:gd name="T40" fmla="*/ 37 w 112"/>
                  <a:gd name="T41" fmla="*/ 3 h 152"/>
                  <a:gd name="T42" fmla="*/ 57 w 112"/>
                  <a:gd name="T43" fmla="*/ 0 h 152"/>
                  <a:gd name="T44" fmla="*/ 84 w 112"/>
                  <a:gd name="T45" fmla="*/ 5 h 152"/>
                  <a:gd name="T46" fmla="*/ 109 w 112"/>
                  <a:gd name="T47" fmla="*/ 16 h 152"/>
                  <a:gd name="T48" fmla="*/ 99 w 112"/>
                  <a:gd name="T49" fmla="*/ 33 h 152"/>
                  <a:gd name="T50" fmla="*/ 78 w 112"/>
                  <a:gd name="T51" fmla="*/ 22 h 152"/>
                  <a:gd name="T52" fmla="*/ 56 w 112"/>
                  <a:gd name="T53" fmla="*/ 19 h 152"/>
                  <a:gd name="T54" fmla="*/ 36 w 112"/>
                  <a:gd name="T55" fmla="*/ 25 h 152"/>
                  <a:gd name="T56" fmla="*/ 28 w 112"/>
                  <a:gd name="T57" fmla="*/ 40 h 152"/>
                  <a:gd name="T58" fmla="*/ 28 w 112"/>
                  <a:gd name="T59" fmla="*/ 40 h 152"/>
                  <a:gd name="T60" fmla="*/ 31 w 112"/>
                  <a:gd name="T61" fmla="*/ 49 h 152"/>
                  <a:gd name="T62" fmla="*/ 39 w 112"/>
                  <a:gd name="T63" fmla="*/ 56 h 152"/>
                  <a:gd name="T64" fmla="*/ 51 w 112"/>
                  <a:gd name="T65" fmla="*/ 61 h 152"/>
                  <a:gd name="T66" fmla="*/ 66 w 112"/>
                  <a:gd name="T67" fmla="*/ 66 h 152"/>
                  <a:gd name="T68" fmla="*/ 82 w 112"/>
                  <a:gd name="T69" fmla="*/ 71 h 152"/>
                  <a:gd name="T70" fmla="*/ 98 w 112"/>
                  <a:gd name="T71" fmla="*/ 79 h 152"/>
                  <a:gd name="T72" fmla="*/ 108 w 112"/>
                  <a:gd name="T73" fmla="*/ 91 h 152"/>
                  <a:gd name="T74" fmla="*/ 112 w 112"/>
                  <a:gd name="T75" fmla="*/ 107 h 152"/>
                  <a:gd name="T76" fmla="*/ 112 w 112"/>
                  <a:gd name="T77" fmla="*/ 108 h 152"/>
                  <a:gd name="T78" fmla="*/ 108 w 112"/>
                  <a:gd name="T79" fmla="*/ 126 h 152"/>
                  <a:gd name="T80" fmla="*/ 97 w 112"/>
                  <a:gd name="T81" fmla="*/ 140 h 152"/>
                  <a:gd name="T82" fmla="*/ 81 w 112"/>
                  <a:gd name="T83" fmla="*/ 149 h 152"/>
                  <a:gd name="T84" fmla="*/ 60 w 112"/>
                  <a:gd name="T8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" h="152">
                    <a:moveTo>
                      <a:pt x="60" y="152"/>
                    </a:moveTo>
                    <a:cubicBezTo>
                      <a:pt x="50" y="152"/>
                      <a:pt x="39" y="150"/>
                      <a:pt x="29" y="146"/>
                    </a:cubicBezTo>
                    <a:cubicBezTo>
                      <a:pt x="18" y="142"/>
                      <a:pt x="8" y="137"/>
                      <a:pt x="0" y="130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9" y="121"/>
                      <a:pt x="27" y="125"/>
                      <a:pt x="36" y="129"/>
                    </a:cubicBezTo>
                    <a:cubicBezTo>
                      <a:pt x="44" y="132"/>
                      <a:pt x="53" y="133"/>
                      <a:pt x="62" y="133"/>
                    </a:cubicBezTo>
                    <a:cubicBezTo>
                      <a:pt x="70" y="133"/>
                      <a:pt x="78" y="131"/>
                      <a:pt x="83" y="127"/>
                    </a:cubicBezTo>
                    <a:cubicBezTo>
                      <a:pt x="89" y="123"/>
                      <a:pt x="92" y="117"/>
                      <a:pt x="92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2" y="106"/>
                      <a:pt x="91" y="103"/>
                      <a:pt x="89" y="100"/>
                    </a:cubicBezTo>
                    <a:cubicBezTo>
                      <a:pt x="87" y="98"/>
                      <a:pt x="84" y="95"/>
                      <a:pt x="81" y="93"/>
                    </a:cubicBezTo>
                    <a:cubicBezTo>
                      <a:pt x="77" y="91"/>
                      <a:pt x="74" y="90"/>
                      <a:pt x="69" y="88"/>
                    </a:cubicBezTo>
                    <a:cubicBezTo>
                      <a:pt x="65" y="87"/>
                      <a:pt x="60" y="85"/>
                      <a:pt x="55" y="84"/>
                    </a:cubicBezTo>
                    <a:cubicBezTo>
                      <a:pt x="50" y="82"/>
                      <a:pt x="44" y="80"/>
                      <a:pt x="38" y="78"/>
                    </a:cubicBezTo>
                    <a:cubicBezTo>
                      <a:pt x="33" y="76"/>
                      <a:pt x="27" y="74"/>
                      <a:pt x="23" y="71"/>
                    </a:cubicBezTo>
                    <a:cubicBezTo>
                      <a:pt x="18" y="68"/>
                      <a:pt x="14" y="64"/>
                      <a:pt x="11" y="60"/>
                    </a:cubicBezTo>
                    <a:cubicBezTo>
                      <a:pt x="9" y="55"/>
                      <a:pt x="7" y="49"/>
                      <a:pt x="7" y="43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36"/>
                      <a:pt x="8" y="30"/>
                      <a:pt x="11" y="25"/>
                    </a:cubicBezTo>
                    <a:cubicBezTo>
                      <a:pt x="13" y="20"/>
                      <a:pt x="17" y="15"/>
                      <a:pt x="21" y="12"/>
                    </a:cubicBezTo>
                    <a:cubicBezTo>
                      <a:pt x="26" y="8"/>
                      <a:pt x="31" y="5"/>
                      <a:pt x="37" y="3"/>
                    </a:cubicBezTo>
                    <a:cubicBezTo>
                      <a:pt x="43" y="1"/>
                      <a:pt x="50" y="0"/>
                      <a:pt x="57" y="0"/>
                    </a:cubicBezTo>
                    <a:cubicBezTo>
                      <a:pt x="66" y="0"/>
                      <a:pt x="75" y="2"/>
                      <a:pt x="84" y="5"/>
                    </a:cubicBezTo>
                    <a:cubicBezTo>
                      <a:pt x="93" y="8"/>
                      <a:pt x="102" y="11"/>
                      <a:pt x="109" y="16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3" y="28"/>
                      <a:pt x="86" y="25"/>
                      <a:pt x="78" y="22"/>
                    </a:cubicBezTo>
                    <a:cubicBezTo>
                      <a:pt x="71" y="20"/>
                      <a:pt x="63" y="19"/>
                      <a:pt x="56" y="19"/>
                    </a:cubicBezTo>
                    <a:cubicBezTo>
                      <a:pt x="48" y="19"/>
                      <a:pt x="41" y="21"/>
                      <a:pt x="36" y="25"/>
                    </a:cubicBezTo>
                    <a:cubicBezTo>
                      <a:pt x="31" y="29"/>
                      <a:pt x="28" y="34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4"/>
                      <a:pt x="29" y="47"/>
                      <a:pt x="31" y="49"/>
                    </a:cubicBezTo>
                    <a:cubicBezTo>
                      <a:pt x="33" y="52"/>
                      <a:pt x="36" y="54"/>
                      <a:pt x="39" y="56"/>
                    </a:cubicBezTo>
                    <a:cubicBezTo>
                      <a:pt x="43" y="58"/>
                      <a:pt x="47" y="59"/>
                      <a:pt x="51" y="61"/>
                    </a:cubicBezTo>
                    <a:cubicBezTo>
                      <a:pt x="56" y="63"/>
                      <a:pt x="61" y="64"/>
                      <a:pt x="66" y="66"/>
                    </a:cubicBezTo>
                    <a:cubicBezTo>
                      <a:pt x="71" y="67"/>
                      <a:pt x="77" y="69"/>
                      <a:pt x="82" y="71"/>
                    </a:cubicBezTo>
                    <a:cubicBezTo>
                      <a:pt x="88" y="73"/>
                      <a:pt x="93" y="76"/>
                      <a:pt x="98" y="79"/>
                    </a:cubicBezTo>
                    <a:cubicBezTo>
                      <a:pt x="102" y="82"/>
                      <a:pt x="106" y="86"/>
                      <a:pt x="108" y="91"/>
                    </a:cubicBezTo>
                    <a:cubicBezTo>
                      <a:pt x="111" y="95"/>
                      <a:pt x="112" y="101"/>
                      <a:pt x="112" y="107"/>
                    </a:cubicBezTo>
                    <a:cubicBezTo>
                      <a:pt x="112" y="108"/>
                      <a:pt x="112" y="108"/>
                      <a:pt x="112" y="108"/>
                    </a:cubicBezTo>
                    <a:cubicBezTo>
                      <a:pt x="112" y="115"/>
                      <a:pt x="111" y="121"/>
                      <a:pt x="108" y="126"/>
                    </a:cubicBezTo>
                    <a:cubicBezTo>
                      <a:pt x="106" y="132"/>
                      <a:pt x="102" y="136"/>
                      <a:pt x="97" y="140"/>
                    </a:cubicBezTo>
                    <a:cubicBezTo>
                      <a:pt x="93" y="144"/>
                      <a:pt x="87" y="147"/>
                      <a:pt x="81" y="149"/>
                    </a:cubicBezTo>
                    <a:cubicBezTo>
                      <a:pt x="75" y="151"/>
                      <a:pt x="68" y="152"/>
                      <a:pt x="60" y="152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5" name="Freeform 9"/>
              <p:cNvSpPr>
                <a:spLocks/>
              </p:cNvSpPr>
              <p:nvPr/>
            </p:nvSpPr>
            <p:spPr bwMode="auto">
              <a:xfrm>
                <a:off x="1895475" y="-1901825"/>
                <a:ext cx="327025" cy="712788"/>
              </a:xfrm>
              <a:custGeom>
                <a:avLst/>
                <a:gdLst>
                  <a:gd name="T0" fmla="*/ 62 w 88"/>
                  <a:gd name="T1" fmla="*/ 192 h 192"/>
                  <a:gd name="T2" fmla="*/ 45 w 88"/>
                  <a:gd name="T3" fmla="*/ 190 h 192"/>
                  <a:gd name="T4" fmla="*/ 32 w 88"/>
                  <a:gd name="T5" fmla="*/ 183 h 192"/>
                  <a:gd name="T6" fmla="*/ 23 w 88"/>
                  <a:gd name="T7" fmla="*/ 170 h 192"/>
                  <a:gd name="T8" fmla="*/ 20 w 88"/>
                  <a:gd name="T9" fmla="*/ 151 h 192"/>
                  <a:gd name="T10" fmla="*/ 20 w 88"/>
                  <a:gd name="T11" fmla="*/ 63 h 192"/>
                  <a:gd name="T12" fmla="*/ 0 w 88"/>
                  <a:gd name="T13" fmla="*/ 63 h 192"/>
                  <a:gd name="T14" fmla="*/ 0 w 88"/>
                  <a:gd name="T15" fmla="*/ 44 h 192"/>
                  <a:gd name="T16" fmla="*/ 20 w 88"/>
                  <a:gd name="T17" fmla="*/ 44 h 192"/>
                  <a:gd name="T18" fmla="*/ 20 w 88"/>
                  <a:gd name="T19" fmla="*/ 0 h 192"/>
                  <a:gd name="T20" fmla="*/ 42 w 88"/>
                  <a:gd name="T21" fmla="*/ 0 h 192"/>
                  <a:gd name="T22" fmla="*/ 42 w 88"/>
                  <a:gd name="T23" fmla="*/ 44 h 192"/>
                  <a:gd name="T24" fmla="*/ 88 w 88"/>
                  <a:gd name="T25" fmla="*/ 44 h 192"/>
                  <a:gd name="T26" fmla="*/ 88 w 88"/>
                  <a:gd name="T27" fmla="*/ 63 h 192"/>
                  <a:gd name="T28" fmla="*/ 42 w 88"/>
                  <a:gd name="T29" fmla="*/ 63 h 192"/>
                  <a:gd name="T30" fmla="*/ 42 w 88"/>
                  <a:gd name="T31" fmla="*/ 148 h 192"/>
                  <a:gd name="T32" fmla="*/ 49 w 88"/>
                  <a:gd name="T33" fmla="*/ 167 h 192"/>
                  <a:gd name="T34" fmla="*/ 67 w 88"/>
                  <a:gd name="T35" fmla="*/ 172 h 192"/>
                  <a:gd name="T36" fmla="*/ 77 w 88"/>
                  <a:gd name="T37" fmla="*/ 171 h 192"/>
                  <a:gd name="T38" fmla="*/ 88 w 88"/>
                  <a:gd name="T39" fmla="*/ 168 h 192"/>
                  <a:gd name="T40" fmla="*/ 88 w 88"/>
                  <a:gd name="T41" fmla="*/ 186 h 192"/>
                  <a:gd name="T42" fmla="*/ 76 w 88"/>
                  <a:gd name="T43" fmla="*/ 191 h 192"/>
                  <a:gd name="T44" fmla="*/ 62 w 88"/>
                  <a:gd name="T4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92">
                    <a:moveTo>
                      <a:pt x="62" y="192"/>
                    </a:moveTo>
                    <a:cubicBezTo>
                      <a:pt x="56" y="192"/>
                      <a:pt x="50" y="192"/>
                      <a:pt x="45" y="190"/>
                    </a:cubicBezTo>
                    <a:cubicBezTo>
                      <a:pt x="40" y="189"/>
                      <a:pt x="36" y="186"/>
                      <a:pt x="32" y="183"/>
                    </a:cubicBezTo>
                    <a:cubicBezTo>
                      <a:pt x="28" y="180"/>
                      <a:pt x="26" y="175"/>
                      <a:pt x="23" y="170"/>
                    </a:cubicBezTo>
                    <a:cubicBezTo>
                      <a:pt x="21" y="165"/>
                      <a:pt x="20" y="158"/>
                      <a:pt x="20" y="151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2" y="157"/>
                      <a:pt x="44" y="163"/>
                      <a:pt x="49" y="167"/>
                    </a:cubicBezTo>
                    <a:cubicBezTo>
                      <a:pt x="53" y="171"/>
                      <a:pt x="59" y="172"/>
                      <a:pt x="67" y="172"/>
                    </a:cubicBezTo>
                    <a:cubicBezTo>
                      <a:pt x="70" y="172"/>
                      <a:pt x="74" y="172"/>
                      <a:pt x="77" y="171"/>
                    </a:cubicBezTo>
                    <a:cubicBezTo>
                      <a:pt x="81" y="171"/>
                      <a:pt x="84" y="169"/>
                      <a:pt x="88" y="168"/>
                    </a:cubicBezTo>
                    <a:cubicBezTo>
                      <a:pt x="88" y="186"/>
                      <a:pt x="88" y="186"/>
                      <a:pt x="88" y="186"/>
                    </a:cubicBezTo>
                    <a:cubicBezTo>
                      <a:pt x="84" y="188"/>
                      <a:pt x="80" y="190"/>
                      <a:pt x="76" y="191"/>
                    </a:cubicBezTo>
                    <a:cubicBezTo>
                      <a:pt x="72" y="192"/>
                      <a:pt x="67" y="192"/>
                      <a:pt x="62" y="192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6" name="Freeform 10"/>
              <p:cNvSpPr>
                <a:spLocks/>
              </p:cNvSpPr>
              <p:nvPr/>
            </p:nvSpPr>
            <p:spPr bwMode="auto">
              <a:xfrm>
                <a:off x="2336800" y="-1765300"/>
                <a:ext cx="322263" cy="568325"/>
              </a:xfrm>
              <a:custGeom>
                <a:avLst/>
                <a:gdLst>
                  <a:gd name="T0" fmla="*/ 0 w 87"/>
                  <a:gd name="T1" fmla="*/ 4 h 153"/>
                  <a:gd name="T2" fmla="*/ 34 w 87"/>
                  <a:gd name="T3" fmla="*/ 4 h 153"/>
                  <a:gd name="T4" fmla="*/ 34 w 87"/>
                  <a:gd name="T5" fmla="*/ 37 h 153"/>
                  <a:gd name="T6" fmla="*/ 54 w 87"/>
                  <a:gd name="T7" fmla="*/ 10 h 153"/>
                  <a:gd name="T8" fmla="*/ 87 w 87"/>
                  <a:gd name="T9" fmla="*/ 1 h 153"/>
                  <a:gd name="T10" fmla="*/ 87 w 87"/>
                  <a:gd name="T11" fmla="*/ 37 h 153"/>
                  <a:gd name="T12" fmla="*/ 85 w 87"/>
                  <a:gd name="T13" fmla="*/ 37 h 153"/>
                  <a:gd name="T14" fmla="*/ 65 w 87"/>
                  <a:gd name="T15" fmla="*/ 41 h 153"/>
                  <a:gd name="T16" fmla="*/ 49 w 87"/>
                  <a:gd name="T17" fmla="*/ 52 h 153"/>
                  <a:gd name="T18" fmla="*/ 38 w 87"/>
                  <a:gd name="T19" fmla="*/ 70 h 153"/>
                  <a:gd name="T20" fmla="*/ 34 w 87"/>
                  <a:gd name="T21" fmla="*/ 96 h 153"/>
                  <a:gd name="T22" fmla="*/ 34 w 87"/>
                  <a:gd name="T23" fmla="*/ 153 h 153"/>
                  <a:gd name="T24" fmla="*/ 0 w 87"/>
                  <a:gd name="T25" fmla="*/ 153 h 153"/>
                  <a:gd name="T26" fmla="*/ 0 w 87"/>
                  <a:gd name="T27" fmla="*/ 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153">
                    <a:moveTo>
                      <a:pt x="0" y="4"/>
                    </a:moveTo>
                    <a:cubicBezTo>
                      <a:pt x="34" y="4"/>
                      <a:pt x="34" y="4"/>
                      <a:pt x="34" y="4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9" y="26"/>
                      <a:pt x="46" y="17"/>
                      <a:pt x="54" y="10"/>
                    </a:cubicBezTo>
                    <a:cubicBezTo>
                      <a:pt x="63" y="3"/>
                      <a:pt x="74" y="0"/>
                      <a:pt x="87" y="1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78" y="37"/>
                      <a:pt x="71" y="38"/>
                      <a:pt x="65" y="41"/>
                    </a:cubicBezTo>
                    <a:cubicBezTo>
                      <a:pt x="58" y="43"/>
                      <a:pt x="53" y="47"/>
                      <a:pt x="49" y="52"/>
                    </a:cubicBezTo>
                    <a:cubicBezTo>
                      <a:pt x="44" y="57"/>
                      <a:pt x="41" y="63"/>
                      <a:pt x="38" y="70"/>
                    </a:cubicBezTo>
                    <a:cubicBezTo>
                      <a:pt x="36" y="78"/>
                      <a:pt x="34" y="86"/>
                      <a:pt x="34" y="96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0" y="153"/>
                      <a:pt x="0" y="153"/>
                      <a:pt x="0" y="15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7" name="Freeform 11"/>
              <p:cNvSpPr>
                <a:spLocks noEditPoints="1"/>
              </p:cNvSpPr>
              <p:nvPr/>
            </p:nvSpPr>
            <p:spPr bwMode="auto">
              <a:xfrm>
                <a:off x="2692400" y="-1762125"/>
                <a:ext cx="538163" cy="576263"/>
              </a:xfrm>
              <a:custGeom>
                <a:avLst/>
                <a:gdLst>
                  <a:gd name="T0" fmla="*/ 77 w 145"/>
                  <a:gd name="T1" fmla="*/ 155 h 155"/>
                  <a:gd name="T2" fmla="*/ 47 w 145"/>
                  <a:gd name="T3" fmla="*/ 150 h 155"/>
                  <a:gd name="T4" fmla="*/ 22 w 145"/>
                  <a:gd name="T5" fmla="*/ 134 h 155"/>
                  <a:gd name="T6" fmla="*/ 6 w 145"/>
                  <a:gd name="T7" fmla="*/ 109 h 155"/>
                  <a:gd name="T8" fmla="*/ 0 w 145"/>
                  <a:gd name="T9" fmla="*/ 78 h 155"/>
                  <a:gd name="T10" fmla="*/ 0 w 145"/>
                  <a:gd name="T11" fmla="*/ 77 h 155"/>
                  <a:gd name="T12" fmla="*/ 6 w 145"/>
                  <a:gd name="T13" fmla="*/ 47 h 155"/>
                  <a:gd name="T14" fmla="*/ 21 w 145"/>
                  <a:gd name="T15" fmla="*/ 22 h 155"/>
                  <a:gd name="T16" fmla="*/ 44 w 145"/>
                  <a:gd name="T17" fmla="*/ 6 h 155"/>
                  <a:gd name="T18" fmla="*/ 73 w 145"/>
                  <a:gd name="T19" fmla="*/ 0 h 155"/>
                  <a:gd name="T20" fmla="*/ 104 w 145"/>
                  <a:gd name="T21" fmla="*/ 6 h 155"/>
                  <a:gd name="T22" fmla="*/ 127 w 145"/>
                  <a:gd name="T23" fmla="*/ 24 h 155"/>
                  <a:gd name="T24" fmla="*/ 140 w 145"/>
                  <a:gd name="T25" fmla="*/ 49 h 155"/>
                  <a:gd name="T26" fmla="*/ 145 w 145"/>
                  <a:gd name="T27" fmla="*/ 80 h 155"/>
                  <a:gd name="T28" fmla="*/ 144 w 145"/>
                  <a:gd name="T29" fmla="*/ 84 h 155"/>
                  <a:gd name="T30" fmla="*/ 144 w 145"/>
                  <a:gd name="T31" fmla="*/ 89 h 155"/>
                  <a:gd name="T32" fmla="*/ 34 w 145"/>
                  <a:gd name="T33" fmla="*/ 89 h 155"/>
                  <a:gd name="T34" fmla="*/ 49 w 145"/>
                  <a:gd name="T35" fmla="*/ 118 h 155"/>
                  <a:gd name="T36" fmla="*/ 77 w 145"/>
                  <a:gd name="T37" fmla="*/ 127 h 155"/>
                  <a:gd name="T38" fmla="*/ 99 w 145"/>
                  <a:gd name="T39" fmla="*/ 123 h 155"/>
                  <a:gd name="T40" fmla="*/ 118 w 145"/>
                  <a:gd name="T41" fmla="*/ 109 h 155"/>
                  <a:gd name="T42" fmla="*/ 138 w 145"/>
                  <a:gd name="T43" fmla="*/ 127 h 155"/>
                  <a:gd name="T44" fmla="*/ 112 w 145"/>
                  <a:gd name="T45" fmla="*/ 148 h 155"/>
                  <a:gd name="T46" fmla="*/ 77 w 145"/>
                  <a:gd name="T47" fmla="*/ 155 h 155"/>
                  <a:gd name="T48" fmla="*/ 111 w 145"/>
                  <a:gd name="T49" fmla="*/ 67 h 155"/>
                  <a:gd name="T50" fmla="*/ 107 w 145"/>
                  <a:gd name="T51" fmla="*/ 51 h 155"/>
                  <a:gd name="T52" fmla="*/ 99 w 145"/>
                  <a:gd name="T53" fmla="*/ 39 h 155"/>
                  <a:gd name="T54" fmla="*/ 88 w 145"/>
                  <a:gd name="T55" fmla="*/ 31 h 155"/>
                  <a:gd name="T56" fmla="*/ 73 w 145"/>
                  <a:gd name="T57" fmla="*/ 28 h 155"/>
                  <a:gd name="T58" fmla="*/ 47 w 145"/>
                  <a:gd name="T59" fmla="*/ 38 h 155"/>
                  <a:gd name="T60" fmla="*/ 34 w 145"/>
                  <a:gd name="T61" fmla="*/ 67 h 155"/>
                  <a:gd name="T62" fmla="*/ 111 w 145"/>
                  <a:gd name="T63" fmla="*/ 6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55">
                    <a:moveTo>
                      <a:pt x="77" y="155"/>
                    </a:moveTo>
                    <a:cubicBezTo>
                      <a:pt x="66" y="155"/>
                      <a:pt x="56" y="153"/>
                      <a:pt x="47" y="150"/>
                    </a:cubicBezTo>
                    <a:cubicBezTo>
                      <a:pt x="37" y="146"/>
                      <a:pt x="29" y="141"/>
                      <a:pt x="22" y="134"/>
                    </a:cubicBezTo>
                    <a:cubicBezTo>
                      <a:pt x="16" y="127"/>
                      <a:pt x="10" y="119"/>
                      <a:pt x="6" y="109"/>
                    </a:cubicBezTo>
                    <a:cubicBezTo>
                      <a:pt x="2" y="100"/>
                      <a:pt x="0" y="89"/>
                      <a:pt x="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67"/>
                      <a:pt x="2" y="56"/>
                      <a:pt x="6" y="47"/>
                    </a:cubicBezTo>
                    <a:cubicBezTo>
                      <a:pt x="9" y="38"/>
                      <a:pt x="14" y="29"/>
                      <a:pt x="21" y="22"/>
                    </a:cubicBezTo>
                    <a:cubicBezTo>
                      <a:pt x="27" y="15"/>
                      <a:pt x="35" y="10"/>
                      <a:pt x="44" y="6"/>
                    </a:cubicBezTo>
                    <a:cubicBezTo>
                      <a:pt x="53" y="2"/>
                      <a:pt x="62" y="0"/>
                      <a:pt x="73" y="0"/>
                    </a:cubicBezTo>
                    <a:cubicBezTo>
                      <a:pt x="85" y="0"/>
                      <a:pt x="95" y="2"/>
                      <a:pt x="104" y="6"/>
                    </a:cubicBezTo>
                    <a:cubicBezTo>
                      <a:pt x="113" y="10"/>
                      <a:pt x="121" y="16"/>
                      <a:pt x="127" y="24"/>
                    </a:cubicBezTo>
                    <a:cubicBezTo>
                      <a:pt x="133" y="31"/>
                      <a:pt x="137" y="39"/>
                      <a:pt x="140" y="49"/>
                    </a:cubicBezTo>
                    <a:cubicBezTo>
                      <a:pt x="143" y="59"/>
                      <a:pt x="145" y="69"/>
                      <a:pt x="145" y="80"/>
                    </a:cubicBezTo>
                    <a:cubicBezTo>
                      <a:pt x="145" y="81"/>
                      <a:pt x="145" y="83"/>
                      <a:pt x="144" y="84"/>
                    </a:cubicBezTo>
                    <a:cubicBezTo>
                      <a:pt x="144" y="86"/>
                      <a:pt x="144" y="88"/>
                      <a:pt x="144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6" y="102"/>
                      <a:pt x="41" y="111"/>
                      <a:pt x="49" y="118"/>
                    </a:cubicBezTo>
                    <a:cubicBezTo>
                      <a:pt x="57" y="124"/>
                      <a:pt x="66" y="127"/>
                      <a:pt x="77" y="127"/>
                    </a:cubicBezTo>
                    <a:cubicBezTo>
                      <a:pt x="86" y="127"/>
                      <a:pt x="93" y="126"/>
                      <a:pt x="99" y="123"/>
                    </a:cubicBezTo>
                    <a:cubicBezTo>
                      <a:pt x="106" y="120"/>
                      <a:pt x="112" y="115"/>
                      <a:pt x="118" y="109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1" y="136"/>
                      <a:pt x="122" y="143"/>
                      <a:pt x="112" y="148"/>
                    </a:cubicBezTo>
                    <a:cubicBezTo>
                      <a:pt x="102" y="153"/>
                      <a:pt x="91" y="155"/>
                      <a:pt x="77" y="155"/>
                    </a:cubicBezTo>
                    <a:close/>
                    <a:moveTo>
                      <a:pt x="111" y="67"/>
                    </a:moveTo>
                    <a:cubicBezTo>
                      <a:pt x="110" y="61"/>
                      <a:pt x="109" y="56"/>
                      <a:pt x="107" y="51"/>
                    </a:cubicBezTo>
                    <a:cubicBezTo>
                      <a:pt x="105" y="47"/>
                      <a:pt x="103" y="42"/>
                      <a:pt x="99" y="39"/>
                    </a:cubicBezTo>
                    <a:cubicBezTo>
                      <a:pt x="96" y="36"/>
                      <a:pt x="92" y="33"/>
                      <a:pt x="88" y="31"/>
                    </a:cubicBezTo>
                    <a:cubicBezTo>
                      <a:pt x="84" y="29"/>
                      <a:pt x="78" y="28"/>
                      <a:pt x="73" y="28"/>
                    </a:cubicBezTo>
                    <a:cubicBezTo>
                      <a:pt x="62" y="28"/>
                      <a:pt x="54" y="31"/>
                      <a:pt x="47" y="38"/>
                    </a:cubicBezTo>
                    <a:cubicBezTo>
                      <a:pt x="40" y="46"/>
                      <a:pt x="36" y="55"/>
                      <a:pt x="34" y="67"/>
                    </a:cubicBezTo>
                    <a:lnTo>
                      <a:pt x="111" y="67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8" name="Freeform 12"/>
              <p:cNvSpPr>
                <a:spLocks/>
              </p:cNvSpPr>
              <p:nvPr/>
            </p:nvSpPr>
            <p:spPr bwMode="auto">
              <a:xfrm>
                <a:off x="3260725" y="-1751013"/>
                <a:ext cx="566738" cy="557213"/>
              </a:xfrm>
              <a:custGeom>
                <a:avLst/>
                <a:gdLst>
                  <a:gd name="T0" fmla="*/ 0 w 357"/>
                  <a:gd name="T1" fmla="*/ 0 h 351"/>
                  <a:gd name="T2" fmla="*/ 84 w 357"/>
                  <a:gd name="T3" fmla="*/ 0 h 351"/>
                  <a:gd name="T4" fmla="*/ 180 w 357"/>
                  <a:gd name="T5" fmla="*/ 255 h 351"/>
                  <a:gd name="T6" fmla="*/ 273 w 357"/>
                  <a:gd name="T7" fmla="*/ 0 h 351"/>
                  <a:gd name="T8" fmla="*/ 357 w 357"/>
                  <a:gd name="T9" fmla="*/ 0 h 351"/>
                  <a:gd name="T10" fmla="*/ 215 w 357"/>
                  <a:gd name="T11" fmla="*/ 351 h 351"/>
                  <a:gd name="T12" fmla="*/ 142 w 357"/>
                  <a:gd name="T13" fmla="*/ 351 h 351"/>
                  <a:gd name="T14" fmla="*/ 0 w 357"/>
                  <a:gd name="T15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351">
                    <a:moveTo>
                      <a:pt x="0" y="0"/>
                    </a:moveTo>
                    <a:lnTo>
                      <a:pt x="84" y="0"/>
                    </a:lnTo>
                    <a:lnTo>
                      <a:pt x="180" y="255"/>
                    </a:lnTo>
                    <a:lnTo>
                      <a:pt x="273" y="0"/>
                    </a:lnTo>
                    <a:lnTo>
                      <a:pt x="357" y="0"/>
                    </a:lnTo>
                    <a:lnTo>
                      <a:pt x="215" y="351"/>
                    </a:lnTo>
                    <a:lnTo>
                      <a:pt x="142" y="3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9" name="Freeform 13"/>
              <p:cNvSpPr>
                <a:spLocks noEditPoints="1"/>
              </p:cNvSpPr>
              <p:nvPr/>
            </p:nvSpPr>
            <p:spPr bwMode="auto">
              <a:xfrm>
                <a:off x="1476375" y="-941388"/>
                <a:ext cx="122238" cy="190500"/>
              </a:xfrm>
              <a:custGeom>
                <a:avLst/>
                <a:gdLst>
                  <a:gd name="T0" fmla="*/ 0 w 33"/>
                  <a:gd name="T1" fmla="*/ 39 h 51"/>
                  <a:gd name="T2" fmla="*/ 0 w 33"/>
                  <a:gd name="T3" fmla="*/ 0 h 51"/>
                  <a:gd name="T4" fmla="*/ 6 w 33"/>
                  <a:gd name="T5" fmla="*/ 0 h 51"/>
                  <a:gd name="T6" fmla="*/ 6 w 33"/>
                  <a:gd name="T7" fmla="*/ 15 h 51"/>
                  <a:gd name="T8" fmla="*/ 15 w 33"/>
                  <a:gd name="T9" fmla="*/ 13 h 51"/>
                  <a:gd name="T10" fmla="*/ 20 w 33"/>
                  <a:gd name="T11" fmla="*/ 14 h 51"/>
                  <a:gd name="T12" fmla="*/ 25 w 33"/>
                  <a:gd name="T13" fmla="*/ 15 h 51"/>
                  <a:gd name="T14" fmla="*/ 29 w 33"/>
                  <a:gd name="T15" fmla="*/ 18 h 51"/>
                  <a:gd name="T16" fmla="*/ 32 w 33"/>
                  <a:gd name="T17" fmla="*/ 24 h 51"/>
                  <a:gd name="T18" fmla="*/ 33 w 33"/>
                  <a:gd name="T19" fmla="*/ 32 h 51"/>
                  <a:gd name="T20" fmla="*/ 32 w 33"/>
                  <a:gd name="T21" fmla="*/ 40 h 51"/>
                  <a:gd name="T22" fmla="*/ 29 w 33"/>
                  <a:gd name="T23" fmla="*/ 46 h 51"/>
                  <a:gd name="T24" fmla="*/ 25 w 33"/>
                  <a:gd name="T25" fmla="*/ 49 h 51"/>
                  <a:gd name="T26" fmla="*/ 20 w 33"/>
                  <a:gd name="T27" fmla="*/ 51 h 51"/>
                  <a:gd name="T28" fmla="*/ 16 w 33"/>
                  <a:gd name="T29" fmla="*/ 51 h 51"/>
                  <a:gd name="T30" fmla="*/ 9 w 33"/>
                  <a:gd name="T31" fmla="*/ 50 h 51"/>
                  <a:gd name="T32" fmla="*/ 4 w 33"/>
                  <a:gd name="T33" fmla="*/ 48 h 51"/>
                  <a:gd name="T34" fmla="*/ 1 w 33"/>
                  <a:gd name="T35" fmla="*/ 45 h 51"/>
                  <a:gd name="T36" fmla="*/ 0 w 33"/>
                  <a:gd name="T37" fmla="*/ 42 h 51"/>
                  <a:gd name="T38" fmla="*/ 0 w 33"/>
                  <a:gd name="T39" fmla="*/ 39 h 51"/>
                  <a:gd name="T40" fmla="*/ 6 w 33"/>
                  <a:gd name="T41" fmla="*/ 40 h 51"/>
                  <a:gd name="T42" fmla="*/ 16 w 33"/>
                  <a:gd name="T43" fmla="*/ 46 h 51"/>
                  <a:gd name="T44" fmla="*/ 20 w 33"/>
                  <a:gd name="T45" fmla="*/ 46 h 51"/>
                  <a:gd name="T46" fmla="*/ 23 w 33"/>
                  <a:gd name="T47" fmla="*/ 44 h 51"/>
                  <a:gd name="T48" fmla="*/ 26 w 33"/>
                  <a:gd name="T49" fmla="*/ 39 h 51"/>
                  <a:gd name="T50" fmla="*/ 27 w 33"/>
                  <a:gd name="T51" fmla="*/ 32 h 51"/>
                  <a:gd name="T52" fmla="*/ 25 w 33"/>
                  <a:gd name="T53" fmla="*/ 21 h 51"/>
                  <a:gd name="T54" fmla="*/ 15 w 33"/>
                  <a:gd name="T55" fmla="*/ 18 h 51"/>
                  <a:gd name="T56" fmla="*/ 6 w 33"/>
                  <a:gd name="T57" fmla="*/ 20 h 51"/>
                  <a:gd name="T58" fmla="*/ 6 w 33"/>
                  <a:gd name="T5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51">
                    <a:moveTo>
                      <a:pt x="0" y="3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9" y="14"/>
                      <a:pt x="12" y="13"/>
                      <a:pt x="15" y="13"/>
                    </a:cubicBezTo>
                    <a:cubicBezTo>
                      <a:pt x="17" y="13"/>
                      <a:pt x="19" y="13"/>
                      <a:pt x="20" y="14"/>
                    </a:cubicBezTo>
                    <a:cubicBezTo>
                      <a:pt x="22" y="14"/>
                      <a:pt x="23" y="14"/>
                      <a:pt x="25" y="15"/>
                    </a:cubicBezTo>
                    <a:cubicBezTo>
                      <a:pt x="27" y="16"/>
                      <a:pt x="28" y="17"/>
                      <a:pt x="29" y="18"/>
                    </a:cubicBezTo>
                    <a:cubicBezTo>
                      <a:pt x="30" y="20"/>
                      <a:pt x="31" y="22"/>
                      <a:pt x="32" y="24"/>
                    </a:cubicBezTo>
                    <a:cubicBezTo>
                      <a:pt x="33" y="26"/>
                      <a:pt x="33" y="29"/>
                      <a:pt x="33" y="32"/>
                    </a:cubicBezTo>
                    <a:cubicBezTo>
                      <a:pt x="33" y="35"/>
                      <a:pt x="33" y="38"/>
                      <a:pt x="32" y="40"/>
                    </a:cubicBezTo>
                    <a:cubicBezTo>
                      <a:pt x="31" y="43"/>
                      <a:pt x="30" y="45"/>
                      <a:pt x="29" y="46"/>
                    </a:cubicBezTo>
                    <a:cubicBezTo>
                      <a:pt x="28" y="47"/>
                      <a:pt x="26" y="48"/>
                      <a:pt x="25" y="49"/>
                    </a:cubicBezTo>
                    <a:cubicBezTo>
                      <a:pt x="23" y="50"/>
                      <a:pt x="22" y="51"/>
                      <a:pt x="20" y="51"/>
                    </a:cubicBezTo>
                    <a:cubicBezTo>
                      <a:pt x="19" y="51"/>
                      <a:pt x="17" y="51"/>
                      <a:pt x="16" y="51"/>
                    </a:cubicBezTo>
                    <a:cubicBezTo>
                      <a:pt x="13" y="51"/>
                      <a:pt x="11" y="51"/>
                      <a:pt x="9" y="50"/>
                    </a:cubicBezTo>
                    <a:cubicBezTo>
                      <a:pt x="7" y="49"/>
                      <a:pt x="5" y="49"/>
                      <a:pt x="4" y="48"/>
                    </a:cubicBezTo>
                    <a:cubicBezTo>
                      <a:pt x="3" y="47"/>
                      <a:pt x="2" y="46"/>
                      <a:pt x="1" y="45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41"/>
                      <a:pt x="0" y="40"/>
                      <a:pt x="0" y="39"/>
                    </a:cubicBezTo>
                    <a:close/>
                    <a:moveTo>
                      <a:pt x="6" y="40"/>
                    </a:moveTo>
                    <a:cubicBezTo>
                      <a:pt x="6" y="44"/>
                      <a:pt x="9" y="46"/>
                      <a:pt x="16" y="46"/>
                    </a:cubicBezTo>
                    <a:cubicBezTo>
                      <a:pt x="17" y="46"/>
                      <a:pt x="19" y="46"/>
                      <a:pt x="20" y="46"/>
                    </a:cubicBezTo>
                    <a:cubicBezTo>
                      <a:pt x="21" y="45"/>
                      <a:pt x="22" y="45"/>
                      <a:pt x="23" y="44"/>
                    </a:cubicBezTo>
                    <a:cubicBezTo>
                      <a:pt x="25" y="43"/>
                      <a:pt x="26" y="42"/>
                      <a:pt x="26" y="39"/>
                    </a:cubicBezTo>
                    <a:cubicBezTo>
                      <a:pt x="27" y="37"/>
                      <a:pt x="27" y="35"/>
                      <a:pt x="27" y="32"/>
                    </a:cubicBezTo>
                    <a:cubicBezTo>
                      <a:pt x="27" y="27"/>
                      <a:pt x="26" y="23"/>
                      <a:pt x="25" y="21"/>
                    </a:cubicBezTo>
                    <a:cubicBezTo>
                      <a:pt x="23" y="19"/>
                      <a:pt x="20" y="18"/>
                      <a:pt x="15" y="18"/>
                    </a:cubicBezTo>
                    <a:cubicBezTo>
                      <a:pt x="12" y="18"/>
                      <a:pt x="9" y="19"/>
                      <a:pt x="6" y="20"/>
                    </a:cubicBez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0" name="Freeform 14"/>
              <p:cNvSpPr>
                <a:spLocks/>
              </p:cNvSpPr>
              <p:nvPr/>
            </p:nvSpPr>
            <p:spPr bwMode="auto">
              <a:xfrm>
                <a:off x="1601788" y="-889000"/>
                <a:ext cx="127000" cy="190500"/>
              </a:xfrm>
              <a:custGeom>
                <a:avLst/>
                <a:gdLst>
                  <a:gd name="T0" fmla="*/ 0 w 34"/>
                  <a:gd name="T1" fmla="*/ 0 h 51"/>
                  <a:gd name="T2" fmla="*/ 6 w 34"/>
                  <a:gd name="T3" fmla="*/ 0 h 51"/>
                  <a:gd name="T4" fmla="*/ 17 w 34"/>
                  <a:gd name="T5" fmla="*/ 29 h 51"/>
                  <a:gd name="T6" fmla="*/ 28 w 34"/>
                  <a:gd name="T7" fmla="*/ 0 h 51"/>
                  <a:gd name="T8" fmla="*/ 34 w 34"/>
                  <a:gd name="T9" fmla="*/ 0 h 51"/>
                  <a:gd name="T10" fmla="*/ 18 w 34"/>
                  <a:gd name="T11" fmla="*/ 40 h 51"/>
                  <a:gd name="T12" fmla="*/ 6 w 34"/>
                  <a:gd name="T13" fmla="*/ 51 h 51"/>
                  <a:gd name="T14" fmla="*/ 3 w 34"/>
                  <a:gd name="T15" fmla="*/ 50 h 51"/>
                  <a:gd name="T16" fmla="*/ 3 w 34"/>
                  <a:gd name="T17" fmla="*/ 45 h 51"/>
                  <a:gd name="T18" fmla="*/ 6 w 34"/>
                  <a:gd name="T19" fmla="*/ 46 h 51"/>
                  <a:gd name="T20" fmla="*/ 9 w 34"/>
                  <a:gd name="T21" fmla="*/ 45 h 51"/>
                  <a:gd name="T22" fmla="*/ 11 w 34"/>
                  <a:gd name="T23" fmla="*/ 42 h 51"/>
                  <a:gd name="T24" fmla="*/ 13 w 34"/>
                  <a:gd name="T25" fmla="*/ 39 h 51"/>
                  <a:gd name="T26" fmla="*/ 14 w 34"/>
                  <a:gd name="T27" fmla="*/ 37 h 51"/>
                  <a:gd name="T28" fmla="*/ 14 w 34"/>
                  <a:gd name="T29" fmla="*/ 36 h 51"/>
                  <a:gd name="T30" fmla="*/ 0 w 34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51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47"/>
                      <a:pt x="12" y="51"/>
                      <a:pt x="6" y="51"/>
                    </a:cubicBezTo>
                    <a:cubicBezTo>
                      <a:pt x="5" y="51"/>
                      <a:pt x="4" y="51"/>
                      <a:pt x="3" y="5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6"/>
                      <a:pt x="5" y="46"/>
                      <a:pt x="6" y="46"/>
                    </a:cubicBezTo>
                    <a:cubicBezTo>
                      <a:pt x="7" y="46"/>
                      <a:pt x="8" y="46"/>
                      <a:pt x="9" y="45"/>
                    </a:cubicBezTo>
                    <a:cubicBezTo>
                      <a:pt x="10" y="44"/>
                      <a:pt x="11" y="43"/>
                      <a:pt x="11" y="42"/>
                    </a:cubicBezTo>
                    <a:cubicBezTo>
                      <a:pt x="12" y="41"/>
                      <a:pt x="12" y="40"/>
                      <a:pt x="13" y="39"/>
                    </a:cubicBezTo>
                    <a:cubicBezTo>
                      <a:pt x="13" y="39"/>
                      <a:pt x="14" y="38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1" name="Freeform 15"/>
              <p:cNvSpPr>
                <a:spLocks noEditPoints="1"/>
              </p:cNvSpPr>
              <p:nvPr/>
            </p:nvSpPr>
            <p:spPr bwMode="auto">
              <a:xfrm>
                <a:off x="1865313" y="-952500"/>
                <a:ext cx="166688" cy="201613"/>
              </a:xfrm>
              <a:custGeom>
                <a:avLst/>
                <a:gdLst>
                  <a:gd name="T0" fmla="*/ 0 w 45"/>
                  <a:gd name="T1" fmla="*/ 54 h 54"/>
                  <a:gd name="T2" fmla="*/ 0 w 45"/>
                  <a:gd name="T3" fmla="*/ 0 h 54"/>
                  <a:gd name="T4" fmla="*/ 22 w 45"/>
                  <a:gd name="T5" fmla="*/ 0 h 54"/>
                  <a:gd name="T6" fmla="*/ 37 w 45"/>
                  <a:gd name="T7" fmla="*/ 4 h 54"/>
                  <a:gd name="T8" fmla="*/ 43 w 45"/>
                  <a:gd name="T9" fmla="*/ 17 h 54"/>
                  <a:gd name="T10" fmla="*/ 30 w 45"/>
                  <a:gd name="T11" fmla="*/ 33 h 54"/>
                  <a:gd name="T12" fmla="*/ 45 w 45"/>
                  <a:gd name="T13" fmla="*/ 54 h 54"/>
                  <a:gd name="T14" fmla="*/ 33 w 45"/>
                  <a:gd name="T15" fmla="*/ 54 h 54"/>
                  <a:gd name="T16" fmla="*/ 20 w 45"/>
                  <a:gd name="T17" fmla="*/ 35 h 54"/>
                  <a:gd name="T18" fmla="*/ 10 w 45"/>
                  <a:gd name="T19" fmla="*/ 35 h 54"/>
                  <a:gd name="T20" fmla="*/ 10 w 45"/>
                  <a:gd name="T21" fmla="*/ 54 h 54"/>
                  <a:gd name="T22" fmla="*/ 0 w 45"/>
                  <a:gd name="T23" fmla="*/ 54 h 54"/>
                  <a:gd name="T24" fmla="*/ 10 w 45"/>
                  <a:gd name="T25" fmla="*/ 26 h 54"/>
                  <a:gd name="T26" fmla="*/ 22 w 45"/>
                  <a:gd name="T27" fmla="*/ 26 h 54"/>
                  <a:gd name="T28" fmla="*/ 30 w 45"/>
                  <a:gd name="T29" fmla="*/ 24 h 54"/>
                  <a:gd name="T30" fmla="*/ 33 w 45"/>
                  <a:gd name="T31" fmla="*/ 17 h 54"/>
                  <a:gd name="T32" fmla="*/ 30 w 45"/>
                  <a:gd name="T33" fmla="*/ 11 h 54"/>
                  <a:gd name="T34" fmla="*/ 22 w 45"/>
                  <a:gd name="T35" fmla="*/ 9 h 54"/>
                  <a:gd name="T36" fmla="*/ 10 w 45"/>
                  <a:gd name="T37" fmla="*/ 9 h 54"/>
                  <a:gd name="T38" fmla="*/ 10 w 45"/>
                  <a:gd name="T39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9" y="0"/>
                      <a:pt x="34" y="1"/>
                      <a:pt x="37" y="4"/>
                    </a:cubicBezTo>
                    <a:cubicBezTo>
                      <a:pt x="41" y="7"/>
                      <a:pt x="43" y="12"/>
                      <a:pt x="43" y="17"/>
                    </a:cubicBezTo>
                    <a:cubicBezTo>
                      <a:pt x="43" y="25"/>
                      <a:pt x="39" y="31"/>
                      <a:pt x="30" y="3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0" y="54"/>
                    </a:lnTo>
                    <a:close/>
                    <a:moveTo>
                      <a:pt x="10" y="26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5" y="26"/>
                      <a:pt x="28" y="25"/>
                      <a:pt x="30" y="24"/>
                    </a:cubicBezTo>
                    <a:cubicBezTo>
                      <a:pt x="32" y="23"/>
                      <a:pt x="33" y="21"/>
                      <a:pt x="33" y="17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8" y="10"/>
                      <a:pt x="25" y="9"/>
                      <a:pt x="22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2" name="Freeform 16"/>
              <p:cNvSpPr>
                <a:spLocks noEditPoints="1"/>
              </p:cNvSpPr>
              <p:nvPr/>
            </p:nvSpPr>
            <p:spPr bwMode="auto">
              <a:xfrm>
                <a:off x="2076450" y="-952500"/>
                <a:ext cx="207963" cy="201613"/>
              </a:xfrm>
              <a:custGeom>
                <a:avLst/>
                <a:gdLst>
                  <a:gd name="T0" fmla="*/ 0 w 131"/>
                  <a:gd name="T1" fmla="*/ 127 h 127"/>
                  <a:gd name="T2" fmla="*/ 52 w 131"/>
                  <a:gd name="T3" fmla="*/ 0 h 127"/>
                  <a:gd name="T4" fmla="*/ 78 w 131"/>
                  <a:gd name="T5" fmla="*/ 0 h 127"/>
                  <a:gd name="T6" fmla="*/ 131 w 131"/>
                  <a:gd name="T7" fmla="*/ 127 h 127"/>
                  <a:gd name="T8" fmla="*/ 106 w 131"/>
                  <a:gd name="T9" fmla="*/ 127 h 127"/>
                  <a:gd name="T10" fmla="*/ 94 w 131"/>
                  <a:gd name="T11" fmla="*/ 96 h 127"/>
                  <a:gd name="T12" fmla="*/ 38 w 131"/>
                  <a:gd name="T13" fmla="*/ 96 h 127"/>
                  <a:gd name="T14" fmla="*/ 26 w 131"/>
                  <a:gd name="T15" fmla="*/ 127 h 127"/>
                  <a:gd name="T16" fmla="*/ 0 w 131"/>
                  <a:gd name="T17" fmla="*/ 127 h 127"/>
                  <a:gd name="T18" fmla="*/ 45 w 131"/>
                  <a:gd name="T19" fmla="*/ 75 h 127"/>
                  <a:gd name="T20" fmla="*/ 85 w 131"/>
                  <a:gd name="T21" fmla="*/ 75 h 127"/>
                  <a:gd name="T22" fmla="*/ 66 w 131"/>
                  <a:gd name="T23" fmla="*/ 26 h 127"/>
                  <a:gd name="T24" fmla="*/ 45 w 131"/>
                  <a:gd name="T25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27">
                    <a:moveTo>
                      <a:pt x="0" y="127"/>
                    </a:moveTo>
                    <a:lnTo>
                      <a:pt x="52" y="0"/>
                    </a:lnTo>
                    <a:lnTo>
                      <a:pt x="78" y="0"/>
                    </a:lnTo>
                    <a:lnTo>
                      <a:pt x="131" y="127"/>
                    </a:lnTo>
                    <a:lnTo>
                      <a:pt x="106" y="127"/>
                    </a:lnTo>
                    <a:lnTo>
                      <a:pt x="94" y="96"/>
                    </a:lnTo>
                    <a:lnTo>
                      <a:pt x="38" y="96"/>
                    </a:lnTo>
                    <a:lnTo>
                      <a:pt x="26" y="127"/>
                    </a:lnTo>
                    <a:lnTo>
                      <a:pt x="0" y="127"/>
                    </a:lnTo>
                    <a:close/>
                    <a:moveTo>
                      <a:pt x="45" y="75"/>
                    </a:moveTo>
                    <a:lnTo>
                      <a:pt x="85" y="75"/>
                    </a:lnTo>
                    <a:lnTo>
                      <a:pt x="66" y="26"/>
                    </a:lnTo>
                    <a:lnTo>
                      <a:pt x="45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3" name="Rectangle 17"/>
              <p:cNvSpPr>
                <a:spLocks noChangeArrowheads="1"/>
              </p:cNvSpPr>
              <p:nvPr/>
            </p:nvSpPr>
            <p:spPr bwMode="auto">
              <a:xfrm>
                <a:off x="2336800" y="-952500"/>
                <a:ext cx="36513" cy="201613"/>
              </a:xfrm>
              <a:prstGeom prst="rect">
                <a:avLst/>
              </a:pr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4" name="Freeform 18"/>
              <p:cNvSpPr>
                <a:spLocks/>
              </p:cNvSpPr>
              <p:nvPr/>
            </p:nvSpPr>
            <p:spPr bwMode="auto">
              <a:xfrm>
                <a:off x="2439988" y="-952500"/>
                <a:ext cx="190500" cy="201613"/>
              </a:xfrm>
              <a:custGeom>
                <a:avLst/>
                <a:gdLst>
                  <a:gd name="T0" fmla="*/ 0 w 120"/>
                  <a:gd name="T1" fmla="*/ 127 h 127"/>
                  <a:gd name="T2" fmla="*/ 0 w 120"/>
                  <a:gd name="T3" fmla="*/ 0 h 127"/>
                  <a:gd name="T4" fmla="*/ 28 w 120"/>
                  <a:gd name="T5" fmla="*/ 0 h 127"/>
                  <a:gd name="T6" fmla="*/ 96 w 120"/>
                  <a:gd name="T7" fmla="*/ 94 h 127"/>
                  <a:gd name="T8" fmla="*/ 96 w 120"/>
                  <a:gd name="T9" fmla="*/ 0 h 127"/>
                  <a:gd name="T10" fmla="*/ 120 w 120"/>
                  <a:gd name="T11" fmla="*/ 0 h 127"/>
                  <a:gd name="T12" fmla="*/ 120 w 120"/>
                  <a:gd name="T13" fmla="*/ 127 h 127"/>
                  <a:gd name="T14" fmla="*/ 94 w 120"/>
                  <a:gd name="T15" fmla="*/ 127 h 127"/>
                  <a:gd name="T16" fmla="*/ 26 w 120"/>
                  <a:gd name="T17" fmla="*/ 31 h 127"/>
                  <a:gd name="T18" fmla="*/ 26 w 120"/>
                  <a:gd name="T19" fmla="*/ 127 h 127"/>
                  <a:gd name="T20" fmla="*/ 0 w 120"/>
                  <a:gd name="T2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27">
                    <a:moveTo>
                      <a:pt x="0" y="12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96" y="94"/>
                    </a:lnTo>
                    <a:lnTo>
                      <a:pt x="96" y="0"/>
                    </a:lnTo>
                    <a:lnTo>
                      <a:pt x="120" y="0"/>
                    </a:lnTo>
                    <a:lnTo>
                      <a:pt x="120" y="127"/>
                    </a:lnTo>
                    <a:lnTo>
                      <a:pt x="94" y="127"/>
                    </a:lnTo>
                    <a:lnTo>
                      <a:pt x="26" y="31"/>
                    </a:lnTo>
                    <a:lnTo>
                      <a:pt x="26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5" name="Freeform 19"/>
              <p:cNvSpPr>
                <a:spLocks/>
              </p:cNvSpPr>
              <p:nvPr/>
            </p:nvSpPr>
            <p:spPr bwMode="auto">
              <a:xfrm>
                <a:off x="2700338" y="-952500"/>
                <a:ext cx="203200" cy="201613"/>
              </a:xfrm>
              <a:custGeom>
                <a:avLst/>
                <a:gdLst>
                  <a:gd name="T0" fmla="*/ 0 w 128"/>
                  <a:gd name="T1" fmla="*/ 127 h 127"/>
                  <a:gd name="T2" fmla="*/ 0 w 128"/>
                  <a:gd name="T3" fmla="*/ 0 h 127"/>
                  <a:gd name="T4" fmla="*/ 26 w 128"/>
                  <a:gd name="T5" fmla="*/ 0 h 127"/>
                  <a:gd name="T6" fmla="*/ 63 w 128"/>
                  <a:gd name="T7" fmla="*/ 52 h 127"/>
                  <a:gd name="T8" fmla="*/ 103 w 128"/>
                  <a:gd name="T9" fmla="*/ 0 h 127"/>
                  <a:gd name="T10" fmla="*/ 128 w 128"/>
                  <a:gd name="T11" fmla="*/ 0 h 127"/>
                  <a:gd name="T12" fmla="*/ 128 w 128"/>
                  <a:gd name="T13" fmla="*/ 127 h 127"/>
                  <a:gd name="T14" fmla="*/ 105 w 128"/>
                  <a:gd name="T15" fmla="*/ 127 h 127"/>
                  <a:gd name="T16" fmla="*/ 105 w 128"/>
                  <a:gd name="T17" fmla="*/ 33 h 127"/>
                  <a:gd name="T18" fmla="*/ 63 w 128"/>
                  <a:gd name="T19" fmla="*/ 89 h 127"/>
                  <a:gd name="T20" fmla="*/ 23 w 128"/>
                  <a:gd name="T21" fmla="*/ 33 h 127"/>
                  <a:gd name="T22" fmla="*/ 23 w 128"/>
                  <a:gd name="T23" fmla="*/ 127 h 127"/>
                  <a:gd name="T24" fmla="*/ 0 w 128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127">
                    <a:moveTo>
                      <a:pt x="0" y="127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3" y="52"/>
                    </a:lnTo>
                    <a:lnTo>
                      <a:pt x="103" y="0"/>
                    </a:lnTo>
                    <a:lnTo>
                      <a:pt x="128" y="0"/>
                    </a:lnTo>
                    <a:lnTo>
                      <a:pt x="128" y="127"/>
                    </a:lnTo>
                    <a:lnTo>
                      <a:pt x="105" y="127"/>
                    </a:lnTo>
                    <a:lnTo>
                      <a:pt x="105" y="33"/>
                    </a:lnTo>
                    <a:lnTo>
                      <a:pt x="63" y="89"/>
                    </a:lnTo>
                    <a:lnTo>
                      <a:pt x="23" y="33"/>
                    </a:lnTo>
                    <a:lnTo>
                      <a:pt x="23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" name="Freeform 20"/>
              <p:cNvSpPr>
                <a:spLocks noEditPoints="1"/>
              </p:cNvSpPr>
              <p:nvPr/>
            </p:nvSpPr>
            <p:spPr bwMode="auto">
              <a:xfrm>
                <a:off x="2952750" y="-952500"/>
                <a:ext cx="211138" cy="201613"/>
              </a:xfrm>
              <a:custGeom>
                <a:avLst/>
                <a:gdLst>
                  <a:gd name="T0" fmla="*/ 0 w 133"/>
                  <a:gd name="T1" fmla="*/ 127 h 127"/>
                  <a:gd name="T2" fmla="*/ 54 w 133"/>
                  <a:gd name="T3" fmla="*/ 0 h 127"/>
                  <a:gd name="T4" fmla="*/ 79 w 133"/>
                  <a:gd name="T5" fmla="*/ 0 h 127"/>
                  <a:gd name="T6" fmla="*/ 133 w 133"/>
                  <a:gd name="T7" fmla="*/ 127 h 127"/>
                  <a:gd name="T8" fmla="*/ 107 w 133"/>
                  <a:gd name="T9" fmla="*/ 127 h 127"/>
                  <a:gd name="T10" fmla="*/ 96 w 133"/>
                  <a:gd name="T11" fmla="*/ 96 h 127"/>
                  <a:gd name="T12" fmla="*/ 40 w 133"/>
                  <a:gd name="T13" fmla="*/ 96 h 127"/>
                  <a:gd name="T14" fmla="*/ 26 w 133"/>
                  <a:gd name="T15" fmla="*/ 127 h 127"/>
                  <a:gd name="T16" fmla="*/ 0 w 133"/>
                  <a:gd name="T17" fmla="*/ 127 h 127"/>
                  <a:gd name="T18" fmla="*/ 47 w 133"/>
                  <a:gd name="T19" fmla="*/ 75 h 127"/>
                  <a:gd name="T20" fmla="*/ 86 w 133"/>
                  <a:gd name="T21" fmla="*/ 75 h 127"/>
                  <a:gd name="T22" fmla="*/ 68 w 133"/>
                  <a:gd name="T23" fmla="*/ 26 h 127"/>
                  <a:gd name="T24" fmla="*/ 47 w 133"/>
                  <a:gd name="T25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7">
                    <a:moveTo>
                      <a:pt x="0" y="127"/>
                    </a:moveTo>
                    <a:lnTo>
                      <a:pt x="54" y="0"/>
                    </a:lnTo>
                    <a:lnTo>
                      <a:pt x="79" y="0"/>
                    </a:lnTo>
                    <a:lnTo>
                      <a:pt x="133" y="127"/>
                    </a:lnTo>
                    <a:lnTo>
                      <a:pt x="107" y="127"/>
                    </a:lnTo>
                    <a:lnTo>
                      <a:pt x="96" y="96"/>
                    </a:lnTo>
                    <a:lnTo>
                      <a:pt x="40" y="96"/>
                    </a:lnTo>
                    <a:lnTo>
                      <a:pt x="26" y="127"/>
                    </a:lnTo>
                    <a:lnTo>
                      <a:pt x="0" y="127"/>
                    </a:lnTo>
                    <a:close/>
                    <a:moveTo>
                      <a:pt x="47" y="75"/>
                    </a:moveTo>
                    <a:lnTo>
                      <a:pt x="86" y="75"/>
                    </a:lnTo>
                    <a:lnTo>
                      <a:pt x="68" y="26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" name="Freeform 21"/>
              <p:cNvSpPr>
                <a:spLocks/>
              </p:cNvSpPr>
              <p:nvPr/>
            </p:nvSpPr>
            <p:spPr bwMode="auto">
              <a:xfrm>
                <a:off x="3208338" y="-952500"/>
                <a:ext cx="177800" cy="201613"/>
              </a:xfrm>
              <a:custGeom>
                <a:avLst/>
                <a:gdLst>
                  <a:gd name="T0" fmla="*/ 0 w 112"/>
                  <a:gd name="T1" fmla="*/ 127 h 127"/>
                  <a:gd name="T2" fmla="*/ 0 w 112"/>
                  <a:gd name="T3" fmla="*/ 0 h 127"/>
                  <a:gd name="T4" fmla="*/ 23 w 112"/>
                  <a:gd name="T5" fmla="*/ 0 h 127"/>
                  <a:gd name="T6" fmla="*/ 23 w 112"/>
                  <a:gd name="T7" fmla="*/ 54 h 127"/>
                  <a:gd name="T8" fmla="*/ 75 w 112"/>
                  <a:gd name="T9" fmla="*/ 0 h 127"/>
                  <a:gd name="T10" fmla="*/ 105 w 112"/>
                  <a:gd name="T11" fmla="*/ 0 h 127"/>
                  <a:gd name="T12" fmla="*/ 54 w 112"/>
                  <a:gd name="T13" fmla="*/ 54 h 127"/>
                  <a:gd name="T14" fmla="*/ 112 w 112"/>
                  <a:gd name="T15" fmla="*/ 127 h 127"/>
                  <a:gd name="T16" fmla="*/ 82 w 112"/>
                  <a:gd name="T17" fmla="*/ 127 h 127"/>
                  <a:gd name="T18" fmla="*/ 37 w 112"/>
                  <a:gd name="T19" fmla="*/ 71 h 127"/>
                  <a:gd name="T20" fmla="*/ 23 w 112"/>
                  <a:gd name="T21" fmla="*/ 85 h 127"/>
                  <a:gd name="T22" fmla="*/ 23 w 112"/>
                  <a:gd name="T23" fmla="*/ 127 h 127"/>
                  <a:gd name="T24" fmla="*/ 0 w 112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7">
                    <a:moveTo>
                      <a:pt x="0" y="127"/>
                    </a:moveTo>
                    <a:lnTo>
                      <a:pt x="0" y="0"/>
                    </a:lnTo>
                    <a:lnTo>
                      <a:pt x="23" y="0"/>
                    </a:lnTo>
                    <a:lnTo>
                      <a:pt x="23" y="54"/>
                    </a:lnTo>
                    <a:lnTo>
                      <a:pt x="75" y="0"/>
                    </a:lnTo>
                    <a:lnTo>
                      <a:pt x="105" y="0"/>
                    </a:lnTo>
                    <a:lnTo>
                      <a:pt x="54" y="54"/>
                    </a:lnTo>
                    <a:lnTo>
                      <a:pt x="112" y="127"/>
                    </a:lnTo>
                    <a:lnTo>
                      <a:pt x="82" y="127"/>
                    </a:lnTo>
                    <a:lnTo>
                      <a:pt x="37" y="71"/>
                    </a:lnTo>
                    <a:lnTo>
                      <a:pt x="23" y="85"/>
                    </a:lnTo>
                    <a:lnTo>
                      <a:pt x="23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" name="Freeform 22"/>
              <p:cNvSpPr>
                <a:spLocks/>
              </p:cNvSpPr>
              <p:nvPr/>
            </p:nvSpPr>
            <p:spPr bwMode="auto">
              <a:xfrm>
                <a:off x="3435350" y="-952500"/>
                <a:ext cx="139700" cy="201613"/>
              </a:xfrm>
              <a:custGeom>
                <a:avLst/>
                <a:gdLst>
                  <a:gd name="T0" fmla="*/ 0 w 88"/>
                  <a:gd name="T1" fmla="*/ 127 h 127"/>
                  <a:gd name="T2" fmla="*/ 0 w 88"/>
                  <a:gd name="T3" fmla="*/ 0 h 127"/>
                  <a:gd name="T4" fmla="*/ 88 w 88"/>
                  <a:gd name="T5" fmla="*/ 0 h 127"/>
                  <a:gd name="T6" fmla="*/ 88 w 88"/>
                  <a:gd name="T7" fmla="*/ 22 h 127"/>
                  <a:gd name="T8" fmla="*/ 23 w 88"/>
                  <a:gd name="T9" fmla="*/ 22 h 127"/>
                  <a:gd name="T10" fmla="*/ 23 w 88"/>
                  <a:gd name="T11" fmla="*/ 52 h 127"/>
                  <a:gd name="T12" fmla="*/ 79 w 88"/>
                  <a:gd name="T13" fmla="*/ 52 h 127"/>
                  <a:gd name="T14" fmla="*/ 79 w 88"/>
                  <a:gd name="T15" fmla="*/ 73 h 127"/>
                  <a:gd name="T16" fmla="*/ 23 w 88"/>
                  <a:gd name="T17" fmla="*/ 73 h 127"/>
                  <a:gd name="T18" fmla="*/ 23 w 88"/>
                  <a:gd name="T19" fmla="*/ 106 h 127"/>
                  <a:gd name="T20" fmla="*/ 88 w 88"/>
                  <a:gd name="T21" fmla="*/ 106 h 127"/>
                  <a:gd name="T22" fmla="*/ 88 w 88"/>
                  <a:gd name="T23" fmla="*/ 127 h 127"/>
                  <a:gd name="T24" fmla="*/ 0 w 88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27">
                    <a:moveTo>
                      <a:pt x="0" y="127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8" y="22"/>
                    </a:lnTo>
                    <a:lnTo>
                      <a:pt x="23" y="22"/>
                    </a:lnTo>
                    <a:lnTo>
                      <a:pt x="23" y="52"/>
                    </a:lnTo>
                    <a:lnTo>
                      <a:pt x="79" y="52"/>
                    </a:lnTo>
                    <a:lnTo>
                      <a:pt x="79" y="73"/>
                    </a:lnTo>
                    <a:lnTo>
                      <a:pt x="23" y="73"/>
                    </a:lnTo>
                    <a:lnTo>
                      <a:pt x="23" y="106"/>
                    </a:lnTo>
                    <a:lnTo>
                      <a:pt x="88" y="106"/>
                    </a:lnTo>
                    <a:lnTo>
                      <a:pt x="88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" name="Freeform 23"/>
              <p:cNvSpPr>
                <a:spLocks noEditPoints="1"/>
              </p:cNvSpPr>
              <p:nvPr/>
            </p:nvSpPr>
            <p:spPr bwMode="auto">
              <a:xfrm>
                <a:off x="3635375" y="-952500"/>
                <a:ext cx="166688" cy="201613"/>
              </a:xfrm>
              <a:custGeom>
                <a:avLst/>
                <a:gdLst>
                  <a:gd name="T0" fmla="*/ 0 w 45"/>
                  <a:gd name="T1" fmla="*/ 54 h 54"/>
                  <a:gd name="T2" fmla="*/ 0 w 45"/>
                  <a:gd name="T3" fmla="*/ 0 h 54"/>
                  <a:gd name="T4" fmla="*/ 21 w 45"/>
                  <a:gd name="T5" fmla="*/ 0 h 54"/>
                  <a:gd name="T6" fmla="*/ 37 w 45"/>
                  <a:gd name="T7" fmla="*/ 4 h 54"/>
                  <a:gd name="T8" fmla="*/ 42 w 45"/>
                  <a:gd name="T9" fmla="*/ 17 h 54"/>
                  <a:gd name="T10" fmla="*/ 30 w 45"/>
                  <a:gd name="T11" fmla="*/ 33 h 54"/>
                  <a:gd name="T12" fmla="*/ 45 w 45"/>
                  <a:gd name="T13" fmla="*/ 54 h 54"/>
                  <a:gd name="T14" fmla="*/ 32 w 45"/>
                  <a:gd name="T15" fmla="*/ 54 h 54"/>
                  <a:gd name="T16" fmla="*/ 19 w 45"/>
                  <a:gd name="T17" fmla="*/ 35 h 54"/>
                  <a:gd name="T18" fmla="*/ 10 w 45"/>
                  <a:gd name="T19" fmla="*/ 35 h 54"/>
                  <a:gd name="T20" fmla="*/ 10 w 45"/>
                  <a:gd name="T21" fmla="*/ 54 h 54"/>
                  <a:gd name="T22" fmla="*/ 0 w 45"/>
                  <a:gd name="T23" fmla="*/ 54 h 54"/>
                  <a:gd name="T24" fmla="*/ 10 w 45"/>
                  <a:gd name="T25" fmla="*/ 26 h 54"/>
                  <a:gd name="T26" fmla="*/ 21 w 45"/>
                  <a:gd name="T27" fmla="*/ 26 h 54"/>
                  <a:gd name="T28" fmla="*/ 29 w 45"/>
                  <a:gd name="T29" fmla="*/ 24 h 54"/>
                  <a:gd name="T30" fmla="*/ 32 w 45"/>
                  <a:gd name="T31" fmla="*/ 17 h 54"/>
                  <a:gd name="T32" fmla="*/ 29 w 45"/>
                  <a:gd name="T33" fmla="*/ 11 h 54"/>
                  <a:gd name="T34" fmla="*/ 21 w 45"/>
                  <a:gd name="T35" fmla="*/ 9 h 54"/>
                  <a:gd name="T36" fmla="*/ 10 w 45"/>
                  <a:gd name="T37" fmla="*/ 9 h 54"/>
                  <a:gd name="T38" fmla="*/ 10 w 45"/>
                  <a:gd name="T39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0"/>
                      <a:pt x="33" y="1"/>
                      <a:pt x="37" y="4"/>
                    </a:cubicBezTo>
                    <a:cubicBezTo>
                      <a:pt x="41" y="7"/>
                      <a:pt x="42" y="12"/>
                      <a:pt x="42" y="17"/>
                    </a:cubicBezTo>
                    <a:cubicBezTo>
                      <a:pt x="42" y="25"/>
                      <a:pt x="38" y="31"/>
                      <a:pt x="30" y="3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0" y="54"/>
                    </a:lnTo>
                    <a:close/>
                    <a:moveTo>
                      <a:pt x="10" y="26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25" y="26"/>
                      <a:pt x="27" y="25"/>
                      <a:pt x="29" y="24"/>
                    </a:cubicBezTo>
                    <a:cubicBezTo>
                      <a:pt x="31" y="23"/>
                      <a:pt x="32" y="21"/>
                      <a:pt x="32" y="17"/>
                    </a:cubicBezTo>
                    <a:cubicBezTo>
                      <a:pt x="32" y="14"/>
                      <a:pt x="31" y="12"/>
                      <a:pt x="29" y="11"/>
                    </a:cubicBezTo>
                    <a:cubicBezTo>
                      <a:pt x="27" y="10"/>
                      <a:pt x="25" y="9"/>
                      <a:pt x="21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" name="Freeform 24"/>
              <p:cNvSpPr>
                <a:spLocks/>
              </p:cNvSpPr>
              <p:nvPr/>
            </p:nvSpPr>
            <p:spPr bwMode="auto">
              <a:xfrm>
                <a:off x="3821113" y="-2139950"/>
                <a:ext cx="184150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49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8"/>
                      <a:pt x="0" y="57"/>
                      <a:pt x="0" y="43"/>
                    </a:cubicBezTo>
                    <a:cubicBezTo>
                      <a:pt x="0" y="32"/>
                      <a:pt x="16" y="10"/>
                      <a:pt x="25" y="0"/>
                    </a:cubicBezTo>
                    <a:cubicBezTo>
                      <a:pt x="33" y="10"/>
                      <a:pt x="50" y="33"/>
                      <a:pt x="49" y="43"/>
                    </a:cubicBezTo>
                    <a:cubicBezTo>
                      <a:pt x="49" y="57"/>
                      <a:pt x="38" y="68"/>
                      <a:pt x="25" y="68"/>
                    </a:cubicBez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1" name="Freeform 25"/>
              <p:cNvSpPr>
                <a:spLocks/>
              </p:cNvSpPr>
              <p:nvPr/>
            </p:nvSpPr>
            <p:spPr bwMode="auto">
              <a:xfrm>
                <a:off x="4065588" y="-2214563"/>
                <a:ext cx="180975" cy="252413"/>
              </a:xfrm>
              <a:custGeom>
                <a:avLst/>
                <a:gdLst>
                  <a:gd name="T0" fmla="*/ 24 w 49"/>
                  <a:gd name="T1" fmla="*/ 68 h 68"/>
                  <a:gd name="T2" fmla="*/ 0 w 49"/>
                  <a:gd name="T3" fmla="*/ 43 h 68"/>
                  <a:gd name="T4" fmla="*/ 25 w 49"/>
                  <a:gd name="T5" fmla="*/ 0 h 68"/>
                  <a:gd name="T6" fmla="*/ 49 w 49"/>
                  <a:gd name="T7" fmla="*/ 43 h 68"/>
                  <a:gd name="T8" fmla="*/ 24 w 49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8">
                    <a:moveTo>
                      <a:pt x="24" y="68"/>
                    </a:moveTo>
                    <a:cubicBezTo>
                      <a:pt x="11" y="68"/>
                      <a:pt x="0" y="56"/>
                      <a:pt x="0" y="43"/>
                    </a:cubicBezTo>
                    <a:cubicBezTo>
                      <a:pt x="0" y="32"/>
                      <a:pt x="16" y="10"/>
                      <a:pt x="25" y="0"/>
                    </a:cubicBezTo>
                    <a:cubicBezTo>
                      <a:pt x="33" y="10"/>
                      <a:pt x="49" y="32"/>
                      <a:pt x="49" y="43"/>
                    </a:cubicBezTo>
                    <a:cubicBezTo>
                      <a:pt x="49" y="57"/>
                      <a:pt x="38" y="68"/>
                      <a:pt x="24" y="68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2" name="Freeform 26"/>
              <p:cNvSpPr>
                <a:spLocks/>
              </p:cNvSpPr>
              <p:nvPr/>
            </p:nvSpPr>
            <p:spPr bwMode="auto">
              <a:xfrm>
                <a:off x="3979863" y="-1920875"/>
                <a:ext cx="185738" cy="252413"/>
              </a:xfrm>
              <a:custGeom>
                <a:avLst/>
                <a:gdLst>
                  <a:gd name="T0" fmla="*/ 25 w 50"/>
                  <a:gd name="T1" fmla="*/ 67 h 68"/>
                  <a:gd name="T2" fmla="*/ 1 w 50"/>
                  <a:gd name="T3" fmla="*/ 42 h 68"/>
                  <a:gd name="T4" fmla="*/ 26 w 50"/>
                  <a:gd name="T5" fmla="*/ 0 h 68"/>
                  <a:gd name="T6" fmla="*/ 50 w 50"/>
                  <a:gd name="T7" fmla="*/ 43 h 68"/>
                  <a:gd name="T8" fmla="*/ 25 w 50"/>
                  <a:gd name="T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7"/>
                    </a:moveTo>
                    <a:cubicBezTo>
                      <a:pt x="12" y="67"/>
                      <a:pt x="0" y="56"/>
                      <a:pt x="1" y="42"/>
                    </a:cubicBezTo>
                    <a:cubicBezTo>
                      <a:pt x="1" y="32"/>
                      <a:pt x="17" y="10"/>
                      <a:pt x="26" y="0"/>
                    </a:cubicBezTo>
                    <a:cubicBezTo>
                      <a:pt x="34" y="10"/>
                      <a:pt x="50" y="32"/>
                      <a:pt x="50" y="43"/>
                    </a:cubicBezTo>
                    <a:cubicBezTo>
                      <a:pt x="50" y="56"/>
                      <a:pt x="39" y="68"/>
                      <a:pt x="25" y="67"/>
                    </a:cubicBezTo>
                    <a:close/>
                  </a:path>
                </a:pathLst>
              </a:custGeom>
              <a:solidFill>
                <a:srgbClr val="8FC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3557793" y="2904039"/>
            <a:ext cx="1925146" cy="3699075"/>
            <a:chOff x="3659392" y="2904039"/>
            <a:chExt cx="1925146" cy="3699075"/>
          </a:xfrm>
        </p:grpSpPr>
        <p:grpSp>
          <p:nvGrpSpPr>
            <p:cNvPr id="157" name="Group 156"/>
            <p:cNvGrpSpPr/>
            <p:nvPr/>
          </p:nvGrpSpPr>
          <p:grpSpPr>
            <a:xfrm rot="2700000">
              <a:off x="2909671" y="4013310"/>
              <a:ext cx="3699075" cy="1480534"/>
              <a:chOff x="4792663" y="4225926"/>
              <a:chExt cx="2601913" cy="1041400"/>
            </a:xfrm>
            <a:solidFill>
              <a:schemeClr val="bg1">
                <a:lumMod val="85000"/>
              </a:schemeClr>
            </a:solidFill>
          </p:grpSpPr>
          <p:sp>
            <p:nvSpPr>
              <p:cNvPr id="158" name="Freeform 131"/>
              <p:cNvSpPr>
                <a:spLocks/>
              </p:cNvSpPr>
              <p:nvPr/>
            </p:nvSpPr>
            <p:spPr bwMode="auto">
              <a:xfrm>
                <a:off x="6688138" y="4378326"/>
                <a:ext cx="706438" cy="889000"/>
              </a:xfrm>
              <a:custGeom>
                <a:avLst/>
                <a:gdLst>
                  <a:gd name="T0" fmla="*/ 0 w 190"/>
                  <a:gd name="T1" fmla="*/ 239 h 239"/>
                  <a:gd name="T2" fmla="*/ 62 w 190"/>
                  <a:gd name="T3" fmla="*/ 0 h 239"/>
                  <a:gd name="T4" fmla="*/ 190 w 190"/>
                  <a:gd name="T5" fmla="*/ 129 h 239"/>
                  <a:gd name="T6" fmla="*/ 188 w 190"/>
                  <a:gd name="T7" fmla="*/ 130 h 239"/>
                  <a:gd name="T8" fmla="*/ 4 w 190"/>
                  <a:gd name="T9" fmla="*/ 238 h 239"/>
                  <a:gd name="T10" fmla="*/ 0 w 190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239">
                    <a:moveTo>
                      <a:pt x="0" y="239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190" y="129"/>
                      <a:pt x="190" y="129"/>
                      <a:pt x="190" y="129"/>
                    </a:cubicBezTo>
                    <a:cubicBezTo>
                      <a:pt x="188" y="130"/>
                      <a:pt x="188" y="130"/>
                      <a:pt x="188" y="130"/>
                    </a:cubicBezTo>
                    <a:cubicBezTo>
                      <a:pt x="135" y="179"/>
                      <a:pt x="73" y="215"/>
                      <a:pt x="4" y="238"/>
                    </a:cubicBezTo>
                    <a:lnTo>
                      <a:pt x="0" y="239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9" name="Freeform 132"/>
              <p:cNvSpPr>
                <a:spLocks/>
              </p:cNvSpPr>
              <p:nvPr/>
            </p:nvSpPr>
            <p:spPr bwMode="auto">
              <a:xfrm>
                <a:off x="4792663" y="4378326"/>
                <a:ext cx="706438" cy="889000"/>
              </a:xfrm>
              <a:custGeom>
                <a:avLst/>
                <a:gdLst>
                  <a:gd name="T0" fmla="*/ 190 w 190"/>
                  <a:gd name="T1" fmla="*/ 239 h 239"/>
                  <a:gd name="T2" fmla="*/ 186 w 190"/>
                  <a:gd name="T3" fmla="*/ 238 h 239"/>
                  <a:gd name="T4" fmla="*/ 2 w 190"/>
                  <a:gd name="T5" fmla="*/ 130 h 239"/>
                  <a:gd name="T6" fmla="*/ 0 w 190"/>
                  <a:gd name="T7" fmla="*/ 129 h 239"/>
                  <a:gd name="T8" fmla="*/ 128 w 190"/>
                  <a:gd name="T9" fmla="*/ 0 h 239"/>
                  <a:gd name="T10" fmla="*/ 190 w 190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239">
                    <a:moveTo>
                      <a:pt x="190" y="239"/>
                    </a:moveTo>
                    <a:cubicBezTo>
                      <a:pt x="186" y="238"/>
                      <a:pt x="186" y="238"/>
                      <a:pt x="186" y="238"/>
                    </a:cubicBezTo>
                    <a:cubicBezTo>
                      <a:pt x="117" y="215"/>
                      <a:pt x="55" y="179"/>
                      <a:pt x="2" y="13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0" y="239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0" name="Freeform 135"/>
              <p:cNvSpPr>
                <a:spLocks/>
              </p:cNvSpPr>
              <p:nvPr/>
            </p:nvSpPr>
            <p:spPr bwMode="auto">
              <a:xfrm>
                <a:off x="5280026" y="4225926"/>
                <a:ext cx="1628775" cy="560388"/>
              </a:xfrm>
              <a:custGeom>
                <a:avLst/>
                <a:gdLst>
                  <a:gd name="T0" fmla="*/ 0 w 438"/>
                  <a:gd name="T1" fmla="*/ 45 h 151"/>
                  <a:gd name="T2" fmla="*/ 438 w 438"/>
                  <a:gd name="T3" fmla="*/ 45 h 151"/>
                  <a:gd name="T4" fmla="*/ 394 w 438"/>
                  <a:gd name="T5" fmla="*/ 0 h 151"/>
                  <a:gd name="T6" fmla="*/ 219 w 438"/>
                  <a:gd name="T7" fmla="*/ 62 h 151"/>
                  <a:gd name="T8" fmla="*/ 44 w 438"/>
                  <a:gd name="T9" fmla="*/ 0 h 151"/>
                  <a:gd name="T10" fmla="*/ 0 w 438"/>
                  <a:gd name="T11" fmla="*/ 4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8" h="151">
                    <a:moveTo>
                      <a:pt x="0" y="45"/>
                    </a:moveTo>
                    <a:cubicBezTo>
                      <a:pt x="125" y="151"/>
                      <a:pt x="313" y="151"/>
                      <a:pt x="438" y="45"/>
                    </a:cubicBezTo>
                    <a:cubicBezTo>
                      <a:pt x="394" y="0"/>
                      <a:pt x="394" y="0"/>
                      <a:pt x="394" y="0"/>
                    </a:cubicBezTo>
                    <a:cubicBezTo>
                      <a:pt x="344" y="40"/>
                      <a:pt x="283" y="62"/>
                      <a:pt x="219" y="62"/>
                    </a:cubicBezTo>
                    <a:cubicBezTo>
                      <a:pt x="155" y="62"/>
                      <a:pt x="94" y="40"/>
                      <a:pt x="44" y="0"/>
                    </a:cubicBezTo>
                    <a:lnTo>
                      <a:pt x="0" y="45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0" name="Freeform 133"/>
            <p:cNvSpPr>
              <a:spLocks/>
            </p:cNvSpPr>
            <p:nvPr/>
          </p:nvSpPr>
          <p:spPr bwMode="auto">
            <a:xfrm rot="2700000">
              <a:off x="3432573" y="3929847"/>
              <a:ext cx="2378783" cy="1925146"/>
            </a:xfrm>
            <a:custGeom>
              <a:avLst/>
              <a:gdLst>
                <a:gd name="T0" fmla="*/ 225 w 450"/>
                <a:gd name="T1" fmla="*/ 364 h 364"/>
                <a:gd name="T2" fmla="*/ 77 w 450"/>
                <a:gd name="T3" fmla="*/ 345 h 364"/>
                <a:gd name="T4" fmla="*/ 76 w 450"/>
                <a:gd name="T5" fmla="*/ 344 h 364"/>
                <a:gd name="T6" fmla="*/ 0 w 450"/>
                <a:gd name="T7" fmla="*/ 50 h 364"/>
                <a:gd name="T8" fmla="*/ 50 w 450"/>
                <a:gd name="T9" fmla="*/ 0 h 364"/>
                <a:gd name="T10" fmla="*/ 52 w 450"/>
                <a:gd name="T11" fmla="*/ 1 h 364"/>
                <a:gd name="T12" fmla="*/ 225 w 450"/>
                <a:gd name="T13" fmla="*/ 63 h 364"/>
                <a:gd name="T14" fmla="*/ 398 w 450"/>
                <a:gd name="T15" fmla="*/ 1 h 364"/>
                <a:gd name="T16" fmla="*/ 400 w 450"/>
                <a:gd name="T17" fmla="*/ 0 h 364"/>
                <a:gd name="T18" fmla="*/ 450 w 450"/>
                <a:gd name="T19" fmla="*/ 50 h 364"/>
                <a:gd name="T20" fmla="*/ 450 w 450"/>
                <a:gd name="T21" fmla="*/ 51 h 364"/>
                <a:gd name="T22" fmla="*/ 375 w 450"/>
                <a:gd name="T23" fmla="*/ 344 h 364"/>
                <a:gd name="T24" fmla="*/ 373 w 450"/>
                <a:gd name="T25" fmla="*/ 345 h 364"/>
                <a:gd name="T26" fmla="*/ 225 w 450"/>
                <a:gd name="T2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0" h="364">
                  <a:moveTo>
                    <a:pt x="225" y="364"/>
                  </a:moveTo>
                  <a:cubicBezTo>
                    <a:pt x="175" y="364"/>
                    <a:pt x="125" y="357"/>
                    <a:pt x="77" y="345"/>
                  </a:cubicBezTo>
                  <a:cubicBezTo>
                    <a:pt x="76" y="344"/>
                    <a:pt x="76" y="344"/>
                    <a:pt x="76" y="34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100" y="41"/>
                    <a:pt x="162" y="63"/>
                    <a:pt x="225" y="63"/>
                  </a:cubicBezTo>
                  <a:cubicBezTo>
                    <a:pt x="288" y="63"/>
                    <a:pt x="350" y="41"/>
                    <a:pt x="398" y="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50" y="51"/>
                    <a:pt x="450" y="51"/>
                    <a:pt x="450" y="51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73" y="345"/>
                    <a:pt x="373" y="345"/>
                    <a:pt x="373" y="345"/>
                  </a:cubicBezTo>
                  <a:cubicBezTo>
                    <a:pt x="325" y="357"/>
                    <a:pt x="275" y="364"/>
                    <a:pt x="225" y="36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Freeform 134"/>
            <p:cNvSpPr>
              <a:spLocks/>
            </p:cNvSpPr>
            <p:nvPr/>
          </p:nvSpPr>
          <p:spPr bwMode="auto">
            <a:xfrm rot="2700000">
              <a:off x="3862662" y="4107996"/>
              <a:ext cx="2378783" cy="708669"/>
            </a:xfrm>
            <a:custGeom>
              <a:avLst/>
              <a:gdLst>
                <a:gd name="T0" fmla="*/ 225 w 450"/>
                <a:gd name="T1" fmla="*/ 134 h 134"/>
                <a:gd name="T2" fmla="*/ 2 w 450"/>
                <a:gd name="T3" fmla="*/ 51 h 134"/>
                <a:gd name="T4" fmla="*/ 0 w 450"/>
                <a:gd name="T5" fmla="*/ 50 h 134"/>
                <a:gd name="T6" fmla="*/ 50 w 450"/>
                <a:gd name="T7" fmla="*/ 0 h 134"/>
                <a:gd name="T8" fmla="*/ 52 w 450"/>
                <a:gd name="T9" fmla="*/ 1 h 134"/>
                <a:gd name="T10" fmla="*/ 225 w 450"/>
                <a:gd name="T11" fmla="*/ 63 h 134"/>
                <a:gd name="T12" fmla="*/ 398 w 450"/>
                <a:gd name="T13" fmla="*/ 1 h 134"/>
                <a:gd name="T14" fmla="*/ 400 w 450"/>
                <a:gd name="T15" fmla="*/ 0 h 134"/>
                <a:gd name="T16" fmla="*/ 450 w 450"/>
                <a:gd name="T17" fmla="*/ 50 h 134"/>
                <a:gd name="T18" fmla="*/ 448 w 450"/>
                <a:gd name="T19" fmla="*/ 51 h 134"/>
                <a:gd name="T20" fmla="*/ 227 w 450"/>
                <a:gd name="T21" fmla="*/ 134 h 134"/>
                <a:gd name="T22" fmla="*/ 225 w 450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134">
                  <a:moveTo>
                    <a:pt x="225" y="134"/>
                  </a:moveTo>
                  <a:cubicBezTo>
                    <a:pt x="143" y="134"/>
                    <a:pt x="64" y="105"/>
                    <a:pt x="2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100" y="41"/>
                    <a:pt x="162" y="63"/>
                    <a:pt x="225" y="63"/>
                  </a:cubicBezTo>
                  <a:cubicBezTo>
                    <a:pt x="288" y="63"/>
                    <a:pt x="350" y="41"/>
                    <a:pt x="398" y="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50" y="50"/>
                    <a:pt x="450" y="50"/>
                    <a:pt x="450" y="50"/>
                  </a:cubicBezTo>
                  <a:cubicBezTo>
                    <a:pt x="448" y="51"/>
                    <a:pt x="448" y="51"/>
                    <a:pt x="448" y="51"/>
                  </a:cubicBezTo>
                  <a:cubicBezTo>
                    <a:pt x="387" y="104"/>
                    <a:pt x="308" y="134"/>
                    <a:pt x="227" y="134"/>
                  </a:cubicBezTo>
                  <a:cubicBezTo>
                    <a:pt x="226" y="134"/>
                    <a:pt x="225" y="134"/>
                    <a:pt x="225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3827358" y="4958367"/>
              <a:ext cx="1033246" cy="358800"/>
              <a:chOff x="8281988" y="3014662"/>
              <a:chExt cx="3990975" cy="1385888"/>
            </a:xfrm>
          </p:grpSpPr>
          <p:sp>
            <p:nvSpPr>
              <p:cNvPr id="234" name="Freeform 27"/>
              <p:cNvSpPr>
                <a:spLocks/>
              </p:cNvSpPr>
              <p:nvPr/>
            </p:nvSpPr>
            <p:spPr bwMode="auto">
              <a:xfrm>
                <a:off x="11842750" y="3089275"/>
                <a:ext cx="185738" cy="252413"/>
              </a:xfrm>
              <a:custGeom>
                <a:avLst/>
                <a:gdLst>
                  <a:gd name="T0" fmla="*/ 25 w 50"/>
                  <a:gd name="T1" fmla="*/ 67 h 68"/>
                  <a:gd name="T2" fmla="*/ 1 w 50"/>
                  <a:gd name="T3" fmla="*/ 43 h 68"/>
                  <a:gd name="T4" fmla="*/ 26 w 50"/>
                  <a:gd name="T5" fmla="*/ 0 h 68"/>
                  <a:gd name="T6" fmla="*/ 50 w 50"/>
                  <a:gd name="T7" fmla="*/ 43 h 68"/>
                  <a:gd name="T8" fmla="*/ 25 w 50"/>
                  <a:gd name="T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7"/>
                    </a:moveTo>
                    <a:cubicBezTo>
                      <a:pt x="12" y="67"/>
                      <a:pt x="0" y="56"/>
                      <a:pt x="1" y="43"/>
                    </a:cubicBezTo>
                    <a:cubicBezTo>
                      <a:pt x="1" y="32"/>
                      <a:pt x="17" y="10"/>
                      <a:pt x="26" y="0"/>
                    </a:cubicBezTo>
                    <a:cubicBezTo>
                      <a:pt x="34" y="10"/>
                      <a:pt x="50" y="32"/>
                      <a:pt x="50" y="43"/>
                    </a:cubicBezTo>
                    <a:cubicBezTo>
                      <a:pt x="50" y="56"/>
                      <a:pt x="39" y="68"/>
                      <a:pt x="25" y="67"/>
                    </a:cubicBez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5" name="Freeform 28"/>
              <p:cNvSpPr>
                <a:spLocks/>
              </p:cNvSpPr>
              <p:nvPr/>
            </p:nvSpPr>
            <p:spPr bwMode="auto">
              <a:xfrm>
                <a:off x="12088813" y="3014662"/>
                <a:ext cx="184150" cy="249238"/>
              </a:xfrm>
              <a:custGeom>
                <a:avLst/>
                <a:gdLst>
                  <a:gd name="T0" fmla="*/ 25 w 50"/>
                  <a:gd name="T1" fmla="*/ 67 h 67"/>
                  <a:gd name="T2" fmla="*/ 0 w 50"/>
                  <a:gd name="T3" fmla="*/ 42 h 67"/>
                  <a:gd name="T4" fmla="*/ 25 w 50"/>
                  <a:gd name="T5" fmla="*/ 0 h 67"/>
                  <a:gd name="T6" fmla="*/ 50 w 50"/>
                  <a:gd name="T7" fmla="*/ 43 h 67"/>
                  <a:gd name="T8" fmla="*/ 25 w 50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7">
                    <a:moveTo>
                      <a:pt x="25" y="67"/>
                    </a:moveTo>
                    <a:cubicBezTo>
                      <a:pt x="11" y="67"/>
                      <a:pt x="0" y="56"/>
                      <a:pt x="0" y="42"/>
                    </a:cubicBezTo>
                    <a:cubicBezTo>
                      <a:pt x="0" y="32"/>
                      <a:pt x="17" y="10"/>
                      <a:pt x="25" y="0"/>
                    </a:cubicBezTo>
                    <a:cubicBezTo>
                      <a:pt x="34" y="10"/>
                      <a:pt x="50" y="32"/>
                      <a:pt x="50" y="43"/>
                    </a:cubicBezTo>
                    <a:cubicBezTo>
                      <a:pt x="50" y="56"/>
                      <a:pt x="39" y="67"/>
                      <a:pt x="25" y="67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6" name="Freeform 29"/>
              <p:cNvSpPr>
                <a:spLocks/>
              </p:cNvSpPr>
              <p:nvPr/>
            </p:nvSpPr>
            <p:spPr bwMode="auto">
              <a:xfrm>
                <a:off x="12006263" y="3305175"/>
                <a:ext cx="185738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50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8"/>
                      <a:pt x="0" y="57"/>
                      <a:pt x="0" y="43"/>
                    </a:cubicBezTo>
                    <a:cubicBezTo>
                      <a:pt x="0" y="32"/>
                      <a:pt x="17" y="11"/>
                      <a:pt x="25" y="0"/>
                    </a:cubicBezTo>
                    <a:cubicBezTo>
                      <a:pt x="34" y="11"/>
                      <a:pt x="50" y="33"/>
                      <a:pt x="50" y="43"/>
                    </a:cubicBezTo>
                    <a:cubicBezTo>
                      <a:pt x="50" y="57"/>
                      <a:pt x="39" y="68"/>
                      <a:pt x="25" y="68"/>
                    </a:cubicBezTo>
                    <a:close/>
                  </a:path>
                </a:pathLst>
              </a:custGeom>
              <a:solidFill>
                <a:srgbClr val="8FC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7" name="Freeform 30"/>
              <p:cNvSpPr>
                <a:spLocks/>
              </p:cNvSpPr>
              <p:nvPr/>
            </p:nvSpPr>
            <p:spPr bwMode="auto">
              <a:xfrm>
                <a:off x="8281988" y="3333750"/>
                <a:ext cx="327025" cy="568325"/>
              </a:xfrm>
              <a:custGeom>
                <a:avLst/>
                <a:gdLst>
                  <a:gd name="T0" fmla="*/ 0 w 88"/>
                  <a:gd name="T1" fmla="*/ 4 h 153"/>
                  <a:gd name="T2" fmla="*/ 35 w 88"/>
                  <a:gd name="T3" fmla="*/ 4 h 153"/>
                  <a:gd name="T4" fmla="*/ 35 w 88"/>
                  <a:gd name="T5" fmla="*/ 37 h 153"/>
                  <a:gd name="T6" fmla="*/ 55 w 88"/>
                  <a:gd name="T7" fmla="*/ 10 h 153"/>
                  <a:gd name="T8" fmla="*/ 88 w 88"/>
                  <a:gd name="T9" fmla="*/ 1 h 153"/>
                  <a:gd name="T10" fmla="*/ 88 w 88"/>
                  <a:gd name="T11" fmla="*/ 37 h 153"/>
                  <a:gd name="T12" fmla="*/ 86 w 88"/>
                  <a:gd name="T13" fmla="*/ 37 h 153"/>
                  <a:gd name="T14" fmla="*/ 65 w 88"/>
                  <a:gd name="T15" fmla="*/ 41 h 153"/>
                  <a:gd name="T16" fmla="*/ 49 w 88"/>
                  <a:gd name="T17" fmla="*/ 52 h 153"/>
                  <a:gd name="T18" fmla="*/ 38 w 88"/>
                  <a:gd name="T19" fmla="*/ 70 h 153"/>
                  <a:gd name="T20" fmla="*/ 35 w 88"/>
                  <a:gd name="T21" fmla="*/ 96 h 153"/>
                  <a:gd name="T22" fmla="*/ 35 w 88"/>
                  <a:gd name="T23" fmla="*/ 153 h 153"/>
                  <a:gd name="T24" fmla="*/ 0 w 88"/>
                  <a:gd name="T25" fmla="*/ 153 h 153"/>
                  <a:gd name="T26" fmla="*/ 0 w 88"/>
                  <a:gd name="T27" fmla="*/ 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153">
                    <a:moveTo>
                      <a:pt x="0" y="4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26"/>
                      <a:pt x="46" y="17"/>
                      <a:pt x="55" y="10"/>
                    </a:cubicBezTo>
                    <a:cubicBezTo>
                      <a:pt x="64" y="3"/>
                      <a:pt x="74" y="0"/>
                      <a:pt x="88" y="1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78" y="37"/>
                      <a:pt x="71" y="38"/>
                      <a:pt x="65" y="41"/>
                    </a:cubicBezTo>
                    <a:cubicBezTo>
                      <a:pt x="59" y="43"/>
                      <a:pt x="53" y="47"/>
                      <a:pt x="49" y="52"/>
                    </a:cubicBezTo>
                    <a:cubicBezTo>
                      <a:pt x="44" y="56"/>
                      <a:pt x="41" y="63"/>
                      <a:pt x="38" y="70"/>
                    </a:cubicBezTo>
                    <a:cubicBezTo>
                      <a:pt x="36" y="78"/>
                      <a:pt x="35" y="86"/>
                      <a:pt x="35" y="96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0" y="153"/>
                      <a:pt x="0" y="153"/>
                      <a:pt x="0" y="15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8" name="Freeform 31"/>
              <p:cNvSpPr>
                <a:spLocks noEditPoints="1"/>
              </p:cNvSpPr>
              <p:nvPr/>
            </p:nvSpPr>
            <p:spPr bwMode="auto">
              <a:xfrm>
                <a:off x="8642350" y="3333750"/>
                <a:ext cx="533400" cy="579438"/>
              </a:xfrm>
              <a:custGeom>
                <a:avLst/>
                <a:gdLst>
                  <a:gd name="T0" fmla="*/ 76 w 144"/>
                  <a:gd name="T1" fmla="*/ 156 h 156"/>
                  <a:gd name="T2" fmla="*/ 46 w 144"/>
                  <a:gd name="T3" fmla="*/ 150 h 156"/>
                  <a:gd name="T4" fmla="*/ 22 w 144"/>
                  <a:gd name="T5" fmla="*/ 135 h 156"/>
                  <a:gd name="T6" fmla="*/ 6 w 144"/>
                  <a:gd name="T7" fmla="*/ 110 h 156"/>
                  <a:gd name="T8" fmla="*/ 0 w 144"/>
                  <a:gd name="T9" fmla="*/ 79 h 156"/>
                  <a:gd name="T10" fmla="*/ 0 w 144"/>
                  <a:gd name="T11" fmla="*/ 78 h 156"/>
                  <a:gd name="T12" fmla="*/ 5 w 144"/>
                  <a:gd name="T13" fmla="*/ 48 h 156"/>
                  <a:gd name="T14" fmla="*/ 20 w 144"/>
                  <a:gd name="T15" fmla="*/ 23 h 156"/>
                  <a:gd name="T16" fmla="*/ 43 w 144"/>
                  <a:gd name="T17" fmla="*/ 7 h 156"/>
                  <a:gd name="T18" fmla="*/ 73 w 144"/>
                  <a:gd name="T19" fmla="*/ 0 h 156"/>
                  <a:gd name="T20" fmla="*/ 104 w 144"/>
                  <a:gd name="T21" fmla="*/ 7 h 156"/>
                  <a:gd name="T22" fmla="*/ 126 w 144"/>
                  <a:gd name="T23" fmla="*/ 24 h 156"/>
                  <a:gd name="T24" fmla="*/ 140 w 144"/>
                  <a:gd name="T25" fmla="*/ 50 h 156"/>
                  <a:gd name="T26" fmla="*/ 144 w 144"/>
                  <a:gd name="T27" fmla="*/ 81 h 156"/>
                  <a:gd name="T28" fmla="*/ 144 w 144"/>
                  <a:gd name="T29" fmla="*/ 85 h 156"/>
                  <a:gd name="T30" fmla="*/ 143 w 144"/>
                  <a:gd name="T31" fmla="*/ 90 h 156"/>
                  <a:gd name="T32" fmla="*/ 34 w 144"/>
                  <a:gd name="T33" fmla="*/ 90 h 156"/>
                  <a:gd name="T34" fmla="*/ 48 w 144"/>
                  <a:gd name="T35" fmla="*/ 118 h 156"/>
                  <a:gd name="T36" fmla="*/ 77 w 144"/>
                  <a:gd name="T37" fmla="*/ 128 h 156"/>
                  <a:gd name="T38" fmla="*/ 99 w 144"/>
                  <a:gd name="T39" fmla="*/ 124 h 156"/>
                  <a:gd name="T40" fmla="*/ 117 w 144"/>
                  <a:gd name="T41" fmla="*/ 110 h 156"/>
                  <a:gd name="T42" fmla="*/ 137 w 144"/>
                  <a:gd name="T43" fmla="*/ 128 h 156"/>
                  <a:gd name="T44" fmla="*/ 112 w 144"/>
                  <a:gd name="T45" fmla="*/ 148 h 156"/>
                  <a:gd name="T46" fmla="*/ 76 w 144"/>
                  <a:gd name="T47" fmla="*/ 156 h 156"/>
                  <a:gd name="T48" fmla="*/ 110 w 144"/>
                  <a:gd name="T49" fmla="*/ 68 h 156"/>
                  <a:gd name="T50" fmla="*/ 106 w 144"/>
                  <a:gd name="T51" fmla="*/ 52 h 156"/>
                  <a:gd name="T52" fmla="*/ 99 w 144"/>
                  <a:gd name="T53" fmla="*/ 40 h 156"/>
                  <a:gd name="T54" fmla="*/ 87 w 144"/>
                  <a:gd name="T55" fmla="*/ 32 h 156"/>
                  <a:gd name="T56" fmla="*/ 72 w 144"/>
                  <a:gd name="T57" fmla="*/ 28 h 156"/>
                  <a:gd name="T58" fmla="*/ 46 w 144"/>
                  <a:gd name="T59" fmla="*/ 39 h 156"/>
                  <a:gd name="T60" fmla="*/ 34 w 144"/>
                  <a:gd name="T61" fmla="*/ 68 h 156"/>
                  <a:gd name="T62" fmla="*/ 110 w 144"/>
                  <a:gd name="T63" fmla="*/ 6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" h="156">
                    <a:moveTo>
                      <a:pt x="76" y="156"/>
                    </a:moveTo>
                    <a:cubicBezTo>
                      <a:pt x="66" y="156"/>
                      <a:pt x="55" y="154"/>
                      <a:pt x="46" y="150"/>
                    </a:cubicBezTo>
                    <a:cubicBezTo>
                      <a:pt x="37" y="147"/>
                      <a:pt x="29" y="141"/>
                      <a:pt x="22" y="135"/>
                    </a:cubicBezTo>
                    <a:cubicBezTo>
                      <a:pt x="15" y="128"/>
                      <a:pt x="10" y="120"/>
                      <a:pt x="6" y="110"/>
                    </a:cubicBezTo>
                    <a:cubicBezTo>
                      <a:pt x="2" y="101"/>
                      <a:pt x="0" y="90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7"/>
                      <a:pt x="1" y="57"/>
                      <a:pt x="5" y="48"/>
                    </a:cubicBezTo>
                    <a:cubicBezTo>
                      <a:pt x="9" y="39"/>
                      <a:pt x="14" y="30"/>
                      <a:pt x="20" y="23"/>
                    </a:cubicBezTo>
                    <a:cubicBezTo>
                      <a:pt x="27" y="16"/>
                      <a:pt x="34" y="11"/>
                      <a:pt x="43" y="7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4" y="0"/>
                      <a:pt x="95" y="3"/>
                      <a:pt x="104" y="7"/>
                    </a:cubicBezTo>
                    <a:cubicBezTo>
                      <a:pt x="113" y="11"/>
                      <a:pt x="120" y="17"/>
                      <a:pt x="126" y="24"/>
                    </a:cubicBezTo>
                    <a:cubicBezTo>
                      <a:pt x="132" y="32"/>
                      <a:pt x="136" y="40"/>
                      <a:pt x="140" y="50"/>
                    </a:cubicBezTo>
                    <a:cubicBezTo>
                      <a:pt x="143" y="60"/>
                      <a:pt x="144" y="70"/>
                      <a:pt x="144" y="81"/>
                    </a:cubicBezTo>
                    <a:cubicBezTo>
                      <a:pt x="144" y="82"/>
                      <a:pt x="144" y="84"/>
                      <a:pt x="144" y="85"/>
                    </a:cubicBezTo>
                    <a:cubicBezTo>
                      <a:pt x="144" y="87"/>
                      <a:pt x="144" y="89"/>
                      <a:pt x="143" y="9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6" y="103"/>
                      <a:pt x="41" y="112"/>
                      <a:pt x="48" y="118"/>
                    </a:cubicBezTo>
                    <a:cubicBezTo>
                      <a:pt x="56" y="125"/>
                      <a:pt x="66" y="128"/>
                      <a:pt x="77" y="128"/>
                    </a:cubicBezTo>
                    <a:cubicBezTo>
                      <a:pt x="85" y="128"/>
                      <a:pt x="93" y="127"/>
                      <a:pt x="99" y="124"/>
                    </a:cubicBezTo>
                    <a:cubicBezTo>
                      <a:pt x="105" y="121"/>
                      <a:pt x="111" y="116"/>
                      <a:pt x="117" y="110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30" y="137"/>
                      <a:pt x="122" y="143"/>
                      <a:pt x="112" y="148"/>
                    </a:cubicBezTo>
                    <a:cubicBezTo>
                      <a:pt x="102" y="154"/>
                      <a:pt x="90" y="156"/>
                      <a:pt x="76" y="156"/>
                    </a:cubicBezTo>
                    <a:close/>
                    <a:moveTo>
                      <a:pt x="110" y="68"/>
                    </a:moveTo>
                    <a:cubicBezTo>
                      <a:pt x="110" y="62"/>
                      <a:pt x="108" y="57"/>
                      <a:pt x="106" y="52"/>
                    </a:cubicBezTo>
                    <a:cubicBezTo>
                      <a:pt x="105" y="47"/>
                      <a:pt x="102" y="43"/>
                      <a:pt x="99" y="40"/>
                    </a:cubicBezTo>
                    <a:cubicBezTo>
                      <a:pt x="96" y="36"/>
                      <a:pt x="92" y="34"/>
                      <a:pt x="87" y="32"/>
                    </a:cubicBezTo>
                    <a:cubicBezTo>
                      <a:pt x="83" y="29"/>
                      <a:pt x="78" y="28"/>
                      <a:pt x="72" y="28"/>
                    </a:cubicBezTo>
                    <a:cubicBezTo>
                      <a:pt x="62" y="28"/>
                      <a:pt x="53" y="32"/>
                      <a:pt x="46" y="39"/>
                    </a:cubicBezTo>
                    <a:cubicBezTo>
                      <a:pt x="39" y="47"/>
                      <a:pt x="35" y="56"/>
                      <a:pt x="34" y="68"/>
                    </a:cubicBezTo>
                    <a:lnTo>
                      <a:pt x="110" y="68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9205913" y="3349625"/>
                <a:ext cx="568325" cy="557213"/>
              </a:xfrm>
              <a:custGeom>
                <a:avLst/>
                <a:gdLst>
                  <a:gd name="T0" fmla="*/ 0 w 358"/>
                  <a:gd name="T1" fmla="*/ 0 h 351"/>
                  <a:gd name="T2" fmla="*/ 87 w 358"/>
                  <a:gd name="T3" fmla="*/ 0 h 351"/>
                  <a:gd name="T4" fmla="*/ 180 w 358"/>
                  <a:gd name="T5" fmla="*/ 255 h 351"/>
                  <a:gd name="T6" fmla="*/ 274 w 358"/>
                  <a:gd name="T7" fmla="*/ 0 h 351"/>
                  <a:gd name="T8" fmla="*/ 358 w 358"/>
                  <a:gd name="T9" fmla="*/ 0 h 351"/>
                  <a:gd name="T10" fmla="*/ 215 w 358"/>
                  <a:gd name="T11" fmla="*/ 351 h 351"/>
                  <a:gd name="T12" fmla="*/ 145 w 358"/>
                  <a:gd name="T13" fmla="*/ 351 h 351"/>
                  <a:gd name="T14" fmla="*/ 0 w 358"/>
                  <a:gd name="T15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8" h="351">
                    <a:moveTo>
                      <a:pt x="0" y="0"/>
                    </a:moveTo>
                    <a:lnTo>
                      <a:pt x="87" y="0"/>
                    </a:lnTo>
                    <a:lnTo>
                      <a:pt x="180" y="255"/>
                    </a:lnTo>
                    <a:lnTo>
                      <a:pt x="274" y="0"/>
                    </a:lnTo>
                    <a:lnTo>
                      <a:pt x="358" y="0"/>
                    </a:lnTo>
                    <a:lnTo>
                      <a:pt x="215" y="351"/>
                    </a:lnTo>
                    <a:lnTo>
                      <a:pt x="145" y="3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0" name="Freeform 33"/>
              <p:cNvSpPr>
                <a:spLocks noEditPoints="1"/>
              </p:cNvSpPr>
              <p:nvPr/>
            </p:nvSpPr>
            <p:spPr bwMode="auto">
              <a:xfrm>
                <a:off x="9829800" y="3152775"/>
                <a:ext cx="92075" cy="749300"/>
              </a:xfrm>
              <a:custGeom>
                <a:avLst/>
                <a:gdLst>
                  <a:gd name="T0" fmla="*/ 0 w 58"/>
                  <a:gd name="T1" fmla="*/ 0 h 472"/>
                  <a:gd name="T2" fmla="*/ 58 w 58"/>
                  <a:gd name="T3" fmla="*/ 0 h 472"/>
                  <a:gd name="T4" fmla="*/ 58 w 58"/>
                  <a:gd name="T5" fmla="*/ 56 h 472"/>
                  <a:gd name="T6" fmla="*/ 0 w 58"/>
                  <a:gd name="T7" fmla="*/ 56 h 472"/>
                  <a:gd name="T8" fmla="*/ 0 w 58"/>
                  <a:gd name="T9" fmla="*/ 0 h 472"/>
                  <a:gd name="T10" fmla="*/ 2 w 58"/>
                  <a:gd name="T11" fmla="*/ 131 h 472"/>
                  <a:gd name="T12" fmla="*/ 53 w 58"/>
                  <a:gd name="T13" fmla="*/ 131 h 472"/>
                  <a:gd name="T14" fmla="*/ 53 w 58"/>
                  <a:gd name="T15" fmla="*/ 472 h 472"/>
                  <a:gd name="T16" fmla="*/ 2 w 58"/>
                  <a:gd name="T17" fmla="*/ 472 h 472"/>
                  <a:gd name="T18" fmla="*/ 2 w 58"/>
                  <a:gd name="T19" fmla="*/ 13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72">
                    <a:moveTo>
                      <a:pt x="0" y="0"/>
                    </a:moveTo>
                    <a:lnTo>
                      <a:pt x="58" y="0"/>
                    </a:lnTo>
                    <a:lnTo>
                      <a:pt x="5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  <a:moveTo>
                      <a:pt x="2" y="131"/>
                    </a:moveTo>
                    <a:lnTo>
                      <a:pt x="53" y="131"/>
                    </a:lnTo>
                    <a:lnTo>
                      <a:pt x="53" y="472"/>
                    </a:lnTo>
                    <a:lnTo>
                      <a:pt x="2" y="472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>
                <a:off x="10059988" y="3349625"/>
                <a:ext cx="469900" cy="552450"/>
              </a:xfrm>
              <a:custGeom>
                <a:avLst/>
                <a:gdLst>
                  <a:gd name="T0" fmla="*/ 0 w 127"/>
                  <a:gd name="T1" fmla="*/ 3 h 149"/>
                  <a:gd name="T2" fmla="*/ 21 w 127"/>
                  <a:gd name="T3" fmla="*/ 3 h 149"/>
                  <a:gd name="T4" fmla="*/ 21 w 127"/>
                  <a:gd name="T5" fmla="*/ 28 h 149"/>
                  <a:gd name="T6" fmla="*/ 41 w 127"/>
                  <a:gd name="T7" fmla="*/ 8 h 149"/>
                  <a:gd name="T8" fmla="*/ 71 w 127"/>
                  <a:gd name="T9" fmla="*/ 0 h 149"/>
                  <a:gd name="T10" fmla="*/ 95 w 127"/>
                  <a:gd name="T11" fmla="*/ 4 h 149"/>
                  <a:gd name="T12" fmla="*/ 112 w 127"/>
                  <a:gd name="T13" fmla="*/ 16 h 149"/>
                  <a:gd name="T14" fmla="*/ 123 w 127"/>
                  <a:gd name="T15" fmla="*/ 34 h 149"/>
                  <a:gd name="T16" fmla="*/ 127 w 127"/>
                  <a:gd name="T17" fmla="*/ 58 h 149"/>
                  <a:gd name="T18" fmla="*/ 127 w 127"/>
                  <a:gd name="T19" fmla="*/ 149 h 149"/>
                  <a:gd name="T20" fmla="*/ 105 w 127"/>
                  <a:gd name="T21" fmla="*/ 149 h 149"/>
                  <a:gd name="T22" fmla="*/ 105 w 127"/>
                  <a:gd name="T23" fmla="*/ 64 h 149"/>
                  <a:gd name="T24" fmla="*/ 95 w 127"/>
                  <a:gd name="T25" fmla="*/ 31 h 149"/>
                  <a:gd name="T26" fmla="*/ 65 w 127"/>
                  <a:gd name="T27" fmla="*/ 20 h 149"/>
                  <a:gd name="T28" fmla="*/ 48 w 127"/>
                  <a:gd name="T29" fmla="*/ 23 h 149"/>
                  <a:gd name="T30" fmla="*/ 34 w 127"/>
                  <a:gd name="T31" fmla="*/ 32 h 149"/>
                  <a:gd name="T32" fmla="*/ 25 w 127"/>
                  <a:gd name="T33" fmla="*/ 47 h 149"/>
                  <a:gd name="T34" fmla="*/ 21 w 127"/>
                  <a:gd name="T35" fmla="*/ 65 h 149"/>
                  <a:gd name="T36" fmla="*/ 21 w 127"/>
                  <a:gd name="T37" fmla="*/ 149 h 149"/>
                  <a:gd name="T38" fmla="*/ 0 w 127"/>
                  <a:gd name="T39" fmla="*/ 149 h 149"/>
                  <a:gd name="T40" fmla="*/ 0 w 127"/>
                  <a:gd name="T41" fmla="*/ 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49">
                    <a:moveTo>
                      <a:pt x="0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6" y="20"/>
                      <a:pt x="33" y="13"/>
                      <a:pt x="41" y="8"/>
                    </a:cubicBezTo>
                    <a:cubicBezTo>
                      <a:pt x="48" y="2"/>
                      <a:pt x="59" y="0"/>
                      <a:pt x="71" y="0"/>
                    </a:cubicBezTo>
                    <a:cubicBezTo>
                      <a:pt x="80" y="0"/>
                      <a:pt x="88" y="1"/>
                      <a:pt x="95" y="4"/>
                    </a:cubicBezTo>
                    <a:cubicBezTo>
                      <a:pt x="102" y="7"/>
                      <a:pt x="108" y="11"/>
                      <a:pt x="112" y="16"/>
                    </a:cubicBezTo>
                    <a:cubicBezTo>
                      <a:pt x="117" y="21"/>
                      <a:pt x="121" y="27"/>
                      <a:pt x="123" y="34"/>
                    </a:cubicBezTo>
                    <a:cubicBezTo>
                      <a:pt x="126" y="41"/>
                      <a:pt x="127" y="49"/>
                      <a:pt x="127" y="58"/>
                    </a:cubicBezTo>
                    <a:cubicBezTo>
                      <a:pt x="127" y="149"/>
                      <a:pt x="127" y="149"/>
                      <a:pt x="127" y="14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5" y="50"/>
                      <a:pt x="102" y="39"/>
                      <a:pt x="95" y="31"/>
                    </a:cubicBezTo>
                    <a:cubicBezTo>
                      <a:pt x="88" y="24"/>
                      <a:pt x="78" y="20"/>
                      <a:pt x="65" y="20"/>
                    </a:cubicBezTo>
                    <a:cubicBezTo>
                      <a:pt x="59" y="20"/>
                      <a:pt x="53" y="21"/>
                      <a:pt x="48" y="23"/>
                    </a:cubicBezTo>
                    <a:cubicBezTo>
                      <a:pt x="42" y="25"/>
                      <a:pt x="38" y="28"/>
                      <a:pt x="34" y="32"/>
                    </a:cubicBezTo>
                    <a:cubicBezTo>
                      <a:pt x="30" y="36"/>
                      <a:pt x="27" y="41"/>
                      <a:pt x="25" y="47"/>
                    </a:cubicBezTo>
                    <a:cubicBezTo>
                      <a:pt x="22" y="52"/>
                      <a:pt x="21" y="59"/>
                      <a:pt x="21" y="65"/>
                    </a:cubicBezTo>
                    <a:cubicBezTo>
                      <a:pt x="21" y="149"/>
                      <a:pt x="21" y="149"/>
                      <a:pt x="21" y="149"/>
                    </a:cubicBezTo>
                    <a:cubicBezTo>
                      <a:pt x="0" y="149"/>
                      <a:pt x="0" y="149"/>
                      <a:pt x="0" y="149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>
                <a:off x="10612438" y="3197225"/>
                <a:ext cx="325438" cy="712788"/>
              </a:xfrm>
              <a:custGeom>
                <a:avLst/>
                <a:gdLst>
                  <a:gd name="T0" fmla="*/ 61 w 88"/>
                  <a:gd name="T1" fmla="*/ 192 h 192"/>
                  <a:gd name="T2" fmla="*/ 45 w 88"/>
                  <a:gd name="T3" fmla="*/ 190 h 192"/>
                  <a:gd name="T4" fmla="*/ 32 w 88"/>
                  <a:gd name="T5" fmla="*/ 183 h 192"/>
                  <a:gd name="T6" fmla="*/ 23 w 88"/>
                  <a:gd name="T7" fmla="*/ 170 h 192"/>
                  <a:gd name="T8" fmla="*/ 20 w 88"/>
                  <a:gd name="T9" fmla="*/ 151 h 192"/>
                  <a:gd name="T10" fmla="*/ 20 w 88"/>
                  <a:gd name="T11" fmla="*/ 63 h 192"/>
                  <a:gd name="T12" fmla="*/ 0 w 88"/>
                  <a:gd name="T13" fmla="*/ 63 h 192"/>
                  <a:gd name="T14" fmla="*/ 0 w 88"/>
                  <a:gd name="T15" fmla="*/ 44 h 192"/>
                  <a:gd name="T16" fmla="*/ 20 w 88"/>
                  <a:gd name="T17" fmla="*/ 44 h 192"/>
                  <a:gd name="T18" fmla="*/ 20 w 88"/>
                  <a:gd name="T19" fmla="*/ 0 h 192"/>
                  <a:gd name="T20" fmla="*/ 42 w 88"/>
                  <a:gd name="T21" fmla="*/ 0 h 192"/>
                  <a:gd name="T22" fmla="*/ 42 w 88"/>
                  <a:gd name="T23" fmla="*/ 44 h 192"/>
                  <a:gd name="T24" fmla="*/ 88 w 88"/>
                  <a:gd name="T25" fmla="*/ 44 h 192"/>
                  <a:gd name="T26" fmla="*/ 88 w 88"/>
                  <a:gd name="T27" fmla="*/ 63 h 192"/>
                  <a:gd name="T28" fmla="*/ 42 w 88"/>
                  <a:gd name="T29" fmla="*/ 63 h 192"/>
                  <a:gd name="T30" fmla="*/ 42 w 88"/>
                  <a:gd name="T31" fmla="*/ 148 h 192"/>
                  <a:gd name="T32" fmla="*/ 49 w 88"/>
                  <a:gd name="T33" fmla="*/ 167 h 192"/>
                  <a:gd name="T34" fmla="*/ 66 w 88"/>
                  <a:gd name="T35" fmla="*/ 172 h 192"/>
                  <a:gd name="T36" fmla="*/ 77 w 88"/>
                  <a:gd name="T37" fmla="*/ 171 h 192"/>
                  <a:gd name="T38" fmla="*/ 88 w 88"/>
                  <a:gd name="T39" fmla="*/ 167 h 192"/>
                  <a:gd name="T40" fmla="*/ 88 w 88"/>
                  <a:gd name="T41" fmla="*/ 186 h 192"/>
                  <a:gd name="T42" fmla="*/ 76 w 88"/>
                  <a:gd name="T43" fmla="*/ 191 h 192"/>
                  <a:gd name="T44" fmla="*/ 61 w 88"/>
                  <a:gd name="T4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192">
                    <a:moveTo>
                      <a:pt x="61" y="192"/>
                    </a:moveTo>
                    <a:cubicBezTo>
                      <a:pt x="55" y="192"/>
                      <a:pt x="50" y="192"/>
                      <a:pt x="45" y="190"/>
                    </a:cubicBezTo>
                    <a:cubicBezTo>
                      <a:pt x="40" y="188"/>
                      <a:pt x="35" y="186"/>
                      <a:pt x="32" y="183"/>
                    </a:cubicBezTo>
                    <a:cubicBezTo>
                      <a:pt x="28" y="180"/>
                      <a:pt x="25" y="175"/>
                      <a:pt x="23" y="170"/>
                    </a:cubicBezTo>
                    <a:cubicBezTo>
                      <a:pt x="21" y="165"/>
                      <a:pt x="20" y="158"/>
                      <a:pt x="20" y="151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148"/>
                      <a:pt x="42" y="148"/>
                      <a:pt x="42" y="148"/>
                    </a:cubicBezTo>
                    <a:cubicBezTo>
                      <a:pt x="42" y="157"/>
                      <a:pt x="44" y="163"/>
                      <a:pt x="49" y="167"/>
                    </a:cubicBezTo>
                    <a:cubicBezTo>
                      <a:pt x="53" y="170"/>
                      <a:pt x="59" y="172"/>
                      <a:pt x="66" y="172"/>
                    </a:cubicBezTo>
                    <a:cubicBezTo>
                      <a:pt x="70" y="172"/>
                      <a:pt x="74" y="172"/>
                      <a:pt x="77" y="171"/>
                    </a:cubicBezTo>
                    <a:cubicBezTo>
                      <a:pt x="80" y="170"/>
                      <a:pt x="84" y="169"/>
                      <a:pt x="88" y="167"/>
                    </a:cubicBezTo>
                    <a:cubicBezTo>
                      <a:pt x="88" y="186"/>
                      <a:pt x="88" y="186"/>
                      <a:pt x="88" y="186"/>
                    </a:cubicBezTo>
                    <a:cubicBezTo>
                      <a:pt x="84" y="188"/>
                      <a:pt x="80" y="190"/>
                      <a:pt x="76" y="191"/>
                    </a:cubicBezTo>
                    <a:cubicBezTo>
                      <a:pt x="71" y="192"/>
                      <a:pt x="67" y="192"/>
                      <a:pt x="61" y="192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3" name="Freeform 36"/>
              <p:cNvSpPr>
                <a:spLocks noEditPoints="1"/>
              </p:cNvSpPr>
              <p:nvPr/>
            </p:nvSpPr>
            <p:spPr bwMode="auto">
              <a:xfrm>
                <a:off x="11001375" y="3349625"/>
                <a:ext cx="511175" cy="563563"/>
              </a:xfrm>
              <a:custGeom>
                <a:avLst/>
                <a:gdLst>
                  <a:gd name="T0" fmla="*/ 22 w 138"/>
                  <a:gd name="T1" fmla="*/ 85 h 152"/>
                  <a:gd name="T2" fmla="*/ 28 w 138"/>
                  <a:gd name="T3" fmla="*/ 105 h 152"/>
                  <a:gd name="T4" fmla="*/ 40 w 138"/>
                  <a:gd name="T5" fmla="*/ 120 h 152"/>
                  <a:gd name="T6" fmla="*/ 55 w 138"/>
                  <a:gd name="T7" fmla="*/ 130 h 152"/>
                  <a:gd name="T8" fmla="*/ 74 w 138"/>
                  <a:gd name="T9" fmla="*/ 133 h 152"/>
                  <a:gd name="T10" fmla="*/ 100 w 138"/>
                  <a:gd name="T11" fmla="*/ 128 h 152"/>
                  <a:gd name="T12" fmla="*/ 120 w 138"/>
                  <a:gd name="T13" fmla="*/ 113 h 152"/>
                  <a:gd name="T14" fmla="*/ 133 w 138"/>
                  <a:gd name="T15" fmla="*/ 125 h 152"/>
                  <a:gd name="T16" fmla="*/ 108 w 138"/>
                  <a:gd name="T17" fmla="*/ 145 h 152"/>
                  <a:gd name="T18" fmla="*/ 73 w 138"/>
                  <a:gd name="T19" fmla="*/ 152 h 152"/>
                  <a:gd name="T20" fmla="*/ 45 w 138"/>
                  <a:gd name="T21" fmla="*/ 147 h 152"/>
                  <a:gd name="T22" fmla="*/ 22 w 138"/>
                  <a:gd name="T23" fmla="*/ 131 h 152"/>
                  <a:gd name="T24" fmla="*/ 6 w 138"/>
                  <a:gd name="T25" fmla="*/ 107 h 152"/>
                  <a:gd name="T26" fmla="*/ 0 w 138"/>
                  <a:gd name="T27" fmla="*/ 76 h 152"/>
                  <a:gd name="T28" fmla="*/ 6 w 138"/>
                  <a:gd name="T29" fmla="*/ 46 h 152"/>
                  <a:gd name="T30" fmla="*/ 20 w 138"/>
                  <a:gd name="T31" fmla="*/ 22 h 152"/>
                  <a:gd name="T32" fmla="*/ 42 w 138"/>
                  <a:gd name="T33" fmla="*/ 6 h 152"/>
                  <a:gd name="T34" fmla="*/ 70 w 138"/>
                  <a:gd name="T35" fmla="*/ 0 h 152"/>
                  <a:gd name="T36" fmla="*/ 99 w 138"/>
                  <a:gd name="T37" fmla="*/ 6 h 152"/>
                  <a:gd name="T38" fmla="*/ 121 w 138"/>
                  <a:gd name="T39" fmla="*/ 22 h 152"/>
                  <a:gd name="T40" fmla="*/ 134 w 138"/>
                  <a:gd name="T41" fmla="*/ 47 h 152"/>
                  <a:gd name="T42" fmla="*/ 138 w 138"/>
                  <a:gd name="T43" fmla="*/ 77 h 152"/>
                  <a:gd name="T44" fmla="*/ 138 w 138"/>
                  <a:gd name="T45" fmla="*/ 80 h 152"/>
                  <a:gd name="T46" fmla="*/ 138 w 138"/>
                  <a:gd name="T47" fmla="*/ 85 h 152"/>
                  <a:gd name="T48" fmla="*/ 22 w 138"/>
                  <a:gd name="T49" fmla="*/ 85 h 152"/>
                  <a:gd name="T50" fmla="*/ 116 w 138"/>
                  <a:gd name="T51" fmla="*/ 67 h 152"/>
                  <a:gd name="T52" fmla="*/ 112 w 138"/>
                  <a:gd name="T53" fmla="*/ 48 h 152"/>
                  <a:gd name="T54" fmla="*/ 103 w 138"/>
                  <a:gd name="T55" fmla="*/ 33 h 152"/>
                  <a:gd name="T56" fmla="*/ 89 w 138"/>
                  <a:gd name="T57" fmla="*/ 22 h 152"/>
                  <a:gd name="T58" fmla="*/ 70 w 138"/>
                  <a:gd name="T59" fmla="*/ 18 h 152"/>
                  <a:gd name="T60" fmla="*/ 52 w 138"/>
                  <a:gd name="T61" fmla="*/ 22 h 152"/>
                  <a:gd name="T62" fmla="*/ 38 w 138"/>
                  <a:gd name="T63" fmla="*/ 32 h 152"/>
                  <a:gd name="T64" fmla="*/ 28 w 138"/>
                  <a:gd name="T65" fmla="*/ 47 h 152"/>
                  <a:gd name="T66" fmla="*/ 22 w 138"/>
                  <a:gd name="T67" fmla="*/ 67 h 152"/>
                  <a:gd name="T68" fmla="*/ 116 w 138"/>
                  <a:gd name="T69" fmla="*/ 6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" h="152">
                    <a:moveTo>
                      <a:pt x="22" y="85"/>
                    </a:moveTo>
                    <a:cubicBezTo>
                      <a:pt x="23" y="92"/>
                      <a:pt x="25" y="99"/>
                      <a:pt x="28" y="105"/>
                    </a:cubicBezTo>
                    <a:cubicBezTo>
                      <a:pt x="31" y="111"/>
                      <a:pt x="35" y="116"/>
                      <a:pt x="40" y="120"/>
                    </a:cubicBezTo>
                    <a:cubicBezTo>
                      <a:pt x="44" y="125"/>
                      <a:pt x="50" y="128"/>
                      <a:pt x="55" y="130"/>
                    </a:cubicBezTo>
                    <a:cubicBezTo>
                      <a:pt x="61" y="132"/>
                      <a:pt x="67" y="133"/>
                      <a:pt x="74" y="133"/>
                    </a:cubicBezTo>
                    <a:cubicBezTo>
                      <a:pt x="84" y="133"/>
                      <a:pt x="93" y="131"/>
                      <a:pt x="100" y="128"/>
                    </a:cubicBezTo>
                    <a:cubicBezTo>
                      <a:pt x="107" y="124"/>
                      <a:pt x="114" y="119"/>
                      <a:pt x="120" y="113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26" y="133"/>
                      <a:pt x="118" y="140"/>
                      <a:pt x="108" y="145"/>
                    </a:cubicBezTo>
                    <a:cubicBezTo>
                      <a:pt x="99" y="150"/>
                      <a:pt x="87" y="152"/>
                      <a:pt x="73" y="152"/>
                    </a:cubicBezTo>
                    <a:cubicBezTo>
                      <a:pt x="63" y="152"/>
                      <a:pt x="54" y="150"/>
                      <a:pt x="45" y="147"/>
                    </a:cubicBezTo>
                    <a:cubicBezTo>
                      <a:pt x="36" y="143"/>
                      <a:pt x="28" y="138"/>
                      <a:pt x="22" y="131"/>
                    </a:cubicBezTo>
                    <a:cubicBezTo>
                      <a:pt x="15" y="124"/>
                      <a:pt x="10" y="116"/>
                      <a:pt x="6" y="107"/>
                    </a:cubicBezTo>
                    <a:cubicBezTo>
                      <a:pt x="2" y="97"/>
                      <a:pt x="0" y="87"/>
                      <a:pt x="0" y="76"/>
                    </a:cubicBezTo>
                    <a:cubicBezTo>
                      <a:pt x="0" y="65"/>
                      <a:pt x="2" y="55"/>
                      <a:pt x="6" y="46"/>
                    </a:cubicBezTo>
                    <a:cubicBezTo>
                      <a:pt x="9" y="37"/>
                      <a:pt x="14" y="29"/>
                      <a:pt x="20" y="22"/>
                    </a:cubicBezTo>
                    <a:cubicBezTo>
                      <a:pt x="26" y="15"/>
                      <a:pt x="34" y="9"/>
                      <a:pt x="42" y="6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81" y="0"/>
                      <a:pt x="91" y="2"/>
                      <a:pt x="99" y="6"/>
                    </a:cubicBezTo>
                    <a:cubicBezTo>
                      <a:pt x="108" y="10"/>
                      <a:pt x="115" y="15"/>
                      <a:pt x="121" y="22"/>
                    </a:cubicBezTo>
                    <a:cubicBezTo>
                      <a:pt x="127" y="29"/>
                      <a:pt x="131" y="37"/>
                      <a:pt x="134" y="47"/>
                    </a:cubicBezTo>
                    <a:cubicBezTo>
                      <a:pt x="137" y="56"/>
                      <a:pt x="138" y="66"/>
                      <a:pt x="138" y="77"/>
                    </a:cubicBezTo>
                    <a:cubicBezTo>
                      <a:pt x="138" y="78"/>
                      <a:pt x="138" y="79"/>
                      <a:pt x="138" y="80"/>
                    </a:cubicBezTo>
                    <a:cubicBezTo>
                      <a:pt x="138" y="81"/>
                      <a:pt x="138" y="83"/>
                      <a:pt x="138" y="85"/>
                    </a:cubicBezTo>
                    <a:lnTo>
                      <a:pt x="22" y="85"/>
                    </a:lnTo>
                    <a:close/>
                    <a:moveTo>
                      <a:pt x="116" y="67"/>
                    </a:moveTo>
                    <a:cubicBezTo>
                      <a:pt x="116" y="60"/>
                      <a:pt x="114" y="54"/>
                      <a:pt x="112" y="48"/>
                    </a:cubicBezTo>
                    <a:cubicBezTo>
                      <a:pt x="110" y="42"/>
                      <a:pt x="107" y="37"/>
                      <a:pt x="103" y="33"/>
                    </a:cubicBezTo>
                    <a:cubicBezTo>
                      <a:pt x="99" y="28"/>
                      <a:pt x="94" y="24"/>
                      <a:pt x="89" y="22"/>
                    </a:cubicBezTo>
                    <a:cubicBezTo>
                      <a:pt x="83" y="19"/>
                      <a:pt x="77" y="18"/>
                      <a:pt x="70" y="18"/>
                    </a:cubicBezTo>
                    <a:cubicBezTo>
                      <a:pt x="64" y="18"/>
                      <a:pt x="58" y="19"/>
                      <a:pt x="52" y="22"/>
                    </a:cubicBezTo>
                    <a:cubicBezTo>
                      <a:pt x="47" y="24"/>
                      <a:pt x="42" y="27"/>
                      <a:pt x="38" y="32"/>
                    </a:cubicBezTo>
                    <a:cubicBezTo>
                      <a:pt x="34" y="36"/>
                      <a:pt x="30" y="41"/>
                      <a:pt x="28" y="47"/>
                    </a:cubicBezTo>
                    <a:cubicBezTo>
                      <a:pt x="25" y="53"/>
                      <a:pt x="23" y="60"/>
                      <a:pt x="22" y="67"/>
                    </a:cubicBezTo>
                    <a:lnTo>
                      <a:pt x="116" y="67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4" name="Rectangle 37"/>
              <p:cNvSpPr>
                <a:spLocks noChangeArrowheads="1"/>
              </p:cNvSpPr>
              <p:nvPr/>
            </p:nvSpPr>
            <p:spPr bwMode="auto">
              <a:xfrm>
                <a:off x="11617325" y="3136900"/>
                <a:ext cx="80963" cy="765175"/>
              </a:xfrm>
              <a:prstGeom prst="rect">
                <a:avLst/>
              </a:pr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5" name="Freeform 38"/>
              <p:cNvSpPr>
                <a:spLocks noEditPoints="1"/>
              </p:cNvSpPr>
              <p:nvPr/>
            </p:nvSpPr>
            <p:spPr bwMode="auto">
              <a:xfrm>
                <a:off x="9417050" y="4159250"/>
                <a:ext cx="122238" cy="188913"/>
              </a:xfrm>
              <a:custGeom>
                <a:avLst/>
                <a:gdLst>
                  <a:gd name="T0" fmla="*/ 0 w 33"/>
                  <a:gd name="T1" fmla="*/ 39 h 51"/>
                  <a:gd name="T2" fmla="*/ 0 w 33"/>
                  <a:gd name="T3" fmla="*/ 0 h 51"/>
                  <a:gd name="T4" fmla="*/ 6 w 33"/>
                  <a:gd name="T5" fmla="*/ 0 h 51"/>
                  <a:gd name="T6" fmla="*/ 6 w 33"/>
                  <a:gd name="T7" fmla="*/ 14 h 51"/>
                  <a:gd name="T8" fmla="*/ 15 w 33"/>
                  <a:gd name="T9" fmla="*/ 13 h 51"/>
                  <a:gd name="T10" fmla="*/ 20 w 33"/>
                  <a:gd name="T11" fmla="*/ 13 h 51"/>
                  <a:gd name="T12" fmla="*/ 25 w 33"/>
                  <a:gd name="T13" fmla="*/ 15 h 51"/>
                  <a:gd name="T14" fmla="*/ 29 w 33"/>
                  <a:gd name="T15" fmla="*/ 18 h 51"/>
                  <a:gd name="T16" fmla="*/ 32 w 33"/>
                  <a:gd name="T17" fmla="*/ 24 h 51"/>
                  <a:gd name="T18" fmla="*/ 33 w 33"/>
                  <a:gd name="T19" fmla="*/ 32 h 51"/>
                  <a:gd name="T20" fmla="*/ 32 w 33"/>
                  <a:gd name="T21" fmla="*/ 40 h 51"/>
                  <a:gd name="T22" fmla="*/ 29 w 33"/>
                  <a:gd name="T23" fmla="*/ 46 h 51"/>
                  <a:gd name="T24" fmla="*/ 25 w 33"/>
                  <a:gd name="T25" fmla="*/ 49 h 51"/>
                  <a:gd name="T26" fmla="*/ 20 w 33"/>
                  <a:gd name="T27" fmla="*/ 51 h 51"/>
                  <a:gd name="T28" fmla="*/ 16 w 33"/>
                  <a:gd name="T29" fmla="*/ 51 h 51"/>
                  <a:gd name="T30" fmla="*/ 9 w 33"/>
                  <a:gd name="T31" fmla="*/ 50 h 51"/>
                  <a:gd name="T32" fmla="*/ 4 w 33"/>
                  <a:gd name="T33" fmla="*/ 48 h 51"/>
                  <a:gd name="T34" fmla="*/ 1 w 33"/>
                  <a:gd name="T35" fmla="*/ 45 h 51"/>
                  <a:gd name="T36" fmla="*/ 0 w 33"/>
                  <a:gd name="T37" fmla="*/ 42 h 51"/>
                  <a:gd name="T38" fmla="*/ 0 w 33"/>
                  <a:gd name="T39" fmla="*/ 39 h 51"/>
                  <a:gd name="T40" fmla="*/ 6 w 33"/>
                  <a:gd name="T41" fmla="*/ 40 h 51"/>
                  <a:gd name="T42" fmla="*/ 16 w 33"/>
                  <a:gd name="T43" fmla="*/ 46 h 51"/>
                  <a:gd name="T44" fmla="*/ 20 w 33"/>
                  <a:gd name="T45" fmla="*/ 46 h 51"/>
                  <a:gd name="T46" fmla="*/ 23 w 33"/>
                  <a:gd name="T47" fmla="*/ 44 h 51"/>
                  <a:gd name="T48" fmla="*/ 26 w 33"/>
                  <a:gd name="T49" fmla="*/ 39 h 51"/>
                  <a:gd name="T50" fmla="*/ 27 w 33"/>
                  <a:gd name="T51" fmla="*/ 32 h 51"/>
                  <a:gd name="T52" fmla="*/ 25 w 33"/>
                  <a:gd name="T53" fmla="*/ 21 h 51"/>
                  <a:gd name="T54" fmla="*/ 15 w 33"/>
                  <a:gd name="T55" fmla="*/ 18 h 51"/>
                  <a:gd name="T56" fmla="*/ 6 w 33"/>
                  <a:gd name="T57" fmla="*/ 20 h 51"/>
                  <a:gd name="T58" fmla="*/ 6 w 33"/>
                  <a:gd name="T5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51">
                    <a:moveTo>
                      <a:pt x="0" y="3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3"/>
                      <a:pt x="12" y="13"/>
                      <a:pt x="15" y="13"/>
                    </a:cubicBezTo>
                    <a:cubicBezTo>
                      <a:pt x="17" y="13"/>
                      <a:pt x="19" y="13"/>
                      <a:pt x="20" y="13"/>
                    </a:cubicBezTo>
                    <a:cubicBezTo>
                      <a:pt x="22" y="14"/>
                      <a:pt x="23" y="14"/>
                      <a:pt x="25" y="15"/>
                    </a:cubicBezTo>
                    <a:cubicBezTo>
                      <a:pt x="27" y="16"/>
                      <a:pt x="28" y="17"/>
                      <a:pt x="29" y="18"/>
                    </a:cubicBezTo>
                    <a:cubicBezTo>
                      <a:pt x="30" y="20"/>
                      <a:pt x="31" y="21"/>
                      <a:pt x="32" y="24"/>
                    </a:cubicBezTo>
                    <a:cubicBezTo>
                      <a:pt x="33" y="26"/>
                      <a:pt x="33" y="29"/>
                      <a:pt x="33" y="32"/>
                    </a:cubicBezTo>
                    <a:cubicBezTo>
                      <a:pt x="33" y="35"/>
                      <a:pt x="33" y="38"/>
                      <a:pt x="32" y="40"/>
                    </a:cubicBezTo>
                    <a:cubicBezTo>
                      <a:pt x="31" y="42"/>
                      <a:pt x="30" y="44"/>
                      <a:pt x="29" y="46"/>
                    </a:cubicBezTo>
                    <a:cubicBezTo>
                      <a:pt x="28" y="47"/>
                      <a:pt x="26" y="48"/>
                      <a:pt x="25" y="49"/>
                    </a:cubicBezTo>
                    <a:cubicBezTo>
                      <a:pt x="23" y="50"/>
                      <a:pt x="22" y="50"/>
                      <a:pt x="20" y="51"/>
                    </a:cubicBezTo>
                    <a:cubicBezTo>
                      <a:pt x="19" y="51"/>
                      <a:pt x="17" y="51"/>
                      <a:pt x="16" y="51"/>
                    </a:cubicBezTo>
                    <a:cubicBezTo>
                      <a:pt x="13" y="51"/>
                      <a:pt x="11" y="51"/>
                      <a:pt x="9" y="50"/>
                    </a:cubicBezTo>
                    <a:cubicBezTo>
                      <a:pt x="7" y="49"/>
                      <a:pt x="5" y="49"/>
                      <a:pt x="4" y="48"/>
                    </a:cubicBezTo>
                    <a:cubicBezTo>
                      <a:pt x="3" y="47"/>
                      <a:pt x="2" y="46"/>
                      <a:pt x="1" y="45"/>
                    </a:cubicBezTo>
                    <a:cubicBezTo>
                      <a:pt x="1" y="43"/>
                      <a:pt x="0" y="42"/>
                      <a:pt x="0" y="42"/>
                    </a:cubicBezTo>
                    <a:cubicBezTo>
                      <a:pt x="0" y="41"/>
                      <a:pt x="0" y="40"/>
                      <a:pt x="0" y="39"/>
                    </a:cubicBezTo>
                    <a:close/>
                    <a:moveTo>
                      <a:pt x="6" y="40"/>
                    </a:moveTo>
                    <a:cubicBezTo>
                      <a:pt x="6" y="44"/>
                      <a:pt x="9" y="46"/>
                      <a:pt x="16" y="46"/>
                    </a:cubicBezTo>
                    <a:cubicBezTo>
                      <a:pt x="17" y="46"/>
                      <a:pt x="19" y="46"/>
                      <a:pt x="20" y="46"/>
                    </a:cubicBezTo>
                    <a:cubicBezTo>
                      <a:pt x="21" y="45"/>
                      <a:pt x="22" y="45"/>
                      <a:pt x="23" y="44"/>
                    </a:cubicBezTo>
                    <a:cubicBezTo>
                      <a:pt x="25" y="43"/>
                      <a:pt x="26" y="41"/>
                      <a:pt x="26" y="39"/>
                    </a:cubicBezTo>
                    <a:cubicBezTo>
                      <a:pt x="27" y="37"/>
                      <a:pt x="27" y="35"/>
                      <a:pt x="27" y="32"/>
                    </a:cubicBezTo>
                    <a:cubicBezTo>
                      <a:pt x="27" y="27"/>
                      <a:pt x="26" y="23"/>
                      <a:pt x="25" y="21"/>
                    </a:cubicBezTo>
                    <a:cubicBezTo>
                      <a:pt x="23" y="19"/>
                      <a:pt x="19" y="18"/>
                      <a:pt x="15" y="18"/>
                    </a:cubicBezTo>
                    <a:cubicBezTo>
                      <a:pt x="12" y="18"/>
                      <a:pt x="9" y="19"/>
                      <a:pt x="6" y="20"/>
                    </a:cubicBez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6" name="Freeform 39"/>
              <p:cNvSpPr>
                <a:spLocks/>
              </p:cNvSpPr>
              <p:nvPr/>
            </p:nvSpPr>
            <p:spPr bwMode="auto">
              <a:xfrm>
                <a:off x="9544050" y="4210050"/>
                <a:ext cx="125413" cy="190500"/>
              </a:xfrm>
              <a:custGeom>
                <a:avLst/>
                <a:gdLst>
                  <a:gd name="T0" fmla="*/ 0 w 34"/>
                  <a:gd name="T1" fmla="*/ 0 h 51"/>
                  <a:gd name="T2" fmla="*/ 6 w 34"/>
                  <a:gd name="T3" fmla="*/ 0 h 51"/>
                  <a:gd name="T4" fmla="*/ 17 w 34"/>
                  <a:gd name="T5" fmla="*/ 29 h 51"/>
                  <a:gd name="T6" fmla="*/ 28 w 34"/>
                  <a:gd name="T7" fmla="*/ 0 h 51"/>
                  <a:gd name="T8" fmla="*/ 34 w 34"/>
                  <a:gd name="T9" fmla="*/ 0 h 51"/>
                  <a:gd name="T10" fmla="*/ 18 w 34"/>
                  <a:gd name="T11" fmla="*/ 40 h 51"/>
                  <a:gd name="T12" fmla="*/ 6 w 34"/>
                  <a:gd name="T13" fmla="*/ 51 h 51"/>
                  <a:gd name="T14" fmla="*/ 3 w 34"/>
                  <a:gd name="T15" fmla="*/ 50 h 51"/>
                  <a:gd name="T16" fmla="*/ 3 w 34"/>
                  <a:gd name="T17" fmla="*/ 45 h 51"/>
                  <a:gd name="T18" fmla="*/ 6 w 34"/>
                  <a:gd name="T19" fmla="*/ 46 h 51"/>
                  <a:gd name="T20" fmla="*/ 9 w 34"/>
                  <a:gd name="T21" fmla="*/ 45 h 51"/>
                  <a:gd name="T22" fmla="*/ 11 w 34"/>
                  <a:gd name="T23" fmla="*/ 42 h 51"/>
                  <a:gd name="T24" fmla="*/ 13 w 34"/>
                  <a:gd name="T25" fmla="*/ 39 h 51"/>
                  <a:gd name="T26" fmla="*/ 14 w 34"/>
                  <a:gd name="T27" fmla="*/ 37 h 51"/>
                  <a:gd name="T28" fmla="*/ 14 w 34"/>
                  <a:gd name="T29" fmla="*/ 36 h 51"/>
                  <a:gd name="T30" fmla="*/ 0 w 34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51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47"/>
                      <a:pt x="12" y="51"/>
                      <a:pt x="6" y="51"/>
                    </a:cubicBezTo>
                    <a:cubicBezTo>
                      <a:pt x="5" y="51"/>
                      <a:pt x="4" y="50"/>
                      <a:pt x="3" y="50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6"/>
                      <a:pt x="5" y="46"/>
                      <a:pt x="6" y="46"/>
                    </a:cubicBezTo>
                    <a:cubicBezTo>
                      <a:pt x="7" y="46"/>
                      <a:pt x="8" y="45"/>
                      <a:pt x="9" y="45"/>
                    </a:cubicBezTo>
                    <a:cubicBezTo>
                      <a:pt x="10" y="44"/>
                      <a:pt x="11" y="43"/>
                      <a:pt x="11" y="42"/>
                    </a:cubicBezTo>
                    <a:cubicBezTo>
                      <a:pt x="12" y="41"/>
                      <a:pt x="12" y="40"/>
                      <a:pt x="13" y="39"/>
                    </a:cubicBezTo>
                    <a:cubicBezTo>
                      <a:pt x="13" y="38"/>
                      <a:pt x="14" y="38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7" name="Freeform 40"/>
              <p:cNvSpPr>
                <a:spLocks noEditPoints="1"/>
              </p:cNvSpPr>
              <p:nvPr/>
            </p:nvSpPr>
            <p:spPr bwMode="auto">
              <a:xfrm>
                <a:off x="9807575" y="4148138"/>
                <a:ext cx="166688" cy="196850"/>
              </a:xfrm>
              <a:custGeom>
                <a:avLst/>
                <a:gdLst>
                  <a:gd name="T0" fmla="*/ 0 w 45"/>
                  <a:gd name="T1" fmla="*/ 53 h 53"/>
                  <a:gd name="T2" fmla="*/ 0 w 45"/>
                  <a:gd name="T3" fmla="*/ 0 h 53"/>
                  <a:gd name="T4" fmla="*/ 22 w 45"/>
                  <a:gd name="T5" fmla="*/ 0 h 53"/>
                  <a:gd name="T6" fmla="*/ 37 w 45"/>
                  <a:gd name="T7" fmla="*/ 4 h 53"/>
                  <a:gd name="T8" fmla="*/ 43 w 45"/>
                  <a:gd name="T9" fmla="*/ 17 h 53"/>
                  <a:gd name="T10" fmla="*/ 30 w 45"/>
                  <a:gd name="T11" fmla="*/ 33 h 53"/>
                  <a:gd name="T12" fmla="*/ 45 w 45"/>
                  <a:gd name="T13" fmla="*/ 53 h 53"/>
                  <a:gd name="T14" fmla="*/ 33 w 45"/>
                  <a:gd name="T15" fmla="*/ 53 h 53"/>
                  <a:gd name="T16" fmla="*/ 19 w 45"/>
                  <a:gd name="T17" fmla="*/ 34 h 53"/>
                  <a:gd name="T18" fmla="*/ 10 w 45"/>
                  <a:gd name="T19" fmla="*/ 34 h 53"/>
                  <a:gd name="T20" fmla="*/ 10 w 45"/>
                  <a:gd name="T21" fmla="*/ 53 h 53"/>
                  <a:gd name="T22" fmla="*/ 0 w 45"/>
                  <a:gd name="T23" fmla="*/ 53 h 53"/>
                  <a:gd name="T24" fmla="*/ 10 w 45"/>
                  <a:gd name="T25" fmla="*/ 26 h 53"/>
                  <a:gd name="T26" fmla="*/ 22 w 45"/>
                  <a:gd name="T27" fmla="*/ 26 h 53"/>
                  <a:gd name="T28" fmla="*/ 30 w 45"/>
                  <a:gd name="T29" fmla="*/ 24 h 53"/>
                  <a:gd name="T30" fmla="*/ 33 w 45"/>
                  <a:gd name="T31" fmla="*/ 17 h 53"/>
                  <a:gd name="T32" fmla="*/ 30 w 45"/>
                  <a:gd name="T33" fmla="*/ 11 h 53"/>
                  <a:gd name="T34" fmla="*/ 22 w 45"/>
                  <a:gd name="T35" fmla="*/ 9 h 53"/>
                  <a:gd name="T36" fmla="*/ 10 w 45"/>
                  <a:gd name="T37" fmla="*/ 9 h 53"/>
                  <a:gd name="T38" fmla="*/ 10 w 45"/>
                  <a:gd name="T39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3">
                    <a:moveTo>
                      <a:pt x="0" y="5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9" y="0"/>
                      <a:pt x="34" y="1"/>
                      <a:pt x="37" y="4"/>
                    </a:cubicBezTo>
                    <a:cubicBezTo>
                      <a:pt x="41" y="7"/>
                      <a:pt x="43" y="11"/>
                      <a:pt x="43" y="17"/>
                    </a:cubicBezTo>
                    <a:cubicBezTo>
                      <a:pt x="43" y="25"/>
                      <a:pt x="39" y="30"/>
                      <a:pt x="30" y="3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0" y="53"/>
                    </a:lnTo>
                    <a:close/>
                    <a:moveTo>
                      <a:pt x="10" y="26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5" y="26"/>
                      <a:pt x="28" y="25"/>
                      <a:pt x="30" y="24"/>
                    </a:cubicBezTo>
                    <a:cubicBezTo>
                      <a:pt x="32" y="23"/>
                      <a:pt x="33" y="20"/>
                      <a:pt x="33" y="17"/>
                    </a:cubicBezTo>
                    <a:cubicBezTo>
                      <a:pt x="33" y="14"/>
                      <a:pt x="32" y="12"/>
                      <a:pt x="30" y="11"/>
                    </a:cubicBezTo>
                    <a:cubicBezTo>
                      <a:pt x="28" y="9"/>
                      <a:pt x="25" y="9"/>
                      <a:pt x="22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8" name="Freeform 41"/>
              <p:cNvSpPr>
                <a:spLocks noEditPoints="1"/>
              </p:cNvSpPr>
              <p:nvPr/>
            </p:nvSpPr>
            <p:spPr bwMode="auto">
              <a:xfrm>
                <a:off x="10018713" y="4148138"/>
                <a:ext cx="207963" cy="196850"/>
              </a:xfrm>
              <a:custGeom>
                <a:avLst/>
                <a:gdLst>
                  <a:gd name="T0" fmla="*/ 0 w 131"/>
                  <a:gd name="T1" fmla="*/ 124 h 124"/>
                  <a:gd name="T2" fmla="*/ 51 w 131"/>
                  <a:gd name="T3" fmla="*/ 0 h 124"/>
                  <a:gd name="T4" fmla="*/ 77 w 131"/>
                  <a:gd name="T5" fmla="*/ 0 h 124"/>
                  <a:gd name="T6" fmla="*/ 131 w 131"/>
                  <a:gd name="T7" fmla="*/ 124 h 124"/>
                  <a:gd name="T8" fmla="*/ 105 w 131"/>
                  <a:gd name="T9" fmla="*/ 124 h 124"/>
                  <a:gd name="T10" fmla="*/ 93 w 131"/>
                  <a:gd name="T11" fmla="*/ 93 h 124"/>
                  <a:gd name="T12" fmla="*/ 37 w 131"/>
                  <a:gd name="T13" fmla="*/ 93 h 124"/>
                  <a:gd name="T14" fmla="*/ 26 w 131"/>
                  <a:gd name="T15" fmla="*/ 124 h 124"/>
                  <a:gd name="T16" fmla="*/ 0 w 131"/>
                  <a:gd name="T17" fmla="*/ 124 h 124"/>
                  <a:gd name="T18" fmla="*/ 44 w 131"/>
                  <a:gd name="T19" fmla="*/ 75 h 124"/>
                  <a:gd name="T20" fmla="*/ 84 w 131"/>
                  <a:gd name="T21" fmla="*/ 75 h 124"/>
                  <a:gd name="T22" fmla="*/ 65 w 131"/>
                  <a:gd name="T23" fmla="*/ 25 h 124"/>
                  <a:gd name="T24" fmla="*/ 44 w 131"/>
                  <a:gd name="T2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124">
                    <a:moveTo>
                      <a:pt x="0" y="124"/>
                    </a:moveTo>
                    <a:lnTo>
                      <a:pt x="51" y="0"/>
                    </a:lnTo>
                    <a:lnTo>
                      <a:pt x="77" y="0"/>
                    </a:lnTo>
                    <a:lnTo>
                      <a:pt x="131" y="124"/>
                    </a:lnTo>
                    <a:lnTo>
                      <a:pt x="105" y="124"/>
                    </a:lnTo>
                    <a:lnTo>
                      <a:pt x="93" y="93"/>
                    </a:lnTo>
                    <a:lnTo>
                      <a:pt x="37" y="93"/>
                    </a:lnTo>
                    <a:lnTo>
                      <a:pt x="26" y="124"/>
                    </a:lnTo>
                    <a:lnTo>
                      <a:pt x="0" y="124"/>
                    </a:lnTo>
                    <a:close/>
                    <a:moveTo>
                      <a:pt x="44" y="75"/>
                    </a:moveTo>
                    <a:lnTo>
                      <a:pt x="84" y="75"/>
                    </a:lnTo>
                    <a:lnTo>
                      <a:pt x="65" y="25"/>
                    </a:lnTo>
                    <a:lnTo>
                      <a:pt x="44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9" name="Rectangle 42"/>
              <p:cNvSpPr>
                <a:spLocks noChangeArrowheads="1"/>
              </p:cNvSpPr>
              <p:nvPr/>
            </p:nvSpPr>
            <p:spPr bwMode="auto">
              <a:xfrm>
                <a:off x="10277475" y="4148138"/>
                <a:ext cx="38100" cy="196850"/>
              </a:xfrm>
              <a:prstGeom prst="rect">
                <a:avLst/>
              </a:pr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0" name="Freeform 43"/>
              <p:cNvSpPr>
                <a:spLocks/>
              </p:cNvSpPr>
              <p:nvPr/>
            </p:nvSpPr>
            <p:spPr bwMode="auto">
              <a:xfrm>
                <a:off x="10382250" y="4148138"/>
                <a:ext cx="188913" cy="196850"/>
              </a:xfrm>
              <a:custGeom>
                <a:avLst/>
                <a:gdLst>
                  <a:gd name="T0" fmla="*/ 0 w 119"/>
                  <a:gd name="T1" fmla="*/ 124 h 124"/>
                  <a:gd name="T2" fmla="*/ 0 w 119"/>
                  <a:gd name="T3" fmla="*/ 0 h 124"/>
                  <a:gd name="T4" fmla="*/ 28 w 119"/>
                  <a:gd name="T5" fmla="*/ 0 h 124"/>
                  <a:gd name="T6" fmla="*/ 96 w 119"/>
                  <a:gd name="T7" fmla="*/ 91 h 124"/>
                  <a:gd name="T8" fmla="*/ 96 w 119"/>
                  <a:gd name="T9" fmla="*/ 0 h 124"/>
                  <a:gd name="T10" fmla="*/ 119 w 119"/>
                  <a:gd name="T11" fmla="*/ 0 h 124"/>
                  <a:gd name="T12" fmla="*/ 119 w 119"/>
                  <a:gd name="T13" fmla="*/ 124 h 124"/>
                  <a:gd name="T14" fmla="*/ 93 w 119"/>
                  <a:gd name="T15" fmla="*/ 124 h 124"/>
                  <a:gd name="T16" fmla="*/ 26 w 119"/>
                  <a:gd name="T17" fmla="*/ 30 h 124"/>
                  <a:gd name="T18" fmla="*/ 26 w 119"/>
                  <a:gd name="T19" fmla="*/ 124 h 124"/>
                  <a:gd name="T20" fmla="*/ 0 w 119"/>
                  <a:gd name="T21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24">
                    <a:moveTo>
                      <a:pt x="0" y="124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96" y="91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9" y="124"/>
                    </a:lnTo>
                    <a:lnTo>
                      <a:pt x="93" y="124"/>
                    </a:lnTo>
                    <a:lnTo>
                      <a:pt x="26" y="30"/>
                    </a:lnTo>
                    <a:lnTo>
                      <a:pt x="26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1" name="Freeform 44"/>
              <p:cNvSpPr>
                <a:spLocks/>
              </p:cNvSpPr>
              <p:nvPr/>
            </p:nvSpPr>
            <p:spPr bwMode="auto">
              <a:xfrm>
                <a:off x="10641013" y="4148138"/>
                <a:ext cx="204788" cy="196850"/>
              </a:xfrm>
              <a:custGeom>
                <a:avLst/>
                <a:gdLst>
                  <a:gd name="T0" fmla="*/ 0 w 129"/>
                  <a:gd name="T1" fmla="*/ 124 h 124"/>
                  <a:gd name="T2" fmla="*/ 0 w 129"/>
                  <a:gd name="T3" fmla="*/ 0 h 124"/>
                  <a:gd name="T4" fmla="*/ 26 w 129"/>
                  <a:gd name="T5" fmla="*/ 0 h 124"/>
                  <a:gd name="T6" fmla="*/ 63 w 129"/>
                  <a:gd name="T7" fmla="*/ 51 h 124"/>
                  <a:gd name="T8" fmla="*/ 103 w 129"/>
                  <a:gd name="T9" fmla="*/ 0 h 124"/>
                  <a:gd name="T10" fmla="*/ 129 w 129"/>
                  <a:gd name="T11" fmla="*/ 0 h 124"/>
                  <a:gd name="T12" fmla="*/ 129 w 129"/>
                  <a:gd name="T13" fmla="*/ 124 h 124"/>
                  <a:gd name="T14" fmla="*/ 106 w 129"/>
                  <a:gd name="T15" fmla="*/ 124 h 124"/>
                  <a:gd name="T16" fmla="*/ 106 w 129"/>
                  <a:gd name="T17" fmla="*/ 32 h 124"/>
                  <a:gd name="T18" fmla="*/ 63 w 129"/>
                  <a:gd name="T19" fmla="*/ 86 h 124"/>
                  <a:gd name="T20" fmla="*/ 24 w 129"/>
                  <a:gd name="T21" fmla="*/ 32 h 124"/>
                  <a:gd name="T22" fmla="*/ 24 w 129"/>
                  <a:gd name="T23" fmla="*/ 124 h 124"/>
                  <a:gd name="T24" fmla="*/ 0 w 129"/>
                  <a:gd name="T2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24">
                    <a:moveTo>
                      <a:pt x="0" y="124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3" y="51"/>
                    </a:lnTo>
                    <a:lnTo>
                      <a:pt x="103" y="0"/>
                    </a:lnTo>
                    <a:lnTo>
                      <a:pt x="129" y="0"/>
                    </a:lnTo>
                    <a:lnTo>
                      <a:pt x="129" y="124"/>
                    </a:lnTo>
                    <a:lnTo>
                      <a:pt x="106" y="124"/>
                    </a:lnTo>
                    <a:lnTo>
                      <a:pt x="106" y="32"/>
                    </a:lnTo>
                    <a:lnTo>
                      <a:pt x="63" y="86"/>
                    </a:lnTo>
                    <a:lnTo>
                      <a:pt x="24" y="32"/>
                    </a:lnTo>
                    <a:lnTo>
                      <a:pt x="24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2" name="Freeform 45"/>
              <p:cNvSpPr>
                <a:spLocks noEditPoints="1"/>
              </p:cNvSpPr>
              <p:nvPr/>
            </p:nvSpPr>
            <p:spPr bwMode="auto">
              <a:xfrm>
                <a:off x="10893425" y="4148138"/>
                <a:ext cx="211138" cy="196850"/>
              </a:xfrm>
              <a:custGeom>
                <a:avLst/>
                <a:gdLst>
                  <a:gd name="T0" fmla="*/ 0 w 133"/>
                  <a:gd name="T1" fmla="*/ 124 h 124"/>
                  <a:gd name="T2" fmla="*/ 54 w 133"/>
                  <a:gd name="T3" fmla="*/ 0 h 124"/>
                  <a:gd name="T4" fmla="*/ 80 w 133"/>
                  <a:gd name="T5" fmla="*/ 0 h 124"/>
                  <a:gd name="T6" fmla="*/ 133 w 133"/>
                  <a:gd name="T7" fmla="*/ 124 h 124"/>
                  <a:gd name="T8" fmla="*/ 108 w 133"/>
                  <a:gd name="T9" fmla="*/ 124 h 124"/>
                  <a:gd name="T10" fmla="*/ 94 w 133"/>
                  <a:gd name="T11" fmla="*/ 93 h 124"/>
                  <a:gd name="T12" fmla="*/ 40 w 133"/>
                  <a:gd name="T13" fmla="*/ 93 h 124"/>
                  <a:gd name="T14" fmla="*/ 26 w 133"/>
                  <a:gd name="T15" fmla="*/ 124 h 124"/>
                  <a:gd name="T16" fmla="*/ 0 w 133"/>
                  <a:gd name="T17" fmla="*/ 124 h 124"/>
                  <a:gd name="T18" fmla="*/ 47 w 133"/>
                  <a:gd name="T19" fmla="*/ 75 h 124"/>
                  <a:gd name="T20" fmla="*/ 87 w 133"/>
                  <a:gd name="T21" fmla="*/ 75 h 124"/>
                  <a:gd name="T22" fmla="*/ 68 w 133"/>
                  <a:gd name="T23" fmla="*/ 25 h 124"/>
                  <a:gd name="T24" fmla="*/ 47 w 133"/>
                  <a:gd name="T2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4">
                    <a:moveTo>
                      <a:pt x="0" y="124"/>
                    </a:moveTo>
                    <a:lnTo>
                      <a:pt x="54" y="0"/>
                    </a:lnTo>
                    <a:lnTo>
                      <a:pt x="80" y="0"/>
                    </a:lnTo>
                    <a:lnTo>
                      <a:pt x="133" y="124"/>
                    </a:lnTo>
                    <a:lnTo>
                      <a:pt x="108" y="124"/>
                    </a:lnTo>
                    <a:lnTo>
                      <a:pt x="94" y="93"/>
                    </a:lnTo>
                    <a:lnTo>
                      <a:pt x="40" y="93"/>
                    </a:lnTo>
                    <a:lnTo>
                      <a:pt x="26" y="124"/>
                    </a:lnTo>
                    <a:lnTo>
                      <a:pt x="0" y="124"/>
                    </a:lnTo>
                    <a:close/>
                    <a:moveTo>
                      <a:pt x="47" y="75"/>
                    </a:moveTo>
                    <a:lnTo>
                      <a:pt x="87" y="75"/>
                    </a:lnTo>
                    <a:lnTo>
                      <a:pt x="68" y="25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3" name="Freeform 46"/>
              <p:cNvSpPr>
                <a:spLocks/>
              </p:cNvSpPr>
              <p:nvPr/>
            </p:nvSpPr>
            <p:spPr bwMode="auto">
              <a:xfrm>
                <a:off x="11149013" y="4148138"/>
                <a:ext cx="179388" cy="196850"/>
              </a:xfrm>
              <a:custGeom>
                <a:avLst/>
                <a:gdLst>
                  <a:gd name="T0" fmla="*/ 0 w 113"/>
                  <a:gd name="T1" fmla="*/ 124 h 124"/>
                  <a:gd name="T2" fmla="*/ 0 w 113"/>
                  <a:gd name="T3" fmla="*/ 0 h 124"/>
                  <a:gd name="T4" fmla="*/ 24 w 113"/>
                  <a:gd name="T5" fmla="*/ 0 h 124"/>
                  <a:gd name="T6" fmla="*/ 24 w 113"/>
                  <a:gd name="T7" fmla="*/ 51 h 124"/>
                  <a:gd name="T8" fmla="*/ 75 w 113"/>
                  <a:gd name="T9" fmla="*/ 0 h 124"/>
                  <a:gd name="T10" fmla="*/ 106 w 113"/>
                  <a:gd name="T11" fmla="*/ 0 h 124"/>
                  <a:gd name="T12" fmla="*/ 54 w 113"/>
                  <a:gd name="T13" fmla="*/ 53 h 124"/>
                  <a:gd name="T14" fmla="*/ 113 w 113"/>
                  <a:gd name="T15" fmla="*/ 124 h 124"/>
                  <a:gd name="T16" fmla="*/ 82 w 113"/>
                  <a:gd name="T17" fmla="*/ 124 h 124"/>
                  <a:gd name="T18" fmla="*/ 38 w 113"/>
                  <a:gd name="T19" fmla="*/ 70 h 124"/>
                  <a:gd name="T20" fmla="*/ 24 w 113"/>
                  <a:gd name="T21" fmla="*/ 84 h 124"/>
                  <a:gd name="T22" fmla="*/ 24 w 113"/>
                  <a:gd name="T23" fmla="*/ 124 h 124"/>
                  <a:gd name="T24" fmla="*/ 0 w 113"/>
                  <a:gd name="T2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" h="124">
                    <a:moveTo>
                      <a:pt x="0" y="124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51"/>
                    </a:lnTo>
                    <a:lnTo>
                      <a:pt x="75" y="0"/>
                    </a:lnTo>
                    <a:lnTo>
                      <a:pt x="106" y="0"/>
                    </a:lnTo>
                    <a:lnTo>
                      <a:pt x="54" y="53"/>
                    </a:lnTo>
                    <a:lnTo>
                      <a:pt x="113" y="124"/>
                    </a:lnTo>
                    <a:lnTo>
                      <a:pt x="82" y="124"/>
                    </a:lnTo>
                    <a:lnTo>
                      <a:pt x="38" y="70"/>
                    </a:lnTo>
                    <a:lnTo>
                      <a:pt x="24" y="84"/>
                    </a:lnTo>
                    <a:lnTo>
                      <a:pt x="24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4" name="Freeform 47"/>
              <p:cNvSpPr>
                <a:spLocks/>
              </p:cNvSpPr>
              <p:nvPr/>
            </p:nvSpPr>
            <p:spPr bwMode="auto">
              <a:xfrm>
                <a:off x="11376025" y="4148138"/>
                <a:ext cx="141288" cy="196850"/>
              </a:xfrm>
              <a:custGeom>
                <a:avLst/>
                <a:gdLst>
                  <a:gd name="T0" fmla="*/ 0 w 89"/>
                  <a:gd name="T1" fmla="*/ 124 h 124"/>
                  <a:gd name="T2" fmla="*/ 0 w 89"/>
                  <a:gd name="T3" fmla="*/ 0 h 124"/>
                  <a:gd name="T4" fmla="*/ 89 w 89"/>
                  <a:gd name="T5" fmla="*/ 0 h 124"/>
                  <a:gd name="T6" fmla="*/ 89 w 89"/>
                  <a:gd name="T7" fmla="*/ 18 h 124"/>
                  <a:gd name="T8" fmla="*/ 23 w 89"/>
                  <a:gd name="T9" fmla="*/ 18 h 124"/>
                  <a:gd name="T10" fmla="*/ 23 w 89"/>
                  <a:gd name="T11" fmla="*/ 51 h 124"/>
                  <a:gd name="T12" fmla="*/ 79 w 89"/>
                  <a:gd name="T13" fmla="*/ 51 h 124"/>
                  <a:gd name="T14" fmla="*/ 79 w 89"/>
                  <a:gd name="T15" fmla="*/ 72 h 124"/>
                  <a:gd name="T16" fmla="*/ 23 w 89"/>
                  <a:gd name="T17" fmla="*/ 72 h 124"/>
                  <a:gd name="T18" fmla="*/ 23 w 89"/>
                  <a:gd name="T19" fmla="*/ 105 h 124"/>
                  <a:gd name="T20" fmla="*/ 89 w 89"/>
                  <a:gd name="T21" fmla="*/ 105 h 124"/>
                  <a:gd name="T22" fmla="*/ 89 w 89"/>
                  <a:gd name="T23" fmla="*/ 124 h 124"/>
                  <a:gd name="T24" fmla="*/ 0 w 89"/>
                  <a:gd name="T2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124">
                    <a:moveTo>
                      <a:pt x="0" y="124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18"/>
                    </a:lnTo>
                    <a:lnTo>
                      <a:pt x="23" y="18"/>
                    </a:lnTo>
                    <a:lnTo>
                      <a:pt x="23" y="51"/>
                    </a:lnTo>
                    <a:lnTo>
                      <a:pt x="79" y="51"/>
                    </a:lnTo>
                    <a:lnTo>
                      <a:pt x="79" y="72"/>
                    </a:lnTo>
                    <a:lnTo>
                      <a:pt x="23" y="72"/>
                    </a:lnTo>
                    <a:lnTo>
                      <a:pt x="23" y="105"/>
                    </a:lnTo>
                    <a:lnTo>
                      <a:pt x="89" y="105"/>
                    </a:lnTo>
                    <a:lnTo>
                      <a:pt x="89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5" name="Freeform 48"/>
              <p:cNvSpPr>
                <a:spLocks noEditPoints="1"/>
              </p:cNvSpPr>
              <p:nvPr/>
            </p:nvSpPr>
            <p:spPr bwMode="auto">
              <a:xfrm>
                <a:off x="11576050" y="4148138"/>
                <a:ext cx="166688" cy="196850"/>
              </a:xfrm>
              <a:custGeom>
                <a:avLst/>
                <a:gdLst>
                  <a:gd name="T0" fmla="*/ 0 w 45"/>
                  <a:gd name="T1" fmla="*/ 53 h 53"/>
                  <a:gd name="T2" fmla="*/ 0 w 45"/>
                  <a:gd name="T3" fmla="*/ 0 h 53"/>
                  <a:gd name="T4" fmla="*/ 21 w 45"/>
                  <a:gd name="T5" fmla="*/ 0 h 53"/>
                  <a:gd name="T6" fmla="*/ 37 w 45"/>
                  <a:gd name="T7" fmla="*/ 4 h 53"/>
                  <a:gd name="T8" fmla="*/ 42 w 45"/>
                  <a:gd name="T9" fmla="*/ 17 h 53"/>
                  <a:gd name="T10" fmla="*/ 30 w 45"/>
                  <a:gd name="T11" fmla="*/ 33 h 53"/>
                  <a:gd name="T12" fmla="*/ 45 w 45"/>
                  <a:gd name="T13" fmla="*/ 53 h 53"/>
                  <a:gd name="T14" fmla="*/ 32 w 45"/>
                  <a:gd name="T15" fmla="*/ 53 h 53"/>
                  <a:gd name="T16" fmla="*/ 19 w 45"/>
                  <a:gd name="T17" fmla="*/ 34 h 53"/>
                  <a:gd name="T18" fmla="*/ 10 w 45"/>
                  <a:gd name="T19" fmla="*/ 34 h 53"/>
                  <a:gd name="T20" fmla="*/ 10 w 45"/>
                  <a:gd name="T21" fmla="*/ 53 h 53"/>
                  <a:gd name="T22" fmla="*/ 0 w 45"/>
                  <a:gd name="T23" fmla="*/ 53 h 53"/>
                  <a:gd name="T24" fmla="*/ 10 w 45"/>
                  <a:gd name="T25" fmla="*/ 26 h 53"/>
                  <a:gd name="T26" fmla="*/ 21 w 45"/>
                  <a:gd name="T27" fmla="*/ 26 h 53"/>
                  <a:gd name="T28" fmla="*/ 29 w 45"/>
                  <a:gd name="T29" fmla="*/ 24 h 53"/>
                  <a:gd name="T30" fmla="*/ 32 w 45"/>
                  <a:gd name="T31" fmla="*/ 17 h 53"/>
                  <a:gd name="T32" fmla="*/ 29 w 45"/>
                  <a:gd name="T33" fmla="*/ 11 h 53"/>
                  <a:gd name="T34" fmla="*/ 21 w 45"/>
                  <a:gd name="T35" fmla="*/ 9 h 53"/>
                  <a:gd name="T36" fmla="*/ 10 w 45"/>
                  <a:gd name="T37" fmla="*/ 9 h 53"/>
                  <a:gd name="T38" fmla="*/ 10 w 45"/>
                  <a:gd name="T39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3">
                    <a:moveTo>
                      <a:pt x="0" y="5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0"/>
                      <a:pt x="33" y="1"/>
                      <a:pt x="37" y="4"/>
                    </a:cubicBezTo>
                    <a:cubicBezTo>
                      <a:pt x="40" y="7"/>
                      <a:pt x="42" y="11"/>
                      <a:pt x="42" y="17"/>
                    </a:cubicBezTo>
                    <a:cubicBezTo>
                      <a:pt x="42" y="25"/>
                      <a:pt x="38" y="30"/>
                      <a:pt x="30" y="3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0" y="53"/>
                    </a:lnTo>
                    <a:close/>
                    <a:moveTo>
                      <a:pt x="10" y="26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25" y="26"/>
                      <a:pt x="27" y="25"/>
                      <a:pt x="29" y="24"/>
                    </a:cubicBezTo>
                    <a:cubicBezTo>
                      <a:pt x="31" y="23"/>
                      <a:pt x="32" y="20"/>
                      <a:pt x="32" y="17"/>
                    </a:cubicBezTo>
                    <a:cubicBezTo>
                      <a:pt x="32" y="14"/>
                      <a:pt x="31" y="12"/>
                      <a:pt x="29" y="11"/>
                    </a:cubicBezTo>
                    <a:cubicBezTo>
                      <a:pt x="27" y="9"/>
                      <a:pt x="25" y="9"/>
                      <a:pt x="21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1" name="Group 280"/>
          <p:cNvGrpSpPr/>
          <p:nvPr/>
        </p:nvGrpSpPr>
        <p:grpSpPr>
          <a:xfrm>
            <a:off x="5454502" y="3928581"/>
            <a:ext cx="3701333" cy="1922886"/>
            <a:chOff x="5556101" y="3928581"/>
            <a:chExt cx="3701333" cy="1922886"/>
          </a:xfrm>
        </p:grpSpPr>
        <p:grpSp>
          <p:nvGrpSpPr>
            <p:cNvPr id="153" name="Group 152"/>
            <p:cNvGrpSpPr/>
            <p:nvPr/>
          </p:nvGrpSpPr>
          <p:grpSpPr>
            <a:xfrm rot="2700000">
              <a:off x="6667629" y="2901316"/>
              <a:ext cx="1478277" cy="3701333"/>
              <a:chOff x="6889751" y="2127251"/>
              <a:chExt cx="1039813" cy="2603500"/>
            </a:xfrm>
            <a:solidFill>
              <a:schemeClr val="bg1">
                <a:lumMod val="85000"/>
              </a:schemeClr>
            </a:solidFill>
          </p:grpSpPr>
          <p:sp>
            <p:nvSpPr>
              <p:cNvPr id="154" name="Freeform 125"/>
              <p:cNvSpPr>
                <a:spLocks/>
              </p:cNvSpPr>
              <p:nvPr/>
            </p:nvSpPr>
            <p:spPr bwMode="auto">
              <a:xfrm>
                <a:off x="7042151" y="2127251"/>
                <a:ext cx="887413" cy="706438"/>
              </a:xfrm>
              <a:custGeom>
                <a:avLst/>
                <a:gdLst>
                  <a:gd name="T0" fmla="*/ 239 w 239"/>
                  <a:gd name="T1" fmla="*/ 190 h 190"/>
                  <a:gd name="T2" fmla="*/ 0 w 239"/>
                  <a:gd name="T3" fmla="*/ 128 h 190"/>
                  <a:gd name="T4" fmla="*/ 129 w 239"/>
                  <a:gd name="T5" fmla="*/ 0 h 190"/>
                  <a:gd name="T6" fmla="*/ 130 w 239"/>
                  <a:gd name="T7" fmla="*/ 2 h 190"/>
                  <a:gd name="T8" fmla="*/ 238 w 239"/>
                  <a:gd name="T9" fmla="*/ 186 h 190"/>
                  <a:gd name="T10" fmla="*/ 239 w 239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90">
                    <a:moveTo>
                      <a:pt x="239" y="190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0" y="2"/>
                      <a:pt x="130" y="2"/>
                      <a:pt x="130" y="2"/>
                    </a:cubicBezTo>
                    <a:cubicBezTo>
                      <a:pt x="179" y="55"/>
                      <a:pt x="215" y="117"/>
                      <a:pt x="238" y="186"/>
                    </a:cubicBezTo>
                    <a:lnTo>
                      <a:pt x="239" y="190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" name="Freeform 126"/>
              <p:cNvSpPr>
                <a:spLocks/>
              </p:cNvSpPr>
              <p:nvPr/>
            </p:nvSpPr>
            <p:spPr bwMode="auto">
              <a:xfrm>
                <a:off x="7042151" y="4024313"/>
                <a:ext cx="887413" cy="706438"/>
              </a:xfrm>
              <a:custGeom>
                <a:avLst/>
                <a:gdLst>
                  <a:gd name="T0" fmla="*/ 129 w 239"/>
                  <a:gd name="T1" fmla="*/ 190 h 190"/>
                  <a:gd name="T2" fmla="*/ 0 w 239"/>
                  <a:gd name="T3" fmla="*/ 62 h 190"/>
                  <a:gd name="T4" fmla="*/ 239 w 239"/>
                  <a:gd name="T5" fmla="*/ 0 h 190"/>
                  <a:gd name="T6" fmla="*/ 238 w 239"/>
                  <a:gd name="T7" fmla="*/ 4 h 190"/>
                  <a:gd name="T8" fmla="*/ 130 w 239"/>
                  <a:gd name="T9" fmla="*/ 188 h 190"/>
                  <a:gd name="T10" fmla="*/ 129 w 239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90">
                    <a:moveTo>
                      <a:pt x="129" y="19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239" y="0"/>
                      <a:pt x="239" y="0"/>
                      <a:pt x="239" y="0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15" y="73"/>
                      <a:pt x="179" y="135"/>
                      <a:pt x="130" y="188"/>
                    </a:cubicBezTo>
                    <a:lnTo>
                      <a:pt x="129" y="190"/>
                    </a:ln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" name="Freeform 130"/>
              <p:cNvSpPr>
                <a:spLocks/>
              </p:cNvSpPr>
              <p:nvPr/>
            </p:nvSpPr>
            <p:spPr bwMode="auto">
              <a:xfrm>
                <a:off x="6889751" y="2614613"/>
                <a:ext cx="560388" cy="1628775"/>
              </a:xfrm>
              <a:custGeom>
                <a:avLst/>
                <a:gdLst>
                  <a:gd name="T0" fmla="*/ 0 w 151"/>
                  <a:gd name="T1" fmla="*/ 394 h 438"/>
                  <a:gd name="T2" fmla="*/ 45 w 151"/>
                  <a:gd name="T3" fmla="*/ 438 h 438"/>
                  <a:gd name="T4" fmla="*/ 45 w 151"/>
                  <a:gd name="T5" fmla="*/ 0 h 438"/>
                  <a:gd name="T6" fmla="*/ 0 w 151"/>
                  <a:gd name="T7" fmla="*/ 44 h 438"/>
                  <a:gd name="T8" fmla="*/ 62 w 151"/>
                  <a:gd name="T9" fmla="*/ 219 h 438"/>
                  <a:gd name="T10" fmla="*/ 0 w 151"/>
                  <a:gd name="T11" fmla="*/ 394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438">
                    <a:moveTo>
                      <a:pt x="0" y="394"/>
                    </a:moveTo>
                    <a:cubicBezTo>
                      <a:pt x="45" y="438"/>
                      <a:pt x="45" y="438"/>
                      <a:pt x="45" y="438"/>
                    </a:cubicBezTo>
                    <a:cubicBezTo>
                      <a:pt x="151" y="313"/>
                      <a:pt x="151" y="125"/>
                      <a:pt x="45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0" y="94"/>
                      <a:pt x="62" y="155"/>
                      <a:pt x="62" y="219"/>
                    </a:cubicBezTo>
                    <a:cubicBezTo>
                      <a:pt x="62" y="283"/>
                      <a:pt x="40" y="344"/>
                      <a:pt x="0" y="394"/>
                    </a:cubicBezTo>
                    <a:close/>
                  </a:path>
                </a:pathLst>
              </a:cu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0" name="Freeform 127"/>
            <p:cNvSpPr>
              <a:spLocks/>
            </p:cNvSpPr>
            <p:nvPr/>
          </p:nvSpPr>
          <p:spPr bwMode="auto">
            <a:xfrm rot="2700000">
              <a:off x="6583368" y="3700632"/>
              <a:ext cx="1922886" cy="2378784"/>
            </a:xfrm>
            <a:custGeom>
              <a:avLst/>
              <a:gdLst>
                <a:gd name="T0" fmla="*/ 50 w 364"/>
                <a:gd name="T1" fmla="*/ 450 h 450"/>
                <a:gd name="T2" fmla="*/ 0 w 364"/>
                <a:gd name="T3" fmla="*/ 400 h 450"/>
                <a:gd name="T4" fmla="*/ 1 w 364"/>
                <a:gd name="T5" fmla="*/ 398 h 450"/>
                <a:gd name="T6" fmla="*/ 63 w 364"/>
                <a:gd name="T7" fmla="*/ 225 h 450"/>
                <a:gd name="T8" fmla="*/ 1 w 364"/>
                <a:gd name="T9" fmla="*/ 52 h 450"/>
                <a:gd name="T10" fmla="*/ 0 w 364"/>
                <a:gd name="T11" fmla="*/ 50 h 450"/>
                <a:gd name="T12" fmla="*/ 50 w 364"/>
                <a:gd name="T13" fmla="*/ 0 h 450"/>
                <a:gd name="T14" fmla="*/ 344 w 364"/>
                <a:gd name="T15" fmla="*/ 76 h 450"/>
                <a:gd name="T16" fmla="*/ 345 w 364"/>
                <a:gd name="T17" fmla="*/ 77 h 450"/>
                <a:gd name="T18" fmla="*/ 364 w 364"/>
                <a:gd name="T19" fmla="*/ 225 h 450"/>
                <a:gd name="T20" fmla="*/ 345 w 364"/>
                <a:gd name="T21" fmla="*/ 373 h 450"/>
                <a:gd name="T22" fmla="*/ 344 w 364"/>
                <a:gd name="T23" fmla="*/ 375 h 450"/>
                <a:gd name="T24" fmla="*/ 50 w 364"/>
                <a:gd name="T25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" h="450">
                  <a:moveTo>
                    <a:pt x="50" y="450"/>
                  </a:moveTo>
                  <a:cubicBezTo>
                    <a:pt x="0" y="400"/>
                    <a:pt x="0" y="400"/>
                    <a:pt x="0" y="400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41" y="350"/>
                    <a:pt x="63" y="288"/>
                    <a:pt x="63" y="225"/>
                  </a:cubicBezTo>
                  <a:cubicBezTo>
                    <a:pt x="63" y="162"/>
                    <a:pt x="41" y="100"/>
                    <a:pt x="1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4" y="76"/>
                    <a:pt x="344" y="76"/>
                    <a:pt x="344" y="76"/>
                  </a:cubicBezTo>
                  <a:cubicBezTo>
                    <a:pt x="345" y="77"/>
                    <a:pt x="345" y="77"/>
                    <a:pt x="345" y="77"/>
                  </a:cubicBezTo>
                  <a:cubicBezTo>
                    <a:pt x="357" y="125"/>
                    <a:pt x="364" y="175"/>
                    <a:pt x="364" y="225"/>
                  </a:cubicBezTo>
                  <a:cubicBezTo>
                    <a:pt x="364" y="275"/>
                    <a:pt x="357" y="325"/>
                    <a:pt x="345" y="373"/>
                  </a:cubicBezTo>
                  <a:cubicBezTo>
                    <a:pt x="344" y="375"/>
                    <a:pt x="344" y="375"/>
                    <a:pt x="344" y="375"/>
                  </a:cubicBezTo>
                  <a:lnTo>
                    <a:pt x="50" y="45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129"/>
            <p:cNvSpPr>
              <a:spLocks/>
            </p:cNvSpPr>
            <p:nvPr/>
          </p:nvSpPr>
          <p:spPr bwMode="auto">
            <a:xfrm rot="2700000">
              <a:off x="6761186" y="3271342"/>
              <a:ext cx="708669" cy="2378784"/>
            </a:xfrm>
            <a:custGeom>
              <a:avLst/>
              <a:gdLst>
                <a:gd name="T0" fmla="*/ 50 w 134"/>
                <a:gd name="T1" fmla="*/ 450 h 450"/>
                <a:gd name="T2" fmla="*/ 0 w 134"/>
                <a:gd name="T3" fmla="*/ 400 h 450"/>
                <a:gd name="T4" fmla="*/ 1 w 134"/>
                <a:gd name="T5" fmla="*/ 398 h 450"/>
                <a:gd name="T6" fmla="*/ 63 w 134"/>
                <a:gd name="T7" fmla="*/ 225 h 450"/>
                <a:gd name="T8" fmla="*/ 1 w 134"/>
                <a:gd name="T9" fmla="*/ 52 h 450"/>
                <a:gd name="T10" fmla="*/ 0 w 134"/>
                <a:gd name="T11" fmla="*/ 50 h 450"/>
                <a:gd name="T12" fmla="*/ 50 w 134"/>
                <a:gd name="T13" fmla="*/ 0 h 450"/>
                <a:gd name="T14" fmla="*/ 51 w 134"/>
                <a:gd name="T15" fmla="*/ 2 h 450"/>
                <a:gd name="T16" fmla="*/ 134 w 134"/>
                <a:gd name="T17" fmla="*/ 223 h 450"/>
                <a:gd name="T18" fmla="*/ 51 w 134"/>
                <a:gd name="T19" fmla="*/ 448 h 450"/>
                <a:gd name="T20" fmla="*/ 50 w 134"/>
                <a:gd name="T21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50">
                  <a:moveTo>
                    <a:pt x="50" y="450"/>
                  </a:moveTo>
                  <a:cubicBezTo>
                    <a:pt x="0" y="400"/>
                    <a:pt x="0" y="400"/>
                    <a:pt x="0" y="400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41" y="350"/>
                    <a:pt x="63" y="288"/>
                    <a:pt x="63" y="225"/>
                  </a:cubicBezTo>
                  <a:cubicBezTo>
                    <a:pt x="63" y="162"/>
                    <a:pt x="41" y="100"/>
                    <a:pt x="1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04" y="63"/>
                    <a:pt x="134" y="142"/>
                    <a:pt x="134" y="223"/>
                  </a:cubicBezTo>
                  <a:cubicBezTo>
                    <a:pt x="134" y="306"/>
                    <a:pt x="105" y="386"/>
                    <a:pt x="51" y="448"/>
                  </a:cubicBezTo>
                  <a:lnTo>
                    <a:pt x="5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7140677" y="4958367"/>
              <a:ext cx="1212028" cy="391680"/>
              <a:chOff x="7859713" y="-2200275"/>
              <a:chExt cx="4681538" cy="1512887"/>
            </a:xfrm>
          </p:grpSpPr>
          <p:sp>
            <p:nvSpPr>
              <p:cNvPr id="257" name="Freeform 49"/>
              <p:cNvSpPr>
                <a:spLocks/>
              </p:cNvSpPr>
              <p:nvPr/>
            </p:nvSpPr>
            <p:spPr bwMode="auto">
              <a:xfrm>
                <a:off x="12111038" y="-2125663"/>
                <a:ext cx="184150" cy="252413"/>
              </a:xfrm>
              <a:custGeom>
                <a:avLst/>
                <a:gdLst>
                  <a:gd name="T0" fmla="*/ 25 w 50"/>
                  <a:gd name="T1" fmla="*/ 68 h 68"/>
                  <a:gd name="T2" fmla="*/ 1 w 50"/>
                  <a:gd name="T3" fmla="*/ 43 h 68"/>
                  <a:gd name="T4" fmla="*/ 26 w 50"/>
                  <a:gd name="T5" fmla="*/ 0 h 68"/>
                  <a:gd name="T6" fmla="*/ 50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2" y="68"/>
                      <a:pt x="0" y="57"/>
                      <a:pt x="1" y="43"/>
                    </a:cubicBezTo>
                    <a:cubicBezTo>
                      <a:pt x="1" y="33"/>
                      <a:pt x="17" y="11"/>
                      <a:pt x="26" y="0"/>
                    </a:cubicBezTo>
                    <a:cubicBezTo>
                      <a:pt x="34" y="11"/>
                      <a:pt x="50" y="33"/>
                      <a:pt x="50" y="43"/>
                    </a:cubicBezTo>
                    <a:cubicBezTo>
                      <a:pt x="50" y="57"/>
                      <a:pt x="39" y="68"/>
                      <a:pt x="25" y="68"/>
                    </a:cubicBez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8" name="Freeform 50"/>
              <p:cNvSpPr>
                <a:spLocks/>
              </p:cNvSpPr>
              <p:nvPr/>
            </p:nvSpPr>
            <p:spPr bwMode="auto">
              <a:xfrm>
                <a:off x="12355513" y="-2200275"/>
                <a:ext cx="185738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50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8"/>
                      <a:pt x="0" y="57"/>
                      <a:pt x="0" y="43"/>
                    </a:cubicBezTo>
                    <a:cubicBezTo>
                      <a:pt x="0" y="32"/>
                      <a:pt x="17" y="10"/>
                      <a:pt x="25" y="0"/>
                    </a:cubicBezTo>
                    <a:cubicBezTo>
                      <a:pt x="34" y="11"/>
                      <a:pt x="50" y="33"/>
                      <a:pt x="50" y="43"/>
                    </a:cubicBezTo>
                    <a:cubicBezTo>
                      <a:pt x="50" y="57"/>
                      <a:pt x="39" y="68"/>
                      <a:pt x="25" y="68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9" name="Freeform 51"/>
              <p:cNvSpPr>
                <a:spLocks/>
              </p:cNvSpPr>
              <p:nvPr/>
            </p:nvSpPr>
            <p:spPr bwMode="auto">
              <a:xfrm>
                <a:off x="12272963" y="-1906588"/>
                <a:ext cx="185738" cy="252413"/>
              </a:xfrm>
              <a:custGeom>
                <a:avLst/>
                <a:gdLst>
                  <a:gd name="T0" fmla="*/ 25 w 50"/>
                  <a:gd name="T1" fmla="*/ 68 h 68"/>
                  <a:gd name="T2" fmla="*/ 0 w 50"/>
                  <a:gd name="T3" fmla="*/ 43 h 68"/>
                  <a:gd name="T4" fmla="*/ 25 w 50"/>
                  <a:gd name="T5" fmla="*/ 0 h 68"/>
                  <a:gd name="T6" fmla="*/ 50 w 50"/>
                  <a:gd name="T7" fmla="*/ 43 h 68"/>
                  <a:gd name="T8" fmla="*/ 25 w 50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8">
                    <a:moveTo>
                      <a:pt x="25" y="68"/>
                    </a:moveTo>
                    <a:cubicBezTo>
                      <a:pt x="11" y="68"/>
                      <a:pt x="0" y="56"/>
                      <a:pt x="0" y="43"/>
                    </a:cubicBezTo>
                    <a:cubicBezTo>
                      <a:pt x="0" y="32"/>
                      <a:pt x="17" y="10"/>
                      <a:pt x="25" y="0"/>
                    </a:cubicBezTo>
                    <a:cubicBezTo>
                      <a:pt x="34" y="10"/>
                      <a:pt x="50" y="32"/>
                      <a:pt x="50" y="43"/>
                    </a:cubicBezTo>
                    <a:cubicBezTo>
                      <a:pt x="50" y="57"/>
                      <a:pt x="39" y="68"/>
                      <a:pt x="25" y="68"/>
                    </a:cubicBezTo>
                    <a:close/>
                  </a:path>
                </a:pathLst>
              </a:custGeom>
              <a:solidFill>
                <a:srgbClr val="8FC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0" name="Freeform 52"/>
              <p:cNvSpPr>
                <a:spLocks noEditPoints="1"/>
              </p:cNvSpPr>
              <p:nvPr/>
            </p:nvSpPr>
            <p:spPr bwMode="auto">
              <a:xfrm>
                <a:off x="7859713" y="-1739900"/>
                <a:ext cx="549275" cy="725488"/>
              </a:xfrm>
              <a:custGeom>
                <a:avLst/>
                <a:gdLst>
                  <a:gd name="T0" fmla="*/ 73 w 148"/>
                  <a:gd name="T1" fmla="*/ 195 h 195"/>
                  <a:gd name="T2" fmla="*/ 38 w 148"/>
                  <a:gd name="T3" fmla="*/ 190 h 195"/>
                  <a:gd name="T4" fmla="*/ 7 w 148"/>
                  <a:gd name="T5" fmla="*/ 175 h 195"/>
                  <a:gd name="T6" fmla="*/ 17 w 148"/>
                  <a:gd name="T7" fmla="*/ 158 h 195"/>
                  <a:gd name="T8" fmla="*/ 43 w 148"/>
                  <a:gd name="T9" fmla="*/ 172 h 195"/>
                  <a:gd name="T10" fmla="*/ 73 w 148"/>
                  <a:gd name="T11" fmla="*/ 176 h 195"/>
                  <a:gd name="T12" fmla="*/ 112 w 148"/>
                  <a:gd name="T13" fmla="*/ 163 h 195"/>
                  <a:gd name="T14" fmla="*/ 126 w 148"/>
                  <a:gd name="T15" fmla="*/ 124 h 195"/>
                  <a:gd name="T16" fmla="*/ 126 w 148"/>
                  <a:gd name="T17" fmla="*/ 107 h 195"/>
                  <a:gd name="T18" fmla="*/ 103 w 148"/>
                  <a:gd name="T19" fmla="*/ 129 h 195"/>
                  <a:gd name="T20" fmla="*/ 69 w 148"/>
                  <a:gd name="T21" fmla="*/ 138 h 195"/>
                  <a:gd name="T22" fmla="*/ 43 w 148"/>
                  <a:gd name="T23" fmla="*/ 133 h 195"/>
                  <a:gd name="T24" fmla="*/ 21 w 148"/>
                  <a:gd name="T25" fmla="*/ 120 h 195"/>
                  <a:gd name="T26" fmla="*/ 6 w 148"/>
                  <a:gd name="T27" fmla="*/ 98 h 195"/>
                  <a:gd name="T28" fmla="*/ 0 w 148"/>
                  <a:gd name="T29" fmla="*/ 70 h 195"/>
                  <a:gd name="T30" fmla="*/ 0 w 148"/>
                  <a:gd name="T31" fmla="*/ 69 h 195"/>
                  <a:gd name="T32" fmla="*/ 6 w 148"/>
                  <a:gd name="T33" fmla="*/ 40 h 195"/>
                  <a:gd name="T34" fmla="*/ 21 w 148"/>
                  <a:gd name="T35" fmla="*/ 19 h 195"/>
                  <a:gd name="T36" fmla="*/ 43 w 148"/>
                  <a:gd name="T37" fmla="*/ 5 h 195"/>
                  <a:gd name="T38" fmla="*/ 69 w 148"/>
                  <a:gd name="T39" fmla="*/ 0 h 195"/>
                  <a:gd name="T40" fmla="*/ 88 w 148"/>
                  <a:gd name="T41" fmla="*/ 3 h 195"/>
                  <a:gd name="T42" fmla="*/ 103 w 148"/>
                  <a:gd name="T43" fmla="*/ 9 h 195"/>
                  <a:gd name="T44" fmla="*/ 116 w 148"/>
                  <a:gd name="T45" fmla="*/ 18 h 195"/>
                  <a:gd name="T46" fmla="*/ 126 w 148"/>
                  <a:gd name="T47" fmla="*/ 30 h 195"/>
                  <a:gd name="T48" fmla="*/ 126 w 148"/>
                  <a:gd name="T49" fmla="*/ 3 h 195"/>
                  <a:gd name="T50" fmla="*/ 148 w 148"/>
                  <a:gd name="T51" fmla="*/ 3 h 195"/>
                  <a:gd name="T52" fmla="*/ 148 w 148"/>
                  <a:gd name="T53" fmla="*/ 124 h 195"/>
                  <a:gd name="T54" fmla="*/ 143 w 148"/>
                  <a:gd name="T55" fmla="*/ 154 h 195"/>
                  <a:gd name="T56" fmla="*/ 129 w 148"/>
                  <a:gd name="T57" fmla="*/ 176 h 195"/>
                  <a:gd name="T58" fmla="*/ 105 w 148"/>
                  <a:gd name="T59" fmla="*/ 190 h 195"/>
                  <a:gd name="T60" fmla="*/ 73 w 148"/>
                  <a:gd name="T61" fmla="*/ 195 h 195"/>
                  <a:gd name="T62" fmla="*/ 73 w 148"/>
                  <a:gd name="T63" fmla="*/ 119 h 195"/>
                  <a:gd name="T64" fmla="*/ 93 w 148"/>
                  <a:gd name="T65" fmla="*/ 115 h 195"/>
                  <a:gd name="T66" fmla="*/ 110 w 148"/>
                  <a:gd name="T67" fmla="*/ 105 h 195"/>
                  <a:gd name="T68" fmla="*/ 122 w 148"/>
                  <a:gd name="T69" fmla="*/ 89 h 195"/>
                  <a:gd name="T70" fmla="*/ 127 w 148"/>
                  <a:gd name="T71" fmla="*/ 69 h 195"/>
                  <a:gd name="T72" fmla="*/ 127 w 148"/>
                  <a:gd name="T73" fmla="*/ 69 h 195"/>
                  <a:gd name="T74" fmla="*/ 122 w 148"/>
                  <a:gd name="T75" fmla="*/ 48 h 195"/>
                  <a:gd name="T76" fmla="*/ 110 w 148"/>
                  <a:gd name="T77" fmla="*/ 33 h 195"/>
                  <a:gd name="T78" fmla="*/ 93 w 148"/>
                  <a:gd name="T79" fmla="*/ 23 h 195"/>
                  <a:gd name="T80" fmla="*/ 73 w 148"/>
                  <a:gd name="T81" fmla="*/ 19 h 195"/>
                  <a:gd name="T82" fmla="*/ 53 w 148"/>
                  <a:gd name="T83" fmla="*/ 23 h 195"/>
                  <a:gd name="T84" fmla="*/ 37 w 148"/>
                  <a:gd name="T85" fmla="*/ 33 h 195"/>
                  <a:gd name="T86" fmla="*/ 27 w 148"/>
                  <a:gd name="T87" fmla="*/ 48 h 195"/>
                  <a:gd name="T88" fmla="*/ 23 w 148"/>
                  <a:gd name="T89" fmla="*/ 69 h 195"/>
                  <a:gd name="T90" fmla="*/ 23 w 148"/>
                  <a:gd name="T91" fmla="*/ 69 h 195"/>
                  <a:gd name="T92" fmla="*/ 27 w 148"/>
                  <a:gd name="T93" fmla="*/ 89 h 195"/>
                  <a:gd name="T94" fmla="*/ 38 w 148"/>
                  <a:gd name="T95" fmla="*/ 105 h 195"/>
                  <a:gd name="T96" fmla="*/ 54 w 148"/>
                  <a:gd name="T97" fmla="*/ 115 h 195"/>
                  <a:gd name="T98" fmla="*/ 73 w 148"/>
                  <a:gd name="T99" fmla="*/ 11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8" h="195">
                    <a:moveTo>
                      <a:pt x="73" y="195"/>
                    </a:moveTo>
                    <a:cubicBezTo>
                      <a:pt x="61" y="195"/>
                      <a:pt x="49" y="193"/>
                      <a:pt x="38" y="190"/>
                    </a:cubicBezTo>
                    <a:cubicBezTo>
                      <a:pt x="27" y="187"/>
                      <a:pt x="17" y="182"/>
                      <a:pt x="7" y="175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25" y="164"/>
                      <a:pt x="34" y="168"/>
                      <a:pt x="43" y="172"/>
                    </a:cubicBezTo>
                    <a:cubicBezTo>
                      <a:pt x="53" y="175"/>
                      <a:pt x="63" y="176"/>
                      <a:pt x="73" y="176"/>
                    </a:cubicBezTo>
                    <a:cubicBezTo>
                      <a:pt x="89" y="176"/>
                      <a:pt x="102" y="172"/>
                      <a:pt x="112" y="163"/>
                    </a:cubicBezTo>
                    <a:cubicBezTo>
                      <a:pt x="121" y="155"/>
                      <a:pt x="126" y="142"/>
                      <a:pt x="126" y="124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0" y="116"/>
                      <a:pt x="112" y="123"/>
                      <a:pt x="103" y="129"/>
                    </a:cubicBezTo>
                    <a:cubicBezTo>
                      <a:pt x="94" y="135"/>
                      <a:pt x="82" y="138"/>
                      <a:pt x="69" y="138"/>
                    </a:cubicBezTo>
                    <a:cubicBezTo>
                      <a:pt x="60" y="138"/>
                      <a:pt x="51" y="136"/>
                      <a:pt x="43" y="133"/>
                    </a:cubicBezTo>
                    <a:cubicBezTo>
                      <a:pt x="35" y="130"/>
                      <a:pt x="28" y="125"/>
                      <a:pt x="21" y="120"/>
                    </a:cubicBezTo>
                    <a:cubicBezTo>
                      <a:pt x="15" y="114"/>
                      <a:pt x="10" y="106"/>
                      <a:pt x="6" y="98"/>
                    </a:cubicBezTo>
                    <a:cubicBezTo>
                      <a:pt x="2" y="90"/>
                      <a:pt x="0" y="80"/>
                      <a:pt x="0" y="7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58"/>
                      <a:pt x="2" y="49"/>
                      <a:pt x="6" y="40"/>
                    </a:cubicBezTo>
                    <a:cubicBezTo>
                      <a:pt x="10" y="32"/>
                      <a:pt x="15" y="25"/>
                      <a:pt x="21" y="19"/>
                    </a:cubicBezTo>
                    <a:cubicBezTo>
                      <a:pt x="28" y="13"/>
                      <a:pt x="35" y="8"/>
                      <a:pt x="43" y="5"/>
                    </a:cubicBezTo>
                    <a:cubicBezTo>
                      <a:pt x="52" y="2"/>
                      <a:pt x="60" y="0"/>
                      <a:pt x="69" y="0"/>
                    </a:cubicBezTo>
                    <a:cubicBezTo>
                      <a:pt x="76" y="0"/>
                      <a:pt x="82" y="1"/>
                      <a:pt x="88" y="3"/>
                    </a:cubicBezTo>
                    <a:cubicBezTo>
                      <a:pt x="93" y="4"/>
                      <a:pt x="99" y="6"/>
                      <a:pt x="103" y="9"/>
                    </a:cubicBezTo>
                    <a:cubicBezTo>
                      <a:pt x="108" y="12"/>
                      <a:pt x="112" y="15"/>
                      <a:pt x="116" y="18"/>
                    </a:cubicBezTo>
                    <a:cubicBezTo>
                      <a:pt x="120" y="22"/>
                      <a:pt x="123" y="26"/>
                      <a:pt x="126" y="30"/>
                    </a:cubicBezTo>
                    <a:cubicBezTo>
                      <a:pt x="126" y="3"/>
                      <a:pt x="126" y="3"/>
                      <a:pt x="126" y="3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8" y="124"/>
                      <a:pt x="148" y="124"/>
                      <a:pt x="148" y="124"/>
                    </a:cubicBezTo>
                    <a:cubicBezTo>
                      <a:pt x="148" y="135"/>
                      <a:pt x="146" y="145"/>
                      <a:pt x="143" y="154"/>
                    </a:cubicBezTo>
                    <a:cubicBezTo>
                      <a:pt x="140" y="162"/>
                      <a:pt x="135" y="170"/>
                      <a:pt x="129" y="176"/>
                    </a:cubicBezTo>
                    <a:cubicBezTo>
                      <a:pt x="122" y="182"/>
                      <a:pt x="114" y="187"/>
                      <a:pt x="105" y="190"/>
                    </a:cubicBezTo>
                    <a:cubicBezTo>
                      <a:pt x="96" y="193"/>
                      <a:pt x="85" y="195"/>
                      <a:pt x="73" y="195"/>
                    </a:cubicBezTo>
                    <a:close/>
                    <a:moveTo>
                      <a:pt x="73" y="119"/>
                    </a:moveTo>
                    <a:cubicBezTo>
                      <a:pt x="80" y="119"/>
                      <a:pt x="87" y="118"/>
                      <a:pt x="93" y="115"/>
                    </a:cubicBezTo>
                    <a:cubicBezTo>
                      <a:pt x="100" y="113"/>
                      <a:pt x="105" y="110"/>
                      <a:pt x="110" y="105"/>
                    </a:cubicBezTo>
                    <a:cubicBezTo>
                      <a:pt x="115" y="101"/>
                      <a:pt x="119" y="95"/>
                      <a:pt x="122" y="89"/>
                    </a:cubicBezTo>
                    <a:cubicBezTo>
                      <a:pt x="125" y="83"/>
                      <a:pt x="127" y="77"/>
                      <a:pt x="127" y="69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1"/>
                      <a:pt x="125" y="54"/>
                      <a:pt x="122" y="48"/>
                    </a:cubicBezTo>
                    <a:cubicBezTo>
                      <a:pt x="119" y="42"/>
                      <a:pt x="115" y="37"/>
                      <a:pt x="110" y="33"/>
                    </a:cubicBezTo>
                    <a:cubicBezTo>
                      <a:pt x="105" y="29"/>
                      <a:pt x="100" y="25"/>
                      <a:pt x="93" y="23"/>
                    </a:cubicBezTo>
                    <a:cubicBezTo>
                      <a:pt x="87" y="21"/>
                      <a:pt x="80" y="19"/>
                      <a:pt x="73" y="19"/>
                    </a:cubicBezTo>
                    <a:cubicBezTo>
                      <a:pt x="66" y="19"/>
                      <a:pt x="60" y="21"/>
                      <a:pt x="53" y="23"/>
                    </a:cubicBezTo>
                    <a:cubicBezTo>
                      <a:pt x="47" y="25"/>
                      <a:pt x="42" y="29"/>
                      <a:pt x="37" y="33"/>
                    </a:cubicBezTo>
                    <a:cubicBezTo>
                      <a:pt x="33" y="37"/>
                      <a:pt x="29" y="42"/>
                      <a:pt x="27" y="48"/>
                    </a:cubicBezTo>
                    <a:cubicBezTo>
                      <a:pt x="24" y="54"/>
                      <a:pt x="23" y="61"/>
                      <a:pt x="2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76"/>
                      <a:pt x="24" y="83"/>
                      <a:pt x="27" y="89"/>
                    </a:cubicBezTo>
                    <a:cubicBezTo>
                      <a:pt x="29" y="95"/>
                      <a:pt x="33" y="101"/>
                      <a:pt x="38" y="105"/>
                    </a:cubicBezTo>
                    <a:cubicBezTo>
                      <a:pt x="42" y="109"/>
                      <a:pt x="48" y="113"/>
                      <a:pt x="54" y="115"/>
                    </a:cubicBezTo>
                    <a:cubicBezTo>
                      <a:pt x="60" y="118"/>
                      <a:pt x="66" y="119"/>
                      <a:pt x="73" y="119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1" name="Freeform 53"/>
              <p:cNvSpPr>
                <a:spLocks/>
              </p:cNvSpPr>
              <p:nvPr/>
            </p:nvSpPr>
            <p:spPr bwMode="auto">
              <a:xfrm>
                <a:off x="8523288" y="-1735138"/>
                <a:ext cx="304800" cy="549275"/>
              </a:xfrm>
              <a:custGeom>
                <a:avLst/>
                <a:gdLst>
                  <a:gd name="T0" fmla="*/ 0 w 82"/>
                  <a:gd name="T1" fmla="*/ 2 h 148"/>
                  <a:gd name="T2" fmla="*/ 22 w 82"/>
                  <a:gd name="T3" fmla="*/ 2 h 148"/>
                  <a:gd name="T4" fmla="*/ 22 w 82"/>
                  <a:gd name="T5" fmla="*/ 40 h 148"/>
                  <a:gd name="T6" fmla="*/ 32 w 82"/>
                  <a:gd name="T7" fmla="*/ 24 h 148"/>
                  <a:gd name="T8" fmla="*/ 46 w 82"/>
                  <a:gd name="T9" fmla="*/ 11 h 148"/>
                  <a:gd name="T10" fmla="*/ 62 w 82"/>
                  <a:gd name="T11" fmla="*/ 2 h 148"/>
                  <a:gd name="T12" fmla="*/ 82 w 82"/>
                  <a:gd name="T13" fmla="*/ 0 h 148"/>
                  <a:gd name="T14" fmla="*/ 82 w 82"/>
                  <a:gd name="T15" fmla="*/ 23 h 148"/>
                  <a:gd name="T16" fmla="*/ 80 w 82"/>
                  <a:gd name="T17" fmla="*/ 23 h 148"/>
                  <a:gd name="T18" fmla="*/ 58 w 82"/>
                  <a:gd name="T19" fmla="*/ 27 h 148"/>
                  <a:gd name="T20" fmla="*/ 39 w 82"/>
                  <a:gd name="T21" fmla="*/ 40 h 148"/>
                  <a:gd name="T22" fmla="*/ 27 w 82"/>
                  <a:gd name="T23" fmla="*/ 61 h 148"/>
                  <a:gd name="T24" fmla="*/ 22 w 82"/>
                  <a:gd name="T25" fmla="*/ 90 h 148"/>
                  <a:gd name="T26" fmla="*/ 22 w 82"/>
                  <a:gd name="T27" fmla="*/ 148 h 148"/>
                  <a:gd name="T28" fmla="*/ 0 w 82"/>
                  <a:gd name="T29" fmla="*/ 148 h 148"/>
                  <a:gd name="T30" fmla="*/ 0 w 82"/>
                  <a:gd name="T31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148">
                    <a:moveTo>
                      <a:pt x="0" y="2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4"/>
                      <a:pt x="28" y="29"/>
                      <a:pt x="32" y="24"/>
                    </a:cubicBezTo>
                    <a:cubicBezTo>
                      <a:pt x="36" y="19"/>
                      <a:pt x="40" y="14"/>
                      <a:pt x="46" y="11"/>
                    </a:cubicBezTo>
                    <a:cubicBezTo>
                      <a:pt x="51" y="7"/>
                      <a:pt x="56" y="4"/>
                      <a:pt x="62" y="2"/>
                    </a:cubicBezTo>
                    <a:cubicBezTo>
                      <a:pt x="68" y="0"/>
                      <a:pt x="75" y="0"/>
                      <a:pt x="82" y="0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72" y="23"/>
                      <a:pt x="65" y="25"/>
                      <a:pt x="58" y="27"/>
                    </a:cubicBezTo>
                    <a:cubicBezTo>
                      <a:pt x="50" y="30"/>
                      <a:pt x="44" y="34"/>
                      <a:pt x="39" y="40"/>
                    </a:cubicBezTo>
                    <a:cubicBezTo>
                      <a:pt x="34" y="46"/>
                      <a:pt x="30" y="53"/>
                      <a:pt x="27" y="61"/>
                    </a:cubicBezTo>
                    <a:cubicBezTo>
                      <a:pt x="24" y="70"/>
                      <a:pt x="22" y="79"/>
                      <a:pt x="22" y="90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0" y="148"/>
                      <a:pt x="0" y="148"/>
                      <a:pt x="0" y="14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2" name="Freeform 54"/>
              <p:cNvSpPr>
                <a:spLocks noEditPoints="1"/>
              </p:cNvSpPr>
              <p:nvPr/>
            </p:nvSpPr>
            <p:spPr bwMode="auto">
              <a:xfrm>
                <a:off x="8824913" y="-1739900"/>
                <a:ext cx="563563" cy="568325"/>
              </a:xfrm>
              <a:custGeom>
                <a:avLst/>
                <a:gdLst>
                  <a:gd name="T0" fmla="*/ 76 w 152"/>
                  <a:gd name="T1" fmla="*/ 153 h 153"/>
                  <a:gd name="T2" fmla="*/ 45 w 152"/>
                  <a:gd name="T3" fmla="*/ 147 h 153"/>
                  <a:gd name="T4" fmla="*/ 21 w 152"/>
                  <a:gd name="T5" fmla="*/ 130 h 153"/>
                  <a:gd name="T6" fmla="*/ 5 w 152"/>
                  <a:gd name="T7" fmla="*/ 106 h 153"/>
                  <a:gd name="T8" fmla="*/ 0 w 152"/>
                  <a:gd name="T9" fmla="*/ 77 h 153"/>
                  <a:gd name="T10" fmla="*/ 0 w 152"/>
                  <a:gd name="T11" fmla="*/ 76 h 153"/>
                  <a:gd name="T12" fmla="*/ 5 w 152"/>
                  <a:gd name="T13" fmla="*/ 47 h 153"/>
                  <a:gd name="T14" fmla="*/ 21 w 152"/>
                  <a:gd name="T15" fmla="*/ 23 h 153"/>
                  <a:gd name="T16" fmla="*/ 45 w 152"/>
                  <a:gd name="T17" fmla="*/ 6 h 153"/>
                  <a:gd name="T18" fmla="*/ 76 w 152"/>
                  <a:gd name="T19" fmla="*/ 0 h 153"/>
                  <a:gd name="T20" fmla="*/ 106 w 152"/>
                  <a:gd name="T21" fmla="*/ 6 h 153"/>
                  <a:gd name="T22" fmla="*/ 131 w 152"/>
                  <a:gd name="T23" fmla="*/ 23 h 153"/>
                  <a:gd name="T24" fmla="*/ 146 w 152"/>
                  <a:gd name="T25" fmla="*/ 47 h 153"/>
                  <a:gd name="T26" fmla="*/ 152 w 152"/>
                  <a:gd name="T27" fmla="*/ 76 h 153"/>
                  <a:gd name="T28" fmla="*/ 152 w 152"/>
                  <a:gd name="T29" fmla="*/ 76 h 153"/>
                  <a:gd name="T30" fmla="*/ 146 w 152"/>
                  <a:gd name="T31" fmla="*/ 106 h 153"/>
                  <a:gd name="T32" fmla="*/ 130 w 152"/>
                  <a:gd name="T33" fmla="*/ 130 h 153"/>
                  <a:gd name="T34" fmla="*/ 106 w 152"/>
                  <a:gd name="T35" fmla="*/ 147 h 153"/>
                  <a:gd name="T36" fmla="*/ 76 w 152"/>
                  <a:gd name="T37" fmla="*/ 153 h 153"/>
                  <a:gd name="T38" fmla="*/ 76 w 152"/>
                  <a:gd name="T39" fmla="*/ 133 h 153"/>
                  <a:gd name="T40" fmla="*/ 98 w 152"/>
                  <a:gd name="T41" fmla="*/ 129 h 153"/>
                  <a:gd name="T42" fmla="*/ 115 w 152"/>
                  <a:gd name="T43" fmla="*/ 117 h 153"/>
                  <a:gd name="T44" fmla="*/ 126 w 152"/>
                  <a:gd name="T45" fmla="*/ 99 h 153"/>
                  <a:gd name="T46" fmla="*/ 130 w 152"/>
                  <a:gd name="T47" fmla="*/ 77 h 153"/>
                  <a:gd name="T48" fmla="*/ 130 w 152"/>
                  <a:gd name="T49" fmla="*/ 76 h 153"/>
                  <a:gd name="T50" fmla="*/ 126 w 152"/>
                  <a:gd name="T51" fmla="*/ 54 h 153"/>
                  <a:gd name="T52" fmla="*/ 114 w 152"/>
                  <a:gd name="T53" fmla="*/ 36 h 153"/>
                  <a:gd name="T54" fmla="*/ 97 w 152"/>
                  <a:gd name="T55" fmla="*/ 24 h 153"/>
                  <a:gd name="T56" fmla="*/ 76 w 152"/>
                  <a:gd name="T57" fmla="*/ 19 h 153"/>
                  <a:gd name="T58" fmla="*/ 54 w 152"/>
                  <a:gd name="T59" fmla="*/ 24 h 153"/>
                  <a:gd name="T60" fmla="*/ 37 w 152"/>
                  <a:gd name="T61" fmla="*/ 36 h 153"/>
                  <a:gd name="T62" fmla="*/ 26 w 152"/>
                  <a:gd name="T63" fmla="*/ 54 h 153"/>
                  <a:gd name="T64" fmla="*/ 22 w 152"/>
                  <a:gd name="T65" fmla="*/ 76 h 153"/>
                  <a:gd name="T66" fmla="*/ 22 w 152"/>
                  <a:gd name="T67" fmla="*/ 76 h 153"/>
                  <a:gd name="T68" fmla="*/ 26 w 152"/>
                  <a:gd name="T69" fmla="*/ 99 h 153"/>
                  <a:gd name="T70" fmla="*/ 38 w 152"/>
                  <a:gd name="T71" fmla="*/ 117 h 153"/>
                  <a:gd name="T72" fmla="*/ 55 w 152"/>
                  <a:gd name="T73" fmla="*/ 129 h 153"/>
                  <a:gd name="T74" fmla="*/ 76 w 152"/>
                  <a:gd name="T75" fmla="*/ 1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" h="153">
                    <a:moveTo>
                      <a:pt x="76" y="153"/>
                    </a:moveTo>
                    <a:cubicBezTo>
                      <a:pt x="65" y="153"/>
                      <a:pt x="55" y="151"/>
                      <a:pt x="45" y="147"/>
                    </a:cubicBezTo>
                    <a:cubicBezTo>
                      <a:pt x="36" y="143"/>
                      <a:pt x="28" y="137"/>
                      <a:pt x="21" y="130"/>
                    </a:cubicBezTo>
                    <a:cubicBezTo>
                      <a:pt x="15" y="123"/>
                      <a:pt x="9" y="115"/>
                      <a:pt x="5" y="106"/>
                    </a:cubicBezTo>
                    <a:cubicBezTo>
                      <a:pt x="2" y="97"/>
                      <a:pt x="0" y="87"/>
                      <a:pt x="0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2" y="56"/>
                      <a:pt x="5" y="47"/>
                    </a:cubicBezTo>
                    <a:cubicBezTo>
                      <a:pt x="9" y="38"/>
                      <a:pt x="15" y="30"/>
                      <a:pt x="21" y="23"/>
                    </a:cubicBezTo>
                    <a:cubicBezTo>
                      <a:pt x="28" y="16"/>
                      <a:pt x="36" y="10"/>
                      <a:pt x="45" y="6"/>
                    </a:cubicBezTo>
                    <a:cubicBezTo>
                      <a:pt x="55" y="2"/>
                      <a:pt x="65" y="0"/>
                      <a:pt x="76" y="0"/>
                    </a:cubicBezTo>
                    <a:cubicBezTo>
                      <a:pt x="87" y="0"/>
                      <a:pt x="97" y="2"/>
                      <a:pt x="106" y="6"/>
                    </a:cubicBezTo>
                    <a:cubicBezTo>
                      <a:pt x="116" y="10"/>
                      <a:pt x="124" y="16"/>
                      <a:pt x="131" y="23"/>
                    </a:cubicBezTo>
                    <a:cubicBezTo>
                      <a:pt x="137" y="29"/>
                      <a:pt x="143" y="37"/>
                      <a:pt x="146" y="47"/>
                    </a:cubicBezTo>
                    <a:cubicBezTo>
                      <a:pt x="150" y="56"/>
                      <a:pt x="152" y="66"/>
                      <a:pt x="152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2" y="87"/>
                      <a:pt x="150" y="97"/>
                      <a:pt x="146" y="106"/>
                    </a:cubicBezTo>
                    <a:cubicBezTo>
                      <a:pt x="142" y="115"/>
                      <a:pt x="137" y="123"/>
                      <a:pt x="130" y="130"/>
                    </a:cubicBezTo>
                    <a:cubicBezTo>
                      <a:pt x="124" y="137"/>
                      <a:pt x="115" y="143"/>
                      <a:pt x="106" y="147"/>
                    </a:cubicBezTo>
                    <a:cubicBezTo>
                      <a:pt x="97" y="151"/>
                      <a:pt x="86" y="153"/>
                      <a:pt x="76" y="153"/>
                    </a:cubicBezTo>
                    <a:close/>
                    <a:moveTo>
                      <a:pt x="76" y="133"/>
                    </a:moveTo>
                    <a:cubicBezTo>
                      <a:pt x="84" y="133"/>
                      <a:pt x="91" y="132"/>
                      <a:pt x="98" y="129"/>
                    </a:cubicBezTo>
                    <a:cubicBezTo>
                      <a:pt x="104" y="126"/>
                      <a:pt x="110" y="122"/>
                      <a:pt x="115" y="117"/>
                    </a:cubicBezTo>
                    <a:cubicBezTo>
                      <a:pt x="119" y="111"/>
                      <a:pt x="123" y="106"/>
                      <a:pt x="126" y="99"/>
                    </a:cubicBezTo>
                    <a:cubicBezTo>
                      <a:pt x="128" y="92"/>
                      <a:pt x="130" y="85"/>
                      <a:pt x="130" y="77"/>
                    </a:cubicBezTo>
                    <a:cubicBezTo>
                      <a:pt x="130" y="76"/>
                      <a:pt x="130" y="76"/>
                      <a:pt x="130" y="76"/>
                    </a:cubicBezTo>
                    <a:cubicBezTo>
                      <a:pt x="130" y="69"/>
                      <a:pt x="128" y="61"/>
                      <a:pt x="126" y="54"/>
                    </a:cubicBezTo>
                    <a:cubicBezTo>
                      <a:pt x="123" y="47"/>
                      <a:pt x="119" y="41"/>
                      <a:pt x="114" y="36"/>
                    </a:cubicBezTo>
                    <a:cubicBezTo>
                      <a:pt x="109" y="31"/>
                      <a:pt x="104" y="27"/>
                      <a:pt x="97" y="24"/>
                    </a:cubicBezTo>
                    <a:cubicBezTo>
                      <a:pt x="90" y="21"/>
                      <a:pt x="83" y="19"/>
                      <a:pt x="76" y="19"/>
                    </a:cubicBezTo>
                    <a:cubicBezTo>
                      <a:pt x="68" y="19"/>
                      <a:pt x="60" y="21"/>
                      <a:pt x="54" y="24"/>
                    </a:cubicBezTo>
                    <a:cubicBezTo>
                      <a:pt x="47" y="27"/>
                      <a:pt x="42" y="31"/>
                      <a:pt x="37" y="36"/>
                    </a:cubicBezTo>
                    <a:cubicBezTo>
                      <a:pt x="32" y="41"/>
                      <a:pt x="29" y="47"/>
                      <a:pt x="26" y="54"/>
                    </a:cubicBezTo>
                    <a:cubicBezTo>
                      <a:pt x="23" y="61"/>
                      <a:pt x="22" y="68"/>
                      <a:pt x="22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84"/>
                      <a:pt x="23" y="92"/>
                      <a:pt x="26" y="99"/>
                    </a:cubicBezTo>
                    <a:cubicBezTo>
                      <a:pt x="29" y="105"/>
                      <a:pt x="33" y="111"/>
                      <a:pt x="38" y="117"/>
                    </a:cubicBezTo>
                    <a:cubicBezTo>
                      <a:pt x="42" y="122"/>
                      <a:pt x="48" y="126"/>
                      <a:pt x="55" y="129"/>
                    </a:cubicBezTo>
                    <a:cubicBezTo>
                      <a:pt x="61" y="132"/>
                      <a:pt x="68" y="133"/>
                      <a:pt x="76" y="133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3" name="Freeform 55"/>
              <p:cNvSpPr>
                <a:spLocks/>
              </p:cNvSpPr>
              <p:nvPr/>
            </p:nvSpPr>
            <p:spPr bwMode="auto">
              <a:xfrm>
                <a:off x="9447213" y="-1728788"/>
                <a:ext cx="471488" cy="554038"/>
              </a:xfrm>
              <a:custGeom>
                <a:avLst/>
                <a:gdLst>
                  <a:gd name="T0" fmla="*/ 56 w 127"/>
                  <a:gd name="T1" fmla="*/ 149 h 149"/>
                  <a:gd name="T2" fmla="*/ 32 w 127"/>
                  <a:gd name="T3" fmla="*/ 145 h 149"/>
                  <a:gd name="T4" fmla="*/ 15 w 127"/>
                  <a:gd name="T5" fmla="*/ 133 h 149"/>
                  <a:gd name="T6" fmla="*/ 4 w 127"/>
                  <a:gd name="T7" fmla="*/ 115 h 149"/>
                  <a:gd name="T8" fmla="*/ 0 w 127"/>
                  <a:gd name="T9" fmla="*/ 91 h 149"/>
                  <a:gd name="T10" fmla="*/ 0 w 127"/>
                  <a:gd name="T11" fmla="*/ 0 h 149"/>
                  <a:gd name="T12" fmla="*/ 22 w 127"/>
                  <a:gd name="T13" fmla="*/ 0 h 149"/>
                  <a:gd name="T14" fmla="*/ 22 w 127"/>
                  <a:gd name="T15" fmla="*/ 85 h 149"/>
                  <a:gd name="T16" fmla="*/ 32 w 127"/>
                  <a:gd name="T17" fmla="*/ 118 h 149"/>
                  <a:gd name="T18" fmla="*/ 62 w 127"/>
                  <a:gd name="T19" fmla="*/ 129 h 149"/>
                  <a:gd name="T20" fmla="*/ 79 w 127"/>
                  <a:gd name="T21" fmla="*/ 126 h 149"/>
                  <a:gd name="T22" fmla="*/ 93 w 127"/>
                  <a:gd name="T23" fmla="*/ 117 h 149"/>
                  <a:gd name="T24" fmla="*/ 102 w 127"/>
                  <a:gd name="T25" fmla="*/ 102 h 149"/>
                  <a:gd name="T26" fmla="*/ 106 w 127"/>
                  <a:gd name="T27" fmla="*/ 84 h 149"/>
                  <a:gd name="T28" fmla="*/ 106 w 127"/>
                  <a:gd name="T29" fmla="*/ 0 h 149"/>
                  <a:gd name="T30" fmla="*/ 127 w 127"/>
                  <a:gd name="T31" fmla="*/ 0 h 149"/>
                  <a:gd name="T32" fmla="*/ 127 w 127"/>
                  <a:gd name="T33" fmla="*/ 146 h 149"/>
                  <a:gd name="T34" fmla="*/ 106 w 127"/>
                  <a:gd name="T35" fmla="*/ 146 h 149"/>
                  <a:gd name="T36" fmla="*/ 106 w 127"/>
                  <a:gd name="T37" fmla="*/ 121 h 149"/>
                  <a:gd name="T38" fmla="*/ 87 w 127"/>
                  <a:gd name="T39" fmla="*/ 141 h 149"/>
                  <a:gd name="T40" fmla="*/ 56 w 127"/>
                  <a:gd name="T4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49">
                    <a:moveTo>
                      <a:pt x="56" y="149"/>
                    </a:moveTo>
                    <a:cubicBezTo>
                      <a:pt x="47" y="149"/>
                      <a:pt x="39" y="148"/>
                      <a:pt x="32" y="145"/>
                    </a:cubicBezTo>
                    <a:cubicBezTo>
                      <a:pt x="25" y="142"/>
                      <a:pt x="20" y="138"/>
                      <a:pt x="15" y="133"/>
                    </a:cubicBezTo>
                    <a:cubicBezTo>
                      <a:pt x="10" y="128"/>
                      <a:pt x="6" y="122"/>
                      <a:pt x="4" y="115"/>
                    </a:cubicBezTo>
                    <a:cubicBezTo>
                      <a:pt x="1" y="108"/>
                      <a:pt x="0" y="100"/>
                      <a:pt x="0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2" y="99"/>
                      <a:pt x="25" y="110"/>
                      <a:pt x="32" y="118"/>
                    </a:cubicBezTo>
                    <a:cubicBezTo>
                      <a:pt x="39" y="125"/>
                      <a:pt x="49" y="129"/>
                      <a:pt x="62" y="129"/>
                    </a:cubicBezTo>
                    <a:cubicBezTo>
                      <a:pt x="68" y="129"/>
                      <a:pt x="74" y="128"/>
                      <a:pt x="79" y="126"/>
                    </a:cubicBezTo>
                    <a:cubicBezTo>
                      <a:pt x="85" y="124"/>
                      <a:pt x="89" y="121"/>
                      <a:pt x="93" y="117"/>
                    </a:cubicBezTo>
                    <a:cubicBezTo>
                      <a:pt x="97" y="113"/>
                      <a:pt x="100" y="108"/>
                      <a:pt x="102" y="102"/>
                    </a:cubicBezTo>
                    <a:cubicBezTo>
                      <a:pt x="105" y="97"/>
                      <a:pt x="106" y="90"/>
                      <a:pt x="106" y="84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1" y="129"/>
                      <a:pt x="95" y="136"/>
                      <a:pt x="87" y="141"/>
                    </a:cubicBezTo>
                    <a:cubicBezTo>
                      <a:pt x="79" y="147"/>
                      <a:pt x="68" y="149"/>
                      <a:pt x="56" y="149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4" name="Freeform 56"/>
              <p:cNvSpPr>
                <a:spLocks noEditPoints="1"/>
              </p:cNvSpPr>
              <p:nvPr/>
            </p:nvSpPr>
            <p:spPr bwMode="auto">
              <a:xfrm>
                <a:off x="10007600" y="-1739900"/>
                <a:ext cx="549275" cy="720725"/>
              </a:xfrm>
              <a:custGeom>
                <a:avLst/>
                <a:gdLst>
                  <a:gd name="T0" fmla="*/ 0 w 148"/>
                  <a:gd name="T1" fmla="*/ 3 h 194"/>
                  <a:gd name="T2" fmla="*/ 22 w 148"/>
                  <a:gd name="T3" fmla="*/ 3 h 194"/>
                  <a:gd name="T4" fmla="*/ 22 w 148"/>
                  <a:gd name="T5" fmla="*/ 33 h 194"/>
                  <a:gd name="T6" fmla="*/ 32 w 148"/>
                  <a:gd name="T7" fmla="*/ 20 h 194"/>
                  <a:gd name="T8" fmla="*/ 44 w 148"/>
                  <a:gd name="T9" fmla="*/ 10 h 194"/>
                  <a:gd name="T10" fmla="*/ 59 w 148"/>
                  <a:gd name="T11" fmla="*/ 3 h 194"/>
                  <a:gd name="T12" fmla="*/ 78 w 148"/>
                  <a:gd name="T13" fmla="*/ 0 h 194"/>
                  <a:gd name="T14" fmla="*/ 104 w 148"/>
                  <a:gd name="T15" fmla="*/ 5 h 194"/>
                  <a:gd name="T16" fmla="*/ 126 w 148"/>
                  <a:gd name="T17" fmla="*/ 20 h 194"/>
                  <a:gd name="T18" fmla="*/ 142 w 148"/>
                  <a:gd name="T19" fmla="*/ 44 h 194"/>
                  <a:gd name="T20" fmla="*/ 148 w 148"/>
                  <a:gd name="T21" fmla="*/ 76 h 194"/>
                  <a:gd name="T22" fmla="*/ 148 w 148"/>
                  <a:gd name="T23" fmla="*/ 76 h 194"/>
                  <a:gd name="T24" fmla="*/ 142 w 148"/>
                  <a:gd name="T25" fmla="*/ 108 h 194"/>
                  <a:gd name="T26" fmla="*/ 126 w 148"/>
                  <a:gd name="T27" fmla="*/ 132 h 194"/>
                  <a:gd name="T28" fmla="*/ 104 w 148"/>
                  <a:gd name="T29" fmla="*/ 147 h 194"/>
                  <a:gd name="T30" fmla="*/ 78 w 148"/>
                  <a:gd name="T31" fmla="*/ 152 h 194"/>
                  <a:gd name="T32" fmla="*/ 59 w 148"/>
                  <a:gd name="T33" fmla="*/ 150 h 194"/>
                  <a:gd name="T34" fmla="*/ 44 w 148"/>
                  <a:gd name="T35" fmla="*/ 143 h 194"/>
                  <a:gd name="T36" fmla="*/ 32 w 148"/>
                  <a:gd name="T37" fmla="*/ 133 h 194"/>
                  <a:gd name="T38" fmla="*/ 22 w 148"/>
                  <a:gd name="T39" fmla="*/ 121 h 194"/>
                  <a:gd name="T40" fmla="*/ 22 w 148"/>
                  <a:gd name="T41" fmla="*/ 194 h 194"/>
                  <a:gd name="T42" fmla="*/ 0 w 148"/>
                  <a:gd name="T43" fmla="*/ 194 h 194"/>
                  <a:gd name="T44" fmla="*/ 0 w 148"/>
                  <a:gd name="T45" fmla="*/ 3 h 194"/>
                  <a:gd name="T46" fmla="*/ 74 w 148"/>
                  <a:gd name="T47" fmla="*/ 133 h 194"/>
                  <a:gd name="T48" fmla="*/ 94 w 148"/>
                  <a:gd name="T49" fmla="*/ 129 h 194"/>
                  <a:gd name="T50" fmla="*/ 110 w 148"/>
                  <a:gd name="T51" fmla="*/ 118 h 194"/>
                  <a:gd name="T52" fmla="*/ 121 w 148"/>
                  <a:gd name="T53" fmla="*/ 100 h 194"/>
                  <a:gd name="T54" fmla="*/ 125 w 148"/>
                  <a:gd name="T55" fmla="*/ 77 h 194"/>
                  <a:gd name="T56" fmla="*/ 125 w 148"/>
                  <a:gd name="T57" fmla="*/ 76 h 194"/>
                  <a:gd name="T58" fmla="*/ 121 w 148"/>
                  <a:gd name="T59" fmla="*/ 53 h 194"/>
                  <a:gd name="T60" fmla="*/ 110 w 148"/>
                  <a:gd name="T61" fmla="*/ 35 h 194"/>
                  <a:gd name="T62" fmla="*/ 94 w 148"/>
                  <a:gd name="T63" fmla="*/ 24 h 194"/>
                  <a:gd name="T64" fmla="*/ 74 w 148"/>
                  <a:gd name="T65" fmla="*/ 20 h 194"/>
                  <a:gd name="T66" fmla="*/ 54 w 148"/>
                  <a:gd name="T67" fmla="*/ 24 h 194"/>
                  <a:gd name="T68" fmla="*/ 37 w 148"/>
                  <a:gd name="T69" fmla="*/ 35 h 194"/>
                  <a:gd name="T70" fmla="*/ 26 w 148"/>
                  <a:gd name="T71" fmla="*/ 53 h 194"/>
                  <a:gd name="T72" fmla="*/ 21 w 148"/>
                  <a:gd name="T73" fmla="*/ 76 h 194"/>
                  <a:gd name="T74" fmla="*/ 21 w 148"/>
                  <a:gd name="T75" fmla="*/ 76 h 194"/>
                  <a:gd name="T76" fmla="*/ 26 w 148"/>
                  <a:gd name="T77" fmla="*/ 100 h 194"/>
                  <a:gd name="T78" fmla="*/ 37 w 148"/>
                  <a:gd name="T79" fmla="*/ 117 h 194"/>
                  <a:gd name="T80" fmla="*/ 54 w 148"/>
                  <a:gd name="T81" fmla="*/ 129 h 194"/>
                  <a:gd name="T82" fmla="*/ 74 w 148"/>
                  <a:gd name="T83" fmla="*/ 13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" h="19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5" y="28"/>
                      <a:pt x="28" y="24"/>
                      <a:pt x="32" y="20"/>
                    </a:cubicBezTo>
                    <a:cubicBezTo>
                      <a:pt x="36" y="16"/>
                      <a:pt x="40" y="13"/>
                      <a:pt x="44" y="10"/>
                    </a:cubicBezTo>
                    <a:cubicBezTo>
                      <a:pt x="49" y="7"/>
                      <a:pt x="54" y="5"/>
                      <a:pt x="59" y="3"/>
                    </a:cubicBezTo>
                    <a:cubicBezTo>
                      <a:pt x="65" y="1"/>
                      <a:pt x="71" y="0"/>
                      <a:pt x="78" y="0"/>
                    </a:cubicBezTo>
                    <a:cubicBezTo>
                      <a:pt x="87" y="0"/>
                      <a:pt x="95" y="2"/>
                      <a:pt x="104" y="5"/>
                    </a:cubicBezTo>
                    <a:cubicBezTo>
                      <a:pt x="112" y="9"/>
                      <a:pt x="119" y="14"/>
                      <a:pt x="126" y="20"/>
                    </a:cubicBezTo>
                    <a:cubicBezTo>
                      <a:pt x="133" y="27"/>
                      <a:pt x="138" y="34"/>
                      <a:pt x="142" y="44"/>
                    </a:cubicBezTo>
                    <a:cubicBezTo>
                      <a:pt x="146" y="53"/>
                      <a:pt x="148" y="64"/>
                      <a:pt x="148" y="76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8" y="88"/>
                      <a:pt x="146" y="99"/>
                      <a:pt x="142" y="108"/>
                    </a:cubicBezTo>
                    <a:cubicBezTo>
                      <a:pt x="138" y="118"/>
                      <a:pt x="133" y="126"/>
                      <a:pt x="126" y="132"/>
                    </a:cubicBezTo>
                    <a:cubicBezTo>
                      <a:pt x="120" y="139"/>
                      <a:pt x="112" y="144"/>
                      <a:pt x="104" y="147"/>
                    </a:cubicBezTo>
                    <a:cubicBezTo>
                      <a:pt x="95" y="151"/>
                      <a:pt x="87" y="152"/>
                      <a:pt x="78" y="152"/>
                    </a:cubicBezTo>
                    <a:cubicBezTo>
                      <a:pt x="71" y="152"/>
                      <a:pt x="65" y="152"/>
                      <a:pt x="59" y="150"/>
                    </a:cubicBezTo>
                    <a:cubicBezTo>
                      <a:pt x="54" y="148"/>
                      <a:pt x="49" y="146"/>
                      <a:pt x="44" y="143"/>
                    </a:cubicBezTo>
                    <a:cubicBezTo>
                      <a:pt x="40" y="140"/>
                      <a:pt x="35" y="137"/>
                      <a:pt x="32" y="133"/>
                    </a:cubicBezTo>
                    <a:cubicBezTo>
                      <a:pt x="28" y="129"/>
                      <a:pt x="25" y="125"/>
                      <a:pt x="22" y="121"/>
                    </a:cubicBezTo>
                    <a:cubicBezTo>
                      <a:pt x="22" y="194"/>
                      <a:pt x="22" y="194"/>
                      <a:pt x="22" y="194"/>
                    </a:cubicBezTo>
                    <a:cubicBezTo>
                      <a:pt x="0" y="194"/>
                      <a:pt x="0" y="194"/>
                      <a:pt x="0" y="194"/>
                    </a:cubicBezTo>
                    <a:lnTo>
                      <a:pt x="0" y="3"/>
                    </a:lnTo>
                    <a:close/>
                    <a:moveTo>
                      <a:pt x="74" y="133"/>
                    </a:moveTo>
                    <a:cubicBezTo>
                      <a:pt x="81" y="133"/>
                      <a:pt x="88" y="132"/>
                      <a:pt x="94" y="129"/>
                    </a:cubicBezTo>
                    <a:cubicBezTo>
                      <a:pt x="100" y="127"/>
                      <a:pt x="106" y="123"/>
                      <a:pt x="110" y="118"/>
                    </a:cubicBezTo>
                    <a:cubicBezTo>
                      <a:pt x="115" y="113"/>
                      <a:pt x="119" y="107"/>
                      <a:pt x="121" y="100"/>
                    </a:cubicBezTo>
                    <a:cubicBezTo>
                      <a:pt x="124" y="93"/>
                      <a:pt x="125" y="86"/>
                      <a:pt x="125" y="77"/>
                    </a:cubicBezTo>
                    <a:cubicBezTo>
                      <a:pt x="125" y="76"/>
                      <a:pt x="125" y="76"/>
                      <a:pt x="125" y="76"/>
                    </a:cubicBezTo>
                    <a:cubicBezTo>
                      <a:pt x="125" y="67"/>
                      <a:pt x="124" y="60"/>
                      <a:pt x="121" y="53"/>
                    </a:cubicBezTo>
                    <a:cubicBezTo>
                      <a:pt x="119" y="46"/>
                      <a:pt x="115" y="40"/>
                      <a:pt x="110" y="35"/>
                    </a:cubicBezTo>
                    <a:cubicBezTo>
                      <a:pt x="105" y="30"/>
                      <a:pt x="100" y="26"/>
                      <a:pt x="94" y="24"/>
                    </a:cubicBezTo>
                    <a:cubicBezTo>
                      <a:pt x="88" y="21"/>
                      <a:pt x="81" y="20"/>
                      <a:pt x="74" y="20"/>
                    </a:cubicBezTo>
                    <a:cubicBezTo>
                      <a:pt x="67" y="20"/>
                      <a:pt x="61" y="21"/>
                      <a:pt x="54" y="24"/>
                    </a:cubicBezTo>
                    <a:cubicBezTo>
                      <a:pt x="48" y="26"/>
                      <a:pt x="42" y="30"/>
                      <a:pt x="37" y="35"/>
                    </a:cubicBezTo>
                    <a:cubicBezTo>
                      <a:pt x="32" y="40"/>
                      <a:pt x="28" y="46"/>
                      <a:pt x="26" y="53"/>
                    </a:cubicBezTo>
                    <a:cubicBezTo>
                      <a:pt x="23" y="60"/>
                      <a:pt x="21" y="68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85"/>
                      <a:pt x="23" y="93"/>
                      <a:pt x="26" y="100"/>
                    </a:cubicBezTo>
                    <a:cubicBezTo>
                      <a:pt x="28" y="107"/>
                      <a:pt x="32" y="112"/>
                      <a:pt x="37" y="117"/>
                    </a:cubicBezTo>
                    <a:cubicBezTo>
                      <a:pt x="42" y="122"/>
                      <a:pt x="48" y="126"/>
                      <a:pt x="54" y="129"/>
                    </a:cubicBezTo>
                    <a:cubicBezTo>
                      <a:pt x="61" y="132"/>
                      <a:pt x="67" y="133"/>
                      <a:pt x="74" y="133"/>
                    </a:cubicBezTo>
                    <a:close/>
                  </a:path>
                </a:pathLst>
              </a:custGeom>
              <a:solidFill>
                <a:srgbClr val="009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5" name="Freeform 57"/>
              <p:cNvSpPr>
                <a:spLocks/>
              </p:cNvSpPr>
              <p:nvPr/>
            </p:nvSpPr>
            <p:spPr bwMode="auto">
              <a:xfrm>
                <a:off x="10648950" y="-1751013"/>
                <a:ext cx="322263" cy="565150"/>
              </a:xfrm>
              <a:custGeom>
                <a:avLst/>
                <a:gdLst>
                  <a:gd name="T0" fmla="*/ 0 w 87"/>
                  <a:gd name="T1" fmla="*/ 3 h 152"/>
                  <a:gd name="T2" fmla="*/ 34 w 87"/>
                  <a:gd name="T3" fmla="*/ 3 h 152"/>
                  <a:gd name="T4" fmla="*/ 34 w 87"/>
                  <a:gd name="T5" fmla="*/ 37 h 152"/>
                  <a:gd name="T6" fmla="*/ 54 w 87"/>
                  <a:gd name="T7" fmla="*/ 10 h 152"/>
                  <a:gd name="T8" fmla="*/ 87 w 87"/>
                  <a:gd name="T9" fmla="*/ 0 h 152"/>
                  <a:gd name="T10" fmla="*/ 87 w 87"/>
                  <a:gd name="T11" fmla="*/ 36 h 152"/>
                  <a:gd name="T12" fmla="*/ 85 w 87"/>
                  <a:gd name="T13" fmla="*/ 36 h 152"/>
                  <a:gd name="T14" fmla="*/ 65 w 87"/>
                  <a:gd name="T15" fmla="*/ 40 h 152"/>
                  <a:gd name="T16" fmla="*/ 48 w 87"/>
                  <a:gd name="T17" fmla="*/ 51 h 152"/>
                  <a:gd name="T18" fmla="*/ 38 w 87"/>
                  <a:gd name="T19" fmla="*/ 70 h 152"/>
                  <a:gd name="T20" fmla="*/ 34 w 87"/>
                  <a:gd name="T21" fmla="*/ 96 h 152"/>
                  <a:gd name="T22" fmla="*/ 34 w 87"/>
                  <a:gd name="T23" fmla="*/ 152 h 152"/>
                  <a:gd name="T24" fmla="*/ 0 w 87"/>
                  <a:gd name="T25" fmla="*/ 152 h 152"/>
                  <a:gd name="T26" fmla="*/ 0 w 87"/>
                  <a:gd name="T27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152">
                    <a:moveTo>
                      <a:pt x="0" y="3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9" y="25"/>
                      <a:pt x="46" y="16"/>
                      <a:pt x="54" y="10"/>
                    </a:cubicBezTo>
                    <a:cubicBezTo>
                      <a:pt x="63" y="3"/>
                      <a:pt x="74" y="0"/>
                      <a:pt x="87" y="0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78" y="36"/>
                      <a:pt x="71" y="38"/>
                      <a:pt x="65" y="40"/>
                    </a:cubicBezTo>
                    <a:cubicBezTo>
                      <a:pt x="58" y="43"/>
                      <a:pt x="53" y="46"/>
                      <a:pt x="48" y="51"/>
                    </a:cubicBezTo>
                    <a:cubicBezTo>
                      <a:pt x="44" y="56"/>
                      <a:pt x="40" y="62"/>
                      <a:pt x="38" y="70"/>
                    </a:cubicBezTo>
                    <a:cubicBezTo>
                      <a:pt x="36" y="77"/>
                      <a:pt x="34" y="86"/>
                      <a:pt x="34" y="96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0" y="152"/>
                      <a:pt x="0" y="152"/>
                      <a:pt x="0" y="15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6" name="Freeform 58"/>
              <p:cNvSpPr>
                <a:spLocks noEditPoints="1"/>
              </p:cNvSpPr>
              <p:nvPr/>
            </p:nvSpPr>
            <p:spPr bwMode="auto">
              <a:xfrm>
                <a:off x="11004550" y="-1751013"/>
                <a:ext cx="538163" cy="579438"/>
              </a:xfrm>
              <a:custGeom>
                <a:avLst/>
                <a:gdLst>
                  <a:gd name="T0" fmla="*/ 77 w 145"/>
                  <a:gd name="T1" fmla="*/ 156 h 156"/>
                  <a:gd name="T2" fmla="*/ 47 w 145"/>
                  <a:gd name="T3" fmla="*/ 150 h 156"/>
                  <a:gd name="T4" fmla="*/ 22 w 145"/>
                  <a:gd name="T5" fmla="*/ 134 h 156"/>
                  <a:gd name="T6" fmla="*/ 6 w 145"/>
                  <a:gd name="T7" fmla="*/ 110 h 156"/>
                  <a:gd name="T8" fmla="*/ 0 w 145"/>
                  <a:gd name="T9" fmla="*/ 78 h 156"/>
                  <a:gd name="T10" fmla="*/ 0 w 145"/>
                  <a:gd name="T11" fmla="*/ 78 h 156"/>
                  <a:gd name="T12" fmla="*/ 6 w 145"/>
                  <a:gd name="T13" fmla="*/ 48 h 156"/>
                  <a:gd name="T14" fmla="*/ 21 w 145"/>
                  <a:gd name="T15" fmla="*/ 23 h 156"/>
                  <a:gd name="T16" fmla="*/ 44 w 145"/>
                  <a:gd name="T17" fmla="*/ 6 h 156"/>
                  <a:gd name="T18" fmla="*/ 73 w 145"/>
                  <a:gd name="T19" fmla="*/ 0 h 156"/>
                  <a:gd name="T20" fmla="*/ 104 w 145"/>
                  <a:gd name="T21" fmla="*/ 7 h 156"/>
                  <a:gd name="T22" fmla="*/ 127 w 145"/>
                  <a:gd name="T23" fmla="*/ 24 h 156"/>
                  <a:gd name="T24" fmla="*/ 140 w 145"/>
                  <a:gd name="T25" fmla="*/ 50 h 156"/>
                  <a:gd name="T26" fmla="*/ 145 w 145"/>
                  <a:gd name="T27" fmla="*/ 80 h 156"/>
                  <a:gd name="T28" fmla="*/ 144 w 145"/>
                  <a:gd name="T29" fmla="*/ 85 h 156"/>
                  <a:gd name="T30" fmla="*/ 144 w 145"/>
                  <a:gd name="T31" fmla="*/ 90 h 156"/>
                  <a:gd name="T32" fmla="*/ 34 w 145"/>
                  <a:gd name="T33" fmla="*/ 90 h 156"/>
                  <a:gd name="T34" fmla="*/ 49 w 145"/>
                  <a:gd name="T35" fmla="*/ 118 h 156"/>
                  <a:gd name="T36" fmla="*/ 77 w 145"/>
                  <a:gd name="T37" fmla="*/ 128 h 156"/>
                  <a:gd name="T38" fmla="*/ 99 w 145"/>
                  <a:gd name="T39" fmla="*/ 123 h 156"/>
                  <a:gd name="T40" fmla="*/ 118 w 145"/>
                  <a:gd name="T41" fmla="*/ 110 h 156"/>
                  <a:gd name="T42" fmla="*/ 138 w 145"/>
                  <a:gd name="T43" fmla="*/ 128 h 156"/>
                  <a:gd name="T44" fmla="*/ 112 w 145"/>
                  <a:gd name="T45" fmla="*/ 148 h 156"/>
                  <a:gd name="T46" fmla="*/ 77 w 145"/>
                  <a:gd name="T47" fmla="*/ 156 h 156"/>
                  <a:gd name="T48" fmla="*/ 111 w 145"/>
                  <a:gd name="T49" fmla="*/ 67 h 156"/>
                  <a:gd name="T50" fmla="*/ 107 w 145"/>
                  <a:gd name="T51" fmla="*/ 52 h 156"/>
                  <a:gd name="T52" fmla="*/ 99 w 145"/>
                  <a:gd name="T53" fmla="*/ 39 h 156"/>
                  <a:gd name="T54" fmla="*/ 88 w 145"/>
                  <a:gd name="T55" fmla="*/ 31 h 156"/>
                  <a:gd name="T56" fmla="*/ 73 w 145"/>
                  <a:gd name="T57" fmla="*/ 28 h 156"/>
                  <a:gd name="T58" fmla="*/ 47 w 145"/>
                  <a:gd name="T59" fmla="*/ 39 h 156"/>
                  <a:gd name="T60" fmla="*/ 34 w 145"/>
                  <a:gd name="T61" fmla="*/ 67 h 156"/>
                  <a:gd name="T62" fmla="*/ 111 w 145"/>
                  <a:gd name="T63" fmla="*/ 6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56">
                    <a:moveTo>
                      <a:pt x="77" y="156"/>
                    </a:moveTo>
                    <a:cubicBezTo>
                      <a:pt x="66" y="156"/>
                      <a:pt x="56" y="154"/>
                      <a:pt x="47" y="150"/>
                    </a:cubicBezTo>
                    <a:cubicBezTo>
                      <a:pt x="37" y="146"/>
                      <a:pt x="29" y="141"/>
                      <a:pt x="22" y="134"/>
                    </a:cubicBezTo>
                    <a:cubicBezTo>
                      <a:pt x="15" y="127"/>
                      <a:pt x="10" y="119"/>
                      <a:pt x="6" y="110"/>
                    </a:cubicBezTo>
                    <a:cubicBezTo>
                      <a:pt x="2" y="100"/>
                      <a:pt x="0" y="90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7"/>
                      <a:pt x="2" y="57"/>
                      <a:pt x="6" y="48"/>
                    </a:cubicBezTo>
                    <a:cubicBezTo>
                      <a:pt x="9" y="38"/>
                      <a:pt x="14" y="30"/>
                      <a:pt x="21" y="23"/>
                    </a:cubicBezTo>
                    <a:cubicBezTo>
                      <a:pt x="27" y="16"/>
                      <a:pt x="35" y="10"/>
                      <a:pt x="44" y="6"/>
                    </a:cubicBezTo>
                    <a:cubicBezTo>
                      <a:pt x="53" y="2"/>
                      <a:pt x="62" y="0"/>
                      <a:pt x="73" y="0"/>
                    </a:cubicBezTo>
                    <a:cubicBezTo>
                      <a:pt x="85" y="0"/>
                      <a:pt x="95" y="2"/>
                      <a:pt x="104" y="7"/>
                    </a:cubicBezTo>
                    <a:cubicBezTo>
                      <a:pt x="113" y="11"/>
                      <a:pt x="121" y="17"/>
                      <a:pt x="127" y="24"/>
                    </a:cubicBezTo>
                    <a:cubicBezTo>
                      <a:pt x="133" y="31"/>
                      <a:pt x="137" y="40"/>
                      <a:pt x="140" y="50"/>
                    </a:cubicBezTo>
                    <a:cubicBezTo>
                      <a:pt x="143" y="59"/>
                      <a:pt x="145" y="70"/>
                      <a:pt x="145" y="80"/>
                    </a:cubicBezTo>
                    <a:cubicBezTo>
                      <a:pt x="145" y="82"/>
                      <a:pt x="144" y="83"/>
                      <a:pt x="144" y="85"/>
                    </a:cubicBezTo>
                    <a:cubicBezTo>
                      <a:pt x="144" y="87"/>
                      <a:pt x="144" y="88"/>
                      <a:pt x="144" y="9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6" y="102"/>
                      <a:pt x="41" y="111"/>
                      <a:pt x="49" y="118"/>
                    </a:cubicBezTo>
                    <a:cubicBezTo>
                      <a:pt x="57" y="124"/>
                      <a:pt x="66" y="128"/>
                      <a:pt x="77" y="128"/>
                    </a:cubicBezTo>
                    <a:cubicBezTo>
                      <a:pt x="86" y="128"/>
                      <a:pt x="93" y="126"/>
                      <a:pt x="99" y="123"/>
                    </a:cubicBezTo>
                    <a:cubicBezTo>
                      <a:pt x="106" y="120"/>
                      <a:pt x="112" y="116"/>
                      <a:pt x="118" y="110"/>
                    </a:cubicBezTo>
                    <a:cubicBezTo>
                      <a:pt x="138" y="128"/>
                      <a:pt x="138" y="128"/>
                      <a:pt x="138" y="128"/>
                    </a:cubicBezTo>
                    <a:cubicBezTo>
                      <a:pt x="131" y="136"/>
                      <a:pt x="122" y="143"/>
                      <a:pt x="112" y="148"/>
                    </a:cubicBezTo>
                    <a:cubicBezTo>
                      <a:pt x="102" y="153"/>
                      <a:pt x="90" y="156"/>
                      <a:pt x="77" y="156"/>
                    </a:cubicBezTo>
                    <a:close/>
                    <a:moveTo>
                      <a:pt x="111" y="67"/>
                    </a:moveTo>
                    <a:cubicBezTo>
                      <a:pt x="110" y="62"/>
                      <a:pt x="109" y="57"/>
                      <a:pt x="107" y="52"/>
                    </a:cubicBezTo>
                    <a:cubicBezTo>
                      <a:pt x="105" y="47"/>
                      <a:pt x="103" y="43"/>
                      <a:pt x="99" y="39"/>
                    </a:cubicBezTo>
                    <a:cubicBezTo>
                      <a:pt x="96" y="36"/>
                      <a:pt x="92" y="33"/>
                      <a:pt x="88" y="31"/>
                    </a:cubicBezTo>
                    <a:cubicBezTo>
                      <a:pt x="83" y="29"/>
                      <a:pt x="78" y="28"/>
                      <a:pt x="73" y="28"/>
                    </a:cubicBezTo>
                    <a:cubicBezTo>
                      <a:pt x="62" y="28"/>
                      <a:pt x="54" y="32"/>
                      <a:pt x="47" y="39"/>
                    </a:cubicBezTo>
                    <a:cubicBezTo>
                      <a:pt x="40" y="46"/>
                      <a:pt x="36" y="56"/>
                      <a:pt x="34" y="67"/>
                    </a:cubicBezTo>
                    <a:lnTo>
                      <a:pt x="111" y="67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7" name="Freeform 59"/>
              <p:cNvSpPr>
                <a:spLocks/>
              </p:cNvSpPr>
              <p:nvPr/>
            </p:nvSpPr>
            <p:spPr bwMode="auto">
              <a:xfrm>
                <a:off x="11572875" y="-1739900"/>
                <a:ext cx="566738" cy="557213"/>
              </a:xfrm>
              <a:custGeom>
                <a:avLst/>
                <a:gdLst>
                  <a:gd name="T0" fmla="*/ 0 w 357"/>
                  <a:gd name="T1" fmla="*/ 0 h 351"/>
                  <a:gd name="T2" fmla="*/ 84 w 357"/>
                  <a:gd name="T3" fmla="*/ 0 h 351"/>
                  <a:gd name="T4" fmla="*/ 180 w 357"/>
                  <a:gd name="T5" fmla="*/ 258 h 351"/>
                  <a:gd name="T6" fmla="*/ 273 w 357"/>
                  <a:gd name="T7" fmla="*/ 0 h 351"/>
                  <a:gd name="T8" fmla="*/ 357 w 357"/>
                  <a:gd name="T9" fmla="*/ 0 h 351"/>
                  <a:gd name="T10" fmla="*/ 215 w 357"/>
                  <a:gd name="T11" fmla="*/ 351 h 351"/>
                  <a:gd name="T12" fmla="*/ 142 w 357"/>
                  <a:gd name="T13" fmla="*/ 351 h 351"/>
                  <a:gd name="T14" fmla="*/ 0 w 357"/>
                  <a:gd name="T15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7" h="351">
                    <a:moveTo>
                      <a:pt x="0" y="0"/>
                    </a:moveTo>
                    <a:lnTo>
                      <a:pt x="84" y="0"/>
                    </a:lnTo>
                    <a:lnTo>
                      <a:pt x="180" y="258"/>
                    </a:lnTo>
                    <a:lnTo>
                      <a:pt x="273" y="0"/>
                    </a:lnTo>
                    <a:lnTo>
                      <a:pt x="357" y="0"/>
                    </a:lnTo>
                    <a:lnTo>
                      <a:pt x="215" y="351"/>
                    </a:lnTo>
                    <a:lnTo>
                      <a:pt x="142" y="3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8" name="Freeform 60"/>
              <p:cNvSpPr>
                <a:spLocks noEditPoints="1"/>
              </p:cNvSpPr>
              <p:nvPr/>
            </p:nvSpPr>
            <p:spPr bwMode="auto">
              <a:xfrm>
                <a:off x="9788525" y="-930275"/>
                <a:ext cx="122238" cy="193675"/>
              </a:xfrm>
              <a:custGeom>
                <a:avLst/>
                <a:gdLst>
                  <a:gd name="T0" fmla="*/ 0 w 33"/>
                  <a:gd name="T1" fmla="*/ 40 h 52"/>
                  <a:gd name="T2" fmla="*/ 0 w 33"/>
                  <a:gd name="T3" fmla="*/ 0 h 52"/>
                  <a:gd name="T4" fmla="*/ 6 w 33"/>
                  <a:gd name="T5" fmla="*/ 0 h 52"/>
                  <a:gd name="T6" fmla="*/ 6 w 33"/>
                  <a:gd name="T7" fmla="*/ 15 h 52"/>
                  <a:gd name="T8" fmla="*/ 15 w 33"/>
                  <a:gd name="T9" fmla="*/ 14 h 52"/>
                  <a:gd name="T10" fmla="*/ 20 w 33"/>
                  <a:gd name="T11" fmla="*/ 14 h 52"/>
                  <a:gd name="T12" fmla="*/ 25 w 33"/>
                  <a:gd name="T13" fmla="*/ 16 h 52"/>
                  <a:gd name="T14" fmla="*/ 29 w 33"/>
                  <a:gd name="T15" fmla="*/ 19 h 52"/>
                  <a:gd name="T16" fmla="*/ 32 w 33"/>
                  <a:gd name="T17" fmla="*/ 24 h 52"/>
                  <a:gd name="T18" fmla="*/ 33 w 33"/>
                  <a:gd name="T19" fmla="*/ 32 h 52"/>
                  <a:gd name="T20" fmla="*/ 32 w 33"/>
                  <a:gd name="T21" fmla="*/ 41 h 52"/>
                  <a:gd name="T22" fmla="*/ 29 w 33"/>
                  <a:gd name="T23" fmla="*/ 46 h 52"/>
                  <a:gd name="T24" fmla="*/ 25 w 33"/>
                  <a:gd name="T25" fmla="*/ 50 h 52"/>
                  <a:gd name="T26" fmla="*/ 20 w 33"/>
                  <a:gd name="T27" fmla="*/ 51 h 52"/>
                  <a:gd name="T28" fmla="*/ 16 w 33"/>
                  <a:gd name="T29" fmla="*/ 52 h 52"/>
                  <a:gd name="T30" fmla="*/ 9 w 33"/>
                  <a:gd name="T31" fmla="*/ 51 h 52"/>
                  <a:gd name="T32" fmla="*/ 4 w 33"/>
                  <a:gd name="T33" fmla="*/ 48 h 52"/>
                  <a:gd name="T34" fmla="*/ 1 w 33"/>
                  <a:gd name="T35" fmla="*/ 45 h 52"/>
                  <a:gd name="T36" fmla="*/ 0 w 33"/>
                  <a:gd name="T37" fmla="*/ 42 h 52"/>
                  <a:gd name="T38" fmla="*/ 0 w 33"/>
                  <a:gd name="T39" fmla="*/ 40 h 52"/>
                  <a:gd name="T40" fmla="*/ 6 w 33"/>
                  <a:gd name="T41" fmla="*/ 40 h 52"/>
                  <a:gd name="T42" fmla="*/ 16 w 33"/>
                  <a:gd name="T43" fmla="*/ 47 h 52"/>
                  <a:gd name="T44" fmla="*/ 20 w 33"/>
                  <a:gd name="T45" fmla="*/ 46 h 52"/>
                  <a:gd name="T46" fmla="*/ 23 w 33"/>
                  <a:gd name="T47" fmla="*/ 44 h 52"/>
                  <a:gd name="T48" fmla="*/ 26 w 33"/>
                  <a:gd name="T49" fmla="*/ 40 h 52"/>
                  <a:gd name="T50" fmla="*/ 27 w 33"/>
                  <a:gd name="T51" fmla="*/ 32 h 52"/>
                  <a:gd name="T52" fmla="*/ 24 w 33"/>
                  <a:gd name="T53" fmla="*/ 22 h 52"/>
                  <a:gd name="T54" fmla="*/ 15 w 33"/>
                  <a:gd name="T55" fmla="*/ 19 h 52"/>
                  <a:gd name="T56" fmla="*/ 6 w 33"/>
                  <a:gd name="T57" fmla="*/ 20 h 52"/>
                  <a:gd name="T58" fmla="*/ 6 w 33"/>
                  <a:gd name="T59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" h="52">
                    <a:moveTo>
                      <a:pt x="0" y="4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9" y="14"/>
                      <a:pt x="12" y="14"/>
                      <a:pt x="15" y="14"/>
                    </a:cubicBezTo>
                    <a:cubicBezTo>
                      <a:pt x="17" y="14"/>
                      <a:pt x="19" y="14"/>
                      <a:pt x="20" y="14"/>
                    </a:cubicBezTo>
                    <a:cubicBezTo>
                      <a:pt x="22" y="14"/>
                      <a:pt x="23" y="15"/>
                      <a:pt x="25" y="16"/>
                    </a:cubicBezTo>
                    <a:cubicBezTo>
                      <a:pt x="27" y="16"/>
                      <a:pt x="28" y="18"/>
                      <a:pt x="29" y="19"/>
                    </a:cubicBezTo>
                    <a:cubicBezTo>
                      <a:pt x="30" y="20"/>
                      <a:pt x="31" y="22"/>
                      <a:pt x="32" y="24"/>
                    </a:cubicBezTo>
                    <a:cubicBezTo>
                      <a:pt x="33" y="27"/>
                      <a:pt x="33" y="29"/>
                      <a:pt x="33" y="32"/>
                    </a:cubicBezTo>
                    <a:cubicBezTo>
                      <a:pt x="33" y="35"/>
                      <a:pt x="33" y="38"/>
                      <a:pt x="32" y="41"/>
                    </a:cubicBezTo>
                    <a:cubicBezTo>
                      <a:pt x="31" y="43"/>
                      <a:pt x="30" y="45"/>
                      <a:pt x="29" y="46"/>
                    </a:cubicBezTo>
                    <a:cubicBezTo>
                      <a:pt x="28" y="48"/>
                      <a:pt x="26" y="49"/>
                      <a:pt x="25" y="50"/>
                    </a:cubicBezTo>
                    <a:cubicBezTo>
                      <a:pt x="23" y="50"/>
                      <a:pt x="22" y="51"/>
                      <a:pt x="20" y="51"/>
                    </a:cubicBezTo>
                    <a:cubicBezTo>
                      <a:pt x="19" y="51"/>
                      <a:pt x="17" y="52"/>
                      <a:pt x="16" y="52"/>
                    </a:cubicBezTo>
                    <a:cubicBezTo>
                      <a:pt x="13" y="52"/>
                      <a:pt x="11" y="51"/>
                      <a:pt x="9" y="51"/>
                    </a:cubicBezTo>
                    <a:cubicBezTo>
                      <a:pt x="6" y="50"/>
                      <a:pt x="5" y="49"/>
                      <a:pt x="4" y="48"/>
                    </a:cubicBezTo>
                    <a:cubicBezTo>
                      <a:pt x="3" y="47"/>
                      <a:pt x="2" y="46"/>
                      <a:pt x="1" y="45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41"/>
                      <a:pt x="0" y="41"/>
                      <a:pt x="0" y="40"/>
                    </a:cubicBezTo>
                    <a:close/>
                    <a:moveTo>
                      <a:pt x="6" y="40"/>
                    </a:moveTo>
                    <a:cubicBezTo>
                      <a:pt x="6" y="45"/>
                      <a:pt x="9" y="47"/>
                      <a:pt x="16" y="47"/>
                    </a:cubicBezTo>
                    <a:cubicBezTo>
                      <a:pt x="17" y="47"/>
                      <a:pt x="19" y="47"/>
                      <a:pt x="20" y="46"/>
                    </a:cubicBezTo>
                    <a:cubicBezTo>
                      <a:pt x="21" y="46"/>
                      <a:pt x="22" y="45"/>
                      <a:pt x="23" y="44"/>
                    </a:cubicBezTo>
                    <a:cubicBezTo>
                      <a:pt x="25" y="43"/>
                      <a:pt x="26" y="42"/>
                      <a:pt x="26" y="40"/>
                    </a:cubicBezTo>
                    <a:cubicBezTo>
                      <a:pt x="27" y="38"/>
                      <a:pt x="27" y="35"/>
                      <a:pt x="27" y="32"/>
                    </a:cubicBezTo>
                    <a:cubicBezTo>
                      <a:pt x="27" y="27"/>
                      <a:pt x="26" y="24"/>
                      <a:pt x="24" y="22"/>
                    </a:cubicBezTo>
                    <a:cubicBezTo>
                      <a:pt x="23" y="20"/>
                      <a:pt x="19" y="19"/>
                      <a:pt x="15" y="19"/>
                    </a:cubicBezTo>
                    <a:cubicBezTo>
                      <a:pt x="12" y="19"/>
                      <a:pt x="9" y="19"/>
                      <a:pt x="6" y="20"/>
                    </a:cubicBez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9" name="Freeform 61"/>
              <p:cNvSpPr>
                <a:spLocks/>
              </p:cNvSpPr>
              <p:nvPr/>
            </p:nvSpPr>
            <p:spPr bwMode="auto">
              <a:xfrm>
                <a:off x="9913938" y="-877888"/>
                <a:ext cx="127000" cy="190500"/>
              </a:xfrm>
              <a:custGeom>
                <a:avLst/>
                <a:gdLst>
                  <a:gd name="T0" fmla="*/ 0 w 34"/>
                  <a:gd name="T1" fmla="*/ 0 h 51"/>
                  <a:gd name="T2" fmla="*/ 6 w 34"/>
                  <a:gd name="T3" fmla="*/ 0 h 51"/>
                  <a:gd name="T4" fmla="*/ 17 w 34"/>
                  <a:gd name="T5" fmla="*/ 29 h 51"/>
                  <a:gd name="T6" fmla="*/ 28 w 34"/>
                  <a:gd name="T7" fmla="*/ 0 h 51"/>
                  <a:gd name="T8" fmla="*/ 34 w 34"/>
                  <a:gd name="T9" fmla="*/ 0 h 51"/>
                  <a:gd name="T10" fmla="*/ 18 w 34"/>
                  <a:gd name="T11" fmla="*/ 41 h 51"/>
                  <a:gd name="T12" fmla="*/ 6 w 34"/>
                  <a:gd name="T13" fmla="*/ 51 h 51"/>
                  <a:gd name="T14" fmla="*/ 3 w 34"/>
                  <a:gd name="T15" fmla="*/ 51 h 51"/>
                  <a:gd name="T16" fmla="*/ 3 w 34"/>
                  <a:gd name="T17" fmla="*/ 46 h 51"/>
                  <a:gd name="T18" fmla="*/ 6 w 34"/>
                  <a:gd name="T19" fmla="*/ 46 h 51"/>
                  <a:gd name="T20" fmla="*/ 9 w 34"/>
                  <a:gd name="T21" fmla="*/ 45 h 51"/>
                  <a:gd name="T22" fmla="*/ 11 w 34"/>
                  <a:gd name="T23" fmla="*/ 43 h 51"/>
                  <a:gd name="T24" fmla="*/ 13 w 34"/>
                  <a:gd name="T25" fmla="*/ 40 h 51"/>
                  <a:gd name="T26" fmla="*/ 14 w 34"/>
                  <a:gd name="T27" fmla="*/ 37 h 51"/>
                  <a:gd name="T28" fmla="*/ 14 w 34"/>
                  <a:gd name="T29" fmla="*/ 36 h 51"/>
                  <a:gd name="T30" fmla="*/ 0 w 34"/>
                  <a:gd name="T3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51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6" y="48"/>
                      <a:pt x="12" y="51"/>
                      <a:pt x="6" y="51"/>
                    </a:cubicBezTo>
                    <a:cubicBezTo>
                      <a:pt x="5" y="51"/>
                      <a:pt x="4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6"/>
                      <a:pt x="5" y="46"/>
                      <a:pt x="6" y="46"/>
                    </a:cubicBezTo>
                    <a:cubicBezTo>
                      <a:pt x="7" y="46"/>
                      <a:pt x="8" y="46"/>
                      <a:pt x="9" y="45"/>
                    </a:cubicBezTo>
                    <a:cubicBezTo>
                      <a:pt x="10" y="45"/>
                      <a:pt x="11" y="44"/>
                      <a:pt x="11" y="43"/>
                    </a:cubicBezTo>
                    <a:cubicBezTo>
                      <a:pt x="12" y="42"/>
                      <a:pt x="12" y="41"/>
                      <a:pt x="13" y="40"/>
                    </a:cubicBezTo>
                    <a:cubicBezTo>
                      <a:pt x="13" y="39"/>
                      <a:pt x="14" y="38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0" name="Freeform 62"/>
              <p:cNvSpPr>
                <a:spLocks noEditPoints="1"/>
              </p:cNvSpPr>
              <p:nvPr/>
            </p:nvSpPr>
            <p:spPr bwMode="auto">
              <a:xfrm>
                <a:off x="10177463" y="-941388"/>
                <a:ext cx="166688" cy="201613"/>
              </a:xfrm>
              <a:custGeom>
                <a:avLst/>
                <a:gdLst>
                  <a:gd name="T0" fmla="*/ 0 w 45"/>
                  <a:gd name="T1" fmla="*/ 54 h 54"/>
                  <a:gd name="T2" fmla="*/ 0 w 45"/>
                  <a:gd name="T3" fmla="*/ 0 h 54"/>
                  <a:gd name="T4" fmla="*/ 22 w 45"/>
                  <a:gd name="T5" fmla="*/ 0 h 54"/>
                  <a:gd name="T6" fmla="*/ 37 w 45"/>
                  <a:gd name="T7" fmla="*/ 5 h 54"/>
                  <a:gd name="T8" fmla="*/ 43 w 45"/>
                  <a:gd name="T9" fmla="*/ 18 h 54"/>
                  <a:gd name="T10" fmla="*/ 30 w 45"/>
                  <a:gd name="T11" fmla="*/ 33 h 54"/>
                  <a:gd name="T12" fmla="*/ 45 w 45"/>
                  <a:gd name="T13" fmla="*/ 54 h 54"/>
                  <a:gd name="T14" fmla="*/ 33 w 45"/>
                  <a:gd name="T15" fmla="*/ 54 h 54"/>
                  <a:gd name="T16" fmla="*/ 19 w 45"/>
                  <a:gd name="T17" fmla="*/ 35 h 54"/>
                  <a:gd name="T18" fmla="*/ 10 w 45"/>
                  <a:gd name="T19" fmla="*/ 35 h 54"/>
                  <a:gd name="T20" fmla="*/ 10 w 45"/>
                  <a:gd name="T21" fmla="*/ 54 h 54"/>
                  <a:gd name="T22" fmla="*/ 0 w 45"/>
                  <a:gd name="T23" fmla="*/ 54 h 54"/>
                  <a:gd name="T24" fmla="*/ 10 w 45"/>
                  <a:gd name="T25" fmla="*/ 26 h 54"/>
                  <a:gd name="T26" fmla="*/ 22 w 45"/>
                  <a:gd name="T27" fmla="*/ 26 h 54"/>
                  <a:gd name="T28" fmla="*/ 30 w 45"/>
                  <a:gd name="T29" fmla="*/ 24 h 54"/>
                  <a:gd name="T30" fmla="*/ 33 w 45"/>
                  <a:gd name="T31" fmla="*/ 18 h 54"/>
                  <a:gd name="T32" fmla="*/ 30 w 45"/>
                  <a:gd name="T33" fmla="*/ 11 h 54"/>
                  <a:gd name="T34" fmla="*/ 22 w 45"/>
                  <a:gd name="T35" fmla="*/ 9 h 54"/>
                  <a:gd name="T36" fmla="*/ 10 w 45"/>
                  <a:gd name="T37" fmla="*/ 9 h 54"/>
                  <a:gd name="T38" fmla="*/ 10 w 45"/>
                  <a:gd name="T39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8" y="0"/>
                      <a:pt x="34" y="2"/>
                      <a:pt x="37" y="5"/>
                    </a:cubicBezTo>
                    <a:cubicBezTo>
                      <a:pt x="41" y="8"/>
                      <a:pt x="43" y="12"/>
                      <a:pt x="43" y="18"/>
                    </a:cubicBezTo>
                    <a:cubicBezTo>
                      <a:pt x="43" y="26"/>
                      <a:pt x="39" y="31"/>
                      <a:pt x="30" y="3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0" y="54"/>
                    </a:lnTo>
                    <a:close/>
                    <a:moveTo>
                      <a:pt x="10" y="26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5" y="26"/>
                      <a:pt x="28" y="26"/>
                      <a:pt x="30" y="24"/>
                    </a:cubicBezTo>
                    <a:cubicBezTo>
                      <a:pt x="32" y="23"/>
                      <a:pt x="33" y="21"/>
                      <a:pt x="33" y="18"/>
                    </a:cubicBezTo>
                    <a:cubicBezTo>
                      <a:pt x="33" y="15"/>
                      <a:pt x="32" y="12"/>
                      <a:pt x="30" y="11"/>
                    </a:cubicBezTo>
                    <a:cubicBezTo>
                      <a:pt x="28" y="10"/>
                      <a:pt x="25" y="9"/>
                      <a:pt x="22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1" name="Freeform 63"/>
              <p:cNvSpPr>
                <a:spLocks noEditPoints="1"/>
              </p:cNvSpPr>
              <p:nvPr/>
            </p:nvSpPr>
            <p:spPr bwMode="auto">
              <a:xfrm>
                <a:off x="10390188" y="-941388"/>
                <a:ext cx="206375" cy="201613"/>
              </a:xfrm>
              <a:custGeom>
                <a:avLst/>
                <a:gdLst>
                  <a:gd name="T0" fmla="*/ 0 w 130"/>
                  <a:gd name="T1" fmla="*/ 127 h 127"/>
                  <a:gd name="T2" fmla="*/ 51 w 130"/>
                  <a:gd name="T3" fmla="*/ 0 h 127"/>
                  <a:gd name="T4" fmla="*/ 77 w 130"/>
                  <a:gd name="T5" fmla="*/ 0 h 127"/>
                  <a:gd name="T6" fmla="*/ 130 w 130"/>
                  <a:gd name="T7" fmla="*/ 127 h 127"/>
                  <a:gd name="T8" fmla="*/ 105 w 130"/>
                  <a:gd name="T9" fmla="*/ 127 h 127"/>
                  <a:gd name="T10" fmla="*/ 93 w 130"/>
                  <a:gd name="T11" fmla="*/ 96 h 127"/>
                  <a:gd name="T12" fmla="*/ 37 w 130"/>
                  <a:gd name="T13" fmla="*/ 96 h 127"/>
                  <a:gd name="T14" fmla="*/ 25 w 130"/>
                  <a:gd name="T15" fmla="*/ 127 h 127"/>
                  <a:gd name="T16" fmla="*/ 0 w 130"/>
                  <a:gd name="T17" fmla="*/ 127 h 127"/>
                  <a:gd name="T18" fmla="*/ 44 w 130"/>
                  <a:gd name="T19" fmla="*/ 75 h 127"/>
                  <a:gd name="T20" fmla="*/ 84 w 130"/>
                  <a:gd name="T21" fmla="*/ 75 h 127"/>
                  <a:gd name="T22" fmla="*/ 65 w 130"/>
                  <a:gd name="T23" fmla="*/ 26 h 127"/>
                  <a:gd name="T24" fmla="*/ 44 w 130"/>
                  <a:gd name="T25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27">
                    <a:moveTo>
                      <a:pt x="0" y="127"/>
                    </a:moveTo>
                    <a:lnTo>
                      <a:pt x="51" y="0"/>
                    </a:lnTo>
                    <a:lnTo>
                      <a:pt x="77" y="0"/>
                    </a:lnTo>
                    <a:lnTo>
                      <a:pt x="130" y="127"/>
                    </a:lnTo>
                    <a:lnTo>
                      <a:pt x="105" y="127"/>
                    </a:lnTo>
                    <a:lnTo>
                      <a:pt x="93" y="96"/>
                    </a:lnTo>
                    <a:lnTo>
                      <a:pt x="37" y="96"/>
                    </a:lnTo>
                    <a:lnTo>
                      <a:pt x="25" y="127"/>
                    </a:lnTo>
                    <a:lnTo>
                      <a:pt x="0" y="127"/>
                    </a:lnTo>
                    <a:close/>
                    <a:moveTo>
                      <a:pt x="44" y="75"/>
                    </a:moveTo>
                    <a:lnTo>
                      <a:pt x="84" y="75"/>
                    </a:lnTo>
                    <a:lnTo>
                      <a:pt x="65" y="26"/>
                    </a:lnTo>
                    <a:lnTo>
                      <a:pt x="44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2" name="Rectangle 64"/>
              <p:cNvSpPr>
                <a:spLocks noChangeArrowheads="1"/>
              </p:cNvSpPr>
              <p:nvPr/>
            </p:nvSpPr>
            <p:spPr bwMode="auto">
              <a:xfrm>
                <a:off x="10648950" y="-941388"/>
                <a:ext cx="36513" cy="201613"/>
              </a:xfrm>
              <a:prstGeom prst="rect">
                <a:avLst/>
              </a:pr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3" name="Freeform 65"/>
              <p:cNvSpPr>
                <a:spLocks/>
              </p:cNvSpPr>
              <p:nvPr/>
            </p:nvSpPr>
            <p:spPr bwMode="auto">
              <a:xfrm>
                <a:off x="10752138" y="-941388"/>
                <a:ext cx="190500" cy="201613"/>
              </a:xfrm>
              <a:custGeom>
                <a:avLst/>
                <a:gdLst>
                  <a:gd name="T0" fmla="*/ 0 w 120"/>
                  <a:gd name="T1" fmla="*/ 127 h 127"/>
                  <a:gd name="T2" fmla="*/ 0 w 120"/>
                  <a:gd name="T3" fmla="*/ 0 h 127"/>
                  <a:gd name="T4" fmla="*/ 29 w 120"/>
                  <a:gd name="T5" fmla="*/ 0 h 127"/>
                  <a:gd name="T6" fmla="*/ 96 w 120"/>
                  <a:gd name="T7" fmla="*/ 94 h 127"/>
                  <a:gd name="T8" fmla="*/ 96 w 120"/>
                  <a:gd name="T9" fmla="*/ 0 h 127"/>
                  <a:gd name="T10" fmla="*/ 120 w 120"/>
                  <a:gd name="T11" fmla="*/ 0 h 127"/>
                  <a:gd name="T12" fmla="*/ 120 w 120"/>
                  <a:gd name="T13" fmla="*/ 127 h 127"/>
                  <a:gd name="T14" fmla="*/ 94 w 120"/>
                  <a:gd name="T15" fmla="*/ 127 h 127"/>
                  <a:gd name="T16" fmla="*/ 26 w 120"/>
                  <a:gd name="T17" fmla="*/ 33 h 127"/>
                  <a:gd name="T18" fmla="*/ 26 w 120"/>
                  <a:gd name="T19" fmla="*/ 127 h 127"/>
                  <a:gd name="T20" fmla="*/ 0 w 120"/>
                  <a:gd name="T2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27">
                    <a:moveTo>
                      <a:pt x="0" y="12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96" y="94"/>
                    </a:lnTo>
                    <a:lnTo>
                      <a:pt x="96" y="0"/>
                    </a:lnTo>
                    <a:lnTo>
                      <a:pt x="120" y="0"/>
                    </a:lnTo>
                    <a:lnTo>
                      <a:pt x="120" y="127"/>
                    </a:lnTo>
                    <a:lnTo>
                      <a:pt x="94" y="127"/>
                    </a:lnTo>
                    <a:lnTo>
                      <a:pt x="26" y="33"/>
                    </a:lnTo>
                    <a:lnTo>
                      <a:pt x="26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4" name="Freeform 66"/>
              <p:cNvSpPr>
                <a:spLocks/>
              </p:cNvSpPr>
              <p:nvPr/>
            </p:nvSpPr>
            <p:spPr bwMode="auto">
              <a:xfrm>
                <a:off x="11012488" y="-941388"/>
                <a:ext cx="204788" cy="201613"/>
              </a:xfrm>
              <a:custGeom>
                <a:avLst/>
                <a:gdLst>
                  <a:gd name="T0" fmla="*/ 0 w 129"/>
                  <a:gd name="T1" fmla="*/ 127 h 127"/>
                  <a:gd name="T2" fmla="*/ 0 w 129"/>
                  <a:gd name="T3" fmla="*/ 0 h 127"/>
                  <a:gd name="T4" fmla="*/ 26 w 129"/>
                  <a:gd name="T5" fmla="*/ 0 h 127"/>
                  <a:gd name="T6" fmla="*/ 63 w 129"/>
                  <a:gd name="T7" fmla="*/ 54 h 127"/>
                  <a:gd name="T8" fmla="*/ 103 w 129"/>
                  <a:gd name="T9" fmla="*/ 0 h 127"/>
                  <a:gd name="T10" fmla="*/ 129 w 129"/>
                  <a:gd name="T11" fmla="*/ 0 h 127"/>
                  <a:gd name="T12" fmla="*/ 129 w 129"/>
                  <a:gd name="T13" fmla="*/ 127 h 127"/>
                  <a:gd name="T14" fmla="*/ 105 w 129"/>
                  <a:gd name="T15" fmla="*/ 127 h 127"/>
                  <a:gd name="T16" fmla="*/ 105 w 129"/>
                  <a:gd name="T17" fmla="*/ 33 h 127"/>
                  <a:gd name="T18" fmla="*/ 63 w 129"/>
                  <a:gd name="T19" fmla="*/ 89 h 127"/>
                  <a:gd name="T20" fmla="*/ 23 w 129"/>
                  <a:gd name="T21" fmla="*/ 33 h 127"/>
                  <a:gd name="T22" fmla="*/ 23 w 129"/>
                  <a:gd name="T23" fmla="*/ 127 h 127"/>
                  <a:gd name="T24" fmla="*/ 0 w 129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27">
                    <a:moveTo>
                      <a:pt x="0" y="127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63" y="54"/>
                    </a:lnTo>
                    <a:lnTo>
                      <a:pt x="103" y="0"/>
                    </a:lnTo>
                    <a:lnTo>
                      <a:pt x="129" y="0"/>
                    </a:lnTo>
                    <a:lnTo>
                      <a:pt x="129" y="127"/>
                    </a:lnTo>
                    <a:lnTo>
                      <a:pt x="105" y="127"/>
                    </a:lnTo>
                    <a:lnTo>
                      <a:pt x="105" y="33"/>
                    </a:lnTo>
                    <a:lnTo>
                      <a:pt x="63" y="89"/>
                    </a:lnTo>
                    <a:lnTo>
                      <a:pt x="23" y="33"/>
                    </a:lnTo>
                    <a:lnTo>
                      <a:pt x="23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5" name="Freeform 67"/>
              <p:cNvSpPr>
                <a:spLocks noEditPoints="1"/>
              </p:cNvSpPr>
              <p:nvPr/>
            </p:nvSpPr>
            <p:spPr bwMode="auto">
              <a:xfrm>
                <a:off x="11264900" y="-941388"/>
                <a:ext cx="211138" cy="201613"/>
              </a:xfrm>
              <a:custGeom>
                <a:avLst/>
                <a:gdLst>
                  <a:gd name="T0" fmla="*/ 0 w 133"/>
                  <a:gd name="T1" fmla="*/ 127 h 127"/>
                  <a:gd name="T2" fmla="*/ 54 w 133"/>
                  <a:gd name="T3" fmla="*/ 0 h 127"/>
                  <a:gd name="T4" fmla="*/ 79 w 133"/>
                  <a:gd name="T5" fmla="*/ 0 h 127"/>
                  <a:gd name="T6" fmla="*/ 133 w 133"/>
                  <a:gd name="T7" fmla="*/ 127 h 127"/>
                  <a:gd name="T8" fmla="*/ 107 w 133"/>
                  <a:gd name="T9" fmla="*/ 127 h 127"/>
                  <a:gd name="T10" fmla="*/ 93 w 133"/>
                  <a:gd name="T11" fmla="*/ 96 h 127"/>
                  <a:gd name="T12" fmla="*/ 40 w 133"/>
                  <a:gd name="T13" fmla="*/ 96 h 127"/>
                  <a:gd name="T14" fmla="*/ 26 w 133"/>
                  <a:gd name="T15" fmla="*/ 127 h 127"/>
                  <a:gd name="T16" fmla="*/ 0 w 133"/>
                  <a:gd name="T17" fmla="*/ 127 h 127"/>
                  <a:gd name="T18" fmla="*/ 47 w 133"/>
                  <a:gd name="T19" fmla="*/ 75 h 127"/>
                  <a:gd name="T20" fmla="*/ 86 w 133"/>
                  <a:gd name="T21" fmla="*/ 75 h 127"/>
                  <a:gd name="T22" fmla="*/ 65 w 133"/>
                  <a:gd name="T23" fmla="*/ 26 h 127"/>
                  <a:gd name="T24" fmla="*/ 47 w 133"/>
                  <a:gd name="T25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7">
                    <a:moveTo>
                      <a:pt x="0" y="127"/>
                    </a:moveTo>
                    <a:lnTo>
                      <a:pt x="54" y="0"/>
                    </a:lnTo>
                    <a:lnTo>
                      <a:pt x="79" y="0"/>
                    </a:lnTo>
                    <a:lnTo>
                      <a:pt x="133" y="127"/>
                    </a:lnTo>
                    <a:lnTo>
                      <a:pt x="107" y="127"/>
                    </a:lnTo>
                    <a:lnTo>
                      <a:pt x="93" y="96"/>
                    </a:lnTo>
                    <a:lnTo>
                      <a:pt x="40" y="96"/>
                    </a:lnTo>
                    <a:lnTo>
                      <a:pt x="26" y="127"/>
                    </a:lnTo>
                    <a:lnTo>
                      <a:pt x="0" y="127"/>
                    </a:lnTo>
                    <a:close/>
                    <a:moveTo>
                      <a:pt x="47" y="75"/>
                    </a:moveTo>
                    <a:lnTo>
                      <a:pt x="86" y="75"/>
                    </a:lnTo>
                    <a:lnTo>
                      <a:pt x="65" y="26"/>
                    </a:lnTo>
                    <a:lnTo>
                      <a:pt x="47" y="75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6" name="Freeform 68"/>
              <p:cNvSpPr>
                <a:spLocks/>
              </p:cNvSpPr>
              <p:nvPr/>
            </p:nvSpPr>
            <p:spPr bwMode="auto">
              <a:xfrm>
                <a:off x="11520488" y="-941388"/>
                <a:ext cx="177800" cy="201613"/>
              </a:xfrm>
              <a:custGeom>
                <a:avLst/>
                <a:gdLst>
                  <a:gd name="T0" fmla="*/ 0 w 112"/>
                  <a:gd name="T1" fmla="*/ 127 h 127"/>
                  <a:gd name="T2" fmla="*/ 0 w 112"/>
                  <a:gd name="T3" fmla="*/ 0 h 127"/>
                  <a:gd name="T4" fmla="*/ 24 w 112"/>
                  <a:gd name="T5" fmla="*/ 0 h 127"/>
                  <a:gd name="T6" fmla="*/ 24 w 112"/>
                  <a:gd name="T7" fmla="*/ 54 h 127"/>
                  <a:gd name="T8" fmla="*/ 75 w 112"/>
                  <a:gd name="T9" fmla="*/ 0 h 127"/>
                  <a:gd name="T10" fmla="*/ 105 w 112"/>
                  <a:gd name="T11" fmla="*/ 0 h 127"/>
                  <a:gd name="T12" fmla="*/ 54 w 112"/>
                  <a:gd name="T13" fmla="*/ 57 h 127"/>
                  <a:gd name="T14" fmla="*/ 112 w 112"/>
                  <a:gd name="T15" fmla="*/ 127 h 127"/>
                  <a:gd name="T16" fmla="*/ 82 w 112"/>
                  <a:gd name="T17" fmla="*/ 127 h 127"/>
                  <a:gd name="T18" fmla="*/ 38 w 112"/>
                  <a:gd name="T19" fmla="*/ 73 h 127"/>
                  <a:gd name="T20" fmla="*/ 24 w 112"/>
                  <a:gd name="T21" fmla="*/ 87 h 127"/>
                  <a:gd name="T22" fmla="*/ 24 w 112"/>
                  <a:gd name="T23" fmla="*/ 127 h 127"/>
                  <a:gd name="T24" fmla="*/ 0 w 112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7">
                    <a:moveTo>
                      <a:pt x="0" y="127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54"/>
                    </a:lnTo>
                    <a:lnTo>
                      <a:pt x="75" y="0"/>
                    </a:lnTo>
                    <a:lnTo>
                      <a:pt x="105" y="0"/>
                    </a:lnTo>
                    <a:lnTo>
                      <a:pt x="54" y="57"/>
                    </a:lnTo>
                    <a:lnTo>
                      <a:pt x="112" y="127"/>
                    </a:lnTo>
                    <a:lnTo>
                      <a:pt x="82" y="127"/>
                    </a:lnTo>
                    <a:lnTo>
                      <a:pt x="38" y="73"/>
                    </a:lnTo>
                    <a:lnTo>
                      <a:pt x="24" y="87"/>
                    </a:lnTo>
                    <a:lnTo>
                      <a:pt x="24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7" name="Freeform 69"/>
              <p:cNvSpPr>
                <a:spLocks/>
              </p:cNvSpPr>
              <p:nvPr/>
            </p:nvSpPr>
            <p:spPr bwMode="auto">
              <a:xfrm>
                <a:off x="11747500" y="-941388"/>
                <a:ext cx="139700" cy="201613"/>
              </a:xfrm>
              <a:custGeom>
                <a:avLst/>
                <a:gdLst>
                  <a:gd name="T0" fmla="*/ 0 w 88"/>
                  <a:gd name="T1" fmla="*/ 127 h 127"/>
                  <a:gd name="T2" fmla="*/ 0 w 88"/>
                  <a:gd name="T3" fmla="*/ 0 h 127"/>
                  <a:gd name="T4" fmla="*/ 88 w 88"/>
                  <a:gd name="T5" fmla="*/ 0 h 127"/>
                  <a:gd name="T6" fmla="*/ 88 w 88"/>
                  <a:gd name="T7" fmla="*/ 22 h 127"/>
                  <a:gd name="T8" fmla="*/ 23 w 88"/>
                  <a:gd name="T9" fmla="*/ 22 h 127"/>
                  <a:gd name="T10" fmla="*/ 23 w 88"/>
                  <a:gd name="T11" fmla="*/ 54 h 127"/>
                  <a:gd name="T12" fmla="*/ 79 w 88"/>
                  <a:gd name="T13" fmla="*/ 54 h 127"/>
                  <a:gd name="T14" fmla="*/ 79 w 88"/>
                  <a:gd name="T15" fmla="*/ 75 h 127"/>
                  <a:gd name="T16" fmla="*/ 23 w 88"/>
                  <a:gd name="T17" fmla="*/ 75 h 127"/>
                  <a:gd name="T18" fmla="*/ 23 w 88"/>
                  <a:gd name="T19" fmla="*/ 106 h 127"/>
                  <a:gd name="T20" fmla="*/ 88 w 88"/>
                  <a:gd name="T21" fmla="*/ 106 h 127"/>
                  <a:gd name="T22" fmla="*/ 88 w 88"/>
                  <a:gd name="T23" fmla="*/ 127 h 127"/>
                  <a:gd name="T24" fmla="*/ 0 w 88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127">
                    <a:moveTo>
                      <a:pt x="0" y="127"/>
                    </a:moveTo>
                    <a:lnTo>
                      <a:pt x="0" y="0"/>
                    </a:lnTo>
                    <a:lnTo>
                      <a:pt x="88" y="0"/>
                    </a:lnTo>
                    <a:lnTo>
                      <a:pt x="88" y="22"/>
                    </a:lnTo>
                    <a:lnTo>
                      <a:pt x="23" y="22"/>
                    </a:lnTo>
                    <a:lnTo>
                      <a:pt x="23" y="54"/>
                    </a:lnTo>
                    <a:lnTo>
                      <a:pt x="79" y="54"/>
                    </a:lnTo>
                    <a:lnTo>
                      <a:pt x="79" y="75"/>
                    </a:lnTo>
                    <a:lnTo>
                      <a:pt x="23" y="75"/>
                    </a:lnTo>
                    <a:lnTo>
                      <a:pt x="23" y="106"/>
                    </a:lnTo>
                    <a:lnTo>
                      <a:pt x="88" y="106"/>
                    </a:lnTo>
                    <a:lnTo>
                      <a:pt x="88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8" name="Freeform 70"/>
              <p:cNvSpPr>
                <a:spLocks noEditPoints="1"/>
              </p:cNvSpPr>
              <p:nvPr/>
            </p:nvSpPr>
            <p:spPr bwMode="auto">
              <a:xfrm>
                <a:off x="11947525" y="-941388"/>
                <a:ext cx="166688" cy="201613"/>
              </a:xfrm>
              <a:custGeom>
                <a:avLst/>
                <a:gdLst>
                  <a:gd name="T0" fmla="*/ 0 w 45"/>
                  <a:gd name="T1" fmla="*/ 54 h 54"/>
                  <a:gd name="T2" fmla="*/ 0 w 45"/>
                  <a:gd name="T3" fmla="*/ 0 h 54"/>
                  <a:gd name="T4" fmla="*/ 21 w 45"/>
                  <a:gd name="T5" fmla="*/ 0 h 54"/>
                  <a:gd name="T6" fmla="*/ 37 w 45"/>
                  <a:gd name="T7" fmla="*/ 5 h 54"/>
                  <a:gd name="T8" fmla="*/ 42 w 45"/>
                  <a:gd name="T9" fmla="*/ 18 h 54"/>
                  <a:gd name="T10" fmla="*/ 30 w 45"/>
                  <a:gd name="T11" fmla="*/ 33 h 54"/>
                  <a:gd name="T12" fmla="*/ 45 w 45"/>
                  <a:gd name="T13" fmla="*/ 54 h 54"/>
                  <a:gd name="T14" fmla="*/ 32 w 45"/>
                  <a:gd name="T15" fmla="*/ 54 h 54"/>
                  <a:gd name="T16" fmla="*/ 19 w 45"/>
                  <a:gd name="T17" fmla="*/ 35 h 54"/>
                  <a:gd name="T18" fmla="*/ 10 w 45"/>
                  <a:gd name="T19" fmla="*/ 35 h 54"/>
                  <a:gd name="T20" fmla="*/ 10 w 45"/>
                  <a:gd name="T21" fmla="*/ 54 h 54"/>
                  <a:gd name="T22" fmla="*/ 0 w 45"/>
                  <a:gd name="T23" fmla="*/ 54 h 54"/>
                  <a:gd name="T24" fmla="*/ 10 w 45"/>
                  <a:gd name="T25" fmla="*/ 26 h 54"/>
                  <a:gd name="T26" fmla="*/ 21 w 45"/>
                  <a:gd name="T27" fmla="*/ 26 h 54"/>
                  <a:gd name="T28" fmla="*/ 29 w 45"/>
                  <a:gd name="T29" fmla="*/ 24 h 54"/>
                  <a:gd name="T30" fmla="*/ 32 w 45"/>
                  <a:gd name="T31" fmla="*/ 18 h 54"/>
                  <a:gd name="T32" fmla="*/ 29 w 45"/>
                  <a:gd name="T33" fmla="*/ 11 h 54"/>
                  <a:gd name="T34" fmla="*/ 21 w 45"/>
                  <a:gd name="T35" fmla="*/ 9 h 54"/>
                  <a:gd name="T36" fmla="*/ 10 w 45"/>
                  <a:gd name="T37" fmla="*/ 9 h 54"/>
                  <a:gd name="T38" fmla="*/ 10 w 45"/>
                  <a:gd name="T39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4">
                    <a:moveTo>
                      <a:pt x="0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0"/>
                      <a:pt x="33" y="2"/>
                      <a:pt x="37" y="5"/>
                    </a:cubicBezTo>
                    <a:cubicBezTo>
                      <a:pt x="40" y="8"/>
                      <a:pt x="42" y="12"/>
                      <a:pt x="42" y="18"/>
                    </a:cubicBezTo>
                    <a:cubicBezTo>
                      <a:pt x="42" y="26"/>
                      <a:pt x="38" y="31"/>
                      <a:pt x="30" y="3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0" y="54"/>
                    </a:lnTo>
                    <a:close/>
                    <a:moveTo>
                      <a:pt x="10" y="26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25" y="26"/>
                      <a:pt x="27" y="26"/>
                      <a:pt x="29" y="24"/>
                    </a:cubicBezTo>
                    <a:cubicBezTo>
                      <a:pt x="31" y="23"/>
                      <a:pt x="32" y="21"/>
                      <a:pt x="32" y="18"/>
                    </a:cubicBezTo>
                    <a:cubicBezTo>
                      <a:pt x="32" y="15"/>
                      <a:pt x="31" y="12"/>
                      <a:pt x="29" y="11"/>
                    </a:cubicBezTo>
                    <a:cubicBezTo>
                      <a:pt x="27" y="10"/>
                      <a:pt x="25" y="9"/>
                      <a:pt x="21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7B89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683632" y="498092"/>
            <a:ext cx="2106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58585A"/>
                </a:solidFill>
              </a:rPr>
              <a:t>Today’s Hospitality decision makers are faced with more variables </a:t>
            </a:r>
          </a:p>
          <a:p>
            <a:pPr lvl="0"/>
            <a:r>
              <a:rPr lang="en-US" sz="2400" dirty="0">
                <a:solidFill>
                  <a:srgbClr val="58585A"/>
                </a:solidFill>
              </a:rPr>
              <a:t>and a constant need to act quickly.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6337" y="2179914"/>
            <a:ext cx="22502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58585A"/>
                </a:solidFill>
              </a:rPr>
              <a:t>Rainmaker offers the best data and superior user interfaces to deliver the information, insights and support needed to make </a:t>
            </a:r>
            <a:r>
              <a:rPr lang="en-US" sz="2400" b="1" dirty="0">
                <a:solidFill>
                  <a:srgbClr val="58585A"/>
                </a:solidFill>
              </a:rPr>
              <a:t>better, fast decisions. </a:t>
            </a:r>
          </a:p>
        </p:txBody>
      </p:sp>
    </p:spTree>
    <p:extLst>
      <p:ext uri="{BB962C8B-B14F-4D97-AF65-F5344CB8AC3E}">
        <p14:creationId xmlns:p14="http://schemas.microsoft.com/office/powerpoint/2010/main" val="62997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maker-webinar-b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b="3574"/>
          <a:stretch/>
        </p:blipFill>
        <p:spPr>
          <a:xfrm>
            <a:off x="0" y="1915171"/>
            <a:ext cx="12192000" cy="417108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620804" y="5111435"/>
            <a:ext cx="2723591" cy="890130"/>
          </a:xfrm>
          <a:prstGeom prst="wedgeRectCallout">
            <a:avLst>
              <a:gd name="adj1" fmla="val -52778"/>
              <a:gd name="adj2" fmla="val -47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25425" dist="38100" dir="2700000" algn="tl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400" b="1" dirty="0">
                <a:solidFill>
                  <a:srgbClr val="7EB9E3"/>
                </a:solidFill>
                <a:latin typeface="Lucida Handwriting"/>
                <a:cs typeface="Lucida Handwriting"/>
              </a:rPr>
              <a:t>Mike Cowles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Chief Commercial Officer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mcowles@letitrain.com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1762" y="1455524"/>
            <a:ext cx="10219398" cy="38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spc="300" dirty="0">
                <a:solidFill>
                  <a:schemeClr val="tx1"/>
                </a:solidFill>
                <a:latin typeface="Segoe UI Light" panose="020B0502040204020203" pitchFamily="34" charset="0"/>
              </a:rPr>
              <a:t>PRESENTS</a:t>
            </a:r>
          </a:p>
        </p:txBody>
      </p:sp>
      <p:pic>
        <p:nvPicPr>
          <p:cNvPr id="12" name="Picture 11" descr="Rainmaker_Colo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01" y="276846"/>
            <a:ext cx="2632374" cy="1078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ECA40-930E-4703-AE69-E66855980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2" y="1907389"/>
            <a:ext cx="2371102" cy="3019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93984-B2A7-4A20-B92F-C0A9345C7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4" y="1893876"/>
            <a:ext cx="2266951" cy="3070896"/>
          </a:xfrm>
          <a:prstGeom prst="rect">
            <a:avLst/>
          </a:prstGeom>
        </p:spPr>
      </p:pic>
      <p:sp>
        <p:nvSpPr>
          <p:cNvPr id="10" name="Rectangular Callout 4">
            <a:extLst>
              <a:ext uri="{FF2B5EF4-FFF2-40B4-BE49-F238E27FC236}">
                <a16:creationId xmlns:a16="http://schemas.microsoft.com/office/drawing/2014/main" id="{2696E763-07E1-4EB6-BDA0-AEBE9A1267F9}"/>
              </a:ext>
            </a:extLst>
          </p:cNvPr>
          <p:cNvSpPr/>
          <p:nvPr/>
        </p:nvSpPr>
        <p:spPr>
          <a:xfrm>
            <a:off x="7210703" y="5111435"/>
            <a:ext cx="2723591" cy="890130"/>
          </a:xfrm>
          <a:prstGeom prst="wedgeRectCallout">
            <a:avLst>
              <a:gd name="adj1" fmla="val -52778"/>
              <a:gd name="adj2" fmla="val -47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25425" dist="38100" dir="2700000" algn="tl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400" b="1" dirty="0">
                <a:solidFill>
                  <a:srgbClr val="7EB9E3"/>
                </a:solidFill>
                <a:latin typeface="Lucida Handwriting"/>
                <a:cs typeface="Lucida Handwriting"/>
              </a:rPr>
              <a:t>Dan Skodol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VP, Revenue Analytics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dskodol@letitrain.com </a:t>
            </a:r>
          </a:p>
        </p:txBody>
      </p:sp>
    </p:spTree>
    <p:extLst>
      <p:ext uri="{BB962C8B-B14F-4D97-AF65-F5344CB8AC3E}">
        <p14:creationId xmlns:p14="http://schemas.microsoft.com/office/powerpoint/2010/main" val="387702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maker-webinar-b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b="3574"/>
          <a:stretch/>
        </p:blipFill>
        <p:spPr>
          <a:xfrm>
            <a:off x="0" y="1915171"/>
            <a:ext cx="12192000" cy="417108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733902" y="5111435"/>
            <a:ext cx="2610493" cy="890130"/>
          </a:xfrm>
          <a:prstGeom prst="wedgeRectCallout">
            <a:avLst>
              <a:gd name="adj1" fmla="val -52778"/>
              <a:gd name="adj2" fmla="val -47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25425" dist="38100" dir="2700000" algn="tl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t"/>
          <a:lstStyle/>
          <a:p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7742" y="5174499"/>
            <a:ext cx="2570583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7EB9E3"/>
                </a:solidFill>
                <a:latin typeface="Lucida Handwriting"/>
                <a:cs typeface="Lucida Handwriting"/>
              </a:rPr>
              <a:t>Mike Cowles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Chief Commercial Officer 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1762" y="1455524"/>
            <a:ext cx="10219398" cy="38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spc="300" dirty="0">
                <a:solidFill>
                  <a:schemeClr val="tx1"/>
                </a:solidFill>
                <a:latin typeface="Segoe UI Light" panose="020B0502040204020203" pitchFamily="34" charset="0"/>
              </a:rPr>
              <a:t>PRESENTS</a:t>
            </a:r>
          </a:p>
        </p:txBody>
      </p:sp>
      <p:pic>
        <p:nvPicPr>
          <p:cNvPr id="12" name="Picture 11" descr="Rainmaker_Colo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01" y="276846"/>
            <a:ext cx="2632374" cy="1078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ECA40-930E-4703-AE69-E66855980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42" y="1907389"/>
            <a:ext cx="2371102" cy="3019230"/>
          </a:xfrm>
          <a:prstGeom prst="rect">
            <a:avLst/>
          </a:prstGeom>
        </p:spPr>
      </p:pic>
      <p:sp>
        <p:nvSpPr>
          <p:cNvPr id="9" name="Rectangular Callout 4">
            <a:extLst>
              <a:ext uri="{FF2B5EF4-FFF2-40B4-BE49-F238E27FC236}">
                <a16:creationId xmlns:a16="http://schemas.microsoft.com/office/drawing/2014/main" id="{5838AF83-E44E-4EA3-AAC8-84F63CAACBFB}"/>
              </a:ext>
            </a:extLst>
          </p:cNvPr>
          <p:cNvSpPr/>
          <p:nvPr/>
        </p:nvSpPr>
        <p:spPr>
          <a:xfrm>
            <a:off x="7190703" y="5111435"/>
            <a:ext cx="2671080" cy="890130"/>
          </a:xfrm>
          <a:prstGeom prst="wedgeRectCallout">
            <a:avLst>
              <a:gd name="adj1" fmla="val -52778"/>
              <a:gd name="adj2" fmla="val -476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25425" dist="38100" dir="2700000" algn="tl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t"/>
          <a:lstStyle/>
          <a:p>
            <a:pPr algn="ctr"/>
            <a:r>
              <a:rPr lang="en-US" sz="2400" b="1" dirty="0">
                <a:solidFill>
                  <a:srgbClr val="7EB9E3"/>
                </a:solidFill>
                <a:latin typeface="Lucida Handwriting"/>
                <a:cs typeface="Lucida Handwriting"/>
              </a:rPr>
              <a:t>Dan Skodol</a:t>
            </a:r>
          </a:p>
          <a:p>
            <a:pPr algn="ctr"/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</a:rPr>
              <a:t>VP, Revenue Analytics</a:t>
            </a:r>
          </a:p>
          <a:p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93984-B2A7-4A20-B92F-C0A9345C7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4" y="1893876"/>
            <a:ext cx="2266951" cy="30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4F85E3A-78B1-43F3-8FC5-9F07AFB6305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4F85E3A-78B1-43F3-8FC5-9F07AFB63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71" y="553520"/>
            <a:ext cx="10746463" cy="5146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Who Is Rainmaker?</a:t>
            </a:r>
          </a:p>
          <a:p>
            <a:pPr marL="0" indent="0" algn="ctr">
              <a:buNone/>
            </a:pPr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Rainmaker is the Hotel Revenue &amp; Profit Optimization Cloud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What Do We Do?</a:t>
            </a:r>
          </a:p>
          <a:p>
            <a:pPr marL="0" indent="0" algn="ctr">
              <a:buNone/>
            </a:pPr>
            <a:endParaRPr lang="en-US" sz="24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SzTx/>
              <a:buNone/>
              <a:defRPr/>
            </a:pPr>
            <a:r>
              <a:rPr lang="en-US" sz="2400" dirty="0"/>
              <a:t>We partner with hotels, resorts and casinos to help them outperform.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SzTx/>
              <a:buNone/>
              <a:defRPr/>
            </a:pPr>
            <a:r>
              <a:rPr lang="en-US" sz="2400" dirty="0"/>
              <a:t>Our integrated solutions maximize profit from every segment of the business.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Sz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73E7A-1392-44A1-A918-C70BF637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5" y="1084377"/>
            <a:ext cx="7178242" cy="5382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A4052-9342-4EBC-9288-D379E96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It’s all About Supply and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7E70-ECFF-4726-B496-08873A7D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892" y="847422"/>
            <a:ext cx="5599355" cy="514697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But neither Hotel Supply or Hotel Demand are homogeneous concepts with simple curves</a:t>
            </a:r>
          </a:p>
          <a:p>
            <a:endParaRPr lang="en-US" dirty="0"/>
          </a:p>
          <a:p>
            <a:r>
              <a:rPr lang="en-US" dirty="0"/>
              <a:t>Discrete units of Supply can vary in many ways:</a:t>
            </a:r>
          </a:p>
          <a:p>
            <a:pPr lvl="1"/>
            <a:r>
              <a:rPr lang="en-US" dirty="0"/>
              <a:t>Suites vs. Rooms</a:t>
            </a:r>
          </a:p>
          <a:p>
            <a:pPr lvl="1"/>
            <a:r>
              <a:rPr lang="en-US" dirty="0"/>
              <a:t>Ocean View vs. Garden View</a:t>
            </a:r>
          </a:p>
          <a:p>
            <a:pPr lvl="1"/>
            <a:r>
              <a:rPr lang="en-US" dirty="0"/>
              <a:t>Other amenities</a:t>
            </a:r>
          </a:p>
          <a:p>
            <a:endParaRPr lang="en-US" dirty="0"/>
          </a:p>
          <a:p>
            <a:r>
              <a:rPr lang="en-US" dirty="0"/>
              <a:t>And Demand comes in many flavors as well:</a:t>
            </a:r>
          </a:p>
          <a:p>
            <a:pPr lvl="1"/>
            <a:r>
              <a:rPr lang="en-US" dirty="0"/>
              <a:t>Different booking channels (costs)</a:t>
            </a:r>
          </a:p>
          <a:p>
            <a:pPr lvl="1"/>
            <a:r>
              <a:rPr lang="en-US" dirty="0"/>
              <a:t>Known repeat customer, or known demographic</a:t>
            </a:r>
          </a:p>
          <a:p>
            <a:pPr lvl="1"/>
            <a:r>
              <a:rPr lang="en-US" dirty="0"/>
              <a:t>Propensity to spend (ancillary and/or gaming)</a:t>
            </a:r>
          </a:p>
          <a:p>
            <a:pPr lvl="1"/>
            <a:r>
              <a:rPr lang="en-US" dirty="0"/>
              <a:t>Propensity to consume (all inclusive)</a:t>
            </a:r>
          </a:p>
        </p:txBody>
      </p:sp>
    </p:spTree>
    <p:extLst>
      <p:ext uri="{BB962C8B-B14F-4D97-AF65-F5344CB8AC3E}">
        <p14:creationId xmlns:p14="http://schemas.microsoft.com/office/powerpoint/2010/main" val="619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73E7A-1392-44A1-A918-C70BF6376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5" y="1084377"/>
            <a:ext cx="7178242" cy="5382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A4052-9342-4EBC-9288-D379E96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Your Demand Needs to be Segmented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7E70-ECFF-4726-B496-08873A7D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372" y="847422"/>
            <a:ext cx="4335875" cy="5146978"/>
          </a:xfrm>
        </p:spPr>
        <p:txBody>
          <a:bodyPr/>
          <a:lstStyle/>
          <a:p>
            <a:r>
              <a:rPr lang="en-US" dirty="0"/>
              <a:t>In practice you will sell portions of your Supply at varying prices to different segments of your Demand over time</a:t>
            </a:r>
          </a:p>
          <a:p>
            <a:endParaRPr lang="en-US" dirty="0"/>
          </a:p>
          <a:p>
            <a:r>
              <a:rPr lang="en-US" dirty="0"/>
              <a:t>In order to maximize revenue and profit you need to understand your relatively static Supply and your very dynamic Demand</a:t>
            </a:r>
          </a:p>
          <a:p>
            <a:endParaRPr lang="en-US" dirty="0"/>
          </a:p>
          <a:p>
            <a:r>
              <a:rPr lang="en-US" dirty="0"/>
              <a:t>With an appropriate segmentation and forecast by segment you can optimize how you price and when you make Supply available to the most valuable Demand segments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7B026-B74F-49A1-85AA-3D0369A3197A}"/>
              </a:ext>
            </a:extLst>
          </p:cNvPr>
          <p:cNvSpPr/>
          <p:nvPr/>
        </p:nvSpPr>
        <p:spPr>
          <a:xfrm>
            <a:off x="1560352" y="4920143"/>
            <a:ext cx="2248250" cy="822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09348-A221-4680-A316-9FE1603C0680}"/>
              </a:ext>
            </a:extLst>
          </p:cNvPr>
          <p:cNvSpPr/>
          <p:nvPr/>
        </p:nvSpPr>
        <p:spPr>
          <a:xfrm>
            <a:off x="1565952" y="2780951"/>
            <a:ext cx="355127" cy="296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EA1A4-BBBC-4445-B16B-1F9BD6135A72}"/>
              </a:ext>
            </a:extLst>
          </p:cNvPr>
          <p:cNvSpPr/>
          <p:nvPr/>
        </p:nvSpPr>
        <p:spPr>
          <a:xfrm>
            <a:off x="1565956" y="4114800"/>
            <a:ext cx="1204440" cy="1624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4052-9342-4EBC-9288-D379E96E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Segmentation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7E70-ECFF-4726-B496-08873A7DA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segments don’t always translate into RM segments</a:t>
            </a:r>
          </a:p>
          <a:p>
            <a:endParaRPr lang="en-US" dirty="0"/>
          </a:p>
          <a:p>
            <a:r>
              <a:rPr lang="en-US" dirty="0"/>
              <a:t>Ensure there is enough volume of bookings to forecast effectively</a:t>
            </a:r>
          </a:p>
          <a:p>
            <a:endParaRPr lang="en-US" dirty="0"/>
          </a:p>
          <a:p>
            <a:r>
              <a:rPr lang="en-US" dirty="0"/>
              <a:t>Segmentation can capture different:</a:t>
            </a:r>
          </a:p>
          <a:p>
            <a:pPr lvl="1"/>
            <a:r>
              <a:rPr lang="en-US" dirty="0"/>
              <a:t>Booking patterns</a:t>
            </a:r>
          </a:p>
          <a:p>
            <a:pPr lvl="1"/>
            <a:r>
              <a:rPr lang="en-US" dirty="0"/>
              <a:t>Values</a:t>
            </a:r>
          </a:p>
          <a:p>
            <a:pPr lvl="1"/>
            <a:r>
              <a:rPr lang="en-US" dirty="0"/>
              <a:t>Length of stay distributions</a:t>
            </a:r>
          </a:p>
          <a:p>
            <a:pPr lvl="1"/>
            <a:r>
              <a:rPr lang="en-US" dirty="0"/>
              <a:t>Seasonality</a:t>
            </a:r>
          </a:p>
        </p:txBody>
      </p:sp>
    </p:spTree>
    <p:extLst>
      <p:ext uri="{BB962C8B-B14F-4D97-AF65-F5344CB8AC3E}">
        <p14:creationId xmlns:p14="http://schemas.microsoft.com/office/powerpoint/2010/main" val="22091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9879-A8C4-4776-99CB-866A2FE4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B45B-8D16-4B22-AB9A-949CB15D1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72" y="847421"/>
            <a:ext cx="10296730" cy="5821233"/>
          </a:xfrm>
        </p:spPr>
        <p:txBody>
          <a:bodyPr>
            <a:normAutofit/>
          </a:bodyPr>
          <a:lstStyle/>
          <a:p>
            <a:r>
              <a:rPr lang="en-US" dirty="0"/>
              <a:t>Segment by booking channel</a:t>
            </a:r>
          </a:p>
          <a:p>
            <a:pPr lvl="1"/>
            <a:r>
              <a:rPr lang="en-US" dirty="0"/>
              <a:t>OTA</a:t>
            </a:r>
          </a:p>
          <a:p>
            <a:pPr lvl="1"/>
            <a:r>
              <a:rPr lang="en-US" dirty="0"/>
              <a:t>Tour</a:t>
            </a:r>
          </a:p>
          <a:p>
            <a:pPr lvl="1"/>
            <a:r>
              <a:rPr lang="en-US" dirty="0"/>
              <a:t>Direct</a:t>
            </a:r>
          </a:p>
          <a:p>
            <a:endParaRPr lang="en-US" dirty="0"/>
          </a:p>
          <a:p>
            <a:r>
              <a:rPr lang="en-US" dirty="0"/>
              <a:t>Segment by value</a:t>
            </a:r>
          </a:p>
          <a:p>
            <a:pPr lvl="1"/>
            <a:r>
              <a:rPr lang="en-US" dirty="0"/>
              <a:t>High/medium/low</a:t>
            </a:r>
          </a:p>
          <a:p>
            <a:pPr lvl="1"/>
            <a:r>
              <a:rPr lang="en-US" dirty="0"/>
              <a:t>Appropriate for ancillary spend situations (e.g. casino)</a:t>
            </a:r>
          </a:p>
          <a:p>
            <a:pPr lvl="1"/>
            <a:r>
              <a:rPr lang="en-US" dirty="0"/>
              <a:t>Capture individual costs/profit</a:t>
            </a:r>
          </a:p>
          <a:p>
            <a:endParaRPr lang="en-US" dirty="0"/>
          </a:p>
          <a:p>
            <a:r>
              <a:rPr lang="en-US" dirty="0"/>
              <a:t>Segment by geography</a:t>
            </a:r>
          </a:p>
          <a:p>
            <a:pPr lvl="1"/>
            <a:r>
              <a:rPr lang="en-US" dirty="0"/>
              <a:t>North America</a:t>
            </a:r>
          </a:p>
          <a:p>
            <a:pPr lvl="1"/>
            <a:r>
              <a:rPr lang="en-US" dirty="0"/>
              <a:t>Europe</a:t>
            </a:r>
          </a:p>
          <a:p>
            <a:pPr lvl="1"/>
            <a:r>
              <a:rPr lang="en-US" dirty="0"/>
              <a:t>Asia, etc.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C5DC2-3E72-4DE4-B36C-C9E3CC3AAD8F}"/>
              </a:ext>
            </a:extLst>
          </p:cNvPr>
          <p:cNvSpPr/>
          <p:nvPr/>
        </p:nvSpPr>
        <p:spPr>
          <a:xfrm>
            <a:off x="7765471" y="2041237"/>
            <a:ext cx="2985656" cy="2613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These can be combined</a:t>
            </a:r>
          </a:p>
        </p:txBody>
      </p:sp>
    </p:spTree>
    <p:extLst>
      <p:ext uri="{BB962C8B-B14F-4D97-AF65-F5344CB8AC3E}">
        <p14:creationId xmlns:p14="http://schemas.microsoft.com/office/powerpoint/2010/main" val="22937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EDA70-D70C-4DD6-AE78-0A66E1E0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4" y="1610376"/>
            <a:ext cx="4603944" cy="378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Segmentation Examples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8" y="1066516"/>
            <a:ext cx="4835012" cy="52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A0B2-2584-44F8-92B5-F181418B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EA97-7FA9-4B0B-B4CA-FAB5E84D0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F53D7-422D-47ED-BCFF-DFB1FAC3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BA9-FF6C-4F15-8EE4-22D44EBF7A5D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E9F7E-EDB3-4718-B6C6-11E57405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219200"/>
            <a:ext cx="8480001" cy="49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C91271-EBC5-491F-B5E4-059D84D907CE}"/>
              </a:ext>
            </a:extLst>
          </p:cNvPr>
          <p:cNvSpPr/>
          <p:nvPr/>
        </p:nvSpPr>
        <p:spPr>
          <a:xfrm>
            <a:off x="5181600" y="3276600"/>
            <a:ext cx="2209800" cy="22098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A39BF-FD5B-4E0F-882E-D0A7497CC409}"/>
              </a:ext>
            </a:extLst>
          </p:cNvPr>
          <p:cNvSpPr/>
          <p:nvPr/>
        </p:nvSpPr>
        <p:spPr>
          <a:xfrm>
            <a:off x="7391400" y="2743200"/>
            <a:ext cx="2133600" cy="26670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32EAAF-6B2C-4DBA-B6BE-FA28E053D61D}"/>
              </a:ext>
            </a:extLst>
          </p:cNvPr>
          <p:cNvSpPr/>
          <p:nvPr/>
        </p:nvSpPr>
        <p:spPr>
          <a:xfrm>
            <a:off x="5410200" y="2057400"/>
            <a:ext cx="1981200" cy="1219200"/>
          </a:xfrm>
          <a:prstGeom prst="rect">
            <a:avLst/>
          </a:prstGeom>
          <a:noFill/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A08DB-CC77-481D-BFD3-ED14CC3CC1FB}"/>
              </a:ext>
            </a:extLst>
          </p:cNvPr>
          <p:cNvSpPr/>
          <p:nvPr/>
        </p:nvSpPr>
        <p:spPr>
          <a:xfrm>
            <a:off x="7391400" y="1752600"/>
            <a:ext cx="2590800" cy="990600"/>
          </a:xfrm>
          <a:prstGeom prst="rect">
            <a:avLst/>
          </a:prstGeom>
          <a:noFill/>
          <a:ln w="317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B2DCF-EA72-429C-870D-51C8AA632D2D}"/>
              </a:ext>
            </a:extLst>
          </p:cNvPr>
          <p:cNvSpPr/>
          <p:nvPr/>
        </p:nvSpPr>
        <p:spPr>
          <a:xfrm>
            <a:off x="1981200" y="2057400"/>
            <a:ext cx="2971800" cy="3886200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20A5D-94B9-4779-A1C2-3059AA72B699}"/>
              </a:ext>
            </a:extLst>
          </p:cNvPr>
          <p:cNvSpPr txBox="1"/>
          <p:nvPr/>
        </p:nvSpPr>
        <p:spPr>
          <a:xfrm>
            <a:off x="2286000" y="44196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NA/LAC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DE3FA-82B5-4B3F-9B7A-3A00D6C411A4}"/>
              </a:ext>
            </a:extLst>
          </p:cNvPr>
          <p:cNvSpPr txBox="1"/>
          <p:nvPr/>
        </p:nvSpPr>
        <p:spPr>
          <a:xfrm>
            <a:off x="5257800" y="510242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ME/AFR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5F408-2DF5-4932-8761-F8434DDAC838}"/>
              </a:ext>
            </a:extLst>
          </p:cNvPr>
          <p:cNvSpPr txBox="1"/>
          <p:nvPr/>
        </p:nvSpPr>
        <p:spPr>
          <a:xfrm>
            <a:off x="8763000" y="373380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SA/EAP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7EB97-196C-4B35-BFFC-8A43EC41B8A4}"/>
              </a:ext>
            </a:extLst>
          </p:cNvPr>
          <p:cNvSpPr txBox="1"/>
          <p:nvPr/>
        </p:nvSpPr>
        <p:spPr>
          <a:xfrm>
            <a:off x="9448800" y="1749624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ECA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CC1F1-D45A-459D-B58C-D0197044F8AD}"/>
              </a:ext>
            </a:extLst>
          </p:cNvPr>
          <p:cNvSpPr txBox="1"/>
          <p:nvPr/>
        </p:nvSpPr>
        <p:spPr>
          <a:xfrm>
            <a:off x="5486400" y="21336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ECA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2897A44-F49D-49B9-B999-E679C995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952836"/>
            <a:ext cx="1619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8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7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DE"/>
      </a:accent1>
      <a:accent2>
        <a:srgbClr val="004A97"/>
      </a:accent2>
      <a:accent3>
        <a:srgbClr val="8FC7E8"/>
      </a:accent3>
      <a:accent4>
        <a:srgbClr val="58585A"/>
      </a:accent4>
      <a:accent5>
        <a:srgbClr val="778692"/>
      </a:accent5>
      <a:accent6>
        <a:srgbClr val="ACB4BC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 w="23813" cap="rnd">
          <a:solidFill>
            <a:schemeClr val="accent1"/>
          </a:solidFill>
          <a:prstDash val="solid"/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</a:spPr>
      <a:bodyPr wrap="square" rtlCol="0" anchor="ctr" anchorCtr="0">
        <a:spAutoFit/>
      </a:bodyPr>
      <a:lstStyle>
        <a:defPPr algn="ctr">
          <a:defRPr sz="20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807</Words>
  <Application>Microsoft Office PowerPoint</Application>
  <PresentationFormat>Widescreen</PresentationFormat>
  <Paragraphs>147</Paragraphs>
  <Slides>15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Lucida Grande</vt:lpstr>
      <vt:lpstr>Lucida Handwriting</vt:lpstr>
      <vt:lpstr>Segoe UI</vt:lpstr>
      <vt:lpstr>Segoe UI Light</vt:lpstr>
      <vt:lpstr>7_Office Theme</vt:lpstr>
      <vt:lpstr>think-cell Slide</vt:lpstr>
      <vt:lpstr>PowerPoint Presentation</vt:lpstr>
      <vt:lpstr>PowerPoint Presentation</vt:lpstr>
      <vt:lpstr>PowerPoint Presentation</vt:lpstr>
      <vt:lpstr>It’s all About Supply and Demand</vt:lpstr>
      <vt:lpstr>Your Demand Needs to be Segmented</vt:lpstr>
      <vt:lpstr>Segmentation Considerations</vt:lpstr>
      <vt:lpstr>Examples</vt:lpstr>
      <vt:lpstr>Segmentation Examples</vt:lpstr>
      <vt:lpstr>Segmentation Examples</vt:lpstr>
      <vt:lpstr>Yielding your Property</vt:lpstr>
      <vt:lpstr>Importance of Forecasting</vt:lpstr>
      <vt:lpstr>Length of Stay</vt:lpstr>
      <vt:lpstr>Five Data Tips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 Needham</dc:creator>
  <cp:lastModifiedBy>Dan Skodol</cp:lastModifiedBy>
  <cp:revision>17</cp:revision>
  <dcterms:created xsi:type="dcterms:W3CDTF">2018-03-13T14:12:11Z</dcterms:created>
  <dcterms:modified xsi:type="dcterms:W3CDTF">2018-03-14T13:27:24Z</dcterms:modified>
</cp:coreProperties>
</file>