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6" r:id="rId14"/>
    <p:sldId id="295" r:id="rId15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k Comito" initials="FC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860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35" y="-67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26T05:08:20.226" idx="1">
    <p:pos x="5766" y="0"/>
    <p:text>I've updaed the description here.  Will edit slightly later as I internalize more the overall survey results.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26T05:08:20.226" idx="2">
    <p:pos x="5766" y="0"/>
    <p:text>I've updaed the description here.  Will edit slightly later as I internalize more the overall survey results.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1-26T05:08:20.226" idx="3">
    <p:pos x="5766" y="0"/>
    <p:text>I've updaed the description here.  Will edit slightly later as I internalize more the overall survey results.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42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370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899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32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5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50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900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0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999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22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19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A5454-91DE-41D2-A803-0133391D5F28}" type="datetimeFigureOut">
              <a:rPr lang="en-US" smtClean="0"/>
              <a:t>2/20/2019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4B0C2-3ECC-4A8F-9298-E73F656C27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715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14082" r="2614" b="11773"/>
          <a:stretch/>
        </p:blipFill>
        <p:spPr bwMode="auto">
          <a:xfrm>
            <a:off x="-28699" y="-20288"/>
            <a:ext cx="9172699" cy="57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-28699" y="1028700"/>
            <a:ext cx="91726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CHTA Annual Industry Performance </a:t>
            </a:r>
          </a:p>
          <a:p>
            <a:pPr algn="ctr"/>
            <a:r>
              <a:rPr lang="en-US" sz="3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and Outlook Study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28699" y="2255430"/>
            <a:ext cx="91955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 Light" panose="020F0302020204030204" pitchFamily="34" charset="0"/>
              </a:rPr>
              <a:t>January 2019</a:t>
            </a:r>
          </a:p>
        </p:txBody>
      </p:sp>
    </p:spTree>
    <p:extLst>
      <p:ext uri="{BB962C8B-B14F-4D97-AF65-F5344CB8AC3E}">
        <p14:creationId xmlns:p14="http://schemas.microsoft.com/office/powerpoint/2010/main" val="36382467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198" y="782537"/>
            <a:ext cx="7620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Expected Business Performance in 2019 vs. 2018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4DCC15B-5B26-4D98-BDCA-38DE3E257B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06" y="1409699"/>
            <a:ext cx="7813493" cy="32871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8A74642D-BF46-4FFA-BAC2-2B774C111D41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5A78E26-13C5-462C-91EB-E7BF4756F989}"/>
              </a:ext>
            </a:extLst>
          </p:cNvPr>
          <p:cNvSpPr/>
          <p:nvPr/>
        </p:nvSpPr>
        <p:spPr>
          <a:xfrm>
            <a:off x="6248400" y="1714500"/>
            <a:ext cx="2209799" cy="228600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171700"/>
            <a:ext cx="2209799" cy="2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77105"/>
            <a:ext cx="2209799" cy="280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53286"/>
            <a:ext cx="2269936" cy="287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90900"/>
            <a:ext cx="2193736" cy="2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48100"/>
            <a:ext cx="2193736" cy="27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05300"/>
            <a:ext cx="2158566" cy="273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0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621423"/>
            <a:ext cx="57150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Strength of the Tourism Economy </a:t>
            </a:r>
          </a:p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in the Caribbean Today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  <p:sp>
        <p:nvSpPr>
          <p:cNvPr id="7" name="Rectangle 6"/>
          <p:cNvSpPr/>
          <p:nvPr/>
        </p:nvSpPr>
        <p:spPr>
          <a:xfrm>
            <a:off x="275492" y="2095500"/>
            <a:ext cx="320040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7% 	Extremely Strong</a:t>
            </a:r>
          </a:p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44% 	Strong</a:t>
            </a:r>
          </a:p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42% 	Moderate</a:t>
            </a:r>
          </a:p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7% 	Weak</a:t>
            </a:r>
          </a:p>
          <a:p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0% 	Extremely Weak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E3F5F77-0826-4C0A-B67A-ECFC389C3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2800" y="1664464"/>
            <a:ext cx="5243111" cy="302183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8545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198" y="876300"/>
            <a:ext cx="58674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Net Profits are Anticipated in 2018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0" y="2305801"/>
            <a:ext cx="2743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20% 	Net Loss</a:t>
            </a:r>
          </a:p>
          <a:p>
            <a:r>
              <a:rPr lang="en-US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80%	Net Profit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B0731F-4867-4F59-A254-85385116D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784785"/>
            <a:ext cx="6150429" cy="265228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4CCF132-BA4A-4F82-BDE2-18CEA761B273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</p:spTree>
    <p:extLst>
      <p:ext uri="{BB962C8B-B14F-4D97-AF65-F5344CB8AC3E}">
        <p14:creationId xmlns:p14="http://schemas.microsoft.com/office/powerpoint/2010/main" val="3919189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13867" r="3212" b="11719"/>
          <a:stretch/>
        </p:blipFill>
        <p:spPr bwMode="auto">
          <a:xfrm>
            <a:off x="0" y="0"/>
            <a:ext cx="9143999" cy="575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150" y="320814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Key Takeaways….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150" y="1257300"/>
            <a:ext cx="87966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Four Consecutive Years of Capital Improvements Showing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Strong Tourism Performance Sparks Growth in Employment,  Government Revenue, </a:t>
            </a:r>
            <a:r>
              <a:rPr lang="en-US" sz="2400" b="1" dirty="0" smtClean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 Hotels Reporting Net Profit</a:t>
            </a:r>
            <a:endParaRPr lang="en-US" sz="2400" b="1" dirty="0">
              <a:solidFill>
                <a:prstClr val="white"/>
              </a:solidFill>
              <a:latin typeface="Calibri Light" panose="020F0302020204030204" pitchFamily="34" charset="0"/>
              <a:ea typeface="Calibri"/>
              <a:cs typeface="Times New Roman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 err="1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CapEx</a:t>
            </a: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 Investments and Fresh Product Key to Growth in ADR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Unprecedented Growth in Airlift for 2019 Cause for Continued Optimism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Hurricane Impacted Destinations Rebounding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Optimism Continues Into 2019….but Caution Underscored by </a:t>
            </a:r>
            <a:r>
              <a:rPr lang="en-US" sz="2400" b="1" dirty="0" smtClean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Growing Global Economic Uncertainty, </a:t>
            </a:r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Brexit, External Factors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EB9D3A-5CF3-4E53-BB30-1EF9EE9D29C0}"/>
              </a:ext>
            </a:extLst>
          </p:cNvPr>
          <p:cNvSpPr/>
          <p:nvPr/>
        </p:nvSpPr>
        <p:spPr>
          <a:xfrm>
            <a:off x="118753" y="101602"/>
            <a:ext cx="795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21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80" t="14082" r="2614" b="11773"/>
          <a:stretch/>
        </p:blipFill>
        <p:spPr bwMode="auto">
          <a:xfrm>
            <a:off x="-28699" y="-20288"/>
            <a:ext cx="9172699" cy="573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0" y="1707059"/>
            <a:ext cx="9226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THANK YOU</a:t>
            </a:r>
          </a:p>
        </p:txBody>
      </p:sp>
      <p:sp>
        <p:nvSpPr>
          <p:cNvPr id="5" name="Rectangle 4"/>
          <p:cNvSpPr/>
          <p:nvPr/>
        </p:nvSpPr>
        <p:spPr>
          <a:xfrm>
            <a:off x="-28699" y="1181100"/>
            <a:ext cx="9228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CHTA Industry Performance and Outlook Study </a:t>
            </a:r>
          </a:p>
        </p:txBody>
      </p:sp>
    </p:spTree>
    <p:extLst>
      <p:ext uri="{BB962C8B-B14F-4D97-AF65-F5344CB8AC3E}">
        <p14:creationId xmlns:p14="http://schemas.microsoft.com/office/powerpoint/2010/main" val="2972777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13867" r="3212" b="11719"/>
          <a:stretch/>
        </p:blipFill>
        <p:spPr bwMode="auto">
          <a:xfrm>
            <a:off x="42550" y="101602"/>
            <a:ext cx="9143999" cy="575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198" y="723900"/>
            <a:ext cx="86867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2029" y="1714500"/>
            <a:ext cx="8382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In January, 2019 the Caribbean Hotel and Tourism Association conducted its fourth annual Industry Performance and Outlook survey.  This was undertaken to assist the organization with gaining a better understanding of the state of the tourism economy, its outlook, and the degree to which a number of factors impact or may affect the tourism industry.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EB9D3A-5CF3-4E53-BB30-1EF9EE9D29C0}"/>
              </a:ext>
            </a:extLst>
          </p:cNvPr>
          <p:cNvSpPr/>
          <p:nvPr/>
        </p:nvSpPr>
        <p:spPr>
          <a:xfrm>
            <a:off x="234461" y="954732"/>
            <a:ext cx="8571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CHTA Industry Performance and </a:t>
            </a:r>
            <a:r>
              <a:rPr lang="en-US" sz="3200" b="1" dirty="0">
                <a:solidFill>
                  <a:prstClr val="white"/>
                </a:solidFill>
                <a:latin typeface="Calibri Light" panose="020F0302020204030204" pitchFamily="34" charset="0"/>
              </a:rPr>
              <a:t>Outlook  St</a:t>
            </a:r>
            <a:r>
              <a:rPr lang="en-US" sz="3200" dirty="0">
                <a:solidFill>
                  <a:prstClr val="white"/>
                </a:solidFill>
                <a:latin typeface="Calibri Light" panose="020F0302020204030204" pitchFamily="34" charset="0"/>
              </a:rPr>
              <a:t>udy</a:t>
            </a:r>
          </a:p>
        </p:txBody>
      </p:sp>
    </p:spTree>
    <p:extLst>
      <p:ext uri="{BB962C8B-B14F-4D97-AF65-F5344CB8AC3E}">
        <p14:creationId xmlns:p14="http://schemas.microsoft.com/office/powerpoint/2010/main" val="2643948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13867" r="3212" b="11719"/>
          <a:stretch/>
        </p:blipFill>
        <p:spPr bwMode="auto">
          <a:xfrm>
            <a:off x="0" y="0"/>
            <a:ext cx="9143999" cy="575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71150" y="409379"/>
            <a:ext cx="86867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SUMMARY OF RESULTS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1150" y="1257300"/>
            <a:ext cx="879665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Assessing Hotel Performance in 2018 vs. 2017, outlook for 2019: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Overall 2018 Global Economy, New and Upgraded Accommodations , Additional Airlift, Greater Marketing Investments Fueled Continued Growth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Optimistic About 2019 but Increasing Concerns About Global Economy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Increased Capital Investments Reported by 61 Percent of Hotels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Three Years of Rising </a:t>
            </a:r>
            <a:r>
              <a:rPr lang="en-US" sz="2200" b="1" dirty="0" err="1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CapEx</a:t>
            </a: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 and New Hotels on Stream  Increased ADR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New Hires Reported by 47% while 44% Maintain Existing Levels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76% Report Increased Revenue with 29% Indicating It Was Significant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More Hotels Report 2018 Net Profit; 80% vs. 20% Expecting Net 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Residual Impact of 2017 Hurricanes Still Affecting  Several Destinations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Concerns About Negative Perception in the Marketplace, Need For Greater Marketing Investments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7EB9D3A-5CF3-4E53-BB30-1EF9EE9D29C0}"/>
              </a:ext>
            </a:extLst>
          </p:cNvPr>
          <p:cNvSpPr/>
          <p:nvPr/>
        </p:nvSpPr>
        <p:spPr>
          <a:xfrm>
            <a:off x="118753" y="101602"/>
            <a:ext cx="7956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400" dirty="0">
              <a:solidFill>
                <a:prstClr val="white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5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28600" y="730643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Survey Respondents….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3374" y="1727254"/>
            <a:ext cx="3095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76% Independent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21% Chain</a:t>
            </a:r>
          </a:p>
          <a:p>
            <a:r>
              <a:rPr lang="en-US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3% Shared Ownership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0DCB50-4B1B-43AA-8426-29A3A935E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023655"/>
            <a:ext cx="3933825" cy="34385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470D193-47D6-4B21-B78E-F7B135FF3A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4762414"/>
            <a:ext cx="3170102" cy="30777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66FE045-4F7A-42E7-939A-815D1A90CB48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</p:spTree>
    <p:extLst>
      <p:ext uri="{BB962C8B-B14F-4D97-AF65-F5344CB8AC3E}">
        <p14:creationId xmlns:p14="http://schemas.microsoft.com/office/powerpoint/2010/main" val="897394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198" y="783580"/>
            <a:ext cx="640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Business Performance in 2018 vs. 2017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A162A6-F8DC-4169-BAF0-B373AE00A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562100"/>
            <a:ext cx="7315200" cy="306080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C75B25E-F73B-47BC-85BA-F06D929344E4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E74D8A5-6713-4932-9537-B28F01FCA84C}"/>
              </a:ext>
            </a:extLst>
          </p:cNvPr>
          <p:cNvSpPr/>
          <p:nvPr/>
        </p:nvSpPr>
        <p:spPr>
          <a:xfrm>
            <a:off x="5747666" y="1890694"/>
            <a:ext cx="2258065" cy="292388"/>
          </a:xfrm>
          <a:prstGeom prst="rect">
            <a:avLst/>
          </a:prstGeom>
          <a:solidFill>
            <a:srgbClr val="FFFF00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081" y="2183082"/>
            <a:ext cx="2499519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1" y="2609221"/>
            <a:ext cx="2255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763" y="3081126"/>
            <a:ext cx="2255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920" y="3373574"/>
            <a:ext cx="2255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04" y="3848100"/>
            <a:ext cx="2255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80" y="4229100"/>
            <a:ext cx="22558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59" y="1879319"/>
            <a:ext cx="563959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9" y="2714625"/>
            <a:ext cx="504029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226" y="2311992"/>
            <a:ext cx="566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289" y="3006725"/>
            <a:ext cx="566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118" y="4259140"/>
            <a:ext cx="566737" cy="29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222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22266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52400" y="656354"/>
            <a:ext cx="6400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Causes for Business Performance in 2018 vs. 2017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282207"/>
              </p:ext>
            </p:extLst>
          </p:nvPr>
        </p:nvGraphicFramePr>
        <p:xfrm>
          <a:off x="5169874" y="2324100"/>
          <a:ext cx="3962403" cy="1303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3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4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Capital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Investments Paying Off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4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Marketing</a:t>
                      </a:r>
                      <a:r>
                        <a:rPr lang="en-US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Investments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45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Recovered from 2017 Hurricanes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69714" y="1204475"/>
            <a:ext cx="3810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</a:rPr>
              <a:t>Where Performance is </a:t>
            </a:r>
            <a:r>
              <a:rPr lang="en-US" sz="1600" b="1" dirty="0">
                <a:solidFill>
                  <a:srgbClr val="FB8605"/>
                </a:solidFill>
                <a:latin typeface="Calibri Light" panose="020F0302020204030204" pitchFamily="34" charset="0"/>
              </a:rPr>
              <a:t>Down Significantly…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3997" y="1790700"/>
            <a:ext cx="38100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prstClr val="black"/>
                </a:solidFill>
                <a:latin typeface="Calibri Light" panose="020F0302020204030204" pitchFamily="34" charset="0"/>
              </a:rPr>
              <a:t>Where Performance is </a:t>
            </a:r>
            <a:r>
              <a:rPr lang="en-US" sz="1600" b="1" dirty="0">
                <a:solidFill>
                  <a:srgbClr val="FB8605"/>
                </a:solidFill>
                <a:latin typeface="Calibri Light" panose="020F0302020204030204" pitchFamily="34" charset="0"/>
              </a:rPr>
              <a:t>Up Significantly…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754A2598-9DA2-4527-AA07-D7DA6CA78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7386834"/>
              </p:ext>
            </p:extLst>
          </p:nvPr>
        </p:nvGraphicFramePr>
        <p:xfrm>
          <a:off x="-165494" y="1546520"/>
          <a:ext cx="3962403" cy="760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36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2872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Residual Effect Of 2017 Hurricanes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Airlift Availability and Cost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3. 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Global Uncertainty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2" name="Picture 11" descr="Related image">
            <a:extLst>
              <a:ext uri="{FF2B5EF4-FFF2-40B4-BE49-F238E27FC236}">
                <a16:creationId xmlns:a16="http://schemas.microsoft.com/office/drawing/2014/main" xmlns="" id="{E1D163D2-4389-45C4-9982-206E95D68AC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1" t="9375" r="9571" b="7227"/>
          <a:stretch/>
        </p:blipFill>
        <p:spPr bwMode="auto">
          <a:xfrm>
            <a:off x="2455717" y="2476500"/>
            <a:ext cx="3048000" cy="2895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2B51F86-C2AE-4142-93EE-1004FA44BB9A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</p:spTree>
    <p:extLst>
      <p:ext uri="{BB962C8B-B14F-4D97-AF65-F5344CB8AC3E}">
        <p14:creationId xmlns:p14="http://schemas.microsoft.com/office/powerpoint/2010/main" val="1752254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62244" y="876300"/>
            <a:ext cx="862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Top Ten Most Important Issues Affecting Caribbean Tourism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8600" y="1526821"/>
            <a:ext cx="8770158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 Economic Uncertainty 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i.e. Consumer Confidence, Brexit, Potential Recession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Insufficient Marketing by Destinations and Region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Airfares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 for Improved Local Business Environment </a:t>
            </a:r>
          </a:p>
          <a:p>
            <a:pPr marL="342900" indent="-342900">
              <a:buFontTx/>
              <a:buAutoNum type="arabicPeriod"/>
            </a:pPr>
            <a:r>
              <a:rPr lang="en-US" sz="2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Labour</a:t>
            </a: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Related </a:t>
            </a:r>
            <a:r>
              <a:rPr lang="en-US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availability of qualified workers….productivity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Increasing Global Competition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Perception of Safety and Crime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Overall Negative Perception of Region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 Cost of Doing Business</a:t>
            </a:r>
          </a:p>
          <a:p>
            <a:pPr marL="342900" indent="-342900">
              <a:buFontTx/>
              <a:buAutoNum type="arabicPeriod"/>
            </a:pPr>
            <a:r>
              <a:rPr lang="en-US" sz="2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Lingering Impact of 2017 Hurricanes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6859DD5-D23C-4546-AAEA-B6F68F64A54B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</p:spTree>
    <p:extLst>
      <p:ext uri="{BB962C8B-B14F-4D97-AF65-F5344CB8AC3E}">
        <p14:creationId xmlns:p14="http://schemas.microsoft.com/office/powerpoint/2010/main" val="1282187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8" t="13867" r="3212" b="11719"/>
          <a:stretch/>
        </p:blipFill>
        <p:spPr bwMode="auto">
          <a:xfrm>
            <a:off x="1" y="-14257"/>
            <a:ext cx="9143999" cy="5758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24001" y="1541585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LOOKING AHEAD TO 2019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19149" y="2634135"/>
            <a:ext cx="7505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solidFill>
                  <a:prstClr val="white"/>
                </a:solidFill>
                <a:latin typeface="Calibri Light" panose="020F0302020204030204" pitchFamily="34" charset="0"/>
                <a:ea typeface="Calibri"/>
                <a:cs typeface="Times New Roman"/>
              </a:rPr>
              <a:t>Despite Areas of Concern, Overall Outlook Remains Positive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6B6F1E-EBBC-41AE-9A98-C1FB35E9ECB3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white"/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</p:spTree>
    <p:extLst>
      <p:ext uri="{BB962C8B-B14F-4D97-AF65-F5344CB8AC3E}">
        <p14:creationId xmlns:p14="http://schemas.microsoft.com/office/powerpoint/2010/main" val="116972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85" t="13816" r="2709" b="11678"/>
          <a:stretch/>
        </p:blipFill>
        <p:spPr bwMode="auto">
          <a:xfrm>
            <a:off x="0" y="-30078"/>
            <a:ext cx="9226366" cy="574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198" y="876300"/>
            <a:ext cx="5715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Tourism Outlook for 2019</a:t>
            </a:r>
          </a:p>
        </p:txBody>
      </p:sp>
      <p:sp>
        <p:nvSpPr>
          <p:cNvPr id="7" name="Rectangle 6"/>
          <p:cNvSpPr/>
          <p:nvPr/>
        </p:nvSpPr>
        <p:spPr>
          <a:xfrm>
            <a:off x="304801" y="2019299"/>
            <a:ext cx="2895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17% 	Extremely Positive</a:t>
            </a:r>
          </a:p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39% 	Positive</a:t>
            </a:r>
          </a:p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29% 	Fair</a:t>
            </a:r>
          </a:p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10% 	Negative</a:t>
            </a:r>
          </a:p>
          <a:p>
            <a:r>
              <a:rPr lang="en-US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 pitchFamily="34" charset="0"/>
              </a:rPr>
              <a:t>5% 	Extremely Negative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6C969D3-71A1-43F9-877A-0A74D7135F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728"/>
          <a:stretch/>
        </p:blipFill>
        <p:spPr>
          <a:xfrm>
            <a:off x="3314699" y="1563588"/>
            <a:ext cx="5105400" cy="29352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9C7B32B-DD3F-4176-831C-1F64CEDB132F}"/>
              </a:ext>
            </a:extLst>
          </p:cNvPr>
          <p:cNvSpPr/>
          <p:nvPr/>
        </p:nvSpPr>
        <p:spPr>
          <a:xfrm>
            <a:off x="118753" y="101602"/>
            <a:ext cx="86867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Calibri Light" panose="020F0302020204030204" pitchFamily="34" charset="0"/>
              </a:rPr>
              <a:t>CHTA Industry Performance and Outlook Study</a:t>
            </a:r>
          </a:p>
        </p:txBody>
      </p:sp>
    </p:spTree>
    <p:extLst>
      <p:ext uri="{BB962C8B-B14F-4D97-AF65-F5344CB8AC3E}">
        <p14:creationId xmlns:p14="http://schemas.microsoft.com/office/powerpoint/2010/main" val="90569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6045</TotalTime>
  <Words>519</Words>
  <Application>Microsoft Office PowerPoint</Application>
  <PresentationFormat>On-screen Show (16:10)</PresentationFormat>
  <Paragraphs>84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Adriana Serna</dc:creator>
  <cp:lastModifiedBy>Frank Comito</cp:lastModifiedBy>
  <cp:revision>43</cp:revision>
  <dcterms:created xsi:type="dcterms:W3CDTF">2017-01-10T20:20:03Z</dcterms:created>
  <dcterms:modified xsi:type="dcterms:W3CDTF">2019-02-20T14:30:33Z</dcterms:modified>
</cp:coreProperties>
</file>