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666" r:id="rId1"/>
  </p:sldMasterIdLst>
  <p:notesMasterIdLst>
    <p:notesMasterId r:id="rId22"/>
  </p:notesMasterIdLst>
  <p:handoutMasterIdLst>
    <p:handoutMasterId r:id="rId23"/>
  </p:handoutMasterIdLst>
  <p:sldIdLst>
    <p:sldId id="350" r:id="rId2"/>
    <p:sldId id="267" r:id="rId3"/>
    <p:sldId id="873" r:id="rId4"/>
    <p:sldId id="264" r:id="rId5"/>
    <p:sldId id="1047" r:id="rId6"/>
    <p:sldId id="1048" r:id="rId7"/>
    <p:sldId id="985" r:id="rId8"/>
    <p:sldId id="674" r:id="rId9"/>
    <p:sldId id="747" r:id="rId10"/>
    <p:sldId id="445" r:id="rId11"/>
    <p:sldId id="696" r:id="rId12"/>
    <p:sldId id="347" r:id="rId13"/>
    <p:sldId id="706" r:id="rId14"/>
    <p:sldId id="369" r:id="rId15"/>
    <p:sldId id="1032" r:id="rId16"/>
    <p:sldId id="360" r:id="rId17"/>
    <p:sldId id="460" r:id="rId18"/>
    <p:sldId id="815" r:id="rId19"/>
    <p:sldId id="466" r:id="rId20"/>
    <p:sldId id="367" r:id="rId21"/>
  </p:sldIdLst>
  <p:sldSz cx="12188825" cy="6858000"/>
  <p:notesSz cx="20104100" cy="11309350"/>
  <p:defaultTextStyle>
    <a:defPPr>
      <a:defRPr lang="en-US"/>
    </a:defPPr>
    <a:lvl1pPr marL="0" algn="l" defTabSz="554401" rtl="0" eaLnBrk="1" latinLnBrk="0" hangingPunct="1">
      <a:defRPr sz="1091" kern="1200">
        <a:solidFill>
          <a:schemeClr val="tx1"/>
        </a:solidFill>
        <a:latin typeface="+mn-lt"/>
        <a:ea typeface="+mn-ea"/>
        <a:cs typeface="+mn-cs"/>
      </a:defRPr>
    </a:lvl1pPr>
    <a:lvl2pPr marL="277200" algn="l" defTabSz="554401" rtl="0" eaLnBrk="1" latinLnBrk="0" hangingPunct="1">
      <a:defRPr sz="1091" kern="1200">
        <a:solidFill>
          <a:schemeClr val="tx1"/>
        </a:solidFill>
        <a:latin typeface="+mn-lt"/>
        <a:ea typeface="+mn-ea"/>
        <a:cs typeface="+mn-cs"/>
      </a:defRPr>
    </a:lvl2pPr>
    <a:lvl3pPr marL="554401" algn="l" defTabSz="554401" rtl="0" eaLnBrk="1" latinLnBrk="0" hangingPunct="1">
      <a:defRPr sz="1091" kern="1200">
        <a:solidFill>
          <a:schemeClr val="tx1"/>
        </a:solidFill>
        <a:latin typeface="+mn-lt"/>
        <a:ea typeface="+mn-ea"/>
        <a:cs typeface="+mn-cs"/>
      </a:defRPr>
    </a:lvl3pPr>
    <a:lvl4pPr marL="831601" algn="l" defTabSz="554401" rtl="0" eaLnBrk="1" latinLnBrk="0" hangingPunct="1">
      <a:defRPr sz="1091" kern="1200">
        <a:solidFill>
          <a:schemeClr val="tx1"/>
        </a:solidFill>
        <a:latin typeface="+mn-lt"/>
        <a:ea typeface="+mn-ea"/>
        <a:cs typeface="+mn-cs"/>
      </a:defRPr>
    </a:lvl4pPr>
    <a:lvl5pPr marL="1108801" algn="l" defTabSz="554401" rtl="0" eaLnBrk="1" latinLnBrk="0" hangingPunct="1">
      <a:defRPr sz="1091" kern="1200">
        <a:solidFill>
          <a:schemeClr val="tx1"/>
        </a:solidFill>
        <a:latin typeface="+mn-lt"/>
        <a:ea typeface="+mn-ea"/>
        <a:cs typeface="+mn-cs"/>
      </a:defRPr>
    </a:lvl5pPr>
    <a:lvl6pPr marL="1386002" algn="l" defTabSz="554401" rtl="0" eaLnBrk="1" latinLnBrk="0" hangingPunct="1">
      <a:defRPr sz="1091" kern="1200">
        <a:solidFill>
          <a:schemeClr val="tx1"/>
        </a:solidFill>
        <a:latin typeface="+mn-lt"/>
        <a:ea typeface="+mn-ea"/>
        <a:cs typeface="+mn-cs"/>
      </a:defRPr>
    </a:lvl6pPr>
    <a:lvl7pPr marL="1663202" algn="l" defTabSz="554401" rtl="0" eaLnBrk="1" latinLnBrk="0" hangingPunct="1">
      <a:defRPr sz="1091" kern="1200">
        <a:solidFill>
          <a:schemeClr val="tx1"/>
        </a:solidFill>
        <a:latin typeface="+mn-lt"/>
        <a:ea typeface="+mn-ea"/>
        <a:cs typeface="+mn-cs"/>
      </a:defRPr>
    </a:lvl7pPr>
    <a:lvl8pPr marL="1940403" algn="l" defTabSz="554401" rtl="0" eaLnBrk="1" latinLnBrk="0" hangingPunct="1">
      <a:defRPr sz="1091" kern="1200">
        <a:solidFill>
          <a:schemeClr val="tx1"/>
        </a:solidFill>
        <a:latin typeface="+mn-lt"/>
        <a:ea typeface="+mn-ea"/>
        <a:cs typeface="+mn-cs"/>
      </a:defRPr>
    </a:lvl8pPr>
    <a:lvl9pPr marL="2217603" algn="l" defTabSz="554401" rtl="0" eaLnBrk="1" latinLnBrk="0" hangingPunct="1">
      <a:defRPr sz="109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46" userDrawn="1">
          <p15:clr>
            <a:srgbClr val="A4A3A4"/>
          </p15:clr>
        </p15:guide>
        <p15:guide id="2" pos="131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9728"/>
    <a:srgbClr val="F49731"/>
    <a:srgbClr val="00ACB6"/>
    <a:srgbClr val="E25333"/>
    <a:srgbClr val="00ADB6"/>
    <a:srgbClr val="3C9EA8"/>
    <a:srgbClr val="F79839"/>
    <a:srgbClr val="48AD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066"/>
    <p:restoredTop sz="84299"/>
  </p:normalViewPr>
  <p:slideViewPr>
    <p:cSldViewPr>
      <p:cViewPr varScale="1">
        <p:scale>
          <a:sx n="95" d="100"/>
          <a:sy n="95" d="100"/>
        </p:scale>
        <p:origin x="392" y="168"/>
      </p:cViewPr>
      <p:guideLst>
        <p:guide orient="horz" pos="1746"/>
        <p:guide pos="1310"/>
      </p:guideLst>
    </p:cSldViewPr>
  </p:slid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70" d="100"/>
          <a:sy n="70" d="100"/>
        </p:scale>
        <p:origin x="1368"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2CBDB5-A2A0-FD4E-AFA7-32008EF549C7}"/>
              </a:ext>
            </a:extLst>
          </p:cNvPr>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CDB7647A-B965-7F4B-A876-5A0BA8B2FB11}"/>
              </a:ext>
            </a:extLst>
          </p:cNvPr>
          <p:cNvSpPr>
            <a:spLocks noGrp="1"/>
          </p:cNvSpPr>
          <p:nvPr>
            <p:ph type="ftr" sz="quarter" idx="2"/>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6BB66A7-73BD-BE46-8FC7-1249CA9E922B}"/>
              </a:ext>
            </a:extLst>
          </p:cNvPr>
          <p:cNvSpPr>
            <a:spLocks noGrp="1"/>
          </p:cNvSpPr>
          <p:nvPr>
            <p:ph type="sldNum" sz="quarter" idx="3"/>
          </p:nvPr>
        </p:nvSpPr>
        <p:spPr>
          <a:xfrm>
            <a:off x="11387138" y="10742613"/>
            <a:ext cx="8712200" cy="566737"/>
          </a:xfrm>
          <a:prstGeom prst="rect">
            <a:avLst/>
          </a:prstGeom>
        </p:spPr>
        <p:txBody>
          <a:bodyPr vert="horz" lIns="91440" tIns="45720" rIns="91440" bIns="45720" rtlCol="0" anchor="b"/>
          <a:lstStyle>
            <a:lvl1pPr algn="r">
              <a:defRPr sz="1200"/>
            </a:lvl1pPr>
          </a:lstStyle>
          <a:p>
            <a:fld id="{CE050D57-AAD6-5B4F-A3BB-3FE11AEF3557}" type="slidenum">
              <a:rPr lang="en-US" smtClean="0"/>
              <a:t>‹#›</a:t>
            </a:fld>
            <a:endParaRPr lang="en-US"/>
          </a:p>
        </p:txBody>
      </p:sp>
      <p:sp>
        <p:nvSpPr>
          <p:cNvPr id="6" name="Date Placeholder 5">
            <a:extLst>
              <a:ext uri="{FF2B5EF4-FFF2-40B4-BE49-F238E27FC236}">
                <a16:creationId xmlns:a16="http://schemas.microsoft.com/office/drawing/2014/main" id="{76CA92F1-E108-0745-AE5B-95256DFCD80A}"/>
              </a:ext>
            </a:extLst>
          </p:cNvPr>
          <p:cNvSpPr>
            <a:spLocks noGrp="1"/>
          </p:cNvSpPr>
          <p:nvPr>
            <p:ph type="dt" sz="quarter" idx="1"/>
          </p:nvPr>
        </p:nvSpPr>
        <p:spPr>
          <a:xfrm>
            <a:off x="11387138" y="0"/>
            <a:ext cx="8712200" cy="566738"/>
          </a:xfrm>
          <a:prstGeom prst="rect">
            <a:avLst/>
          </a:prstGeom>
        </p:spPr>
        <p:txBody>
          <a:bodyPr vert="horz" lIns="91440" tIns="45720" rIns="91440" bIns="45720" rtlCol="0"/>
          <a:lstStyle>
            <a:lvl1pPr algn="r">
              <a:defRPr sz="1200"/>
            </a:lvl1pPr>
          </a:lstStyle>
          <a:p>
            <a:fld id="{E57DC92E-9B37-2848-B64F-4E5F5F3EF6D8}" type="datetimeFigureOut">
              <a:rPr lang="en-US" smtClean="0"/>
              <a:t>7/17/19</a:t>
            </a:fld>
            <a:endParaRPr lang="en-US"/>
          </a:p>
        </p:txBody>
      </p:sp>
    </p:spTree>
    <p:extLst>
      <p:ext uri="{BB962C8B-B14F-4D97-AF65-F5344CB8AC3E}">
        <p14:creationId xmlns:p14="http://schemas.microsoft.com/office/powerpoint/2010/main" val="556415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A729083F-9F3C-3E45-9B35-2605B2926F50}" type="datetimeFigureOut">
              <a:rPr lang="en-US" smtClean="0"/>
              <a:t>7/17/19</a:t>
            </a:fld>
            <a:endParaRPr lang="en-US"/>
          </a:p>
        </p:txBody>
      </p:sp>
      <p:sp>
        <p:nvSpPr>
          <p:cNvPr id="4" name="Slide Image Placeholder 3"/>
          <p:cNvSpPr>
            <a:spLocks noGrp="1" noRot="1" noChangeAspect="1"/>
          </p:cNvSpPr>
          <p:nvPr>
            <p:ph type="sldImg" idx="2"/>
          </p:nvPr>
        </p:nvSpPr>
        <p:spPr>
          <a:xfrm>
            <a:off x="6661150" y="1414463"/>
            <a:ext cx="6781800"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7573B9AB-BCA8-2A4D-BC2E-1546219C6497}" type="slidenum">
              <a:rPr lang="en-US" smtClean="0"/>
              <a:t>‹#›</a:t>
            </a:fld>
            <a:endParaRPr lang="en-US"/>
          </a:p>
        </p:txBody>
      </p:sp>
    </p:spTree>
    <p:extLst>
      <p:ext uri="{BB962C8B-B14F-4D97-AF65-F5344CB8AC3E}">
        <p14:creationId xmlns:p14="http://schemas.microsoft.com/office/powerpoint/2010/main" val="2017854929"/>
      </p:ext>
    </p:extLst>
  </p:cSld>
  <p:clrMap bg1="lt1" tx1="dk1" bg2="lt2" tx2="dk2" accent1="accent1" accent2="accent2" accent3="accent3" accent4="accent4" accent5="accent5" accent6="accent6" hlink="hlink" folHlink="folHlink"/>
  <p:notesStyle>
    <a:lvl1pPr marL="0" algn="l" defTabSz="554401" rtl="0" eaLnBrk="1" latinLnBrk="0" hangingPunct="1">
      <a:defRPr sz="728" kern="1200">
        <a:solidFill>
          <a:schemeClr val="tx1"/>
        </a:solidFill>
        <a:latin typeface="+mn-lt"/>
        <a:ea typeface="+mn-ea"/>
        <a:cs typeface="+mn-cs"/>
      </a:defRPr>
    </a:lvl1pPr>
    <a:lvl2pPr marL="277200" algn="l" defTabSz="554401" rtl="0" eaLnBrk="1" latinLnBrk="0" hangingPunct="1">
      <a:defRPr sz="728" kern="1200">
        <a:solidFill>
          <a:schemeClr val="tx1"/>
        </a:solidFill>
        <a:latin typeface="+mn-lt"/>
        <a:ea typeface="+mn-ea"/>
        <a:cs typeface="+mn-cs"/>
      </a:defRPr>
    </a:lvl2pPr>
    <a:lvl3pPr marL="554401" algn="l" defTabSz="554401" rtl="0" eaLnBrk="1" latinLnBrk="0" hangingPunct="1">
      <a:defRPr sz="728" kern="1200">
        <a:solidFill>
          <a:schemeClr val="tx1"/>
        </a:solidFill>
        <a:latin typeface="+mn-lt"/>
        <a:ea typeface="+mn-ea"/>
        <a:cs typeface="+mn-cs"/>
      </a:defRPr>
    </a:lvl3pPr>
    <a:lvl4pPr marL="831601" algn="l" defTabSz="554401" rtl="0" eaLnBrk="1" latinLnBrk="0" hangingPunct="1">
      <a:defRPr sz="728" kern="1200">
        <a:solidFill>
          <a:schemeClr val="tx1"/>
        </a:solidFill>
        <a:latin typeface="+mn-lt"/>
        <a:ea typeface="+mn-ea"/>
        <a:cs typeface="+mn-cs"/>
      </a:defRPr>
    </a:lvl4pPr>
    <a:lvl5pPr marL="1108801" algn="l" defTabSz="554401" rtl="0" eaLnBrk="1" latinLnBrk="0" hangingPunct="1">
      <a:defRPr sz="728" kern="1200">
        <a:solidFill>
          <a:schemeClr val="tx1"/>
        </a:solidFill>
        <a:latin typeface="+mn-lt"/>
        <a:ea typeface="+mn-ea"/>
        <a:cs typeface="+mn-cs"/>
      </a:defRPr>
    </a:lvl5pPr>
    <a:lvl6pPr marL="1386002" algn="l" defTabSz="554401" rtl="0" eaLnBrk="1" latinLnBrk="0" hangingPunct="1">
      <a:defRPr sz="728" kern="1200">
        <a:solidFill>
          <a:schemeClr val="tx1"/>
        </a:solidFill>
        <a:latin typeface="+mn-lt"/>
        <a:ea typeface="+mn-ea"/>
        <a:cs typeface="+mn-cs"/>
      </a:defRPr>
    </a:lvl6pPr>
    <a:lvl7pPr marL="1663202" algn="l" defTabSz="554401" rtl="0" eaLnBrk="1" latinLnBrk="0" hangingPunct="1">
      <a:defRPr sz="728" kern="1200">
        <a:solidFill>
          <a:schemeClr val="tx1"/>
        </a:solidFill>
        <a:latin typeface="+mn-lt"/>
        <a:ea typeface="+mn-ea"/>
        <a:cs typeface="+mn-cs"/>
      </a:defRPr>
    </a:lvl7pPr>
    <a:lvl8pPr marL="1940403" algn="l" defTabSz="554401" rtl="0" eaLnBrk="1" latinLnBrk="0" hangingPunct="1">
      <a:defRPr sz="728" kern="1200">
        <a:solidFill>
          <a:schemeClr val="tx1"/>
        </a:solidFill>
        <a:latin typeface="+mn-lt"/>
        <a:ea typeface="+mn-ea"/>
        <a:cs typeface="+mn-cs"/>
      </a:defRPr>
    </a:lvl8pPr>
    <a:lvl9pPr marL="2217603" algn="l" defTabSz="554401" rtl="0" eaLnBrk="1" latinLnBrk="0" hangingPunct="1">
      <a:defRPr sz="72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73B9AB-BCA8-2A4D-BC2E-1546219C6497}" type="slidenum">
              <a:rPr lang="en-US" smtClean="0"/>
              <a:t>3</a:t>
            </a:fld>
            <a:endParaRPr lang="en-US"/>
          </a:p>
        </p:txBody>
      </p:sp>
    </p:spTree>
    <p:extLst>
      <p:ext uri="{BB962C8B-B14F-4D97-AF65-F5344CB8AC3E}">
        <p14:creationId xmlns:p14="http://schemas.microsoft.com/office/powerpoint/2010/main" val="27595896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4DCE0-C874-7445-B724-5E4C138894CE}" type="slidenum">
              <a:rPr lang="en-US" smtClean="0"/>
              <a:t>14</a:t>
            </a:fld>
            <a:endParaRPr lang="en-US" dirty="0"/>
          </a:p>
        </p:txBody>
      </p:sp>
    </p:spTree>
    <p:extLst>
      <p:ext uri="{BB962C8B-B14F-4D97-AF65-F5344CB8AC3E}">
        <p14:creationId xmlns:p14="http://schemas.microsoft.com/office/powerpoint/2010/main" val="36939093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73B9AB-BCA8-2A4D-BC2E-1546219C6497}" type="slidenum">
              <a:rPr lang="en-US" smtClean="0"/>
              <a:t>17</a:t>
            </a:fld>
            <a:endParaRPr lang="en-US"/>
          </a:p>
        </p:txBody>
      </p:sp>
    </p:spTree>
    <p:extLst>
      <p:ext uri="{BB962C8B-B14F-4D97-AF65-F5344CB8AC3E}">
        <p14:creationId xmlns:p14="http://schemas.microsoft.com/office/powerpoint/2010/main" val="27037271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73B9AB-BCA8-2A4D-BC2E-1546219C6497}" type="slidenum">
              <a:rPr lang="en-US" smtClean="0"/>
              <a:t>18</a:t>
            </a:fld>
            <a:endParaRPr lang="en-US"/>
          </a:p>
        </p:txBody>
      </p:sp>
    </p:spTree>
    <p:extLst>
      <p:ext uri="{BB962C8B-B14F-4D97-AF65-F5344CB8AC3E}">
        <p14:creationId xmlns:p14="http://schemas.microsoft.com/office/powerpoint/2010/main" val="1944036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4DCE0-C874-7445-B724-5E4C138894CE}" type="slidenum">
              <a:rPr lang="en-US" smtClean="0"/>
              <a:t>19</a:t>
            </a:fld>
            <a:endParaRPr lang="en-US" dirty="0"/>
          </a:p>
        </p:txBody>
      </p:sp>
    </p:spTree>
    <p:extLst>
      <p:ext uri="{BB962C8B-B14F-4D97-AF65-F5344CB8AC3E}">
        <p14:creationId xmlns:p14="http://schemas.microsoft.com/office/powerpoint/2010/main" val="3943347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73B9AB-BCA8-2A4D-BC2E-1546219C6497}" type="slidenum">
              <a:rPr lang="en-US" smtClean="0"/>
              <a:t>20</a:t>
            </a:fld>
            <a:endParaRPr lang="en-US"/>
          </a:p>
        </p:txBody>
      </p:sp>
    </p:spTree>
    <p:extLst>
      <p:ext uri="{BB962C8B-B14F-4D97-AF65-F5344CB8AC3E}">
        <p14:creationId xmlns:p14="http://schemas.microsoft.com/office/powerpoint/2010/main" val="2390003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A092FD-E265-1447-A244-D9D7DE6BAA06}" type="slidenum">
              <a:rPr lang="en-US" smtClean="0"/>
              <a:t>5</a:t>
            </a:fld>
            <a:endParaRPr lang="en-US"/>
          </a:p>
        </p:txBody>
      </p:sp>
    </p:spTree>
    <p:extLst>
      <p:ext uri="{BB962C8B-B14F-4D97-AF65-F5344CB8AC3E}">
        <p14:creationId xmlns:p14="http://schemas.microsoft.com/office/powerpoint/2010/main" val="413403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52% say social media inspire travel plans // 33% change hotel based on social media (https://</a:t>
            </a:r>
            <a:r>
              <a:rPr lang="en-US" err="1"/>
              <a:t>visual.ly</a:t>
            </a:r>
            <a:r>
              <a:rPr lang="en-US"/>
              <a:t>/community/infographic/travel/impact-social-media-travel-and-hospitality-industry)</a:t>
            </a:r>
          </a:p>
          <a:p>
            <a:r>
              <a:rPr lang="en-US"/>
              <a:t>84% of consumers expect companies to respond within 24 hours after posting on social media, while 72% of Twitter complainants expect a response within an hour. (*https://</a:t>
            </a:r>
            <a:r>
              <a:rPr lang="en-US" err="1"/>
              <a:t>www.socialmediatoday.com</a:t>
            </a:r>
            <a:r>
              <a:rPr lang="en-US"/>
              <a:t>/social-business/consumer-expectations-rising-social-customer-care-report)</a:t>
            </a:r>
          </a:p>
          <a:p>
            <a:r>
              <a:rPr lang="en-US"/>
              <a:t>72%of travelers post to social networks while traveling (https://</a:t>
            </a:r>
            <a:r>
              <a:rPr lang="en-US" err="1"/>
              <a:t>www.smartinsights.com</a:t>
            </a:r>
            <a:r>
              <a:rPr lang="en-US"/>
              <a:t>/social-media-marketing/social-media-mobile-technology-impact-travel/) </a:t>
            </a:r>
          </a:p>
          <a:p>
            <a:r>
              <a:rPr lang="en-US"/>
              <a:t>80% of travelers use social media (Facebook) when planning a trip  (http://</a:t>
            </a:r>
            <a:r>
              <a:rPr lang="en-US" err="1"/>
              <a:t>www.dcsplus.net</a:t>
            </a:r>
            <a:r>
              <a:rPr lang="en-US"/>
              <a:t>/blog/the-importance-of-social-media-in-todays-travel-industry)</a:t>
            </a:r>
          </a:p>
          <a:p>
            <a:endParaRPr lang="en-US"/>
          </a:p>
        </p:txBody>
      </p:sp>
      <p:sp>
        <p:nvSpPr>
          <p:cNvPr id="4" name="Slide Number Placeholder 3"/>
          <p:cNvSpPr>
            <a:spLocks noGrp="1"/>
          </p:cNvSpPr>
          <p:nvPr>
            <p:ph type="sldNum" sz="quarter" idx="10"/>
          </p:nvPr>
        </p:nvSpPr>
        <p:spPr/>
        <p:txBody>
          <a:bodyPr/>
          <a:lstStyle/>
          <a:p>
            <a:fld id="{7573B9AB-BCA8-2A4D-BC2E-1546219C6497}" type="slidenum">
              <a:rPr lang="en-US" smtClean="0"/>
              <a:t>6</a:t>
            </a:fld>
            <a:endParaRPr lang="en-US"/>
          </a:p>
        </p:txBody>
      </p:sp>
    </p:spTree>
    <p:extLst>
      <p:ext uri="{BB962C8B-B14F-4D97-AF65-F5344CB8AC3E}">
        <p14:creationId xmlns:p14="http://schemas.microsoft.com/office/powerpoint/2010/main" val="22664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4DCE0-C874-7445-B724-5E4C138894CE}" type="slidenum">
              <a:rPr lang="en-US" smtClean="0"/>
              <a:t>8</a:t>
            </a:fld>
            <a:endParaRPr lang="en-US" dirty="0"/>
          </a:p>
        </p:txBody>
      </p:sp>
    </p:spTree>
    <p:extLst>
      <p:ext uri="{BB962C8B-B14F-4D97-AF65-F5344CB8AC3E}">
        <p14:creationId xmlns:p14="http://schemas.microsoft.com/office/powerpoint/2010/main" val="2232140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4DCE0-C874-7445-B724-5E4C138894CE}" type="slidenum">
              <a:rPr lang="en-US" smtClean="0"/>
              <a:t>9</a:t>
            </a:fld>
            <a:endParaRPr lang="en-US" dirty="0"/>
          </a:p>
        </p:txBody>
      </p:sp>
    </p:spTree>
    <p:extLst>
      <p:ext uri="{BB962C8B-B14F-4D97-AF65-F5344CB8AC3E}">
        <p14:creationId xmlns:p14="http://schemas.microsoft.com/office/powerpoint/2010/main" val="14660476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4DCE0-C874-7445-B724-5E4C138894CE}" type="slidenum">
              <a:rPr lang="en-US" smtClean="0"/>
              <a:t>10</a:t>
            </a:fld>
            <a:endParaRPr lang="en-US" dirty="0"/>
          </a:p>
        </p:txBody>
      </p:sp>
    </p:spTree>
    <p:extLst>
      <p:ext uri="{BB962C8B-B14F-4D97-AF65-F5344CB8AC3E}">
        <p14:creationId xmlns:p14="http://schemas.microsoft.com/office/powerpoint/2010/main" val="1182919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4DCE0-C874-7445-B724-5E4C138894CE}" type="slidenum">
              <a:rPr lang="en-US" smtClean="0"/>
              <a:t>11</a:t>
            </a:fld>
            <a:endParaRPr lang="en-US" dirty="0"/>
          </a:p>
        </p:txBody>
      </p:sp>
    </p:spTree>
    <p:extLst>
      <p:ext uri="{BB962C8B-B14F-4D97-AF65-F5344CB8AC3E}">
        <p14:creationId xmlns:p14="http://schemas.microsoft.com/office/powerpoint/2010/main" val="103951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604DCE0-C874-7445-B724-5E4C138894CE}" type="slidenum">
              <a:rPr lang="en-US" smtClean="0"/>
              <a:t>12</a:t>
            </a:fld>
            <a:endParaRPr lang="en-US" dirty="0"/>
          </a:p>
        </p:txBody>
      </p:sp>
    </p:spTree>
    <p:extLst>
      <p:ext uri="{BB962C8B-B14F-4D97-AF65-F5344CB8AC3E}">
        <p14:creationId xmlns:p14="http://schemas.microsoft.com/office/powerpoint/2010/main" val="23080803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a:solidFill>
                  <a:schemeClr val="tx1"/>
                </a:solidFill>
                <a:effectLst/>
                <a:latin typeface="+mn-lt"/>
                <a:ea typeface="+mn-ea"/>
                <a:cs typeface="+mn-cs"/>
              </a:rPr>
              <a:t>At BCV we position our response protocol upon internal and external data, based on known consumer behaviors.  </a:t>
            </a:r>
          </a:p>
          <a:p>
            <a:pPr marL="171450" indent="-171450">
              <a:buFont typeface="Arial" charset="0"/>
              <a:buChar char="•"/>
            </a:pPr>
            <a:r>
              <a:rPr lang="en-US" sz="1200" b="0" i="0" u="none" strike="noStrike" kern="1200" dirty="0">
                <a:solidFill>
                  <a:schemeClr val="tx1"/>
                </a:solidFill>
                <a:effectLst/>
                <a:latin typeface="+mn-lt"/>
                <a:ea typeface="+mn-ea"/>
                <a:cs typeface="+mn-cs"/>
              </a:rPr>
              <a:t>The fact that the majority of consumers expect a response in 2 hours means that is where we have set our benchmark. </a:t>
            </a:r>
            <a:endParaRPr lang="en-US" dirty="0"/>
          </a:p>
        </p:txBody>
      </p:sp>
      <p:sp>
        <p:nvSpPr>
          <p:cNvPr id="4" name="Slide Number Placeholder 3"/>
          <p:cNvSpPr>
            <a:spLocks noGrp="1"/>
          </p:cNvSpPr>
          <p:nvPr>
            <p:ph type="sldNum" sz="quarter" idx="10"/>
          </p:nvPr>
        </p:nvSpPr>
        <p:spPr/>
        <p:txBody>
          <a:bodyPr/>
          <a:lstStyle/>
          <a:p>
            <a:fld id="{4AAE98D0-ECC6-2D4E-BF4F-B7C835E94C29}" type="slidenum">
              <a:rPr lang="en-US" smtClean="0"/>
              <a:t>13</a:t>
            </a:fld>
            <a:endParaRPr lang="en-US"/>
          </a:p>
        </p:txBody>
      </p:sp>
    </p:spTree>
    <p:extLst>
      <p:ext uri="{BB962C8B-B14F-4D97-AF65-F5344CB8AC3E}">
        <p14:creationId xmlns:p14="http://schemas.microsoft.com/office/powerpoint/2010/main" val="25263334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99335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44765-46FC-1D44-9AB9-EDD797DDD7B7}"/>
              </a:ext>
            </a:extLst>
          </p:cNvPr>
          <p:cNvSpPr>
            <a:spLocks noGrp="1"/>
          </p:cNvSpPr>
          <p:nvPr>
            <p:ph type="title" hasCustomPrompt="1"/>
          </p:nvPr>
        </p:nvSpPr>
        <p:spPr>
          <a:xfrm>
            <a:off x="3746159" y="354192"/>
            <a:ext cx="8105869" cy="946252"/>
          </a:xfrm>
        </p:spPr>
        <p:txBody>
          <a:bodyPr anchor="b" anchorCtr="0">
            <a:noAutofit/>
          </a:bodyPr>
          <a:lstStyle>
            <a:lvl1pPr>
              <a:defRPr sz="3199">
                <a:effectLst/>
              </a:defRPr>
            </a:lvl1pPr>
          </a:lstStyle>
          <a:p>
            <a:r>
              <a:rPr lang="en-US" dirty="0"/>
              <a:t>ONE OR TWO TWO HEADLINE GOES HERE IN ARIAL ALL CAPS</a:t>
            </a:r>
          </a:p>
        </p:txBody>
      </p:sp>
    </p:spTree>
    <p:extLst>
      <p:ext uri="{BB962C8B-B14F-4D97-AF65-F5344CB8AC3E}">
        <p14:creationId xmlns:p14="http://schemas.microsoft.com/office/powerpoint/2010/main" val="2070471090"/>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ection Divider 6">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0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Blank 1">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C27537D-3193-0149-BE5C-1EC136134B79}"/>
              </a:ext>
            </a:extLst>
          </p:cNvPr>
          <p:cNvSpPr>
            <a:spLocks noGrp="1"/>
          </p:cNvSpPr>
          <p:nvPr>
            <p:ph type="sldNum" sz="quarter" idx="12"/>
          </p:nvPr>
        </p:nvSpPr>
        <p:spPr/>
        <p:txBody>
          <a:bodyPr/>
          <a:lstStyle/>
          <a:p>
            <a:fld id="{D892850B-DA50-CC42-8736-8A9DEF81848B}" type="slidenum">
              <a:rPr lang="en-US" smtClean="0"/>
              <a:t>‹#›</a:t>
            </a:fld>
            <a:endParaRPr lang="en-US"/>
          </a:p>
        </p:txBody>
      </p:sp>
    </p:spTree>
    <p:extLst>
      <p:ext uri="{BB962C8B-B14F-4D97-AF65-F5344CB8AC3E}">
        <p14:creationId xmlns:p14="http://schemas.microsoft.com/office/powerpoint/2010/main" val="33810409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B65E82C-E1F6-9A4A-8C42-52DF62A58AB0}"/>
              </a:ext>
            </a:extLst>
          </p:cNvPr>
          <p:cNvSpPr txBox="1"/>
          <p:nvPr userDrawn="1"/>
        </p:nvSpPr>
        <p:spPr>
          <a:xfrm>
            <a:off x="691631" y="2574313"/>
            <a:ext cx="5217986" cy="334835"/>
          </a:xfrm>
          <a:prstGeom prst="rect">
            <a:avLst/>
          </a:prstGeom>
          <a:noFill/>
        </p:spPr>
        <p:txBody>
          <a:bodyPr wrap="square" rtlCol="0">
            <a:spAutoFit/>
          </a:bodyPr>
          <a:lstStyle/>
          <a:p>
            <a:endParaRPr lang="en-US" sz="1576" cap="all">
              <a:solidFill>
                <a:srgbClr val="565656"/>
              </a:solidFill>
              <a:latin typeface="Montserrat" panose="02000505000000020004" pitchFamily="2" charset="77"/>
              <a:ea typeface="Open Sans Light" panose="020B0306030504020204" pitchFamily="34" charset="0"/>
              <a:cs typeface="Open Sans Light" panose="020B0306030504020204" pitchFamily="34" charset="0"/>
            </a:endParaRPr>
          </a:p>
        </p:txBody>
      </p:sp>
      <p:pic>
        <p:nvPicPr>
          <p:cNvPr id="5" name="Picture 4">
            <a:extLst>
              <a:ext uri="{FF2B5EF4-FFF2-40B4-BE49-F238E27FC236}">
                <a16:creationId xmlns:a16="http://schemas.microsoft.com/office/drawing/2014/main" id="{230A3EE0-F6D2-B44A-8226-60AD13DA89E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79986" y="6479261"/>
            <a:ext cx="685800" cy="378739"/>
          </a:xfrm>
          <a:prstGeom prst="rect">
            <a:avLst/>
          </a:prstGeom>
        </p:spPr>
      </p:pic>
      <p:pic>
        <p:nvPicPr>
          <p:cNvPr id="6" name="Picture 5">
            <a:extLst>
              <a:ext uri="{FF2B5EF4-FFF2-40B4-BE49-F238E27FC236}">
                <a16:creationId xmlns:a16="http://schemas.microsoft.com/office/drawing/2014/main" id="{B9E9C4EC-036B-FC4F-A837-FBA571C5E98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7412" y="6523165"/>
            <a:ext cx="1020450" cy="334835"/>
          </a:xfrm>
          <a:prstGeom prst="rect">
            <a:avLst/>
          </a:prstGeom>
        </p:spPr>
      </p:pic>
      <p:cxnSp>
        <p:nvCxnSpPr>
          <p:cNvPr id="7" name="Straight Connector 6">
            <a:extLst>
              <a:ext uri="{FF2B5EF4-FFF2-40B4-BE49-F238E27FC236}">
                <a16:creationId xmlns:a16="http://schemas.microsoft.com/office/drawing/2014/main" id="{922E6873-C016-5443-9FC1-7FFE1BBE93D7}"/>
              </a:ext>
            </a:extLst>
          </p:cNvPr>
          <p:cNvCxnSpPr>
            <a:cxnSpLocks/>
          </p:cNvCxnSpPr>
          <p:nvPr userDrawn="1"/>
        </p:nvCxnSpPr>
        <p:spPr>
          <a:xfrm>
            <a:off x="10918186" y="6524060"/>
            <a:ext cx="0" cy="28913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1074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B65E82C-E1F6-9A4A-8C42-52DF62A58AB0}"/>
              </a:ext>
            </a:extLst>
          </p:cNvPr>
          <p:cNvSpPr txBox="1"/>
          <p:nvPr userDrawn="1"/>
        </p:nvSpPr>
        <p:spPr>
          <a:xfrm>
            <a:off x="608013" y="2133600"/>
            <a:ext cx="11277600" cy="4191000"/>
          </a:xfrm>
          <a:prstGeom prst="rect">
            <a:avLst/>
          </a:prstGeom>
          <a:noFill/>
        </p:spPr>
        <p:txBody>
          <a:bodyPr wrap="square" rtlCol="0">
            <a:noAutofit/>
          </a:bodyPr>
          <a:lstStyle/>
          <a:p>
            <a:endParaRPr lang="en-US" sz="1576" cap="all">
              <a:solidFill>
                <a:srgbClr val="565656"/>
              </a:solidFill>
              <a:latin typeface="Montserrat" panose="02000505000000020004" pitchFamily="2" charset="77"/>
              <a:ea typeface="Open Sans Light" panose="020B0306030504020204" pitchFamily="34" charset="0"/>
              <a:cs typeface="Open Sans Light" panose="020B0306030504020204" pitchFamily="34" charset="0"/>
            </a:endParaRPr>
          </a:p>
        </p:txBody>
      </p:sp>
      <p:sp>
        <p:nvSpPr>
          <p:cNvPr id="5" name="Title 1">
            <a:extLst>
              <a:ext uri="{FF2B5EF4-FFF2-40B4-BE49-F238E27FC236}">
                <a16:creationId xmlns:a16="http://schemas.microsoft.com/office/drawing/2014/main" id="{B2DF0BCA-84BC-984D-85D3-71C7F745522C}"/>
              </a:ext>
            </a:extLst>
          </p:cNvPr>
          <p:cNvSpPr>
            <a:spLocks noGrp="1"/>
          </p:cNvSpPr>
          <p:nvPr>
            <p:ph type="title"/>
          </p:nvPr>
        </p:nvSpPr>
        <p:spPr>
          <a:xfrm>
            <a:off x="608013" y="609601"/>
            <a:ext cx="7162800" cy="1325563"/>
          </a:xfrm>
          <a:prstGeom prst="rect">
            <a:avLst/>
          </a:prstGeom>
        </p:spPr>
        <p:txBody>
          <a:bodyPr>
            <a:noAutofit/>
          </a:bodyPr>
          <a:lstStyle>
            <a:lvl1pPr>
              <a:defRPr sz="4799" b="1" cap="all" baseline="0">
                <a:solidFill>
                  <a:srgbClr val="F49731"/>
                </a:solidFill>
                <a:latin typeface="Montserrat" panose="02000505000000020004" pitchFamily="2" charset="77"/>
              </a:defRPr>
            </a:lvl1pPr>
          </a:lstStyle>
          <a:p>
            <a:r>
              <a:rPr lang="en-US" dirty="0"/>
              <a:t>Click to edit Master title style</a:t>
            </a:r>
          </a:p>
        </p:txBody>
      </p:sp>
      <p:pic>
        <p:nvPicPr>
          <p:cNvPr id="7" name="Picture 6">
            <a:extLst>
              <a:ext uri="{FF2B5EF4-FFF2-40B4-BE49-F238E27FC236}">
                <a16:creationId xmlns:a16="http://schemas.microsoft.com/office/drawing/2014/main" id="{C86121E7-E1D5-F24C-AB40-6E01ED9B49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903583" y="6333666"/>
            <a:ext cx="685800" cy="378739"/>
          </a:xfrm>
          <a:prstGeom prst="rect">
            <a:avLst/>
          </a:prstGeom>
        </p:spPr>
      </p:pic>
      <p:pic>
        <p:nvPicPr>
          <p:cNvPr id="8" name="Picture 7">
            <a:extLst>
              <a:ext uri="{FF2B5EF4-FFF2-40B4-BE49-F238E27FC236}">
                <a16:creationId xmlns:a16="http://schemas.microsoft.com/office/drawing/2014/main" id="{1E214DD2-3DBB-3840-8FD3-261AC11E02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71009" y="6377570"/>
            <a:ext cx="1020450" cy="334835"/>
          </a:xfrm>
          <a:prstGeom prst="rect">
            <a:avLst/>
          </a:prstGeom>
        </p:spPr>
      </p:pic>
      <p:cxnSp>
        <p:nvCxnSpPr>
          <p:cNvPr id="11" name="Straight Connector 10">
            <a:extLst>
              <a:ext uri="{FF2B5EF4-FFF2-40B4-BE49-F238E27FC236}">
                <a16:creationId xmlns:a16="http://schemas.microsoft.com/office/drawing/2014/main" id="{839C7DB6-A530-7647-82E8-A029A63E99C8}"/>
              </a:ext>
            </a:extLst>
          </p:cNvPr>
          <p:cNvCxnSpPr>
            <a:cxnSpLocks/>
          </p:cNvCxnSpPr>
          <p:nvPr userDrawn="1"/>
        </p:nvCxnSpPr>
        <p:spPr>
          <a:xfrm>
            <a:off x="10741783" y="6378465"/>
            <a:ext cx="0" cy="28913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27848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E8661C7-FA10-804C-8035-7242CD995B77}"/>
              </a:ext>
            </a:extLst>
          </p:cNvPr>
          <p:cNvSpPr>
            <a:spLocks noGrp="1"/>
          </p:cNvSpPr>
          <p:nvPr>
            <p:ph type="sldNum" sz="quarter" idx="4"/>
          </p:nvPr>
        </p:nvSpPr>
        <p:spPr>
          <a:xfrm>
            <a:off x="9447213" y="6428249"/>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62490-03BD-6449-96E2-966DD2D2C268}" type="slidenum">
              <a:rPr lang="en-US" smtClean="0"/>
              <a:t>‹#›</a:t>
            </a:fld>
            <a:endParaRPr lang="en-US"/>
          </a:p>
        </p:txBody>
      </p:sp>
      <p:sp>
        <p:nvSpPr>
          <p:cNvPr id="2" name="Title 1">
            <a:extLst>
              <a:ext uri="{FF2B5EF4-FFF2-40B4-BE49-F238E27FC236}">
                <a16:creationId xmlns:a16="http://schemas.microsoft.com/office/drawing/2014/main" id="{86D3F311-BBEC-3444-A4A3-B2CD45B0F199}"/>
              </a:ext>
            </a:extLst>
          </p:cNvPr>
          <p:cNvSpPr>
            <a:spLocks noGrp="1"/>
          </p:cNvSpPr>
          <p:nvPr>
            <p:ph type="title"/>
          </p:nvPr>
        </p:nvSpPr>
        <p:spPr>
          <a:xfrm>
            <a:off x="527438" y="659640"/>
            <a:ext cx="6553200" cy="1325563"/>
          </a:xfrm>
          <a:prstGeom prst="rect">
            <a:avLst/>
          </a:prstGeom>
        </p:spPr>
        <p:txBody>
          <a:bodyPr/>
          <a:lstStyle>
            <a:lvl1pPr>
              <a:defRPr cap="all" baseline="0"/>
            </a:lvl1pPr>
          </a:lstStyle>
          <a:p>
            <a:r>
              <a:rPr lang="en-US" dirty="0"/>
              <a:t>Click to edit Master title style</a:t>
            </a:r>
          </a:p>
        </p:txBody>
      </p:sp>
      <p:sp>
        <p:nvSpPr>
          <p:cNvPr id="7" name="Text Placeholder 6">
            <a:extLst>
              <a:ext uri="{FF2B5EF4-FFF2-40B4-BE49-F238E27FC236}">
                <a16:creationId xmlns:a16="http://schemas.microsoft.com/office/drawing/2014/main" id="{0086EDC1-AB6A-7C43-962E-587D2FB046EC}"/>
              </a:ext>
            </a:extLst>
          </p:cNvPr>
          <p:cNvSpPr>
            <a:spLocks noGrp="1"/>
          </p:cNvSpPr>
          <p:nvPr>
            <p:ph type="body" sz="quarter" idx="10" hasCustomPrompt="1"/>
          </p:nvPr>
        </p:nvSpPr>
        <p:spPr>
          <a:xfrm>
            <a:off x="527050" y="1985203"/>
            <a:ext cx="11661775" cy="3989388"/>
          </a:xfrm>
          <a:prstGeom prst="rect">
            <a:avLst/>
          </a:prstGeom>
        </p:spPr>
        <p:txBody>
          <a:bodyPr/>
          <a:lstStyle>
            <a:lvl2pPr>
              <a:defRPr sz="16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2pPr>
            <a:lvl3pPr>
              <a:defRPr sz="16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3pPr>
            <a:lvl4pPr>
              <a:defRPr sz="16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4pPr>
            <a:lvl5pPr>
              <a:defRPr sz="16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a:extLst>
              <a:ext uri="{FF2B5EF4-FFF2-40B4-BE49-F238E27FC236}">
                <a16:creationId xmlns:a16="http://schemas.microsoft.com/office/drawing/2014/main" id="{8597A271-A8CC-3F47-853B-A0FF4687F9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51386" y="6444372"/>
            <a:ext cx="685800" cy="378739"/>
          </a:xfrm>
          <a:prstGeom prst="rect">
            <a:avLst/>
          </a:prstGeom>
        </p:spPr>
      </p:pic>
      <p:pic>
        <p:nvPicPr>
          <p:cNvPr id="11" name="Picture 10">
            <a:extLst>
              <a:ext uri="{FF2B5EF4-FFF2-40B4-BE49-F238E27FC236}">
                <a16:creationId xmlns:a16="http://schemas.microsoft.com/office/drawing/2014/main" id="{958D5C20-5D95-964D-B6F8-542BD83FD9A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18812" y="6488276"/>
            <a:ext cx="1020450" cy="334835"/>
          </a:xfrm>
          <a:prstGeom prst="rect">
            <a:avLst/>
          </a:prstGeom>
        </p:spPr>
      </p:pic>
      <p:cxnSp>
        <p:nvCxnSpPr>
          <p:cNvPr id="13" name="Straight Connector 12">
            <a:extLst>
              <a:ext uri="{FF2B5EF4-FFF2-40B4-BE49-F238E27FC236}">
                <a16:creationId xmlns:a16="http://schemas.microsoft.com/office/drawing/2014/main" id="{45DDC1DE-1B35-F948-8430-E00D44F082D0}"/>
              </a:ext>
            </a:extLst>
          </p:cNvPr>
          <p:cNvCxnSpPr>
            <a:cxnSpLocks/>
          </p:cNvCxnSpPr>
          <p:nvPr userDrawn="1"/>
        </p:nvCxnSpPr>
        <p:spPr>
          <a:xfrm>
            <a:off x="10689586" y="6489171"/>
            <a:ext cx="0" cy="28913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8771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2F419E9-CF85-ED4B-AB3D-247E4E0C3419}"/>
              </a:ext>
            </a:extLst>
          </p:cNvPr>
          <p:cNvSpPr>
            <a:spLocks noGrp="1"/>
          </p:cNvSpPr>
          <p:nvPr>
            <p:ph type="sldNum" sz="quarter" idx="4"/>
          </p:nvPr>
        </p:nvSpPr>
        <p:spPr>
          <a:xfrm>
            <a:off x="9371012" y="6397349"/>
            <a:ext cx="2741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962490-03BD-6449-96E2-966DD2D2C268}" type="slidenum">
              <a:rPr lang="en-US" smtClean="0"/>
              <a:t>‹#›</a:t>
            </a:fld>
            <a:endParaRPr lang="en-US" dirty="0"/>
          </a:p>
        </p:txBody>
      </p:sp>
      <p:pic>
        <p:nvPicPr>
          <p:cNvPr id="9" name="Picture 8">
            <a:extLst>
              <a:ext uri="{FF2B5EF4-FFF2-40B4-BE49-F238E27FC236}">
                <a16:creationId xmlns:a16="http://schemas.microsoft.com/office/drawing/2014/main" id="{EB3CFA21-6B0E-1940-8271-E748E46309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9775186" y="6383735"/>
            <a:ext cx="685800" cy="378739"/>
          </a:xfrm>
          <a:prstGeom prst="rect">
            <a:avLst/>
          </a:prstGeom>
        </p:spPr>
      </p:pic>
      <p:pic>
        <p:nvPicPr>
          <p:cNvPr id="10" name="Picture 9">
            <a:extLst>
              <a:ext uri="{FF2B5EF4-FFF2-40B4-BE49-F238E27FC236}">
                <a16:creationId xmlns:a16="http://schemas.microsoft.com/office/drawing/2014/main" id="{FA865288-1603-AA4F-B9EA-2C4D58369FA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0742612" y="6427639"/>
            <a:ext cx="1020450" cy="334835"/>
          </a:xfrm>
          <a:prstGeom prst="rect">
            <a:avLst/>
          </a:prstGeom>
        </p:spPr>
      </p:pic>
      <p:cxnSp>
        <p:nvCxnSpPr>
          <p:cNvPr id="11" name="Straight Connector 10">
            <a:extLst>
              <a:ext uri="{FF2B5EF4-FFF2-40B4-BE49-F238E27FC236}">
                <a16:creationId xmlns:a16="http://schemas.microsoft.com/office/drawing/2014/main" id="{388AFA7D-20C5-3E4D-BD5A-080D0008C257}"/>
              </a:ext>
            </a:extLst>
          </p:cNvPr>
          <p:cNvCxnSpPr>
            <a:cxnSpLocks/>
          </p:cNvCxnSpPr>
          <p:nvPr userDrawn="1"/>
        </p:nvCxnSpPr>
        <p:spPr>
          <a:xfrm>
            <a:off x="10613386" y="6428534"/>
            <a:ext cx="0" cy="28913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77414857"/>
      </p:ext>
    </p:extLst>
  </p:cSld>
  <p:clrMap bg1="lt1" tx1="dk1" bg2="lt2" tx2="dk2" accent1="accent1" accent2="accent2" accent3="accent3" accent4="accent4" accent5="accent5" accent6="accent6" hlink="hlink" folHlink="folHlink"/>
  <p:sldLayoutIdLst>
    <p:sldLayoutId id="2147483680" r:id="rId1"/>
    <p:sldLayoutId id="2147483683" r:id="rId2"/>
    <p:sldLayoutId id="2147483686" r:id="rId3"/>
    <p:sldLayoutId id="2147483687" r:id="rId4"/>
    <p:sldLayoutId id="2147483688" r:id="rId5"/>
    <p:sldLayoutId id="2147483689" r:id="rId6"/>
    <p:sldLayoutId id="2147483690" r:id="rId7"/>
  </p:sldLayoutIdLst>
  <p:hf hdr="0" ftr="0" dt="0"/>
  <p:txStyles>
    <p:titleStyle>
      <a:lvl1pPr algn="l" defTabSz="914400" rtl="0" eaLnBrk="1" latinLnBrk="0" hangingPunct="1">
        <a:lnSpc>
          <a:spcPct val="90000"/>
        </a:lnSpc>
        <a:spcBef>
          <a:spcPct val="0"/>
        </a:spcBef>
        <a:buNone/>
        <a:defRPr sz="4400" b="1" kern="1200">
          <a:solidFill>
            <a:srgbClr val="F49731"/>
          </a:solidFill>
          <a:latin typeface="Montserrat" panose="02000505000000020004"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50000"/>
              <a:lumOff val="50000"/>
            </a:schemeClr>
          </a:solidFill>
          <a:latin typeface="Montserrat"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3.tiff"/><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0CBE931-5614-D249-A00B-468855AA71B5}"/>
              </a:ext>
            </a:extLst>
          </p:cNvPr>
          <p:cNvSpPr>
            <a:spLocks noGrp="1"/>
          </p:cNvSpPr>
          <p:nvPr>
            <p:ph type="body" sz="quarter" idx="4294967295"/>
          </p:nvPr>
        </p:nvSpPr>
        <p:spPr>
          <a:xfrm>
            <a:off x="5561012" y="3048000"/>
            <a:ext cx="6019800" cy="1578430"/>
          </a:xfrm>
          <a:prstGeom prst="rect">
            <a:avLst/>
          </a:prstGeom>
        </p:spPr>
        <p:txBody>
          <a:bodyPr/>
          <a:lstStyle/>
          <a:p>
            <a:pPr algn="ctr">
              <a:lnSpc>
                <a:spcPct val="100000"/>
              </a:lnSpc>
            </a:pPr>
            <a:r>
              <a:rPr lang="en-US" sz="4000" dirty="0"/>
              <a:t>MAXIMIZING GUEST EXPERIENCE ON SOCIAL MEDIA </a:t>
            </a:r>
          </a:p>
        </p:txBody>
      </p:sp>
      <p:pic>
        <p:nvPicPr>
          <p:cNvPr id="5" name="Picture Placeholder 4">
            <a:extLst>
              <a:ext uri="{FF2B5EF4-FFF2-40B4-BE49-F238E27FC236}">
                <a16:creationId xmlns:a16="http://schemas.microsoft.com/office/drawing/2014/main" id="{37BA00CB-E3C9-3F46-8E24-9837B6E897E3}"/>
              </a:ext>
            </a:extLst>
          </p:cNvPr>
          <p:cNvPicPr>
            <a:picLocks noGrp="1" noChangeAspect="1"/>
          </p:cNvPicPr>
          <p:nvPr>
            <p:ph type="pic" sz="quarter" idx="4294967295"/>
          </p:nvPr>
        </p:nvPicPr>
        <p:blipFill>
          <a:blip r:embed="rId2" cstate="email">
            <a:extLst>
              <a:ext uri="{28A0092B-C50C-407E-A947-70E740481C1C}">
                <a14:useLocalDpi xmlns:a14="http://schemas.microsoft.com/office/drawing/2010/main"/>
              </a:ext>
            </a:extLst>
          </a:blip>
          <a:srcRect/>
          <a:stretch>
            <a:fillRect/>
          </a:stretch>
        </p:blipFill>
        <p:spPr>
          <a:xfrm>
            <a:off x="0" y="2117725"/>
            <a:ext cx="12188825" cy="4740275"/>
          </a:xfrm>
        </p:spPr>
      </p:pic>
      <p:pic>
        <p:nvPicPr>
          <p:cNvPr id="4" name="Picture 3">
            <a:extLst>
              <a:ext uri="{FF2B5EF4-FFF2-40B4-BE49-F238E27FC236}">
                <a16:creationId xmlns:a16="http://schemas.microsoft.com/office/drawing/2014/main" id="{39FCD54E-39EA-704B-9AAF-D37BAE6C3F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00" y="0"/>
            <a:ext cx="4572572" cy="6858000"/>
          </a:xfrm>
          <a:prstGeom prst="rect">
            <a:avLst/>
          </a:prstGeom>
        </p:spPr>
      </p:pic>
      <p:pic>
        <p:nvPicPr>
          <p:cNvPr id="7" name="Picture 6">
            <a:extLst>
              <a:ext uri="{FF2B5EF4-FFF2-40B4-BE49-F238E27FC236}">
                <a16:creationId xmlns:a16="http://schemas.microsoft.com/office/drawing/2014/main" id="{B62F6917-FD95-6C43-9634-0EBE7FD0A7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9612" y="1847032"/>
            <a:ext cx="2360612" cy="952337"/>
          </a:xfrm>
          <a:prstGeom prst="rect">
            <a:avLst/>
          </a:prstGeom>
        </p:spPr>
      </p:pic>
      <p:pic>
        <p:nvPicPr>
          <p:cNvPr id="9" name="Picture 8">
            <a:extLst>
              <a:ext uri="{FF2B5EF4-FFF2-40B4-BE49-F238E27FC236}">
                <a16:creationId xmlns:a16="http://schemas.microsoft.com/office/drawing/2014/main" id="{F4681A18-B377-9045-96C2-7E9DF3D52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0433" y="1847032"/>
            <a:ext cx="2670379" cy="876218"/>
          </a:xfrm>
          <a:prstGeom prst="rect">
            <a:avLst/>
          </a:prstGeom>
        </p:spPr>
      </p:pic>
      <p:cxnSp>
        <p:nvCxnSpPr>
          <p:cNvPr id="11" name="Straight Connector 10">
            <a:extLst>
              <a:ext uri="{FF2B5EF4-FFF2-40B4-BE49-F238E27FC236}">
                <a16:creationId xmlns:a16="http://schemas.microsoft.com/office/drawing/2014/main" id="{F737DC63-8481-1742-AF82-E47F4AF2754F}"/>
              </a:ext>
            </a:extLst>
          </p:cNvPr>
          <p:cNvCxnSpPr/>
          <p:nvPr/>
        </p:nvCxnSpPr>
        <p:spPr>
          <a:xfrm>
            <a:off x="8532812" y="1770913"/>
            <a:ext cx="0" cy="102845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73872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6305990" y="1524285"/>
            <a:ext cx="1714076" cy="1714076"/>
          </a:xfrm>
          <a:custGeom>
            <a:avLst/>
            <a:gdLst/>
            <a:ahLst/>
            <a:cxnLst/>
            <a:rect l="l" t="t" r="r" b="b"/>
            <a:pathLst>
              <a:path w="2030729" h="2030730">
                <a:moveTo>
                  <a:pt x="1015212" y="0"/>
                </a:moveTo>
                <a:lnTo>
                  <a:pt x="967422" y="1104"/>
                </a:lnTo>
                <a:lnTo>
                  <a:pt x="920200" y="4387"/>
                </a:lnTo>
                <a:lnTo>
                  <a:pt x="873596" y="9798"/>
                </a:lnTo>
                <a:lnTo>
                  <a:pt x="827658" y="17289"/>
                </a:lnTo>
                <a:lnTo>
                  <a:pt x="782435" y="26812"/>
                </a:lnTo>
                <a:lnTo>
                  <a:pt x="737976" y="38316"/>
                </a:lnTo>
                <a:lnTo>
                  <a:pt x="694329" y="51755"/>
                </a:lnTo>
                <a:lnTo>
                  <a:pt x="651543" y="67079"/>
                </a:lnTo>
                <a:lnTo>
                  <a:pt x="609667" y="84238"/>
                </a:lnTo>
                <a:lnTo>
                  <a:pt x="568750" y="103186"/>
                </a:lnTo>
                <a:lnTo>
                  <a:pt x="528841" y="123871"/>
                </a:lnTo>
                <a:lnTo>
                  <a:pt x="489987" y="146247"/>
                </a:lnTo>
                <a:lnTo>
                  <a:pt x="452239" y="170265"/>
                </a:lnTo>
                <a:lnTo>
                  <a:pt x="415644" y="195874"/>
                </a:lnTo>
                <a:lnTo>
                  <a:pt x="380251" y="223027"/>
                </a:lnTo>
                <a:lnTo>
                  <a:pt x="346110" y="251676"/>
                </a:lnTo>
                <a:lnTo>
                  <a:pt x="313269" y="281770"/>
                </a:lnTo>
                <a:lnTo>
                  <a:pt x="281776" y="313262"/>
                </a:lnTo>
                <a:lnTo>
                  <a:pt x="251681" y="346103"/>
                </a:lnTo>
                <a:lnTo>
                  <a:pt x="223032" y="380244"/>
                </a:lnTo>
                <a:lnTo>
                  <a:pt x="195879" y="415635"/>
                </a:lnTo>
                <a:lnTo>
                  <a:pt x="170268" y="452230"/>
                </a:lnTo>
                <a:lnTo>
                  <a:pt x="146251" y="489978"/>
                </a:lnTo>
                <a:lnTo>
                  <a:pt x="123874" y="528831"/>
                </a:lnTo>
                <a:lnTo>
                  <a:pt x="103188" y="568740"/>
                </a:lnTo>
                <a:lnTo>
                  <a:pt x="84240" y="609657"/>
                </a:lnTo>
                <a:lnTo>
                  <a:pt x="67080" y="651532"/>
                </a:lnTo>
                <a:lnTo>
                  <a:pt x="51756" y="694318"/>
                </a:lnTo>
                <a:lnTo>
                  <a:pt x="38317" y="737964"/>
                </a:lnTo>
                <a:lnTo>
                  <a:pt x="26812" y="782423"/>
                </a:lnTo>
                <a:lnTo>
                  <a:pt x="17290" y="827646"/>
                </a:lnTo>
                <a:lnTo>
                  <a:pt x="9798" y="873584"/>
                </a:lnTo>
                <a:lnTo>
                  <a:pt x="4387" y="920188"/>
                </a:lnTo>
                <a:lnTo>
                  <a:pt x="1105" y="967409"/>
                </a:lnTo>
                <a:lnTo>
                  <a:pt x="0" y="1015199"/>
                </a:lnTo>
                <a:lnTo>
                  <a:pt x="1105" y="1062991"/>
                </a:lnTo>
                <a:lnTo>
                  <a:pt x="4387" y="1110213"/>
                </a:lnTo>
                <a:lnTo>
                  <a:pt x="9798" y="1156818"/>
                </a:lnTo>
                <a:lnTo>
                  <a:pt x="17290" y="1202757"/>
                </a:lnTo>
                <a:lnTo>
                  <a:pt x="26812" y="1247980"/>
                </a:lnTo>
                <a:lnTo>
                  <a:pt x="38317" y="1292440"/>
                </a:lnTo>
                <a:lnTo>
                  <a:pt x="51756" y="1336087"/>
                </a:lnTo>
                <a:lnTo>
                  <a:pt x="67080" y="1378873"/>
                </a:lnTo>
                <a:lnTo>
                  <a:pt x="84240" y="1420749"/>
                </a:lnTo>
                <a:lnTo>
                  <a:pt x="103188" y="1461667"/>
                </a:lnTo>
                <a:lnTo>
                  <a:pt x="123874" y="1501577"/>
                </a:lnTo>
                <a:lnTo>
                  <a:pt x="146251" y="1540430"/>
                </a:lnTo>
                <a:lnTo>
                  <a:pt x="170268" y="1578179"/>
                </a:lnTo>
                <a:lnTo>
                  <a:pt x="195879" y="1614773"/>
                </a:lnTo>
                <a:lnTo>
                  <a:pt x="223032" y="1650166"/>
                </a:lnTo>
                <a:lnTo>
                  <a:pt x="251681" y="1684307"/>
                </a:lnTo>
                <a:lnTo>
                  <a:pt x="281776" y="1717148"/>
                </a:lnTo>
                <a:lnTo>
                  <a:pt x="313269" y="1748640"/>
                </a:lnTo>
                <a:lnTo>
                  <a:pt x="346110" y="1778735"/>
                </a:lnTo>
                <a:lnTo>
                  <a:pt x="380251" y="1807383"/>
                </a:lnTo>
                <a:lnTo>
                  <a:pt x="415644" y="1834537"/>
                </a:lnTo>
                <a:lnTo>
                  <a:pt x="452239" y="1860146"/>
                </a:lnTo>
                <a:lnTo>
                  <a:pt x="489987" y="1884164"/>
                </a:lnTo>
                <a:lnTo>
                  <a:pt x="528841" y="1906540"/>
                </a:lnTo>
                <a:lnTo>
                  <a:pt x="568750" y="1927226"/>
                </a:lnTo>
                <a:lnTo>
                  <a:pt x="609667" y="1946173"/>
                </a:lnTo>
                <a:lnTo>
                  <a:pt x="651543" y="1963333"/>
                </a:lnTo>
                <a:lnTo>
                  <a:pt x="694329" y="1978656"/>
                </a:lnTo>
                <a:lnTo>
                  <a:pt x="737976" y="1992095"/>
                </a:lnTo>
                <a:lnTo>
                  <a:pt x="782435" y="2003600"/>
                </a:lnTo>
                <a:lnTo>
                  <a:pt x="827658" y="2013122"/>
                </a:lnTo>
                <a:lnTo>
                  <a:pt x="873596" y="2020613"/>
                </a:lnTo>
                <a:lnTo>
                  <a:pt x="920200" y="2026025"/>
                </a:lnTo>
                <a:lnTo>
                  <a:pt x="967422" y="2029307"/>
                </a:lnTo>
                <a:lnTo>
                  <a:pt x="1015212" y="2030412"/>
                </a:lnTo>
                <a:lnTo>
                  <a:pt x="1063002" y="2029307"/>
                </a:lnTo>
                <a:lnTo>
                  <a:pt x="1110224" y="2026025"/>
                </a:lnTo>
                <a:lnTo>
                  <a:pt x="1156828" y="2020613"/>
                </a:lnTo>
                <a:lnTo>
                  <a:pt x="1202766" y="2013122"/>
                </a:lnTo>
                <a:lnTo>
                  <a:pt x="1247989" y="2003600"/>
                </a:lnTo>
                <a:lnTo>
                  <a:pt x="1292448" y="1992095"/>
                </a:lnTo>
                <a:lnTo>
                  <a:pt x="1336095" y="1978656"/>
                </a:lnTo>
                <a:lnTo>
                  <a:pt x="1378881" y="1963333"/>
                </a:lnTo>
                <a:lnTo>
                  <a:pt x="1420757" y="1946173"/>
                </a:lnTo>
                <a:lnTo>
                  <a:pt x="1461674" y="1927226"/>
                </a:lnTo>
                <a:lnTo>
                  <a:pt x="1501584" y="1906540"/>
                </a:lnTo>
                <a:lnTo>
                  <a:pt x="1540437" y="1884164"/>
                </a:lnTo>
                <a:lnTo>
                  <a:pt x="1578186" y="1860146"/>
                </a:lnTo>
                <a:lnTo>
                  <a:pt x="1614781" y="1834537"/>
                </a:lnTo>
                <a:lnTo>
                  <a:pt x="1650173" y="1807383"/>
                </a:lnTo>
                <a:lnTo>
                  <a:pt x="1684314" y="1778735"/>
                </a:lnTo>
                <a:lnTo>
                  <a:pt x="1717155" y="1748640"/>
                </a:lnTo>
                <a:lnTo>
                  <a:pt x="1748648" y="1717148"/>
                </a:lnTo>
                <a:lnTo>
                  <a:pt x="1778743" y="1684307"/>
                </a:lnTo>
                <a:lnTo>
                  <a:pt x="1807392" y="1650166"/>
                </a:lnTo>
                <a:lnTo>
                  <a:pt x="1834546" y="1614773"/>
                </a:lnTo>
                <a:lnTo>
                  <a:pt x="1860156" y="1578179"/>
                </a:lnTo>
                <a:lnTo>
                  <a:pt x="1884173" y="1540430"/>
                </a:lnTo>
                <a:lnTo>
                  <a:pt x="1906550" y="1501577"/>
                </a:lnTo>
                <a:lnTo>
                  <a:pt x="1927236" y="1461667"/>
                </a:lnTo>
                <a:lnTo>
                  <a:pt x="1946184" y="1420749"/>
                </a:lnTo>
                <a:lnTo>
                  <a:pt x="1963344" y="1378873"/>
                </a:lnTo>
                <a:lnTo>
                  <a:pt x="1978668" y="1336087"/>
                </a:lnTo>
                <a:lnTo>
                  <a:pt x="1992107" y="1292440"/>
                </a:lnTo>
                <a:lnTo>
                  <a:pt x="2003612" y="1247980"/>
                </a:lnTo>
                <a:lnTo>
                  <a:pt x="2013134" y="1202757"/>
                </a:lnTo>
                <a:lnTo>
                  <a:pt x="2020626" y="1156818"/>
                </a:lnTo>
                <a:lnTo>
                  <a:pt x="2026037" y="1110213"/>
                </a:lnTo>
                <a:lnTo>
                  <a:pt x="2029320" y="1062991"/>
                </a:lnTo>
                <a:lnTo>
                  <a:pt x="2030425" y="1015199"/>
                </a:lnTo>
                <a:lnTo>
                  <a:pt x="2029320" y="967409"/>
                </a:lnTo>
                <a:lnTo>
                  <a:pt x="2026037" y="920188"/>
                </a:lnTo>
                <a:lnTo>
                  <a:pt x="2020626" y="873584"/>
                </a:lnTo>
                <a:lnTo>
                  <a:pt x="2013134" y="827646"/>
                </a:lnTo>
                <a:lnTo>
                  <a:pt x="2003612" y="782423"/>
                </a:lnTo>
                <a:lnTo>
                  <a:pt x="1992107" y="737964"/>
                </a:lnTo>
                <a:lnTo>
                  <a:pt x="1978668" y="694318"/>
                </a:lnTo>
                <a:lnTo>
                  <a:pt x="1963344" y="651532"/>
                </a:lnTo>
                <a:lnTo>
                  <a:pt x="1946184" y="609657"/>
                </a:lnTo>
                <a:lnTo>
                  <a:pt x="1927236" y="568740"/>
                </a:lnTo>
                <a:lnTo>
                  <a:pt x="1906550" y="528831"/>
                </a:lnTo>
                <a:lnTo>
                  <a:pt x="1884173" y="489978"/>
                </a:lnTo>
                <a:lnTo>
                  <a:pt x="1860156" y="452230"/>
                </a:lnTo>
                <a:lnTo>
                  <a:pt x="1834546" y="415635"/>
                </a:lnTo>
                <a:lnTo>
                  <a:pt x="1807392" y="380244"/>
                </a:lnTo>
                <a:lnTo>
                  <a:pt x="1778743" y="346103"/>
                </a:lnTo>
                <a:lnTo>
                  <a:pt x="1748648" y="313262"/>
                </a:lnTo>
                <a:lnTo>
                  <a:pt x="1717155" y="281770"/>
                </a:lnTo>
                <a:lnTo>
                  <a:pt x="1684314" y="251676"/>
                </a:lnTo>
                <a:lnTo>
                  <a:pt x="1650173" y="223027"/>
                </a:lnTo>
                <a:lnTo>
                  <a:pt x="1614781" y="195874"/>
                </a:lnTo>
                <a:lnTo>
                  <a:pt x="1578186" y="170265"/>
                </a:lnTo>
                <a:lnTo>
                  <a:pt x="1540437" y="146247"/>
                </a:lnTo>
                <a:lnTo>
                  <a:pt x="1501584" y="123871"/>
                </a:lnTo>
                <a:lnTo>
                  <a:pt x="1461674" y="103186"/>
                </a:lnTo>
                <a:lnTo>
                  <a:pt x="1420757" y="84238"/>
                </a:lnTo>
                <a:lnTo>
                  <a:pt x="1378881" y="67079"/>
                </a:lnTo>
                <a:lnTo>
                  <a:pt x="1336095" y="51755"/>
                </a:lnTo>
                <a:lnTo>
                  <a:pt x="1292448" y="38316"/>
                </a:lnTo>
                <a:lnTo>
                  <a:pt x="1247989" y="26812"/>
                </a:lnTo>
                <a:lnTo>
                  <a:pt x="1202766" y="17289"/>
                </a:lnTo>
                <a:lnTo>
                  <a:pt x="1156828" y="9798"/>
                </a:lnTo>
                <a:lnTo>
                  <a:pt x="1110224" y="4387"/>
                </a:lnTo>
                <a:lnTo>
                  <a:pt x="1063002" y="1104"/>
                </a:lnTo>
                <a:lnTo>
                  <a:pt x="1015212" y="0"/>
                </a:lnTo>
                <a:close/>
              </a:path>
            </a:pathLst>
          </a:custGeom>
          <a:solidFill>
            <a:schemeClr val="tx1">
              <a:lumMod val="50000"/>
              <a:lumOff val="50000"/>
            </a:schemeClr>
          </a:solidFill>
          <a:ln>
            <a:solidFill>
              <a:schemeClr val="tx1"/>
            </a:solidFill>
          </a:ln>
          <a:effectLst>
            <a:outerShdw blurRad="50800" dist="38100" dir="2700000" algn="tl" rotWithShape="0">
              <a:prstClr val="black">
                <a:alpha val="40000"/>
              </a:prstClr>
            </a:outerShdw>
          </a:effectLst>
        </p:spPr>
        <p:txBody>
          <a:bodyPr wrap="square" lIns="0" tIns="0" rIns="0" bIns="0" rtlCol="0"/>
          <a:lstStyle/>
          <a:p>
            <a:endParaRPr/>
          </a:p>
        </p:txBody>
      </p:sp>
      <p:sp>
        <p:nvSpPr>
          <p:cNvPr id="5" name="object 5"/>
          <p:cNvSpPr/>
          <p:nvPr/>
        </p:nvSpPr>
        <p:spPr>
          <a:xfrm>
            <a:off x="8253186" y="1264094"/>
            <a:ext cx="2982118" cy="2907472"/>
          </a:xfrm>
          <a:custGeom>
            <a:avLst/>
            <a:gdLst/>
            <a:ahLst/>
            <a:cxnLst/>
            <a:rect l="l" t="t" r="r" b="b"/>
            <a:pathLst>
              <a:path w="3388359" h="3388360">
                <a:moveTo>
                  <a:pt x="1693887" y="0"/>
                </a:moveTo>
                <a:lnTo>
                  <a:pt x="1645660" y="673"/>
                </a:lnTo>
                <a:lnTo>
                  <a:pt x="1597766" y="2681"/>
                </a:lnTo>
                <a:lnTo>
                  <a:pt x="1550225" y="6006"/>
                </a:lnTo>
                <a:lnTo>
                  <a:pt x="1503052" y="10630"/>
                </a:lnTo>
                <a:lnTo>
                  <a:pt x="1456267" y="16535"/>
                </a:lnTo>
                <a:lnTo>
                  <a:pt x="1409888" y="23704"/>
                </a:lnTo>
                <a:lnTo>
                  <a:pt x="1363931" y="32117"/>
                </a:lnTo>
                <a:lnTo>
                  <a:pt x="1318416" y="41759"/>
                </a:lnTo>
                <a:lnTo>
                  <a:pt x="1273359" y="52610"/>
                </a:lnTo>
                <a:lnTo>
                  <a:pt x="1228779" y="64652"/>
                </a:lnTo>
                <a:lnTo>
                  <a:pt x="1184694" y="77869"/>
                </a:lnTo>
                <a:lnTo>
                  <a:pt x="1141122" y="92242"/>
                </a:lnTo>
                <a:lnTo>
                  <a:pt x="1098080" y="107753"/>
                </a:lnTo>
                <a:lnTo>
                  <a:pt x="1055586" y="124384"/>
                </a:lnTo>
                <a:lnTo>
                  <a:pt x="1013658" y="142117"/>
                </a:lnTo>
                <a:lnTo>
                  <a:pt x="972315" y="160935"/>
                </a:lnTo>
                <a:lnTo>
                  <a:pt x="931573" y="180820"/>
                </a:lnTo>
                <a:lnTo>
                  <a:pt x="891451" y="201753"/>
                </a:lnTo>
                <a:lnTo>
                  <a:pt x="851967" y="223718"/>
                </a:lnTo>
                <a:lnTo>
                  <a:pt x="813138" y="246695"/>
                </a:lnTo>
                <a:lnTo>
                  <a:pt x="774983" y="270668"/>
                </a:lnTo>
                <a:lnTo>
                  <a:pt x="737519" y="295617"/>
                </a:lnTo>
                <a:lnTo>
                  <a:pt x="700764" y="321527"/>
                </a:lnTo>
                <a:lnTo>
                  <a:pt x="664736" y="348377"/>
                </a:lnTo>
                <a:lnTo>
                  <a:pt x="629453" y="376152"/>
                </a:lnTo>
                <a:lnTo>
                  <a:pt x="594933" y="404832"/>
                </a:lnTo>
                <a:lnTo>
                  <a:pt x="561194" y="434400"/>
                </a:lnTo>
                <a:lnTo>
                  <a:pt x="528253" y="464838"/>
                </a:lnTo>
                <a:lnTo>
                  <a:pt x="496128" y="496128"/>
                </a:lnTo>
                <a:lnTo>
                  <a:pt x="464838" y="528253"/>
                </a:lnTo>
                <a:lnTo>
                  <a:pt x="434400" y="561194"/>
                </a:lnTo>
                <a:lnTo>
                  <a:pt x="404832" y="594933"/>
                </a:lnTo>
                <a:lnTo>
                  <a:pt x="376152" y="629453"/>
                </a:lnTo>
                <a:lnTo>
                  <a:pt x="348377" y="664736"/>
                </a:lnTo>
                <a:lnTo>
                  <a:pt x="321527" y="700764"/>
                </a:lnTo>
                <a:lnTo>
                  <a:pt x="295617" y="737519"/>
                </a:lnTo>
                <a:lnTo>
                  <a:pt x="270668" y="774983"/>
                </a:lnTo>
                <a:lnTo>
                  <a:pt x="246695" y="813138"/>
                </a:lnTo>
                <a:lnTo>
                  <a:pt x="223718" y="851967"/>
                </a:lnTo>
                <a:lnTo>
                  <a:pt x="201753" y="891451"/>
                </a:lnTo>
                <a:lnTo>
                  <a:pt x="180820" y="931573"/>
                </a:lnTo>
                <a:lnTo>
                  <a:pt x="160935" y="972315"/>
                </a:lnTo>
                <a:lnTo>
                  <a:pt x="142117" y="1013658"/>
                </a:lnTo>
                <a:lnTo>
                  <a:pt x="124384" y="1055586"/>
                </a:lnTo>
                <a:lnTo>
                  <a:pt x="107753" y="1098080"/>
                </a:lnTo>
                <a:lnTo>
                  <a:pt x="92242" y="1141122"/>
                </a:lnTo>
                <a:lnTo>
                  <a:pt x="77869" y="1184694"/>
                </a:lnTo>
                <a:lnTo>
                  <a:pt x="64652" y="1228779"/>
                </a:lnTo>
                <a:lnTo>
                  <a:pt x="52610" y="1273359"/>
                </a:lnTo>
                <a:lnTo>
                  <a:pt x="41759" y="1318416"/>
                </a:lnTo>
                <a:lnTo>
                  <a:pt x="32117" y="1363931"/>
                </a:lnTo>
                <a:lnTo>
                  <a:pt x="23704" y="1409888"/>
                </a:lnTo>
                <a:lnTo>
                  <a:pt x="16535" y="1456267"/>
                </a:lnTo>
                <a:lnTo>
                  <a:pt x="10630" y="1503052"/>
                </a:lnTo>
                <a:lnTo>
                  <a:pt x="6006" y="1550225"/>
                </a:lnTo>
                <a:lnTo>
                  <a:pt x="2681" y="1597766"/>
                </a:lnTo>
                <a:lnTo>
                  <a:pt x="673" y="1645660"/>
                </a:lnTo>
                <a:lnTo>
                  <a:pt x="0" y="1693887"/>
                </a:lnTo>
                <a:lnTo>
                  <a:pt x="673" y="1742115"/>
                </a:lnTo>
                <a:lnTo>
                  <a:pt x="2681" y="1790008"/>
                </a:lnTo>
                <a:lnTo>
                  <a:pt x="6006" y="1837550"/>
                </a:lnTo>
                <a:lnTo>
                  <a:pt x="10630" y="1884723"/>
                </a:lnTo>
                <a:lnTo>
                  <a:pt x="16535" y="1931508"/>
                </a:lnTo>
                <a:lnTo>
                  <a:pt x="23704" y="1977887"/>
                </a:lnTo>
                <a:lnTo>
                  <a:pt x="32117" y="2023844"/>
                </a:lnTo>
                <a:lnTo>
                  <a:pt x="41759" y="2069359"/>
                </a:lnTo>
                <a:lnTo>
                  <a:pt x="52610" y="2114416"/>
                </a:lnTo>
                <a:lnTo>
                  <a:pt x="64652" y="2158995"/>
                </a:lnTo>
                <a:lnTo>
                  <a:pt x="77869" y="2203080"/>
                </a:lnTo>
                <a:lnTo>
                  <a:pt x="92242" y="2246653"/>
                </a:lnTo>
                <a:lnTo>
                  <a:pt x="107753" y="2289695"/>
                </a:lnTo>
                <a:lnTo>
                  <a:pt x="124384" y="2332189"/>
                </a:lnTo>
                <a:lnTo>
                  <a:pt x="142117" y="2374117"/>
                </a:lnTo>
                <a:lnTo>
                  <a:pt x="160935" y="2415460"/>
                </a:lnTo>
                <a:lnTo>
                  <a:pt x="180820" y="2456202"/>
                </a:lnTo>
                <a:lnTo>
                  <a:pt x="201753" y="2496324"/>
                </a:lnTo>
                <a:lnTo>
                  <a:pt x="223718" y="2535808"/>
                </a:lnTo>
                <a:lnTo>
                  <a:pt x="246695" y="2574637"/>
                </a:lnTo>
                <a:lnTo>
                  <a:pt x="270668" y="2612792"/>
                </a:lnTo>
                <a:lnTo>
                  <a:pt x="295617" y="2650256"/>
                </a:lnTo>
                <a:lnTo>
                  <a:pt x="321527" y="2687011"/>
                </a:lnTo>
                <a:lnTo>
                  <a:pt x="348377" y="2723039"/>
                </a:lnTo>
                <a:lnTo>
                  <a:pt x="376152" y="2758322"/>
                </a:lnTo>
                <a:lnTo>
                  <a:pt x="404832" y="2792842"/>
                </a:lnTo>
                <a:lnTo>
                  <a:pt x="434400" y="2826581"/>
                </a:lnTo>
                <a:lnTo>
                  <a:pt x="464838" y="2859522"/>
                </a:lnTo>
                <a:lnTo>
                  <a:pt x="496128" y="2891647"/>
                </a:lnTo>
                <a:lnTo>
                  <a:pt x="528253" y="2922937"/>
                </a:lnTo>
                <a:lnTo>
                  <a:pt x="561194" y="2953375"/>
                </a:lnTo>
                <a:lnTo>
                  <a:pt x="594933" y="2982943"/>
                </a:lnTo>
                <a:lnTo>
                  <a:pt x="629453" y="3011623"/>
                </a:lnTo>
                <a:lnTo>
                  <a:pt x="664736" y="3039398"/>
                </a:lnTo>
                <a:lnTo>
                  <a:pt x="700764" y="3066248"/>
                </a:lnTo>
                <a:lnTo>
                  <a:pt x="737519" y="3092157"/>
                </a:lnTo>
                <a:lnTo>
                  <a:pt x="774983" y="3117107"/>
                </a:lnTo>
                <a:lnTo>
                  <a:pt x="813138" y="3141080"/>
                </a:lnTo>
                <a:lnTo>
                  <a:pt x="851967" y="3164057"/>
                </a:lnTo>
                <a:lnTo>
                  <a:pt x="891451" y="3186021"/>
                </a:lnTo>
                <a:lnTo>
                  <a:pt x="931573" y="3206955"/>
                </a:lnTo>
                <a:lnTo>
                  <a:pt x="972315" y="3226840"/>
                </a:lnTo>
                <a:lnTo>
                  <a:pt x="1013658" y="3245658"/>
                </a:lnTo>
                <a:lnTo>
                  <a:pt x="1055586" y="3263391"/>
                </a:lnTo>
                <a:lnTo>
                  <a:pt x="1098080" y="3280022"/>
                </a:lnTo>
                <a:lnTo>
                  <a:pt x="1141122" y="3295533"/>
                </a:lnTo>
                <a:lnTo>
                  <a:pt x="1184694" y="3309906"/>
                </a:lnTo>
                <a:lnTo>
                  <a:pt x="1228779" y="3323122"/>
                </a:lnTo>
                <a:lnTo>
                  <a:pt x="1273359" y="3335165"/>
                </a:lnTo>
                <a:lnTo>
                  <a:pt x="1318416" y="3346016"/>
                </a:lnTo>
                <a:lnTo>
                  <a:pt x="1363931" y="3355657"/>
                </a:lnTo>
                <a:lnTo>
                  <a:pt x="1409888" y="3364071"/>
                </a:lnTo>
                <a:lnTo>
                  <a:pt x="1456267" y="3371240"/>
                </a:lnTo>
                <a:lnTo>
                  <a:pt x="1503052" y="3377145"/>
                </a:lnTo>
                <a:lnTo>
                  <a:pt x="1550225" y="3381769"/>
                </a:lnTo>
                <a:lnTo>
                  <a:pt x="1597766" y="3385094"/>
                </a:lnTo>
                <a:lnTo>
                  <a:pt x="1645660" y="3387102"/>
                </a:lnTo>
                <a:lnTo>
                  <a:pt x="1693887" y="3387775"/>
                </a:lnTo>
                <a:lnTo>
                  <a:pt x="1742115" y="3387102"/>
                </a:lnTo>
                <a:lnTo>
                  <a:pt x="1790008" y="3385094"/>
                </a:lnTo>
                <a:lnTo>
                  <a:pt x="1837550" y="3381769"/>
                </a:lnTo>
                <a:lnTo>
                  <a:pt x="1884723" y="3377145"/>
                </a:lnTo>
                <a:lnTo>
                  <a:pt x="1931508" y="3371240"/>
                </a:lnTo>
                <a:lnTo>
                  <a:pt x="1977887" y="3364071"/>
                </a:lnTo>
                <a:lnTo>
                  <a:pt x="2023844" y="3355657"/>
                </a:lnTo>
                <a:lnTo>
                  <a:pt x="2069359" y="3346016"/>
                </a:lnTo>
                <a:lnTo>
                  <a:pt x="2114416" y="3335165"/>
                </a:lnTo>
                <a:lnTo>
                  <a:pt x="2158995" y="3323122"/>
                </a:lnTo>
                <a:lnTo>
                  <a:pt x="2203080" y="3309906"/>
                </a:lnTo>
                <a:lnTo>
                  <a:pt x="2246653" y="3295533"/>
                </a:lnTo>
                <a:lnTo>
                  <a:pt x="2289695" y="3280022"/>
                </a:lnTo>
                <a:lnTo>
                  <a:pt x="2332189" y="3263391"/>
                </a:lnTo>
                <a:lnTo>
                  <a:pt x="2374117" y="3245658"/>
                </a:lnTo>
                <a:lnTo>
                  <a:pt x="2415460" y="3226840"/>
                </a:lnTo>
                <a:lnTo>
                  <a:pt x="2456202" y="3206955"/>
                </a:lnTo>
                <a:lnTo>
                  <a:pt x="2496324" y="3186021"/>
                </a:lnTo>
                <a:lnTo>
                  <a:pt x="2535808" y="3164057"/>
                </a:lnTo>
                <a:lnTo>
                  <a:pt x="2574637" y="3141080"/>
                </a:lnTo>
                <a:lnTo>
                  <a:pt x="2612792" y="3117107"/>
                </a:lnTo>
                <a:lnTo>
                  <a:pt x="2650256" y="3092157"/>
                </a:lnTo>
                <a:lnTo>
                  <a:pt x="2687011" y="3066248"/>
                </a:lnTo>
                <a:lnTo>
                  <a:pt x="2723039" y="3039398"/>
                </a:lnTo>
                <a:lnTo>
                  <a:pt x="2758322" y="3011623"/>
                </a:lnTo>
                <a:lnTo>
                  <a:pt x="2792842" y="2982943"/>
                </a:lnTo>
                <a:lnTo>
                  <a:pt x="2826581" y="2953375"/>
                </a:lnTo>
                <a:lnTo>
                  <a:pt x="2859522" y="2922937"/>
                </a:lnTo>
                <a:lnTo>
                  <a:pt x="2891647" y="2891647"/>
                </a:lnTo>
                <a:lnTo>
                  <a:pt x="2922937" y="2859522"/>
                </a:lnTo>
                <a:lnTo>
                  <a:pt x="2953375" y="2826581"/>
                </a:lnTo>
                <a:lnTo>
                  <a:pt x="2982943" y="2792842"/>
                </a:lnTo>
                <a:lnTo>
                  <a:pt x="3011623" y="2758322"/>
                </a:lnTo>
                <a:lnTo>
                  <a:pt x="3039398" y="2723039"/>
                </a:lnTo>
                <a:lnTo>
                  <a:pt x="3066248" y="2687011"/>
                </a:lnTo>
                <a:lnTo>
                  <a:pt x="3092157" y="2650256"/>
                </a:lnTo>
                <a:lnTo>
                  <a:pt x="3117107" y="2612792"/>
                </a:lnTo>
                <a:lnTo>
                  <a:pt x="3141080" y="2574637"/>
                </a:lnTo>
                <a:lnTo>
                  <a:pt x="3164057" y="2535808"/>
                </a:lnTo>
                <a:lnTo>
                  <a:pt x="3186021" y="2496324"/>
                </a:lnTo>
                <a:lnTo>
                  <a:pt x="3206955" y="2456202"/>
                </a:lnTo>
                <a:lnTo>
                  <a:pt x="3226840" y="2415460"/>
                </a:lnTo>
                <a:lnTo>
                  <a:pt x="3245658" y="2374117"/>
                </a:lnTo>
                <a:lnTo>
                  <a:pt x="3263391" y="2332189"/>
                </a:lnTo>
                <a:lnTo>
                  <a:pt x="3280022" y="2289695"/>
                </a:lnTo>
                <a:lnTo>
                  <a:pt x="3295533" y="2246653"/>
                </a:lnTo>
                <a:lnTo>
                  <a:pt x="3309906" y="2203080"/>
                </a:lnTo>
                <a:lnTo>
                  <a:pt x="3323122" y="2158995"/>
                </a:lnTo>
                <a:lnTo>
                  <a:pt x="3335165" y="2114416"/>
                </a:lnTo>
                <a:lnTo>
                  <a:pt x="3346016" y="2069359"/>
                </a:lnTo>
                <a:lnTo>
                  <a:pt x="3355657" y="2023844"/>
                </a:lnTo>
                <a:lnTo>
                  <a:pt x="3364071" y="1977887"/>
                </a:lnTo>
                <a:lnTo>
                  <a:pt x="3371240" y="1931508"/>
                </a:lnTo>
                <a:lnTo>
                  <a:pt x="3377145" y="1884723"/>
                </a:lnTo>
                <a:lnTo>
                  <a:pt x="3381769" y="1837550"/>
                </a:lnTo>
                <a:lnTo>
                  <a:pt x="3385094" y="1790008"/>
                </a:lnTo>
                <a:lnTo>
                  <a:pt x="3387102" y="1742115"/>
                </a:lnTo>
                <a:lnTo>
                  <a:pt x="3387775" y="1693887"/>
                </a:lnTo>
                <a:lnTo>
                  <a:pt x="3387102" y="1645660"/>
                </a:lnTo>
                <a:lnTo>
                  <a:pt x="3385094" y="1597766"/>
                </a:lnTo>
                <a:lnTo>
                  <a:pt x="3381769" y="1550225"/>
                </a:lnTo>
                <a:lnTo>
                  <a:pt x="3377145" y="1503052"/>
                </a:lnTo>
                <a:lnTo>
                  <a:pt x="3371240" y="1456267"/>
                </a:lnTo>
                <a:lnTo>
                  <a:pt x="3364071" y="1409888"/>
                </a:lnTo>
                <a:lnTo>
                  <a:pt x="3355657" y="1363931"/>
                </a:lnTo>
                <a:lnTo>
                  <a:pt x="3346016" y="1318416"/>
                </a:lnTo>
                <a:lnTo>
                  <a:pt x="3335165" y="1273359"/>
                </a:lnTo>
                <a:lnTo>
                  <a:pt x="3323122" y="1228779"/>
                </a:lnTo>
                <a:lnTo>
                  <a:pt x="3309906" y="1184694"/>
                </a:lnTo>
                <a:lnTo>
                  <a:pt x="3295533" y="1141122"/>
                </a:lnTo>
                <a:lnTo>
                  <a:pt x="3280022" y="1098080"/>
                </a:lnTo>
                <a:lnTo>
                  <a:pt x="3263391" y="1055586"/>
                </a:lnTo>
                <a:lnTo>
                  <a:pt x="3245658" y="1013658"/>
                </a:lnTo>
                <a:lnTo>
                  <a:pt x="3226840" y="972315"/>
                </a:lnTo>
                <a:lnTo>
                  <a:pt x="3206955" y="931573"/>
                </a:lnTo>
                <a:lnTo>
                  <a:pt x="3186021" y="891451"/>
                </a:lnTo>
                <a:lnTo>
                  <a:pt x="3164057" y="851967"/>
                </a:lnTo>
                <a:lnTo>
                  <a:pt x="3141080" y="813138"/>
                </a:lnTo>
                <a:lnTo>
                  <a:pt x="3117107" y="774983"/>
                </a:lnTo>
                <a:lnTo>
                  <a:pt x="3092157" y="737519"/>
                </a:lnTo>
                <a:lnTo>
                  <a:pt x="3066248" y="700764"/>
                </a:lnTo>
                <a:lnTo>
                  <a:pt x="3039398" y="664736"/>
                </a:lnTo>
                <a:lnTo>
                  <a:pt x="3011623" y="629453"/>
                </a:lnTo>
                <a:lnTo>
                  <a:pt x="2982943" y="594933"/>
                </a:lnTo>
                <a:lnTo>
                  <a:pt x="2953375" y="561194"/>
                </a:lnTo>
                <a:lnTo>
                  <a:pt x="2922937" y="528253"/>
                </a:lnTo>
                <a:lnTo>
                  <a:pt x="2891647" y="496128"/>
                </a:lnTo>
                <a:lnTo>
                  <a:pt x="2859522" y="464838"/>
                </a:lnTo>
                <a:lnTo>
                  <a:pt x="2826581" y="434400"/>
                </a:lnTo>
                <a:lnTo>
                  <a:pt x="2792842" y="404832"/>
                </a:lnTo>
                <a:lnTo>
                  <a:pt x="2758322" y="376152"/>
                </a:lnTo>
                <a:lnTo>
                  <a:pt x="2723039" y="348377"/>
                </a:lnTo>
                <a:lnTo>
                  <a:pt x="2687011" y="321527"/>
                </a:lnTo>
                <a:lnTo>
                  <a:pt x="2650256" y="295617"/>
                </a:lnTo>
                <a:lnTo>
                  <a:pt x="2612792" y="270668"/>
                </a:lnTo>
                <a:lnTo>
                  <a:pt x="2574637" y="246695"/>
                </a:lnTo>
                <a:lnTo>
                  <a:pt x="2535808" y="223718"/>
                </a:lnTo>
                <a:lnTo>
                  <a:pt x="2496324" y="201753"/>
                </a:lnTo>
                <a:lnTo>
                  <a:pt x="2456202" y="180820"/>
                </a:lnTo>
                <a:lnTo>
                  <a:pt x="2415460" y="160935"/>
                </a:lnTo>
                <a:lnTo>
                  <a:pt x="2374117" y="142117"/>
                </a:lnTo>
                <a:lnTo>
                  <a:pt x="2332189" y="124384"/>
                </a:lnTo>
                <a:lnTo>
                  <a:pt x="2289695" y="107753"/>
                </a:lnTo>
                <a:lnTo>
                  <a:pt x="2246653" y="92242"/>
                </a:lnTo>
                <a:lnTo>
                  <a:pt x="2203080" y="77869"/>
                </a:lnTo>
                <a:lnTo>
                  <a:pt x="2158995" y="64652"/>
                </a:lnTo>
                <a:lnTo>
                  <a:pt x="2114416" y="52610"/>
                </a:lnTo>
                <a:lnTo>
                  <a:pt x="2069359" y="41759"/>
                </a:lnTo>
                <a:lnTo>
                  <a:pt x="2023844" y="32117"/>
                </a:lnTo>
                <a:lnTo>
                  <a:pt x="1977887" y="23704"/>
                </a:lnTo>
                <a:lnTo>
                  <a:pt x="1931508" y="16535"/>
                </a:lnTo>
                <a:lnTo>
                  <a:pt x="1884723" y="10630"/>
                </a:lnTo>
                <a:lnTo>
                  <a:pt x="1837550" y="6006"/>
                </a:lnTo>
                <a:lnTo>
                  <a:pt x="1790008" y="2681"/>
                </a:lnTo>
                <a:lnTo>
                  <a:pt x="1742115" y="673"/>
                </a:lnTo>
                <a:lnTo>
                  <a:pt x="1693887" y="0"/>
                </a:lnTo>
                <a:close/>
              </a:path>
            </a:pathLst>
          </a:custGeom>
          <a:solidFill>
            <a:schemeClr val="tx1">
              <a:lumMod val="50000"/>
              <a:lumOff val="50000"/>
            </a:schemeClr>
          </a:solidFill>
          <a:ln>
            <a:solidFill>
              <a:schemeClr val="tx1"/>
            </a:solidFill>
          </a:ln>
          <a:effectLst>
            <a:outerShdw blurRad="50800" dist="38100" dir="2700000" algn="tl" rotWithShape="0">
              <a:prstClr val="black">
                <a:alpha val="40000"/>
              </a:prstClr>
            </a:outerShdw>
          </a:effectLst>
        </p:spPr>
        <p:txBody>
          <a:bodyPr wrap="square" lIns="0" tIns="0" rIns="0" bIns="0" rtlCol="0"/>
          <a:lstStyle/>
          <a:p>
            <a:endParaRPr/>
          </a:p>
        </p:txBody>
      </p:sp>
      <p:sp>
        <p:nvSpPr>
          <p:cNvPr id="6" name="object 6"/>
          <p:cNvSpPr/>
          <p:nvPr/>
        </p:nvSpPr>
        <p:spPr>
          <a:xfrm>
            <a:off x="6285308" y="3438765"/>
            <a:ext cx="2745125" cy="2539133"/>
          </a:xfrm>
          <a:custGeom>
            <a:avLst/>
            <a:gdLst/>
            <a:ahLst/>
            <a:cxnLst/>
            <a:rect l="l" t="t" r="r" b="b"/>
            <a:pathLst>
              <a:path w="3388359" h="3388360">
                <a:moveTo>
                  <a:pt x="1693887" y="0"/>
                </a:moveTo>
                <a:lnTo>
                  <a:pt x="1645660" y="673"/>
                </a:lnTo>
                <a:lnTo>
                  <a:pt x="1597766" y="2681"/>
                </a:lnTo>
                <a:lnTo>
                  <a:pt x="1550225" y="6006"/>
                </a:lnTo>
                <a:lnTo>
                  <a:pt x="1503052" y="10630"/>
                </a:lnTo>
                <a:lnTo>
                  <a:pt x="1456267" y="16535"/>
                </a:lnTo>
                <a:lnTo>
                  <a:pt x="1409888" y="23704"/>
                </a:lnTo>
                <a:lnTo>
                  <a:pt x="1363931" y="32117"/>
                </a:lnTo>
                <a:lnTo>
                  <a:pt x="1318416" y="41759"/>
                </a:lnTo>
                <a:lnTo>
                  <a:pt x="1273359" y="52610"/>
                </a:lnTo>
                <a:lnTo>
                  <a:pt x="1228779" y="64652"/>
                </a:lnTo>
                <a:lnTo>
                  <a:pt x="1184694" y="77869"/>
                </a:lnTo>
                <a:lnTo>
                  <a:pt x="1141122" y="92242"/>
                </a:lnTo>
                <a:lnTo>
                  <a:pt x="1098080" y="107753"/>
                </a:lnTo>
                <a:lnTo>
                  <a:pt x="1055586" y="124384"/>
                </a:lnTo>
                <a:lnTo>
                  <a:pt x="1013658" y="142117"/>
                </a:lnTo>
                <a:lnTo>
                  <a:pt x="972315" y="160935"/>
                </a:lnTo>
                <a:lnTo>
                  <a:pt x="931573" y="180820"/>
                </a:lnTo>
                <a:lnTo>
                  <a:pt x="891451" y="201753"/>
                </a:lnTo>
                <a:lnTo>
                  <a:pt x="851967" y="223718"/>
                </a:lnTo>
                <a:lnTo>
                  <a:pt x="813138" y="246695"/>
                </a:lnTo>
                <a:lnTo>
                  <a:pt x="774983" y="270668"/>
                </a:lnTo>
                <a:lnTo>
                  <a:pt x="737519" y="295617"/>
                </a:lnTo>
                <a:lnTo>
                  <a:pt x="700764" y="321527"/>
                </a:lnTo>
                <a:lnTo>
                  <a:pt x="664736" y="348377"/>
                </a:lnTo>
                <a:lnTo>
                  <a:pt x="629453" y="376152"/>
                </a:lnTo>
                <a:lnTo>
                  <a:pt x="594933" y="404832"/>
                </a:lnTo>
                <a:lnTo>
                  <a:pt x="561194" y="434400"/>
                </a:lnTo>
                <a:lnTo>
                  <a:pt x="528253" y="464838"/>
                </a:lnTo>
                <a:lnTo>
                  <a:pt x="496128" y="496128"/>
                </a:lnTo>
                <a:lnTo>
                  <a:pt x="464838" y="528253"/>
                </a:lnTo>
                <a:lnTo>
                  <a:pt x="434400" y="561194"/>
                </a:lnTo>
                <a:lnTo>
                  <a:pt x="404832" y="594933"/>
                </a:lnTo>
                <a:lnTo>
                  <a:pt x="376152" y="629453"/>
                </a:lnTo>
                <a:lnTo>
                  <a:pt x="348377" y="664736"/>
                </a:lnTo>
                <a:lnTo>
                  <a:pt x="321527" y="700764"/>
                </a:lnTo>
                <a:lnTo>
                  <a:pt x="295617" y="737519"/>
                </a:lnTo>
                <a:lnTo>
                  <a:pt x="270668" y="774983"/>
                </a:lnTo>
                <a:lnTo>
                  <a:pt x="246695" y="813138"/>
                </a:lnTo>
                <a:lnTo>
                  <a:pt x="223718" y="851967"/>
                </a:lnTo>
                <a:lnTo>
                  <a:pt x="201753" y="891451"/>
                </a:lnTo>
                <a:lnTo>
                  <a:pt x="180820" y="931573"/>
                </a:lnTo>
                <a:lnTo>
                  <a:pt x="160935" y="972315"/>
                </a:lnTo>
                <a:lnTo>
                  <a:pt x="142117" y="1013658"/>
                </a:lnTo>
                <a:lnTo>
                  <a:pt x="124384" y="1055586"/>
                </a:lnTo>
                <a:lnTo>
                  <a:pt x="107753" y="1098080"/>
                </a:lnTo>
                <a:lnTo>
                  <a:pt x="92242" y="1141122"/>
                </a:lnTo>
                <a:lnTo>
                  <a:pt x="77869" y="1184694"/>
                </a:lnTo>
                <a:lnTo>
                  <a:pt x="64652" y="1228779"/>
                </a:lnTo>
                <a:lnTo>
                  <a:pt x="52610" y="1273359"/>
                </a:lnTo>
                <a:lnTo>
                  <a:pt x="41759" y="1318416"/>
                </a:lnTo>
                <a:lnTo>
                  <a:pt x="32117" y="1363931"/>
                </a:lnTo>
                <a:lnTo>
                  <a:pt x="23704" y="1409888"/>
                </a:lnTo>
                <a:lnTo>
                  <a:pt x="16535" y="1456267"/>
                </a:lnTo>
                <a:lnTo>
                  <a:pt x="10630" y="1503052"/>
                </a:lnTo>
                <a:lnTo>
                  <a:pt x="6006" y="1550225"/>
                </a:lnTo>
                <a:lnTo>
                  <a:pt x="2681" y="1597766"/>
                </a:lnTo>
                <a:lnTo>
                  <a:pt x="673" y="1645660"/>
                </a:lnTo>
                <a:lnTo>
                  <a:pt x="0" y="1693887"/>
                </a:lnTo>
                <a:lnTo>
                  <a:pt x="673" y="1742115"/>
                </a:lnTo>
                <a:lnTo>
                  <a:pt x="2681" y="1790008"/>
                </a:lnTo>
                <a:lnTo>
                  <a:pt x="6006" y="1837550"/>
                </a:lnTo>
                <a:lnTo>
                  <a:pt x="10630" y="1884723"/>
                </a:lnTo>
                <a:lnTo>
                  <a:pt x="16535" y="1931508"/>
                </a:lnTo>
                <a:lnTo>
                  <a:pt x="23704" y="1977887"/>
                </a:lnTo>
                <a:lnTo>
                  <a:pt x="32117" y="2023844"/>
                </a:lnTo>
                <a:lnTo>
                  <a:pt x="41759" y="2069359"/>
                </a:lnTo>
                <a:lnTo>
                  <a:pt x="52610" y="2114416"/>
                </a:lnTo>
                <a:lnTo>
                  <a:pt x="64652" y="2158995"/>
                </a:lnTo>
                <a:lnTo>
                  <a:pt x="77869" y="2203080"/>
                </a:lnTo>
                <a:lnTo>
                  <a:pt x="92242" y="2246653"/>
                </a:lnTo>
                <a:lnTo>
                  <a:pt x="107753" y="2289695"/>
                </a:lnTo>
                <a:lnTo>
                  <a:pt x="124384" y="2332189"/>
                </a:lnTo>
                <a:lnTo>
                  <a:pt x="142117" y="2374117"/>
                </a:lnTo>
                <a:lnTo>
                  <a:pt x="160935" y="2415460"/>
                </a:lnTo>
                <a:lnTo>
                  <a:pt x="180820" y="2456202"/>
                </a:lnTo>
                <a:lnTo>
                  <a:pt x="201753" y="2496324"/>
                </a:lnTo>
                <a:lnTo>
                  <a:pt x="223718" y="2535808"/>
                </a:lnTo>
                <a:lnTo>
                  <a:pt x="246695" y="2574637"/>
                </a:lnTo>
                <a:lnTo>
                  <a:pt x="270668" y="2612792"/>
                </a:lnTo>
                <a:lnTo>
                  <a:pt x="295617" y="2650256"/>
                </a:lnTo>
                <a:lnTo>
                  <a:pt x="321527" y="2687011"/>
                </a:lnTo>
                <a:lnTo>
                  <a:pt x="348377" y="2723039"/>
                </a:lnTo>
                <a:lnTo>
                  <a:pt x="376152" y="2758322"/>
                </a:lnTo>
                <a:lnTo>
                  <a:pt x="404832" y="2792842"/>
                </a:lnTo>
                <a:lnTo>
                  <a:pt x="434400" y="2826581"/>
                </a:lnTo>
                <a:lnTo>
                  <a:pt x="464838" y="2859522"/>
                </a:lnTo>
                <a:lnTo>
                  <a:pt x="496128" y="2891647"/>
                </a:lnTo>
                <a:lnTo>
                  <a:pt x="528253" y="2922937"/>
                </a:lnTo>
                <a:lnTo>
                  <a:pt x="561194" y="2953375"/>
                </a:lnTo>
                <a:lnTo>
                  <a:pt x="594933" y="2982943"/>
                </a:lnTo>
                <a:lnTo>
                  <a:pt x="629453" y="3011623"/>
                </a:lnTo>
                <a:lnTo>
                  <a:pt x="664736" y="3039398"/>
                </a:lnTo>
                <a:lnTo>
                  <a:pt x="700764" y="3066248"/>
                </a:lnTo>
                <a:lnTo>
                  <a:pt x="737519" y="3092157"/>
                </a:lnTo>
                <a:lnTo>
                  <a:pt x="774983" y="3117107"/>
                </a:lnTo>
                <a:lnTo>
                  <a:pt x="813138" y="3141080"/>
                </a:lnTo>
                <a:lnTo>
                  <a:pt x="851967" y="3164057"/>
                </a:lnTo>
                <a:lnTo>
                  <a:pt x="891451" y="3186021"/>
                </a:lnTo>
                <a:lnTo>
                  <a:pt x="931573" y="3206955"/>
                </a:lnTo>
                <a:lnTo>
                  <a:pt x="972315" y="3226840"/>
                </a:lnTo>
                <a:lnTo>
                  <a:pt x="1013658" y="3245658"/>
                </a:lnTo>
                <a:lnTo>
                  <a:pt x="1055586" y="3263391"/>
                </a:lnTo>
                <a:lnTo>
                  <a:pt x="1098080" y="3280022"/>
                </a:lnTo>
                <a:lnTo>
                  <a:pt x="1141122" y="3295533"/>
                </a:lnTo>
                <a:lnTo>
                  <a:pt x="1184694" y="3309906"/>
                </a:lnTo>
                <a:lnTo>
                  <a:pt x="1228779" y="3323122"/>
                </a:lnTo>
                <a:lnTo>
                  <a:pt x="1273359" y="3335165"/>
                </a:lnTo>
                <a:lnTo>
                  <a:pt x="1318416" y="3346016"/>
                </a:lnTo>
                <a:lnTo>
                  <a:pt x="1363931" y="3355657"/>
                </a:lnTo>
                <a:lnTo>
                  <a:pt x="1409888" y="3364071"/>
                </a:lnTo>
                <a:lnTo>
                  <a:pt x="1456267" y="3371240"/>
                </a:lnTo>
                <a:lnTo>
                  <a:pt x="1503052" y="3377145"/>
                </a:lnTo>
                <a:lnTo>
                  <a:pt x="1550225" y="3381769"/>
                </a:lnTo>
                <a:lnTo>
                  <a:pt x="1597766" y="3385094"/>
                </a:lnTo>
                <a:lnTo>
                  <a:pt x="1645660" y="3387102"/>
                </a:lnTo>
                <a:lnTo>
                  <a:pt x="1693887" y="3387775"/>
                </a:lnTo>
                <a:lnTo>
                  <a:pt x="1742115" y="3387102"/>
                </a:lnTo>
                <a:lnTo>
                  <a:pt x="1790008" y="3385094"/>
                </a:lnTo>
                <a:lnTo>
                  <a:pt x="1837550" y="3381769"/>
                </a:lnTo>
                <a:lnTo>
                  <a:pt x="1884723" y="3377145"/>
                </a:lnTo>
                <a:lnTo>
                  <a:pt x="1931508" y="3371240"/>
                </a:lnTo>
                <a:lnTo>
                  <a:pt x="1977887" y="3364071"/>
                </a:lnTo>
                <a:lnTo>
                  <a:pt x="2023844" y="3355657"/>
                </a:lnTo>
                <a:lnTo>
                  <a:pt x="2069359" y="3346016"/>
                </a:lnTo>
                <a:lnTo>
                  <a:pt x="2114416" y="3335165"/>
                </a:lnTo>
                <a:lnTo>
                  <a:pt x="2158995" y="3323122"/>
                </a:lnTo>
                <a:lnTo>
                  <a:pt x="2203080" y="3309906"/>
                </a:lnTo>
                <a:lnTo>
                  <a:pt x="2246653" y="3295533"/>
                </a:lnTo>
                <a:lnTo>
                  <a:pt x="2289695" y="3280022"/>
                </a:lnTo>
                <a:lnTo>
                  <a:pt x="2332189" y="3263391"/>
                </a:lnTo>
                <a:lnTo>
                  <a:pt x="2374117" y="3245658"/>
                </a:lnTo>
                <a:lnTo>
                  <a:pt x="2415460" y="3226840"/>
                </a:lnTo>
                <a:lnTo>
                  <a:pt x="2456202" y="3206955"/>
                </a:lnTo>
                <a:lnTo>
                  <a:pt x="2496324" y="3186021"/>
                </a:lnTo>
                <a:lnTo>
                  <a:pt x="2535808" y="3164057"/>
                </a:lnTo>
                <a:lnTo>
                  <a:pt x="2574637" y="3141080"/>
                </a:lnTo>
                <a:lnTo>
                  <a:pt x="2612792" y="3117107"/>
                </a:lnTo>
                <a:lnTo>
                  <a:pt x="2650256" y="3092157"/>
                </a:lnTo>
                <a:lnTo>
                  <a:pt x="2687011" y="3066248"/>
                </a:lnTo>
                <a:lnTo>
                  <a:pt x="2723039" y="3039398"/>
                </a:lnTo>
                <a:lnTo>
                  <a:pt x="2758322" y="3011623"/>
                </a:lnTo>
                <a:lnTo>
                  <a:pt x="2792842" y="2982943"/>
                </a:lnTo>
                <a:lnTo>
                  <a:pt x="2826581" y="2953375"/>
                </a:lnTo>
                <a:lnTo>
                  <a:pt x="2859522" y="2922937"/>
                </a:lnTo>
                <a:lnTo>
                  <a:pt x="2891647" y="2891647"/>
                </a:lnTo>
                <a:lnTo>
                  <a:pt x="2922937" y="2859522"/>
                </a:lnTo>
                <a:lnTo>
                  <a:pt x="2953375" y="2826581"/>
                </a:lnTo>
                <a:lnTo>
                  <a:pt x="2982943" y="2792842"/>
                </a:lnTo>
                <a:lnTo>
                  <a:pt x="3011623" y="2758322"/>
                </a:lnTo>
                <a:lnTo>
                  <a:pt x="3039398" y="2723039"/>
                </a:lnTo>
                <a:lnTo>
                  <a:pt x="3066248" y="2687011"/>
                </a:lnTo>
                <a:lnTo>
                  <a:pt x="3092157" y="2650256"/>
                </a:lnTo>
                <a:lnTo>
                  <a:pt x="3117107" y="2612792"/>
                </a:lnTo>
                <a:lnTo>
                  <a:pt x="3141080" y="2574637"/>
                </a:lnTo>
                <a:lnTo>
                  <a:pt x="3164057" y="2535808"/>
                </a:lnTo>
                <a:lnTo>
                  <a:pt x="3186021" y="2496324"/>
                </a:lnTo>
                <a:lnTo>
                  <a:pt x="3206955" y="2456202"/>
                </a:lnTo>
                <a:lnTo>
                  <a:pt x="3226840" y="2415460"/>
                </a:lnTo>
                <a:lnTo>
                  <a:pt x="3245658" y="2374117"/>
                </a:lnTo>
                <a:lnTo>
                  <a:pt x="3263391" y="2332189"/>
                </a:lnTo>
                <a:lnTo>
                  <a:pt x="3280022" y="2289695"/>
                </a:lnTo>
                <a:lnTo>
                  <a:pt x="3295533" y="2246653"/>
                </a:lnTo>
                <a:lnTo>
                  <a:pt x="3309906" y="2203080"/>
                </a:lnTo>
                <a:lnTo>
                  <a:pt x="3323122" y="2158995"/>
                </a:lnTo>
                <a:lnTo>
                  <a:pt x="3335165" y="2114416"/>
                </a:lnTo>
                <a:lnTo>
                  <a:pt x="3346016" y="2069359"/>
                </a:lnTo>
                <a:lnTo>
                  <a:pt x="3355657" y="2023844"/>
                </a:lnTo>
                <a:lnTo>
                  <a:pt x="3364071" y="1977887"/>
                </a:lnTo>
                <a:lnTo>
                  <a:pt x="3371240" y="1931508"/>
                </a:lnTo>
                <a:lnTo>
                  <a:pt x="3377145" y="1884723"/>
                </a:lnTo>
                <a:lnTo>
                  <a:pt x="3381769" y="1837550"/>
                </a:lnTo>
                <a:lnTo>
                  <a:pt x="3385094" y="1790008"/>
                </a:lnTo>
                <a:lnTo>
                  <a:pt x="3387102" y="1742115"/>
                </a:lnTo>
                <a:lnTo>
                  <a:pt x="3387775" y="1693887"/>
                </a:lnTo>
                <a:lnTo>
                  <a:pt x="3387102" y="1645660"/>
                </a:lnTo>
                <a:lnTo>
                  <a:pt x="3385094" y="1597766"/>
                </a:lnTo>
                <a:lnTo>
                  <a:pt x="3381769" y="1550225"/>
                </a:lnTo>
                <a:lnTo>
                  <a:pt x="3377145" y="1503052"/>
                </a:lnTo>
                <a:lnTo>
                  <a:pt x="3371240" y="1456267"/>
                </a:lnTo>
                <a:lnTo>
                  <a:pt x="3364071" y="1409888"/>
                </a:lnTo>
                <a:lnTo>
                  <a:pt x="3355657" y="1363931"/>
                </a:lnTo>
                <a:lnTo>
                  <a:pt x="3346016" y="1318416"/>
                </a:lnTo>
                <a:lnTo>
                  <a:pt x="3335165" y="1273359"/>
                </a:lnTo>
                <a:lnTo>
                  <a:pt x="3323122" y="1228779"/>
                </a:lnTo>
                <a:lnTo>
                  <a:pt x="3309906" y="1184694"/>
                </a:lnTo>
                <a:lnTo>
                  <a:pt x="3295533" y="1141122"/>
                </a:lnTo>
                <a:lnTo>
                  <a:pt x="3280022" y="1098080"/>
                </a:lnTo>
                <a:lnTo>
                  <a:pt x="3263391" y="1055586"/>
                </a:lnTo>
                <a:lnTo>
                  <a:pt x="3245658" y="1013658"/>
                </a:lnTo>
                <a:lnTo>
                  <a:pt x="3226840" y="972315"/>
                </a:lnTo>
                <a:lnTo>
                  <a:pt x="3206955" y="931573"/>
                </a:lnTo>
                <a:lnTo>
                  <a:pt x="3186021" y="891451"/>
                </a:lnTo>
                <a:lnTo>
                  <a:pt x="3164057" y="851967"/>
                </a:lnTo>
                <a:lnTo>
                  <a:pt x="3141080" y="813138"/>
                </a:lnTo>
                <a:lnTo>
                  <a:pt x="3117107" y="774983"/>
                </a:lnTo>
                <a:lnTo>
                  <a:pt x="3092157" y="737519"/>
                </a:lnTo>
                <a:lnTo>
                  <a:pt x="3066248" y="700764"/>
                </a:lnTo>
                <a:lnTo>
                  <a:pt x="3039398" y="664736"/>
                </a:lnTo>
                <a:lnTo>
                  <a:pt x="3011623" y="629453"/>
                </a:lnTo>
                <a:lnTo>
                  <a:pt x="2982943" y="594933"/>
                </a:lnTo>
                <a:lnTo>
                  <a:pt x="2953375" y="561194"/>
                </a:lnTo>
                <a:lnTo>
                  <a:pt x="2922937" y="528253"/>
                </a:lnTo>
                <a:lnTo>
                  <a:pt x="2891647" y="496128"/>
                </a:lnTo>
                <a:lnTo>
                  <a:pt x="2859522" y="464838"/>
                </a:lnTo>
                <a:lnTo>
                  <a:pt x="2826581" y="434400"/>
                </a:lnTo>
                <a:lnTo>
                  <a:pt x="2792842" y="404832"/>
                </a:lnTo>
                <a:lnTo>
                  <a:pt x="2758322" y="376152"/>
                </a:lnTo>
                <a:lnTo>
                  <a:pt x="2723039" y="348377"/>
                </a:lnTo>
                <a:lnTo>
                  <a:pt x="2687011" y="321527"/>
                </a:lnTo>
                <a:lnTo>
                  <a:pt x="2650256" y="295617"/>
                </a:lnTo>
                <a:lnTo>
                  <a:pt x="2612792" y="270668"/>
                </a:lnTo>
                <a:lnTo>
                  <a:pt x="2574637" y="246695"/>
                </a:lnTo>
                <a:lnTo>
                  <a:pt x="2535808" y="223718"/>
                </a:lnTo>
                <a:lnTo>
                  <a:pt x="2496324" y="201753"/>
                </a:lnTo>
                <a:lnTo>
                  <a:pt x="2456202" y="180820"/>
                </a:lnTo>
                <a:lnTo>
                  <a:pt x="2415460" y="160935"/>
                </a:lnTo>
                <a:lnTo>
                  <a:pt x="2374117" y="142117"/>
                </a:lnTo>
                <a:lnTo>
                  <a:pt x="2332189" y="124384"/>
                </a:lnTo>
                <a:lnTo>
                  <a:pt x="2289695" y="107753"/>
                </a:lnTo>
                <a:lnTo>
                  <a:pt x="2246653" y="92242"/>
                </a:lnTo>
                <a:lnTo>
                  <a:pt x="2203080" y="77869"/>
                </a:lnTo>
                <a:lnTo>
                  <a:pt x="2158995" y="64652"/>
                </a:lnTo>
                <a:lnTo>
                  <a:pt x="2114416" y="52610"/>
                </a:lnTo>
                <a:lnTo>
                  <a:pt x="2069359" y="41759"/>
                </a:lnTo>
                <a:lnTo>
                  <a:pt x="2023844" y="32117"/>
                </a:lnTo>
                <a:lnTo>
                  <a:pt x="1977887" y="23704"/>
                </a:lnTo>
                <a:lnTo>
                  <a:pt x="1931508" y="16535"/>
                </a:lnTo>
                <a:lnTo>
                  <a:pt x="1884723" y="10630"/>
                </a:lnTo>
                <a:lnTo>
                  <a:pt x="1837550" y="6006"/>
                </a:lnTo>
                <a:lnTo>
                  <a:pt x="1790008" y="2681"/>
                </a:lnTo>
                <a:lnTo>
                  <a:pt x="1742115" y="673"/>
                </a:lnTo>
                <a:lnTo>
                  <a:pt x="1693887" y="0"/>
                </a:lnTo>
                <a:close/>
              </a:path>
            </a:pathLst>
          </a:custGeom>
          <a:solidFill>
            <a:schemeClr val="tx1">
              <a:lumMod val="50000"/>
              <a:lumOff val="50000"/>
            </a:schemeClr>
          </a:solidFill>
          <a:ln>
            <a:solidFill>
              <a:schemeClr val="tx1"/>
            </a:solidFill>
          </a:ln>
          <a:effectLst>
            <a:outerShdw blurRad="50800" dist="38100" dir="2700000" algn="tl" rotWithShape="0">
              <a:prstClr val="black">
                <a:alpha val="40000"/>
              </a:prstClr>
            </a:outerShdw>
          </a:effectLst>
        </p:spPr>
        <p:txBody>
          <a:bodyPr wrap="square" lIns="0" tIns="0" rIns="0" bIns="0" rtlCol="0"/>
          <a:lstStyle/>
          <a:p>
            <a:endParaRPr/>
          </a:p>
        </p:txBody>
      </p:sp>
      <p:sp>
        <p:nvSpPr>
          <p:cNvPr id="7" name="object 7"/>
          <p:cNvSpPr/>
          <p:nvPr/>
        </p:nvSpPr>
        <p:spPr>
          <a:xfrm>
            <a:off x="9933922" y="4379470"/>
            <a:ext cx="1256973" cy="1223961"/>
          </a:xfrm>
          <a:custGeom>
            <a:avLst/>
            <a:gdLst/>
            <a:ahLst/>
            <a:cxnLst/>
            <a:rect l="l" t="t" r="r" b="b"/>
            <a:pathLst>
              <a:path w="1257300" h="1224279">
                <a:moveTo>
                  <a:pt x="628396" y="0"/>
                </a:moveTo>
                <a:lnTo>
                  <a:pt x="579287" y="1841"/>
                </a:lnTo>
                <a:lnTo>
                  <a:pt x="531212" y="7275"/>
                </a:lnTo>
                <a:lnTo>
                  <a:pt x="484310" y="16164"/>
                </a:lnTo>
                <a:lnTo>
                  <a:pt x="438722" y="28374"/>
                </a:lnTo>
                <a:lnTo>
                  <a:pt x="394586" y="43768"/>
                </a:lnTo>
                <a:lnTo>
                  <a:pt x="352043" y="62210"/>
                </a:lnTo>
                <a:lnTo>
                  <a:pt x="311232" y="83564"/>
                </a:lnTo>
                <a:lnTo>
                  <a:pt x="272293" y="107694"/>
                </a:lnTo>
                <a:lnTo>
                  <a:pt x="235366" y="134463"/>
                </a:lnTo>
                <a:lnTo>
                  <a:pt x="200590" y="163737"/>
                </a:lnTo>
                <a:lnTo>
                  <a:pt x="168105" y="195377"/>
                </a:lnTo>
                <a:lnTo>
                  <a:pt x="138051" y="229250"/>
                </a:lnTo>
                <a:lnTo>
                  <a:pt x="110568" y="265218"/>
                </a:lnTo>
                <a:lnTo>
                  <a:pt x="85794" y="303146"/>
                </a:lnTo>
                <a:lnTo>
                  <a:pt x="63871" y="342897"/>
                </a:lnTo>
                <a:lnTo>
                  <a:pt x="44936" y="384335"/>
                </a:lnTo>
                <a:lnTo>
                  <a:pt x="29132" y="427325"/>
                </a:lnTo>
                <a:lnTo>
                  <a:pt x="16596" y="471730"/>
                </a:lnTo>
                <a:lnTo>
                  <a:pt x="7469" y="517414"/>
                </a:lnTo>
                <a:lnTo>
                  <a:pt x="1890" y="564242"/>
                </a:lnTo>
                <a:lnTo>
                  <a:pt x="0" y="612076"/>
                </a:lnTo>
                <a:lnTo>
                  <a:pt x="1890" y="659909"/>
                </a:lnTo>
                <a:lnTo>
                  <a:pt x="7469" y="706735"/>
                </a:lnTo>
                <a:lnTo>
                  <a:pt x="16596" y="752418"/>
                </a:lnTo>
                <a:lnTo>
                  <a:pt x="29132" y="796822"/>
                </a:lnTo>
                <a:lnTo>
                  <a:pt x="44936" y="839812"/>
                </a:lnTo>
                <a:lnTo>
                  <a:pt x="63871" y="881250"/>
                </a:lnTo>
                <a:lnTo>
                  <a:pt x="85794" y="921001"/>
                </a:lnTo>
                <a:lnTo>
                  <a:pt x="110568" y="958928"/>
                </a:lnTo>
                <a:lnTo>
                  <a:pt x="138051" y="994897"/>
                </a:lnTo>
                <a:lnTo>
                  <a:pt x="168105" y="1028770"/>
                </a:lnTo>
                <a:lnTo>
                  <a:pt x="200590" y="1060411"/>
                </a:lnTo>
                <a:lnTo>
                  <a:pt x="235366" y="1089685"/>
                </a:lnTo>
                <a:lnTo>
                  <a:pt x="272293" y="1116455"/>
                </a:lnTo>
                <a:lnTo>
                  <a:pt x="311232" y="1140585"/>
                </a:lnTo>
                <a:lnTo>
                  <a:pt x="352043" y="1161940"/>
                </a:lnTo>
                <a:lnTo>
                  <a:pt x="394586" y="1180382"/>
                </a:lnTo>
                <a:lnTo>
                  <a:pt x="438722" y="1195777"/>
                </a:lnTo>
                <a:lnTo>
                  <a:pt x="484310" y="1207987"/>
                </a:lnTo>
                <a:lnTo>
                  <a:pt x="531212" y="1216877"/>
                </a:lnTo>
                <a:lnTo>
                  <a:pt x="579287" y="1222311"/>
                </a:lnTo>
                <a:lnTo>
                  <a:pt x="628396" y="1224153"/>
                </a:lnTo>
                <a:lnTo>
                  <a:pt x="677504" y="1222311"/>
                </a:lnTo>
                <a:lnTo>
                  <a:pt x="725579" y="1216877"/>
                </a:lnTo>
                <a:lnTo>
                  <a:pt x="772481" y="1207987"/>
                </a:lnTo>
                <a:lnTo>
                  <a:pt x="818069" y="1195777"/>
                </a:lnTo>
                <a:lnTo>
                  <a:pt x="862205" y="1180382"/>
                </a:lnTo>
                <a:lnTo>
                  <a:pt x="904748" y="1161940"/>
                </a:lnTo>
                <a:lnTo>
                  <a:pt x="945559" y="1140585"/>
                </a:lnTo>
                <a:lnTo>
                  <a:pt x="984498" y="1116455"/>
                </a:lnTo>
                <a:lnTo>
                  <a:pt x="1021425" y="1089685"/>
                </a:lnTo>
                <a:lnTo>
                  <a:pt x="1056201" y="1060411"/>
                </a:lnTo>
                <a:lnTo>
                  <a:pt x="1088686" y="1028770"/>
                </a:lnTo>
                <a:lnTo>
                  <a:pt x="1118740" y="994897"/>
                </a:lnTo>
                <a:lnTo>
                  <a:pt x="1146223" y="958928"/>
                </a:lnTo>
                <a:lnTo>
                  <a:pt x="1170997" y="921001"/>
                </a:lnTo>
                <a:lnTo>
                  <a:pt x="1192920" y="881250"/>
                </a:lnTo>
                <a:lnTo>
                  <a:pt x="1211855" y="839812"/>
                </a:lnTo>
                <a:lnTo>
                  <a:pt x="1227659" y="796822"/>
                </a:lnTo>
                <a:lnTo>
                  <a:pt x="1240195" y="752418"/>
                </a:lnTo>
                <a:lnTo>
                  <a:pt x="1249322" y="706735"/>
                </a:lnTo>
                <a:lnTo>
                  <a:pt x="1254901" y="659909"/>
                </a:lnTo>
                <a:lnTo>
                  <a:pt x="1256792" y="612076"/>
                </a:lnTo>
                <a:lnTo>
                  <a:pt x="1254901" y="564242"/>
                </a:lnTo>
                <a:lnTo>
                  <a:pt x="1249322" y="517414"/>
                </a:lnTo>
                <a:lnTo>
                  <a:pt x="1240195" y="471730"/>
                </a:lnTo>
                <a:lnTo>
                  <a:pt x="1227659" y="427325"/>
                </a:lnTo>
                <a:lnTo>
                  <a:pt x="1211855" y="384335"/>
                </a:lnTo>
                <a:lnTo>
                  <a:pt x="1192920" y="342897"/>
                </a:lnTo>
                <a:lnTo>
                  <a:pt x="1170997" y="303146"/>
                </a:lnTo>
                <a:lnTo>
                  <a:pt x="1146223" y="265218"/>
                </a:lnTo>
                <a:lnTo>
                  <a:pt x="1118740" y="229250"/>
                </a:lnTo>
                <a:lnTo>
                  <a:pt x="1088686" y="195377"/>
                </a:lnTo>
                <a:lnTo>
                  <a:pt x="1056201" y="163737"/>
                </a:lnTo>
                <a:lnTo>
                  <a:pt x="1021425" y="134463"/>
                </a:lnTo>
                <a:lnTo>
                  <a:pt x="984498" y="107694"/>
                </a:lnTo>
                <a:lnTo>
                  <a:pt x="945559" y="83564"/>
                </a:lnTo>
                <a:lnTo>
                  <a:pt x="904748" y="62210"/>
                </a:lnTo>
                <a:lnTo>
                  <a:pt x="862205" y="43768"/>
                </a:lnTo>
                <a:lnTo>
                  <a:pt x="818069" y="28374"/>
                </a:lnTo>
                <a:lnTo>
                  <a:pt x="772481" y="16164"/>
                </a:lnTo>
                <a:lnTo>
                  <a:pt x="725579" y="7275"/>
                </a:lnTo>
                <a:lnTo>
                  <a:pt x="677504" y="1841"/>
                </a:lnTo>
                <a:lnTo>
                  <a:pt x="628396" y="0"/>
                </a:lnTo>
                <a:close/>
              </a:path>
            </a:pathLst>
          </a:custGeom>
          <a:solidFill>
            <a:schemeClr val="tx1">
              <a:lumMod val="50000"/>
              <a:lumOff val="50000"/>
            </a:schemeClr>
          </a:solidFill>
          <a:ln>
            <a:solidFill>
              <a:schemeClr val="tx1"/>
            </a:solidFill>
          </a:ln>
          <a:effectLst>
            <a:outerShdw blurRad="50800" dist="38100" dir="2700000" algn="tl" rotWithShape="0">
              <a:prstClr val="black">
                <a:alpha val="40000"/>
              </a:prstClr>
            </a:outerShdw>
          </a:effectLst>
        </p:spPr>
        <p:txBody>
          <a:bodyPr wrap="square" lIns="0" tIns="0" rIns="0" bIns="0" rtlCol="0"/>
          <a:lstStyle/>
          <a:p>
            <a:endParaRPr>
              <a:solidFill>
                <a:schemeClr val="bg2"/>
              </a:solidFill>
            </a:endParaRPr>
          </a:p>
        </p:txBody>
      </p:sp>
      <p:sp>
        <p:nvSpPr>
          <p:cNvPr id="9" name="object 9"/>
          <p:cNvSpPr txBox="1"/>
          <p:nvPr/>
        </p:nvSpPr>
        <p:spPr>
          <a:xfrm>
            <a:off x="718809" y="1493536"/>
            <a:ext cx="5358780" cy="3151757"/>
          </a:xfrm>
          <a:prstGeom prst="rect">
            <a:avLst/>
          </a:prstGeom>
        </p:spPr>
        <p:txBody>
          <a:bodyPr vert="horz" wrap="square" lIns="0" tIns="12697" rIns="0" bIns="0" rtlCol="0">
            <a:spAutoFit/>
          </a:bodyPr>
          <a:lstStyle/>
          <a:p>
            <a:pPr>
              <a:spcBef>
                <a:spcPts val="20"/>
              </a:spcBef>
            </a:pPr>
            <a:endParaRPr lang="en-US" sz="36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12696" marR="5078">
              <a:lnSpc>
                <a:spcPct val="111100"/>
              </a:lnSpc>
            </a:pPr>
            <a:r>
              <a:rPr lang="en-US" sz="2000" spc="3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AS FACEBOOK’S AD REVENUE GROWS EACH YEAR, THEY ALSO GROW THEIR CAPABILITIES. </a:t>
            </a:r>
            <a:endParaRPr lang="en-US" sz="2800" spc="3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endParaRPr>
          </a:p>
          <a:p>
            <a:pPr marL="12696" marR="5078">
              <a:lnSpc>
                <a:spcPct val="111100"/>
              </a:lnSpc>
            </a:pPr>
            <a:endParaRPr lang="en-US" sz="28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12696" marR="5078">
              <a:lnSpc>
                <a:spcPct val="111100"/>
              </a:lnSpc>
            </a:pPr>
            <a:r>
              <a:rPr lang="en-US" sz="2000" b="1"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Best practices to get the most out of paid spend: </a:t>
            </a:r>
          </a:p>
          <a:p>
            <a:pPr marL="12696" marR="5078">
              <a:lnSpc>
                <a:spcPct val="111100"/>
              </a:lnSpc>
            </a:pPr>
            <a:endPar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12696" marR="5078">
              <a:lnSpc>
                <a:spcPct val="111100"/>
              </a:lnSpc>
            </a:pPr>
            <a:endParaRPr lang="en-US" sz="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3" name="Title 22"/>
          <p:cNvSpPr>
            <a:spLocks noGrp="1"/>
          </p:cNvSpPr>
          <p:nvPr>
            <p:ph type="title" idx="4294967295"/>
          </p:nvPr>
        </p:nvSpPr>
        <p:spPr>
          <a:xfrm>
            <a:off x="608012" y="622747"/>
            <a:ext cx="10790602" cy="701492"/>
          </a:xfrm>
          <a:prstGeom prst="rect">
            <a:avLst/>
          </a:prstGeom>
        </p:spPr>
        <p:txBody>
          <a:bodyPr/>
          <a:lstStyle/>
          <a:p>
            <a:pPr algn="l"/>
            <a:r>
              <a:rPr lang="en-US" dirty="0">
                <a:cs typeface="Arial" panose="020B0604020202020204" pitchFamily="34" charset="0"/>
              </a:rPr>
              <a:t>REACH YOUR TARGET AUDIENCE WITH PAID SPEND</a:t>
            </a:r>
          </a:p>
        </p:txBody>
      </p:sp>
      <p:sp>
        <p:nvSpPr>
          <p:cNvPr id="24" name="TextBox 23"/>
          <p:cNvSpPr txBox="1"/>
          <p:nvPr/>
        </p:nvSpPr>
        <p:spPr>
          <a:xfrm>
            <a:off x="6670137" y="1944844"/>
            <a:ext cx="1018665" cy="861550"/>
          </a:xfrm>
          <a:prstGeom prst="rect">
            <a:avLst/>
          </a:prstGeom>
          <a:noFill/>
        </p:spPr>
        <p:txBody>
          <a:bodyPr wrap="square" rtlCol="0">
            <a:spAutoFit/>
          </a:bodyPr>
          <a:lstStyle/>
          <a:p>
            <a:pPr algn="ctr"/>
            <a:r>
              <a:rPr lang="en-US" sz="3599" b="1" dirty="0">
                <a:solidFill>
                  <a:schemeClr val="bg2"/>
                </a:solidFill>
                <a:latin typeface="Arial" panose="020B0604020202020204" pitchFamily="34" charset="0"/>
                <a:cs typeface="Arial" panose="020B0604020202020204" pitchFamily="34" charset="0"/>
              </a:rPr>
              <a:t>3 </a:t>
            </a:r>
            <a:r>
              <a:rPr lang="en-US" sz="1400" b="1" dirty="0">
                <a:solidFill>
                  <a:schemeClr val="bg2"/>
                </a:solidFill>
                <a:latin typeface="Arial" panose="020B0604020202020204" pitchFamily="34" charset="0"/>
                <a:cs typeface="Arial" panose="020B0604020202020204" pitchFamily="34" charset="0"/>
              </a:rPr>
              <a:t>Platforms</a:t>
            </a:r>
          </a:p>
        </p:txBody>
      </p:sp>
      <p:sp>
        <p:nvSpPr>
          <p:cNvPr id="25" name="TextBox 24"/>
          <p:cNvSpPr txBox="1"/>
          <p:nvPr/>
        </p:nvSpPr>
        <p:spPr>
          <a:xfrm>
            <a:off x="8561861" y="1631333"/>
            <a:ext cx="2371108" cy="1784639"/>
          </a:xfrm>
          <a:prstGeom prst="rect">
            <a:avLst/>
          </a:prstGeom>
          <a:noFill/>
        </p:spPr>
        <p:txBody>
          <a:bodyPr wrap="square" rtlCol="0">
            <a:spAutoFit/>
          </a:bodyPr>
          <a:lstStyle/>
          <a:p>
            <a:pPr algn="ctr"/>
            <a:r>
              <a:rPr lang="en-US" sz="5398" b="1" dirty="0">
                <a:solidFill>
                  <a:schemeClr val="bg2"/>
                </a:solidFill>
                <a:latin typeface="Arial" panose="020B0604020202020204" pitchFamily="34" charset="0"/>
                <a:cs typeface="Arial" panose="020B0604020202020204" pitchFamily="34" charset="0"/>
              </a:rPr>
              <a:t>300+ </a:t>
            </a:r>
          </a:p>
          <a:p>
            <a:pPr algn="ctr"/>
            <a:r>
              <a:rPr lang="en-US" sz="2799" b="1" dirty="0">
                <a:solidFill>
                  <a:schemeClr val="bg2"/>
                </a:solidFill>
                <a:latin typeface="Arial" panose="020B0604020202020204" pitchFamily="34" charset="0"/>
                <a:cs typeface="Arial" panose="020B0604020202020204" pitchFamily="34" charset="0"/>
              </a:rPr>
              <a:t>Targeting Categories</a:t>
            </a:r>
          </a:p>
        </p:txBody>
      </p:sp>
      <p:sp>
        <p:nvSpPr>
          <p:cNvPr id="26" name="TextBox 25"/>
          <p:cNvSpPr txBox="1"/>
          <p:nvPr/>
        </p:nvSpPr>
        <p:spPr>
          <a:xfrm>
            <a:off x="6760615" y="3983745"/>
            <a:ext cx="1963286" cy="1353864"/>
          </a:xfrm>
          <a:prstGeom prst="rect">
            <a:avLst/>
          </a:prstGeom>
          <a:noFill/>
        </p:spPr>
        <p:txBody>
          <a:bodyPr wrap="square" rtlCol="0">
            <a:spAutoFit/>
          </a:bodyPr>
          <a:lstStyle/>
          <a:p>
            <a:pPr algn="ctr"/>
            <a:r>
              <a:rPr lang="en-US" sz="5398" b="1" dirty="0">
                <a:solidFill>
                  <a:schemeClr val="bg2"/>
                </a:solidFill>
                <a:latin typeface="Arial" panose="020B0604020202020204" pitchFamily="34" charset="0"/>
                <a:cs typeface="Arial" panose="020B0604020202020204" pitchFamily="34" charset="0"/>
              </a:rPr>
              <a:t>40+ </a:t>
            </a:r>
          </a:p>
          <a:p>
            <a:pPr algn="ctr"/>
            <a:r>
              <a:rPr lang="en-US" sz="2799" b="1" dirty="0">
                <a:solidFill>
                  <a:schemeClr val="bg2"/>
                </a:solidFill>
                <a:latin typeface="Arial" panose="020B0604020202020204" pitchFamily="34" charset="0"/>
                <a:cs typeface="Arial" panose="020B0604020202020204" pitchFamily="34" charset="0"/>
              </a:rPr>
              <a:t>Ad Types </a:t>
            </a:r>
          </a:p>
        </p:txBody>
      </p:sp>
      <p:sp>
        <p:nvSpPr>
          <p:cNvPr id="27" name="TextBox 26"/>
          <p:cNvSpPr txBox="1"/>
          <p:nvPr/>
        </p:nvSpPr>
        <p:spPr>
          <a:xfrm>
            <a:off x="10059976" y="4645293"/>
            <a:ext cx="1018665" cy="692317"/>
          </a:xfrm>
          <a:prstGeom prst="rect">
            <a:avLst/>
          </a:prstGeom>
          <a:noFill/>
        </p:spPr>
        <p:txBody>
          <a:bodyPr wrap="square" rtlCol="0">
            <a:spAutoFit/>
          </a:bodyPr>
          <a:lstStyle/>
          <a:p>
            <a:pPr algn="ctr"/>
            <a:r>
              <a:rPr lang="en-US" sz="2799" b="1" dirty="0">
                <a:solidFill>
                  <a:schemeClr val="bg2"/>
                </a:solidFill>
                <a:latin typeface="Arial" panose="020B0604020202020204" pitchFamily="34" charset="0"/>
                <a:cs typeface="Arial" panose="020B0604020202020204" pitchFamily="34" charset="0"/>
              </a:rPr>
              <a:t>12 </a:t>
            </a:r>
          </a:p>
          <a:p>
            <a:pPr algn="ctr"/>
            <a:r>
              <a:rPr lang="en-US" sz="1100" b="1" dirty="0">
                <a:solidFill>
                  <a:schemeClr val="bg2"/>
                </a:solidFill>
                <a:latin typeface="Arial" panose="020B0604020202020204" pitchFamily="34" charset="0"/>
                <a:cs typeface="Arial" panose="020B0604020202020204" pitchFamily="34" charset="0"/>
              </a:rPr>
              <a:t>Placements </a:t>
            </a:r>
          </a:p>
        </p:txBody>
      </p:sp>
      <p:sp>
        <p:nvSpPr>
          <p:cNvPr id="15" name="object 3"/>
          <p:cNvSpPr txBox="1"/>
          <p:nvPr/>
        </p:nvSpPr>
        <p:spPr>
          <a:xfrm>
            <a:off x="1037797" y="4275206"/>
            <a:ext cx="4974591" cy="2323621"/>
          </a:xfrm>
          <a:prstGeom prst="rect">
            <a:avLst/>
          </a:prstGeom>
        </p:spPr>
        <p:txBody>
          <a:bodyPr vert="horz" wrap="square" lIns="0" tIns="12697" rIns="0" bIns="0" rtlCol="0">
            <a:spAutoFit/>
          </a:bodyPr>
          <a:lstStyle/>
          <a:p>
            <a:pPr marL="355493" marR="5078" indent="-342797">
              <a:lnSpc>
                <a:spcPct val="111100"/>
              </a:lnSpc>
              <a:spcBef>
                <a:spcPts val="100"/>
              </a:spcBef>
              <a:buFont typeface="Arial" panose="020B0604020202020204" pitchFamily="34" charset="0"/>
              <a:buChar char="•"/>
            </a:pPr>
            <a:r>
              <a:rPr lang="en-US" sz="1999"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Always support organic content</a:t>
            </a:r>
            <a:endParaRPr lang="en-US" sz="2399"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42797" indent="-342797">
              <a:spcBef>
                <a:spcPts val="40"/>
              </a:spcBef>
              <a:buFont typeface="Arial" panose="020B0604020202020204" pitchFamily="34" charset="0"/>
              <a:buChar char="•"/>
            </a:pPr>
            <a:endParaRPr sz="2399"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55493" indent="-342797">
              <a:buFont typeface="Arial" panose="020B0604020202020204" pitchFamily="34" charset="0"/>
              <a:buChar char="•"/>
            </a:pPr>
            <a:r>
              <a:rPr lang="en-US" sz="1999"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Spend $5 minimum per day per campaign</a:t>
            </a:r>
            <a:endParaRPr lang="en-US" sz="2399"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42797" indent="-342797">
              <a:buFont typeface="Arial" panose="020B0604020202020204" pitchFamily="34" charset="0"/>
              <a:buChar char="•"/>
            </a:pPr>
            <a:endParaRPr sz="2399"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55493" indent="-342797">
              <a:buFont typeface="Arial" panose="020B0604020202020204" pitchFamily="34" charset="0"/>
              <a:buChar char="•"/>
            </a:pPr>
            <a:r>
              <a:rPr lang="en-US" sz="1999"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Plan budgets annually, but select campaigns based on need periods </a:t>
            </a:r>
            <a:endParaRPr sz="1999"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 name="Slide Number Placeholder 1">
            <a:extLst>
              <a:ext uri="{FF2B5EF4-FFF2-40B4-BE49-F238E27FC236}">
                <a16:creationId xmlns:a16="http://schemas.microsoft.com/office/drawing/2014/main" id="{2ADDDF54-88BA-2C48-AAC1-6E505227BD7C}"/>
              </a:ext>
            </a:extLst>
          </p:cNvPr>
          <p:cNvSpPr>
            <a:spLocks noGrp="1"/>
          </p:cNvSpPr>
          <p:nvPr>
            <p:ph type="sldNum" sz="quarter" idx="12"/>
          </p:nvPr>
        </p:nvSpPr>
        <p:spPr/>
        <p:txBody>
          <a:bodyPr/>
          <a:lstStyle/>
          <a:p>
            <a:fld id="{D892850B-DA50-CC42-8736-8A9DEF81848B}" type="slidenum">
              <a:rPr lang="en-US" smtClean="0"/>
              <a:t>11</a:t>
            </a:fld>
            <a:endParaRPr lang="en-US"/>
          </a:p>
        </p:txBody>
      </p:sp>
    </p:spTree>
    <p:extLst>
      <p:ext uri="{BB962C8B-B14F-4D97-AF65-F5344CB8AC3E}">
        <p14:creationId xmlns:p14="http://schemas.microsoft.com/office/powerpoint/2010/main" val="22570767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F0F52-EB8D-5D4A-B8B9-22DF1E591E36}"/>
              </a:ext>
            </a:extLst>
          </p:cNvPr>
          <p:cNvSpPr>
            <a:spLocks noGrp="1"/>
          </p:cNvSpPr>
          <p:nvPr>
            <p:ph type="title" idx="4294967295"/>
          </p:nvPr>
        </p:nvSpPr>
        <p:spPr>
          <a:xfrm>
            <a:off x="684212" y="609600"/>
            <a:ext cx="11201400" cy="1330912"/>
          </a:xfrm>
        </p:spPr>
        <p:txBody>
          <a:bodyPr>
            <a:noAutofit/>
          </a:bodyPr>
          <a:lstStyle/>
          <a:p>
            <a:r>
              <a:rPr lang="en-US" dirty="0"/>
              <a:t>ENGAGING GUESTS THROUGH SOCIAL MEDIA MONITORING</a:t>
            </a:r>
            <a:br>
              <a:rPr lang="en-US" sz="7200" dirty="0"/>
            </a:br>
            <a:r>
              <a:rPr lang="en-US" sz="6000" kern="0" dirty="0">
                <a:cs typeface="Arial" panose="020B0604020202020204" pitchFamily="34" charset="0"/>
              </a:rPr>
              <a:t> </a:t>
            </a:r>
            <a:br>
              <a:rPr lang="en-US" sz="5400" kern="0" dirty="0">
                <a:solidFill>
                  <a:schemeClr val="tx1"/>
                </a:solidFill>
                <a:cs typeface="Arial" panose="020B0604020202020204" pitchFamily="34" charset="0"/>
              </a:rPr>
            </a:br>
            <a:endParaRPr lang="en-US" sz="5400" dirty="0"/>
          </a:p>
        </p:txBody>
      </p:sp>
    </p:spTree>
    <p:extLst>
      <p:ext uri="{BB962C8B-B14F-4D97-AF65-F5344CB8AC3E}">
        <p14:creationId xmlns:p14="http://schemas.microsoft.com/office/powerpoint/2010/main" val="3757366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2568986" y="2990031"/>
            <a:ext cx="2888365" cy="880933"/>
          </a:xfrm>
          <a:prstGeom prst="rect">
            <a:avLst/>
          </a:prstGeom>
          <a:noFill/>
        </p:spPr>
        <p:txBody>
          <a:bodyPr wrap="square" lIns="82283" tIns="41141" rIns="82283" bIns="41141" rtlCol="0">
            <a:spAutoFit/>
          </a:bodyPr>
          <a:lstStyle/>
          <a:p>
            <a:pPr algn="ctr">
              <a:lnSpc>
                <a:spcPct val="110000"/>
              </a:lnSpc>
            </a:pPr>
            <a:r>
              <a:rPr lang="en-US" sz="1600" dirty="0">
                <a:solidFill>
                  <a:srgbClr val="00ACB6"/>
                </a:solidFill>
                <a:latin typeface="Open Sans Light" panose="020B0306030504020204" pitchFamily="34" charset="0"/>
                <a:ea typeface="Open Sans Light" panose="020B0306030504020204" pitchFamily="34" charset="0"/>
                <a:cs typeface="Open Sans Light" panose="020B0306030504020204" pitchFamily="34" charset="0"/>
              </a:rPr>
              <a:t>Of social media users expect a brand to respond </a:t>
            </a:r>
            <a:r>
              <a:rPr lang="en-US" sz="1600" b="1" dirty="0">
                <a:solidFill>
                  <a:srgbClr val="00ACB6"/>
                </a:solidFill>
                <a:latin typeface="Open Sans Light" panose="020B0306030504020204" pitchFamily="34" charset="0"/>
                <a:ea typeface="Open Sans Light" panose="020B0306030504020204" pitchFamily="34" charset="0"/>
                <a:cs typeface="Open Sans Light" panose="020B0306030504020204" pitchFamily="34" charset="0"/>
              </a:rPr>
              <a:t>with 2 hours</a:t>
            </a:r>
          </a:p>
        </p:txBody>
      </p:sp>
      <p:sp>
        <p:nvSpPr>
          <p:cNvPr id="23" name="TextBox 22"/>
          <p:cNvSpPr txBox="1"/>
          <p:nvPr/>
        </p:nvSpPr>
        <p:spPr>
          <a:xfrm>
            <a:off x="2513012" y="4604692"/>
            <a:ext cx="2888365" cy="1151711"/>
          </a:xfrm>
          <a:prstGeom prst="rect">
            <a:avLst/>
          </a:prstGeom>
          <a:noFill/>
        </p:spPr>
        <p:txBody>
          <a:bodyPr wrap="square" lIns="82283" tIns="41141" rIns="82283" bIns="41141" rtlCol="0">
            <a:spAutoFit/>
          </a:bodyPr>
          <a:lstStyle/>
          <a:p>
            <a:pPr algn="ctr">
              <a:lnSpc>
                <a:spcPct val="110000"/>
              </a:lnSpc>
            </a:pPr>
            <a:r>
              <a:rPr lang="en-US" sz="1600"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Of social media users expect a brand to respond </a:t>
            </a:r>
            <a:r>
              <a:rPr lang="en-US" sz="1600" b="1"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within one hour </a:t>
            </a:r>
            <a:r>
              <a:rPr lang="en-US" sz="1600" dirty="0">
                <a:solidFill>
                  <a:srgbClr val="C00000"/>
                </a:solidFill>
                <a:latin typeface="Open Sans Light" panose="020B0306030504020204" pitchFamily="34" charset="0"/>
                <a:ea typeface="Open Sans Light" panose="020B0306030504020204" pitchFamily="34" charset="0"/>
                <a:cs typeface="Open Sans Light" panose="020B0306030504020204" pitchFamily="34" charset="0"/>
              </a:rPr>
              <a:t>if they are complaining</a:t>
            </a:r>
          </a:p>
        </p:txBody>
      </p:sp>
      <p:sp>
        <p:nvSpPr>
          <p:cNvPr id="27" name="TextBox 26">
            <a:extLst>
              <a:ext uri="{FF2B5EF4-FFF2-40B4-BE49-F238E27FC236}">
                <a16:creationId xmlns:a16="http://schemas.microsoft.com/office/drawing/2014/main" id="{FC322237-BFAF-C941-BB30-3F45EAC451F6}"/>
              </a:ext>
            </a:extLst>
          </p:cNvPr>
          <p:cNvSpPr txBox="1"/>
          <p:nvPr/>
        </p:nvSpPr>
        <p:spPr>
          <a:xfrm>
            <a:off x="531812" y="1939578"/>
            <a:ext cx="4943982" cy="338554"/>
          </a:xfrm>
          <a:prstGeom prst="rect">
            <a:avLst/>
          </a:prstGeom>
          <a:noFill/>
        </p:spPr>
        <p:txBody>
          <a:bodyPr wrap="none" rtlCol="0">
            <a:spAutoFit/>
          </a:bodyPr>
          <a:lstStyle/>
          <a:p>
            <a:r>
              <a:rPr lang="en-US" sz="1600" cap="all" dirty="0">
                <a:solidFill>
                  <a:schemeClr val="tx1">
                    <a:lumMod val="50000"/>
                    <a:lumOff val="50000"/>
                  </a:schemeClr>
                </a:solidFill>
                <a:latin typeface="Montserrat" charset="0"/>
                <a:ea typeface="Montserrat" charset="0"/>
                <a:cs typeface="Montserrat" charset="0"/>
              </a:rPr>
              <a:t>KEY COMPONENT OF ANY SOCIAL STRATEGY</a:t>
            </a:r>
          </a:p>
        </p:txBody>
      </p:sp>
      <p:pic>
        <p:nvPicPr>
          <p:cNvPr id="24" name="Picture 23">
            <a:extLst>
              <a:ext uri="{FF2B5EF4-FFF2-40B4-BE49-F238E27FC236}">
                <a16:creationId xmlns:a16="http://schemas.microsoft.com/office/drawing/2014/main" id="{5DD3A733-B575-6B43-B436-FEFE0E6C1E2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101778" y="893"/>
            <a:ext cx="6087049" cy="6856891"/>
          </a:xfrm>
          <a:prstGeom prst="rect">
            <a:avLst/>
          </a:prstGeom>
        </p:spPr>
      </p:pic>
      <p:sp>
        <p:nvSpPr>
          <p:cNvPr id="28" name="object 2">
            <a:extLst>
              <a:ext uri="{FF2B5EF4-FFF2-40B4-BE49-F238E27FC236}">
                <a16:creationId xmlns:a16="http://schemas.microsoft.com/office/drawing/2014/main" id="{F24A503C-B2E8-2040-896A-4E72BC26EEC9}"/>
              </a:ext>
            </a:extLst>
          </p:cNvPr>
          <p:cNvSpPr txBox="1">
            <a:spLocks noGrp="1"/>
          </p:cNvSpPr>
          <p:nvPr>
            <p:ph type="title"/>
          </p:nvPr>
        </p:nvSpPr>
        <p:spPr>
          <a:xfrm>
            <a:off x="596736" y="518466"/>
            <a:ext cx="5174283" cy="1418465"/>
          </a:xfrm>
          <a:prstGeom prst="rect">
            <a:avLst/>
          </a:prstGeom>
        </p:spPr>
        <p:txBody>
          <a:bodyPr vert="horz" wrap="square" lIns="0" tIns="134747" rIns="0" bIns="0" rtlCol="0">
            <a:spAutoFit/>
          </a:bodyPr>
          <a:lstStyle/>
          <a:p>
            <a:pPr marL="7700" marR="3080">
              <a:lnSpc>
                <a:spcPts val="4996"/>
              </a:lnSpc>
              <a:spcBef>
                <a:spcPts val="1061"/>
              </a:spcBef>
            </a:pPr>
            <a:r>
              <a:rPr lang="en-US" sz="4800" b="1" spc="55" dirty="0">
                <a:latin typeface="Montserrat" panose="02000505000000020004" pitchFamily="2" charset="77"/>
              </a:rPr>
              <a:t>COMMUNITY </a:t>
            </a:r>
            <a:br>
              <a:rPr lang="en-US" sz="4800" b="1" spc="55" dirty="0">
                <a:latin typeface="Montserrat" panose="02000505000000020004" pitchFamily="2" charset="77"/>
              </a:rPr>
            </a:br>
            <a:r>
              <a:rPr lang="en-US" sz="4800" b="1" spc="55" dirty="0">
                <a:latin typeface="Montserrat" panose="02000505000000020004" pitchFamily="2" charset="77"/>
              </a:rPr>
              <a:t>MANAGEMENT</a:t>
            </a:r>
            <a:endParaRPr sz="4800" b="1" spc="91" dirty="0">
              <a:latin typeface="Montserrat" panose="02000505000000020004" pitchFamily="2" charset="77"/>
            </a:endParaRPr>
          </a:p>
        </p:txBody>
      </p:sp>
      <p:sp>
        <p:nvSpPr>
          <p:cNvPr id="2" name="Slide Number Placeholder 1">
            <a:extLst>
              <a:ext uri="{FF2B5EF4-FFF2-40B4-BE49-F238E27FC236}">
                <a16:creationId xmlns:a16="http://schemas.microsoft.com/office/drawing/2014/main" id="{DB42AB08-5023-1F48-BD07-4F581BD96D74}"/>
              </a:ext>
            </a:extLst>
          </p:cNvPr>
          <p:cNvSpPr>
            <a:spLocks noGrp="1"/>
          </p:cNvSpPr>
          <p:nvPr>
            <p:ph type="sldNum" sz="quarter" idx="4"/>
          </p:nvPr>
        </p:nvSpPr>
        <p:spPr/>
        <p:txBody>
          <a:bodyPr/>
          <a:lstStyle/>
          <a:p>
            <a:fld id="{B3962490-03BD-6449-96E2-966DD2D2C268}" type="slidenum">
              <a:rPr lang="en-US" smtClean="0"/>
              <a:t>13</a:t>
            </a:fld>
            <a:endParaRPr lang="en-US"/>
          </a:p>
        </p:txBody>
      </p:sp>
      <p:sp>
        <p:nvSpPr>
          <p:cNvPr id="30" name="Rectangle 29">
            <a:extLst>
              <a:ext uri="{FF2B5EF4-FFF2-40B4-BE49-F238E27FC236}">
                <a16:creationId xmlns:a16="http://schemas.microsoft.com/office/drawing/2014/main" id="{C5D69FE2-8B9F-B54A-8E6D-E0A966325C8A}"/>
              </a:ext>
            </a:extLst>
          </p:cNvPr>
          <p:cNvSpPr/>
          <p:nvPr/>
        </p:nvSpPr>
        <p:spPr>
          <a:xfrm>
            <a:off x="1123957" y="3041811"/>
            <a:ext cx="1303434" cy="764055"/>
          </a:xfrm>
          <a:prstGeom prst="rect">
            <a:avLst/>
          </a:prstGeom>
        </p:spPr>
        <p:txBody>
          <a:bodyPr wrap="none">
            <a:spAutoFit/>
          </a:bodyPr>
          <a:lstStyle/>
          <a:p>
            <a:r>
              <a:rPr lang="en-US" sz="4365" b="1" spc="-67" dirty="0">
                <a:solidFill>
                  <a:srgbClr val="00ACB6"/>
                </a:solidFill>
                <a:latin typeface="Montserrat"/>
                <a:cs typeface="Montserrat"/>
              </a:rPr>
              <a:t>65%</a:t>
            </a:r>
            <a:endParaRPr lang="en-US" sz="728" dirty="0">
              <a:solidFill>
                <a:srgbClr val="00ACB6"/>
              </a:solidFill>
            </a:endParaRPr>
          </a:p>
        </p:txBody>
      </p:sp>
      <p:sp>
        <p:nvSpPr>
          <p:cNvPr id="31" name="Rectangle 30">
            <a:extLst>
              <a:ext uri="{FF2B5EF4-FFF2-40B4-BE49-F238E27FC236}">
                <a16:creationId xmlns:a16="http://schemas.microsoft.com/office/drawing/2014/main" id="{FA539EAD-29CC-594D-BE8C-745B4CE03C2F}"/>
              </a:ext>
            </a:extLst>
          </p:cNvPr>
          <p:cNvSpPr/>
          <p:nvPr/>
        </p:nvSpPr>
        <p:spPr>
          <a:xfrm>
            <a:off x="1190900" y="4748626"/>
            <a:ext cx="1279389" cy="764055"/>
          </a:xfrm>
          <a:prstGeom prst="rect">
            <a:avLst/>
          </a:prstGeom>
        </p:spPr>
        <p:txBody>
          <a:bodyPr wrap="none">
            <a:spAutoFit/>
          </a:bodyPr>
          <a:lstStyle/>
          <a:p>
            <a:r>
              <a:rPr lang="en-US" sz="4365" b="1" spc="-67" dirty="0">
                <a:solidFill>
                  <a:srgbClr val="C00000"/>
                </a:solidFill>
                <a:latin typeface="Montserrat"/>
                <a:cs typeface="Montserrat"/>
              </a:rPr>
              <a:t>72%</a:t>
            </a:r>
            <a:endParaRPr lang="en-US" sz="4365" dirty="0">
              <a:solidFill>
                <a:srgbClr val="C00000"/>
              </a:solidFill>
            </a:endParaRPr>
          </a:p>
        </p:txBody>
      </p:sp>
      <p:sp>
        <p:nvSpPr>
          <p:cNvPr id="32" name="object 10">
            <a:extLst>
              <a:ext uri="{FF2B5EF4-FFF2-40B4-BE49-F238E27FC236}">
                <a16:creationId xmlns:a16="http://schemas.microsoft.com/office/drawing/2014/main" id="{AB3831AC-51C2-5C44-8639-C6291A82779F}"/>
              </a:ext>
            </a:extLst>
          </p:cNvPr>
          <p:cNvSpPr/>
          <p:nvPr/>
        </p:nvSpPr>
        <p:spPr>
          <a:xfrm>
            <a:off x="1049248" y="2718897"/>
            <a:ext cx="1358249" cy="1358249"/>
          </a:xfrm>
          <a:custGeom>
            <a:avLst/>
            <a:gdLst/>
            <a:ahLst/>
            <a:cxnLst/>
            <a:rect l="l" t="t" r="r" b="b"/>
            <a:pathLst>
              <a:path w="2240279" h="2240279">
                <a:moveTo>
                  <a:pt x="2239910" y="1119955"/>
                </a:moveTo>
                <a:lnTo>
                  <a:pt x="2238876" y="1168536"/>
                </a:lnTo>
                <a:lnTo>
                  <a:pt x="2235799" y="1216588"/>
                </a:lnTo>
                <a:lnTo>
                  <a:pt x="2230724" y="1264069"/>
                </a:lnTo>
                <a:lnTo>
                  <a:pt x="2223691" y="1310938"/>
                </a:lnTo>
                <a:lnTo>
                  <a:pt x="2214743" y="1357152"/>
                </a:lnTo>
                <a:lnTo>
                  <a:pt x="2203921" y="1402669"/>
                </a:lnTo>
                <a:lnTo>
                  <a:pt x="2191268" y="1447448"/>
                </a:lnTo>
                <a:lnTo>
                  <a:pt x="2176825" y="1491446"/>
                </a:lnTo>
                <a:lnTo>
                  <a:pt x="2160636" y="1534621"/>
                </a:lnTo>
                <a:lnTo>
                  <a:pt x="2142741" y="1576931"/>
                </a:lnTo>
                <a:lnTo>
                  <a:pt x="2123183" y="1618335"/>
                </a:lnTo>
                <a:lnTo>
                  <a:pt x="2102004" y="1658789"/>
                </a:lnTo>
                <a:lnTo>
                  <a:pt x="2079245" y="1698253"/>
                </a:lnTo>
                <a:lnTo>
                  <a:pt x="2054949" y="1736684"/>
                </a:lnTo>
                <a:lnTo>
                  <a:pt x="2029158" y="1774040"/>
                </a:lnTo>
                <a:lnTo>
                  <a:pt x="2001914" y="1810279"/>
                </a:lnTo>
                <a:lnTo>
                  <a:pt x="1973259" y="1845359"/>
                </a:lnTo>
                <a:lnTo>
                  <a:pt x="1943235" y="1879238"/>
                </a:lnTo>
                <a:lnTo>
                  <a:pt x="1911884" y="1911875"/>
                </a:lnTo>
                <a:lnTo>
                  <a:pt x="1879247" y="1943226"/>
                </a:lnTo>
                <a:lnTo>
                  <a:pt x="1845368" y="1973250"/>
                </a:lnTo>
                <a:lnTo>
                  <a:pt x="1810288" y="2001905"/>
                </a:lnTo>
                <a:lnTo>
                  <a:pt x="1774048" y="2029149"/>
                </a:lnTo>
                <a:lnTo>
                  <a:pt x="1736692" y="2054939"/>
                </a:lnTo>
                <a:lnTo>
                  <a:pt x="1698261" y="2079235"/>
                </a:lnTo>
                <a:lnTo>
                  <a:pt x="1658797" y="2101993"/>
                </a:lnTo>
                <a:lnTo>
                  <a:pt x="1618341" y="2123173"/>
                </a:lnTo>
                <a:lnTo>
                  <a:pt x="1576938" y="2142731"/>
                </a:lnTo>
                <a:lnTo>
                  <a:pt x="1534627" y="2160626"/>
                </a:lnTo>
                <a:lnTo>
                  <a:pt x="1491451" y="2176815"/>
                </a:lnTo>
                <a:lnTo>
                  <a:pt x="1447453" y="2191257"/>
                </a:lnTo>
                <a:lnTo>
                  <a:pt x="1402674" y="2203910"/>
                </a:lnTo>
                <a:lnTo>
                  <a:pt x="1357156" y="2214732"/>
                </a:lnTo>
                <a:lnTo>
                  <a:pt x="1310941" y="2223680"/>
                </a:lnTo>
                <a:lnTo>
                  <a:pt x="1264071" y="2230713"/>
                </a:lnTo>
                <a:lnTo>
                  <a:pt x="1216589" y="2235789"/>
                </a:lnTo>
                <a:lnTo>
                  <a:pt x="1168536" y="2238865"/>
                </a:lnTo>
                <a:lnTo>
                  <a:pt x="1119955" y="2239900"/>
                </a:lnTo>
                <a:lnTo>
                  <a:pt x="1071373" y="2238865"/>
                </a:lnTo>
                <a:lnTo>
                  <a:pt x="1023321" y="2235789"/>
                </a:lnTo>
                <a:lnTo>
                  <a:pt x="975838" y="2230713"/>
                </a:lnTo>
                <a:lnTo>
                  <a:pt x="928969" y="2223680"/>
                </a:lnTo>
                <a:lnTo>
                  <a:pt x="882754" y="2214732"/>
                </a:lnTo>
                <a:lnTo>
                  <a:pt x="837236" y="2203910"/>
                </a:lnTo>
                <a:lnTo>
                  <a:pt x="792457" y="2191257"/>
                </a:lnTo>
                <a:lnTo>
                  <a:pt x="748459" y="2176815"/>
                </a:lnTo>
                <a:lnTo>
                  <a:pt x="705283" y="2160626"/>
                </a:lnTo>
                <a:lnTo>
                  <a:pt x="662972" y="2142731"/>
                </a:lnTo>
                <a:lnTo>
                  <a:pt x="621568" y="2123173"/>
                </a:lnTo>
                <a:lnTo>
                  <a:pt x="581113" y="2101993"/>
                </a:lnTo>
                <a:lnTo>
                  <a:pt x="541649" y="2079235"/>
                </a:lnTo>
                <a:lnTo>
                  <a:pt x="503218" y="2054939"/>
                </a:lnTo>
                <a:lnTo>
                  <a:pt x="465862" y="2029149"/>
                </a:lnTo>
                <a:lnTo>
                  <a:pt x="429622" y="2001905"/>
                </a:lnTo>
                <a:lnTo>
                  <a:pt x="394542" y="1973250"/>
                </a:lnTo>
                <a:lnTo>
                  <a:pt x="360662" y="1943226"/>
                </a:lnTo>
                <a:lnTo>
                  <a:pt x="328026" y="1911875"/>
                </a:lnTo>
                <a:lnTo>
                  <a:pt x="296675" y="1879238"/>
                </a:lnTo>
                <a:lnTo>
                  <a:pt x="266651" y="1845359"/>
                </a:lnTo>
                <a:lnTo>
                  <a:pt x="237996" y="1810279"/>
                </a:lnTo>
                <a:lnTo>
                  <a:pt x="210752" y="1774040"/>
                </a:lnTo>
                <a:lnTo>
                  <a:pt x="184961" y="1736684"/>
                </a:lnTo>
                <a:lnTo>
                  <a:pt x="160665" y="1698253"/>
                </a:lnTo>
                <a:lnTo>
                  <a:pt x="137906" y="1658789"/>
                </a:lnTo>
                <a:lnTo>
                  <a:pt x="116727" y="1618335"/>
                </a:lnTo>
                <a:lnTo>
                  <a:pt x="97169" y="1576931"/>
                </a:lnTo>
                <a:lnTo>
                  <a:pt x="79274" y="1534621"/>
                </a:lnTo>
                <a:lnTo>
                  <a:pt x="63084" y="1491446"/>
                </a:lnTo>
                <a:lnTo>
                  <a:pt x="48642" y="1447448"/>
                </a:lnTo>
                <a:lnTo>
                  <a:pt x="35989" y="1402669"/>
                </a:lnTo>
                <a:lnTo>
                  <a:pt x="25167" y="1357152"/>
                </a:lnTo>
                <a:lnTo>
                  <a:pt x="16219" y="1310938"/>
                </a:lnTo>
                <a:lnTo>
                  <a:pt x="9186" y="1264069"/>
                </a:lnTo>
                <a:lnTo>
                  <a:pt x="4110" y="1216588"/>
                </a:lnTo>
                <a:lnTo>
                  <a:pt x="1034" y="1168536"/>
                </a:lnTo>
                <a:lnTo>
                  <a:pt x="0" y="1119955"/>
                </a:lnTo>
                <a:lnTo>
                  <a:pt x="1034" y="1071373"/>
                </a:lnTo>
                <a:lnTo>
                  <a:pt x="4110" y="1023321"/>
                </a:lnTo>
                <a:lnTo>
                  <a:pt x="9186" y="975838"/>
                </a:lnTo>
                <a:lnTo>
                  <a:pt x="16219" y="928969"/>
                </a:lnTo>
                <a:lnTo>
                  <a:pt x="25167" y="882754"/>
                </a:lnTo>
                <a:lnTo>
                  <a:pt x="35989" y="837236"/>
                </a:lnTo>
                <a:lnTo>
                  <a:pt x="48642" y="792457"/>
                </a:lnTo>
                <a:lnTo>
                  <a:pt x="63084" y="748459"/>
                </a:lnTo>
                <a:lnTo>
                  <a:pt x="79274" y="705283"/>
                </a:lnTo>
                <a:lnTo>
                  <a:pt x="97169" y="662972"/>
                </a:lnTo>
                <a:lnTo>
                  <a:pt x="116727" y="621568"/>
                </a:lnTo>
                <a:lnTo>
                  <a:pt x="137906" y="581113"/>
                </a:lnTo>
                <a:lnTo>
                  <a:pt x="160665" y="541649"/>
                </a:lnTo>
                <a:lnTo>
                  <a:pt x="184961" y="503218"/>
                </a:lnTo>
                <a:lnTo>
                  <a:pt x="210752" y="465862"/>
                </a:lnTo>
                <a:lnTo>
                  <a:pt x="237996" y="429622"/>
                </a:lnTo>
                <a:lnTo>
                  <a:pt x="266651" y="394542"/>
                </a:lnTo>
                <a:lnTo>
                  <a:pt x="296675" y="360662"/>
                </a:lnTo>
                <a:lnTo>
                  <a:pt x="328026" y="328026"/>
                </a:lnTo>
                <a:lnTo>
                  <a:pt x="360662" y="296675"/>
                </a:lnTo>
                <a:lnTo>
                  <a:pt x="394542" y="266651"/>
                </a:lnTo>
                <a:lnTo>
                  <a:pt x="429622" y="237996"/>
                </a:lnTo>
                <a:lnTo>
                  <a:pt x="465862" y="210752"/>
                </a:lnTo>
                <a:lnTo>
                  <a:pt x="503218" y="184961"/>
                </a:lnTo>
                <a:lnTo>
                  <a:pt x="541649" y="160665"/>
                </a:lnTo>
                <a:lnTo>
                  <a:pt x="581113" y="137906"/>
                </a:lnTo>
                <a:lnTo>
                  <a:pt x="621568" y="116727"/>
                </a:lnTo>
                <a:lnTo>
                  <a:pt x="662972" y="97169"/>
                </a:lnTo>
                <a:lnTo>
                  <a:pt x="705283" y="79274"/>
                </a:lnTo>
                <a:lnTo>
                  <a:pt x="748459" y="63084"/>
                </a:lnTo>
                <a:lnTo>
                  <a:pt x="792457" y="48642"/>
                </a:lnTo>
                <a:lnTo>
                  <a:pt x="837236" y="35989"/>
                </a:lnTo>
                <a:lnTo>
                  <a:pt x="882754" y="25167"/>
                </a:lnTo>
                <a:lnTo>
                  <a:pt x="928969" y="16219"/>
                </a:lnTo>
                <a:lnTo>
                  <a:pt x="975838" y="9186"/>
                </a:lnTo>
                <a:lnTo>
                  <a:pt x="1023321" y="4110"/>
                </a:lnTo>
                <a:lnTo>
                  <a:pt x="1071373" y="1034"/>
                </a:lnTo>
                <a:lnTo>
                  <a:pt x="1119955" y="0"/>
                </a:lnTo>
                <a:lnTo>
                  <a:pt x="1168536" y="1034"/>
                </a:lnTo>
                <a:lnTo>
                  <a:pt x="1216589" y="4110"/>
                </a:lnTo>
                <a:lnTo>
                  <a:pt x="1264071" y="9186"/>
                </a:lnTo>
                <a:lnTo>
                  <a:pt x="1310941" y="16219"/>
                </a:lnTo>
                <a:lnTo>
                  <a:pt x="1357156" y="25167"/>
                </a:lnTo>
                <a:lnTo>
                  <a:pt x="1402674" y="35989"/>
                </a:lnTo>
                <a:lnTo>
                  <a:pt x="1447453" y="48642"/>
                </a:lnTo>
                <a:lnTo>
                  <a:pt x="1491451" y="63084"/>
                </a:lnTo>
                <a:lnTo>
                  <a:pt x="1534627" y="79274"/>
                </a:lnTo>
                <a:lnTo>
                  <a:pt x="1576938" y="97169"/>
                </a:lnTo>
                <a:lnTo>
                  <a:pt x="1618341" y="116727"/>
                </a:lnTo>
                <a:lnTo>
                  <a:pt x="1658797" y="137906"/>
                </a:lnTo>
                <a:lnTo>
                  <a:pt x="1698261" y="160665"/>
                </a:lnTo>
                <a:lnTo>
                  <a:pt x="1736692" y="184961"/>
                </a:lnTo>
                <a:lnTo>
                  <a:pt x="1774048" y="210752"/>
                </a:lnTo>
                <a:lnTo>
                  <a:pt x="1810288" y="237996"/>
                </a:lnTo>
                <a:lnTo>
                  <a:pt x="1845368" y="266651"/>
                </a:lnTo>
                <a:lnTo>
                  <a:pt x="1879247" y="296675"/>
                </a:lnTo>
                <a:lnTo>
                  <a:pt x="1911884" y="328026"/>
                </a:lnTo>
                <a:lnTo>
                  <a:pt x="1943235" y="360662"/>
                </a:lnTo>
                <a:lnTo>
                  <a:pt x="1973259" y="394542"/>
                </a:lnTo>
                <a:lnTo>
                  <a:pt x="2001914" y="429622"/>
                </a:lnTo>
                <a:lnTo>
                  <a:pt x="2029158" y="465862"/>
                </a:lnTo>
                <a:lnTo>
                  <a:pt x="2054949" y="503218"/>
                </a:lnTo>
                <a:lnTo>
                  <a:pt x="2079245" y="541649"/>
                </a:lnTo>
                <a:lnTo>
                  <a:pt x="2102004" y="581113"/>
                </a:lnTo>
                <a:lnTo>
                  <a:pt x="2123183" y="621568"/>
                </a:lnTo>
                <a:lnTo>
                  <a:pt x="2142741" y="662972"/>
                </a:lnTo>
                <a:lnTo>
                  <a:pt x="2160636" y="705283"/>
                </a:lnTo>
                <a:lnTo>
                  <a:pt x="2176825" y="748459"/>
                </a:lnTo>
                <a:lnTo>
                  <a:pt x="2191268" y="792457"/>
                </a:lnTo>
                <a:lnTo>
                  <a:pt x="2203921" y="837236"/>
                </a:lnTo>
                <a:lnTo>
                  <a:pt x="2214743" y="882754"/>
                </a:lnTo>
                <a:lnTo>
                  <a:pt x="2223691" y="928969"/>
                </a:lnTo>
                <a:lnTo>
                  <a:pt x="2230724" y="975838"/>
                </a:lnTo>
                <a:lnTo>
                  <a:pt x="2235799" y="1023321"/>
                </a:lnTo>
                <a:lnTo>
                  <a:pt x="2238876" y="1071373"/>
                </a:lnTo>
                <a:lnTo>
                  <a:pt x="2239910" y="1119955"/>
                </a:lnTo>
                <a:close/>
              </a:path>
            </a:pathLst>
          </a:custGeom>
          <a:ln w="73296">
            <a:solidFill>
              <a:srgbClr val="00ACB6"/>
            </a:solidFill>
          </a:ln>
        </p:spPr>
        <p:txBody>
          <a:bodyPr wrap="square" lIns="0" tIns="0" rIns="0" bIns="0" rtlCol="0"/>
          <a:lstStyle/>
          <a:p>
            <a:endParaRPr sz="661"/>
          </a:p>
        </p:txBody>
      </p:sp>
      <p:sp>
        <p:nvSpPr>
          <p:cNvPr id="33" name="object 6">
            <a:extLst>
              <a:ext uri="{FF2B5EF4-FFF2-40B4-BE49-F238E27FC236}">
                <a16:creationId xmlns:a16="http://schemas.microsoft.com/office/drawing/2014/main" id="{CFEE42D4-8E2D-234A-9B2C-541BFAEC541A}"/>
              </a:ext>
            </a:extLst>
          </p:cNvPr>
          <p:cNvSpPr/>
          <p:nvPr/>
        </p:nvSpPr>
        <p:spPr>
          <a:xfrm>
            <a:off x="1095071" y="4398154"/>
            <a:ext cx="1358249" cy="1358249"/>
          </a:xfrm>
          <a:custGeom>
            <a:avLst/>
            <a:gdLst/>
            <a:ahLst/>
            <a:cxnLst/>
            <a:rect l="l" t="t" r="r" b="b"/>
            <a:pathLst>
              <a:path w="2240280" h="2240279">
                <a:moveTo>
                  <a:pt x="2239910" y="1119955"/>
                </a:moveTo>
                <a:lnTo>
                  <a:pt x="2238876" y="1168536"/>
                </a:lnTo>
                <a:lnTo>
                  <a:pt x="2235799" y="1216588"/>
                </a:lnTo>
                <a:lnTo>
                  <a:pt x="2230724" y="1264069"/>
                </a:lnTo>
                <a:lnTo>
                  <a:pt x="2223691" y="1310938"/>
                </a:lnTo>
                <a:lnTo>
                  <a:pt x="2214743" y="1357152"/>
                </a:lnTo>
                <a:lnTo>
                  <a:pt x="2203921" y="1402669"/>
                </a:lnTo>
                <a:lnTo>
                  <a:pt x="2191268" y="1447448"/>
                </a:lnTo>
                <a:lnTo>
                  <a:pt x="2176825" y="1491446"/>
                </a:lnTo>
                <a:lnTo>
                  <a:pt x="2160636" y="1534621"/>
                </a:lnTo>
                <a:lnTo>
                  <a:pt x="2142741" y="1576931"/>
                </a:lnTo>
                <a:lnTo>
                  <a:pt x="2123183" y="1618335"/>
                </a:lnTo>
                <a:lnTo>
                  <a:pt x="2102004" y="1658789"/>
                </a:lnTo>
                <a:lnTo>
                  <a:pt x="2079245" y="1698253"/>
                </a:lnTo>
                <a:lnTo>
                  <a:pt x="2054949" y="1736684"/>
                </a:lnTo>
                <a:lnTo>
                  <a:pt x="2029158" y="1774040"/>
                </a:lnTo>
                <a:lnTo>
                  <a:pt x="2001914" y="1810279"/>
                </a:lnTo>
                <a:lnTo>
                  <a:pt x="1973259" y="1845359"/>
                </a:lnTo>
                <a:lnTo>
                  <a:pt x="1943235" y="1879238"/>
                </a:lnTo>
                <a:lnTo>
                  <a:pt x="1911884" y="1911875"/>
                </a:lnTo>
                <a:lnTo>
                  <a:pt x="1879247" y="1943226"/>
                </a:lnTo>
                <a:lnTo>
                  <a:pt x="1845368" y="1973250"/>
                </a:lnTo>
                <a:lnTo>
                  <a:pt x="1810288" y="2001905"/>
                </a:lnTo>
                <a:lnTo>
                  <a:pt x="1774048" y="2029149"/>
                </a:lnTo>
                <a:lnTo>
                  <a:pt x="1736692" y="2054939"/>
                </a:lnTo>
                <a:lnTo>
                  <a:pt x="1698261" y="2079235"/>
                </a:lnTo>
                <a:lnTo>
                  <a:pt x="1658797" y="2101993"/>
                </a:lnTo>
                <a:lnTo>
                  <a:pt x="1618341" y="2123173"/>
                </a:lnTo>
                <a:lnTo>
                  <a:pt x="1576938" y="2142731"/>
                </a:lnTo>
                <a:lnTo>
                  <a:pt x="1534627" y="2160626"/>
                </a:lnTo>
                <a:lnTo>
                  <a:pt x="1491451" y="2176815"/>
                </a:lnTo>
                <a:lnTo>
                  <a:pt x="1447453" y="2191257"/>
                </a:lnTo>
                <a:lnTo>
                  <a:pt x="1402674" y="2203910"/>
                </a:lnTo>
                <a:lnTo>
                  <a:pt x="1357156" y="2214732"/>
                </a:lnTo>
                <a:lnTo>
                  <a:pt x="1310941" y="2223680"/>
                </a:lnTo>
                <a:lnTo>
                  <a:pt x="1264071" y="2230713"/>
                </a:lnTo>
                <a:lnTo>
                  <a:pt x="1216589" y="2235789"/>
                </a:lnTo>
                <a:lnTo>
                  <a:pt x="1168536" y="2238865"/>
                </a:lnTo>
                <a:lnTo>
                  <a:pt x="1119955" y="2239900"/>
                </a:lnTo>
                <a:lnTo>
                  <a:pt x="1071373" y="2238865"/>
                </a:lnTo>
                <a:lnTo>
                  <a:pt x="1023321" y="2235789"/>
                </a:lnTo>
                <a:lnTo>
                  <a:pt x="975838" y="2230713"/>
                </a:lnTo>
                <a:lnTo>
                  <a:pt x="928969" y="2223680"/>
                </a:lnTo>
                <a:lnTo>
                  <a:pt x="882754" y="2214732"/>
                </a:lnTo>
                <a:lnTo>
                  <a:pt x="837236" y="2203910"/>
                </a:lnTo>
                <a:lnTo>
                  <a:pt x="792457" y="2191257"/>
                </a:lnTo>
                <a:lnTo>
                  <a:pt x="748459" y="2176815"/>
                </a:lnTo>
                <a:lnTo>
                  <a:pt x="705283" y="2160626"/>
                </a:lnTo>
                <a:lnTo>
                  <a:pt x="662972" y="2142731"/>
                </a:lnTo>
                <a:lnTo>
                  <a:pt x="621568" y="2123173"/>
                </a:lnTo>
                <a:lnTo>
                  <a:pt x="581113" y="2101993"/>
                </a:lnTo>
                <a:lnTo>
                  <a:pt x="541649" y="2079235"/>
                </a:lnTo>
                <a:lnTo>
                  <a:pt x="503218" y="2054939"/>
                </a:lnTo>
                <a:lnTo>
                  <a:pt x="465862" y="2029149"/>
                </a:lnTo>
                <a:lnTo>
                  <a:pt x="429622" y="2001905"/>
                </a:lnTo>
                <a:lnTo>
                  <a:pt x="394542" y="1973250"/>
                </a:lnTo>
                <a:lnTo>
                  <a:pt x="360662" y="1943226"/>
                </a:lnTo>
                <a:lnTo>
                  <a:pt x="328026" y="1911875"/>
                </a:lnTo>
                <a:lnTo>
                  <a:pt x="296675" y="1879238"/>
                </a:lnTo>
                <a:lnTo>
                  <a:pt x="266651" y="1845359"/>
                </a:lnTo>
                <a:lnTo>
                  <a:pt x="237996" y="1810279"/>
                </a:lnTo>
                <a:lnTo>
                  <a:pt x="210752" y="1774040"/>
                </a:lnTo>
                <a:lnTo>
                  <a:pt x="184961" y="1736684"/>
                </a:lnTo>
                <a:lnTo>
                  <a:pt x="160665" y="1698253"/>
                </a:lnTo>
                <a:lnTo>
                  <a:pt x="137906" y="1658789"/>
                </a:lnTo>
                <a:lnTo>
                  <a:pt x="116727" y="1618335"/>
                </a:lnTo>
                <a:lnTo>
                  <a:pt x="97169" y="1576931"/>
                </a:lnTo>
                <a:lnTo>
                  <a:pt x="79274" y="1534621"/>
                </a:lnTo>
                <a:lnTo>
                  <a:pt x="63084" y="1491446"/>
                </a:lnTo>
                <a:lnTo>
                  <a:pt x="48642" y="1447448"/>
                </a:lnTo>
                <a:lnTo>
                  <a:pt x="35989" y="1402669"/>
                </a:lnTo>
                <a:lnTo>
                  <a:pt x="25167" y="1357152"/>
                </a:lnTo>
                <a:lnTo>
                  <a:pt x="16219" y="1310938"/>
                </a:lnTo>
                <a:lnTo>
                  <a:pt x="9186" y="1264069"/>
                </a:lnTo>
                <a:lnTo>
                  <a:pt x="4110" y="1216588"/>
                </a:lnTo>
                <a:lnTo>
                  <a:pt x="1034" y="1168536"/>
                </a:lnTo>
                <a:lnTo>
                  <a:pt x="0" y="1119955"/>
                </a:lnTo>
                <a:lnTo>
                  <a:pt x="1034" y="1071373"/>
                </a:lnTo>
                <a:lnTo>
                  <a:pt x="4110" y="1023321"/>
                </a:lnTo>
                <a:lnTo>
                  <a:pt x="9186" y="975838"/>
                </a:lnTo>
                <a:lnTo>
                  <a:pt x="16219" y="928969"/>
                </a:lnTo>
                <a:lnTo>
                  <a:pt x="25167" y="882754"/>
                </a:lnTo>
                <a:lnTo>
                  <a:pt x="35989" y="837236"/>
                </a:lnTo>
                <a:lnTo>
                  <a:pt x="48642" y="792457"/>
                </a:lnTo>
                <a:lnTo>
                  <a:pt x="63084" y="748459"/>
                </a:lnTo>
                <a:lnTo>
                  <a:pt x="79274" y="705283"/>
                </a:lnTo>
                <a:lnTo>
                  <a:pt x="97169" y="662972"/>
                </a:lnTo>
                <a:lnTo>
                  <a:pt x="116727" y="621568"/>
                </a:lnTo>
                <a:lnTo>
                  <a:pt x="137906" y="581113"/>
                </a:lnTo>
                <a:lnTo>
                  <a:pt x="160665" y="541649"/>
                </a:lnTo>
                <a:lnTo>
                  <a:pt x="184961" y="503218"/>
                </a:lnTo>
                <a:lnTo>
                  <a:pt x="210752" y="465862"/>
                </a:lnTo>
                <a:lnTo>
                  <a:pt x="237996" y="429622"/>
                </a:lnTo>
                <a:lnTo>
                  <a:pt x="266651" y="394542"/>
                </a:lnTo>
                <a:lnTo>
                  <a:pt x="296675" y="360662"/>
                </a:lnTo>
                <a:lnTo>
                  <a:pt x="328026" y="328026"/>
                </a:lnTo>
                <a:lnTo>
                  <a:pt x="360662" y="296675"/>
                </a:lnTo>
                <a:lnTo>
                  <a:pt x="394542" y="266651"/>
                </a:lnTo>
                <a:lnTo>
                  <a:pt x="429622" y="237996"/>
                </a:lnTo>
                <a:lnTo>
                  <a:pt x="465862" y="210752"/>
                </a:lnTo>
                <a:lnTo>
                  <a:pt x="503218" y="184961"/>
                </a:lnTo>
                <a:lnTo>
                  <a:pt x="541649" y="160665"/>
                </a:lnTo>
                <a:lnTo>
                  <a:pt x="581113" y="137906"/>
                </a:lnTo>
                <a:lnTo>
                  <a:pt x="621568" y="116727"/>
                </a:lnTo>
                <a:lnTo>
                  <a:pt x="662972" y="97169"/>
                </a:lnTo>
                <a:lnTo>
                  <a:pt x="705283" y="79274"/>
                </a:lnTo>
                <a:lnTo>
                  <a:pt x="748459" y="63084"/>
                </a:lnTo>
                <a:lnTo>
                  <a:pt x="792457" y="48642"/>
                </a:lnTo>
                <a:lnTo>
                  <a:pt x="837236" y="35989"/>
                </a:lnTo>
                <a:lnTo>
                  <a:pt x="882754" y="25167"/>
                </a:lnTo>
                <a:lnTo>
                  <a:pt x="928969" y="16219"/>
                </a:lnTo>
                <a:lnTo>
                  <a:pt x="975838" y="9186"/>
                </a:lnTo>
                <a:lnTo>
                  <a:pt x="1023321" y="4110"/>
                </a:lnTo>
                <a:lnTo>
                  <a:pt x="1071373" y="1034"/>
                </a:lnTo>
                <a:lnTo>
                  <a:pt x="1119955" y="0"/>
                </a:lnTo>
                <a:lnTo>
                  <a:pt x="1168536" y="1034"/>
                </a:lnTo>
                <a:lnTo>
                  <a:pt x="1216589" y="4110"/>
                </a:lnTo>
                <a:lnTo>
                  <a:pt x="1264071" y="9186"/>
                </a:lnTo>
                <a:lnTo>
                  <a:pt x="1310941" y="16219"/>
                </a:lnTo>
                <a:lnTo>
                  <a:pt x="1357156" y="25167"/>
                </a:lnTo>
                <a:lnTo>
                  <a:pt x="1402674" y="35989"/>
                </a:lnTo>
                <a:lnTo>
                  <a:pt x="1447453" y="48642"/>
                </a:lnTo>
                <a:lnTo>
                  <a:pt x="1491451" y="63084"/>
                </a:lnTo>
                <a:lnTo>
                  <a:pt x="1534627" y="79274"/>
                </a:lnTo>
                <a:lnTo>
                  <a:pt x="1576938" y="97169"/>
                </a:lnTo>
                <a:lnTo>
                  <a:pt x="1618341" y="116727"/>
                </a:lnTo>
                <a:lnTo>
                  <a:pt x="1658797" y="137906"/>
                </a:lnTo>
                <a:lnTo>
                  <a:pt x="1698261" y="160665"/>
                </a:lnTo>
                <a:lnTo>
                  <a:pt x="1736692" y="184961"/>
                </a:lnTo>
                <a:lnTo>
                  <a:pt x="1774048" y="210752"/>
                </a:lnTo>
                <a:lnTo>
                  <a:pt x="1810288" y="237996"/>
                </a:lnTo>
                <a:lnTo>
                  <a:pt x="1845368" y="266651"/>
                </a:lnTo>
                <a:lnTo>
                  <a:pt x="1879247" y="296675"/>
                </a:lnTo>
                <a:lnTo>
                  <a:pt x="1911884" y="328026"/>
                </a:lnTo>
                <a:lnTo>
                  <a:pt x="1943235" y="360662"/>
                </a:lnTo>
                <a:lnTo>
                  <a:pt x="1973259" y="394542"/>
                </a:lnTo>
                <a:lnTo>
                  <a:pt x="2001914" y="429622"/>
                </a:lnTo>
                <a:lnTo>
                  <a:pt x="2029158" y="465862"/>
                </a:lnTo>
                <a:lnTo>
                  <a:pt x="2054949" y="503218"/>
                </a:lnTo>
                <a:lnTo>
                  <a:pt x="2079245" y="541649"/>
                </a:lnTo>
                <a:lnTo>
                  <a:pt x="2102004" y="581113"/>
                </a:lnTo>
                <a:lnTo>
                  <a:pt x="2123183" y="621568"/>
                </a:lnTo>
                <a:lnTo>
                  <a:pt x="2142741" y="662972"/>
                </a:lnTo>
                <a:lnTo>
                  <a:pt x="2160636" y="705283"/>
                </a:lnTo>
                <a:lnTo>
                  <a:pt x="2176825" y="748459"/>
                </a:lnTo>
                <a:lnTo>
                  <a:pt x="2191268" y="792457"/>
                </a:lnTo>
                <a:lnTo>
                  <a:pt x="2203921" y="837236"/>
                </a:lnTo>
                <a:lnTo>
                  <a:pt x="2214743" y="882754"/>
                </a:lnTo>
                <a:lnTo>
                  <a:pt x="2223691" y="928969"/>
                </a:lnTo>
                <a:lnTo>
                  <a:pt x="2230724" y="975838"/>
                </a:lnTo>
                <a:lnTo>
                  <a:pt x="2235799" y="1023321"/>
                </a:lnTo>
                <a:lnTo>
                  <a:pt x="2238876" y="1071373"/>
                </a:lnTo>
                <a:lnTo>
                  <a:pt x="2239910" y="1119955"/>
                </a:lnTo>
                <a:close/>
              </a:path>
            </a:pathLst>
          </a:custGeom>
          <a:ln w="73296">
            <a:solidFill>
              <a:srgbClr val="E2522A"/>
            </a:solidFill>
          </a:ln>
        </p:spPr>
        <p:txBody>
          <a:bodyPr wrap="square" lIns="0" tIns="0" rIns="0" bIns="0" rtlCol="0"/>
          <a:lstStyle/>
          <a:p>
            <a:endParaRPr sz="661"/>
          </a:p>
        </p:txBody>
      </p:sp>
    </p:spTree>
    <p:extLst>
      <p:ext uri="{BB962C8B-B14F-4D97-AF65-F5344CB8AC3E}">
        <p14:creationId xmlns:p14="http://schemas.microsoft.com/office/powerpoint/2010/main" val="644556755"/>
      </p:ext>
    </p:extLst>
  </p:cSld>
  <p:clrMapOvr>
    <a:masterClrMapping/>
  </p:clrMapOvr>
  <mc:AlternateContent xmlns:mc="http://schemas.openxmlformats.org/markup-compatibility/2006" xmlns:p14="http://schemas.microsoft.com/office/powerpoint/2010/main">
    <mc:Choice Requires="p14">
      <p:transition spd="slow" p14:dur="5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579849" y="1914615"/>
            <a:ext cx="1579469" cy="427570"/>
          </a:xfrm>
          <a:prstGeom prst="rect">
            <a:avLst/>
          </a:prstGeom>
        </p:spPr>
        <p:txBody>
          <a:bodyPr vert="horz" wrap="square" lIns="0" tIns="164422" rIns="0" bIns="0" rtlCol="0">
            <a:spAutoFit/>
          </a:bodyPr>
          <a:lstStyle/>
          <a:p>
            <a:pPr marL="12696">
              <a:spcBef>
                <a:spcPts val="1295"/>
              </a:spcBef>
            </a:pPr>
            <a:r>
              <a:rPr lang="en-US" sz="1699" b="1" spc="-35" dirty="0">
                <a:solidFill>
                  <a:schemeClr val="tx1">
                    <a:lumMod val="50000"/>
                    <a:lumOff val="50000"/>
                  </a:schemeClr>
                </a:solidFill>
                <a:latin typeface="Montserrat" panose="02000505000000020004" pitchFamily="2" charset="77"/>
                <a:cs typeface="Arial" panose="020B0604020202020204" pitchFamily="34" charset="0"/>
              </a:rPr>
              <a:t>PLATFORM </a:t>
            </a:r>
            <a:endParaRPr sz="1699" b="1" dirty="0">
              <a:solidFill>
                <a:schemeClr val="tx1">
                  <a:lumMod val="50000"/>
                  <a:lumOff val="50000"/>
                </a:schemeClr>
              </a:solidFill>
              <a:latin typeface="Montserrat" panose="02000505000000020004" pitchFamily="2" charset="77"/>
              <a:cs typeface="Arial" panose="020B0604020202020204" pitchFamily="34" charset="0"/>
            </a:endParaRPr>
          </a:p>
        </p:txBody>
      </p:sp>
      <p:sp>
        <p:nvSpPr>
          <p:cNvPr id="7" name="object 7"/>
          <p:cNvSpPr/>
          <p:nvPr/>
        </p:nvSpPr>
        <p:spPr>
          <a:xfrm>
            <a:off x="719879" y="2503282"/>
            <a:ext cx="1236658" cy="1032241"/>
          </a:xfrm>
          <a:custGeom>
            <a:avLst/>
            <a:gdLst/>
            <a:ahLst/>
            <a:cxnLst/>
            <a:rect l="l" t="t" r="r" b="b"/>
            <a:pathLst>
              <a:path w="1236980" h="1032510">
                <a:moveTo>
                  <a:pt x="618426" y="0"/>
                </a:moveTo>
                <a:lnTo>
                  <a:pt x="570168" y="2540"/>
                </a:lnTo>
                <a:lnTo>
                  <a:pt x="522913" y="7620"/>
                </a:lnTo>
                <a:lnTo>
                  <a:pt x="476800" y="16510"/>
                </a:lnTo>
                <a:lnTo>
                  <a:pt x="431968" y="29210"/>
                </a:lnTo>
                <a:lnTo>
                  <a:pt x="388555" y="44450"/>
                </a:lnTo>
                <a:lnTo>
                  <a:pt x="346699" y="63500"/>
                </a:lnTo>
                <a:lnTo>
                  <a:pt x="306540" y="85090"/>
                </a:lnTo>
                <a:lnTo>
                  <a:pt x="268215" y="109220"/>
                </a:lnTo>
                <a:lnTo>
                  <a:pt x="231864" y="135890"/>
                </a:lnTo>
                <a:lnTo>
                  <a:pt x="197624" y="165100"/>
                </a:lnTo>
                <a:lnTo>
                  <a:pt x="165635" y="198120"/>
                </a:lnTo>
                <a:lnTo>
                  <a:pt x="136035" y="232410"/>
                </a:lnTo>
                <a:lnTo>
                  <a:pt x="108962" y="267970"/>
                </a:lnTo>
                <a:lnTo>
                  <a:pt x="84556" y="306070"/>
                </a:lnTo>
                <a:lnTo>
                  <a:pt x="62954" y="346710"/>
                </a:lnTo>
                <a:lnTo>
                  <a:pt x="44295" y="388620"/>
                </a:lnTo>
                <a:lnTo>
                  <a:pt x="28718" y="431800"/>
                </a:lnTo>
                <a:lnTo>
                  <a:pt x="16362" y="476250"/>
                </a:lnTo>
                <a:lnTo>
                  <a:pt x="7364" y="523240"/>
                </a:lnTo>
                <a:lnTo>
                  <a:pt x="1864" y="570230"/>
                </a:lnTo>
                <a:lnTo>
                  <a:pt x="0" y="618490"/>
                </a:lnTo>
                <a:lnTo>
                  <a:pt x="1992" y="668020"/>
                </a:lnTo>
                <a:lnTo>
                  <a:pt x="7914" y="717550"/>
                </a:lnTo>
                <a:lnTo>
                  <a:pt x="17684" y="765810"/>
                </a:lnTo>
                <a:lnTo>
                  <a:pt x="31219" y="812800"/>
                </a:lnTo>
                <a:lnTo>
                  <a:pt x="48437" y="858520"/>
                </a:lnTo>
                <a:lnTo>
                  <a:pt x="69255" y="902970"/>
                </a:lnTo>
                <a:lnTo>
                  <a:pt x="93591" y="944880"/>
                </a:lnTo>
                <a:lnTo>
                  <a:pt x="121363" y="986790"/>
                </a:lnTo>
                <a:lnTo>
                  <a:pt x="152488" y="1024890"/>
                </a:lnTo>
                <a:lnTo>
                  <a:pt x="159689" y="1032510"/>
                </a:lnTo>
                <a:lnTo>
                  <a:pt x="163410" y="1022350"/>
                </a:lnTo>
                <a:lnTo>
                  <a:pt x="171731" y="1008380"/>
                </a:lnTo>
                <a:lnTo>
                  <a:pt x="155371" y="1008380"/>
                </a:lnTo>
                <a:lnTo>
                  <a:pt x="126265" y="971550"/>
                </a:lnTo>
                <a:lnTo>
                  <a:pt x="100303" y="932180"/>
                </a:lnTo>
                <a:lnTo>
                  <a:pt x="77560" y="890270"/>
                </a:lnTo>
                <a:lnTo>
                  <a:pt x="58111" y="848360"/>
                </a:lnTo>
                <a:lnTo>
                  <a:pt x="42031" y="803910"/>
                </a:lnTo>
                <a:lnTo>
                  <a:pt x="29394" y="758190"/>
                </a:lnTo>
                <a:lnTo>
                  <a:pt x="20275" y="712470"/>
                </a:lnTo>
                <a:lnTo>
                  <a:pt x="14749" y="665480"/>
                </a:lnTo>
                <a:lnTo>
                  <a:pt x="12890" y="618490"/>
                </a:lnTo>
                <a:lnTo>
                  <a:pt x="14715" y="571500"/>
                </a:lnTo>
                <a:lnTo>
                  <a:pt x="20101" y="524510"/>
                </a:lnTo>
                <a:lnTo>
                  <a:pt x="28911" y="480060"/>
                </a:lnTo>
                <a:lnTo>
                  <a:pt x="41009" y="435610"/>
                </a:lnTo>
                <a:lnTo>
                  <a:pt x="56261" y="393700"/>
                </a:lnTo>
                <a:lnTo>
                  <a:pt x="74531" y="351790"/>
                </a:lnTo>
                <a:lnTo>
                  <a:pt x="95682" y="313690"/>
                </a:lnTo>
                <a:lnTo>
                  <a:pt x="119579" y="275590"/>
                </a:lnTo>
                <a:lnTo>
                  <a:pt x="146087" y="240030"/>
                </a:lnTo>
                <a:lnTo>
                  <a:pt x="175070" y="207010"/>
                </a:lnTo>
                <a:lnTo>
                  <a:pt x="206392" y="175260"/>
                </a:lnTo>
                <a:lnTo>
                  <a:pt x="239918" y="146050"/>
                </a:lnTo>
                <a:lnTo>
                  <a:pt x="275511" y="119380"/>
                </a:lnTo>
                <a:lnTo>
                  <a:pt x="313037" y="95250"/>
                </a:lnTo>
                <a:lnTo>
                  <a:pt x="352360" y="74930"/>
                </a:lnTo>
                <a:lnTo>
                  <a:pt x="393343" y="55880"/>
                </a:lnTo>
                <a:lnTo>
                  <a:pt x="435852" y="40640"/>
                </a:lnTo>
                <a:lnTo>
                  <a:pt x="479750" y="29210"/>
                </a:lnTo>
                <a:lnTo>
                  <a:pt x="524902" y="20320"/>
                </a:lnTo>
                <a:lnTo>
                  <a:pt x="571173" y="15240"/>
                </a:lnTo>
                <a:lnTo>
                  <a:pt x="618426" y="12700"/>
                </a:lnTo>
                <a:lnTo>
                  <a:pt x="740289" y="12700"/>
                </a:lnTo>
                <a:lnTo>
                  <a:pt x="713939" y="7620"/>
                </a:lnTo>
                <a:lnTo>
                  <a:pt x="666684" y="2540"/>
                </a:lnTo>
                <a:lnTo>
                  <a:pt x="618426" y="0"/>
                </a:lnTo>
                <a:close/>
              </a:path>
              <a:path w="1236980" h="1032510">
                <a:moveTo>
                  <a:pt x="704944" y="170180"/>
                </a:moveTo>
                <a:lnTo>
                  <a:pt x="623150" y="170180"/>
                </a:lnTo>
                <a:lnTo>
                  <a:pt x="676713" y="175260"/>
                </a:lnTo>
                <a:lnTo>
                  <a:pt x="725341" y="189230"/>
                </a:lnTo>
                <a:lnTo>
                  <a:pt x="768397" y="213360"/>
                </a:lnTo>
                <a:lnTo>
                  <a:pt x="805243" y="245110"/>
                </a:lnTo>
                <a:lnTo>
                  <a:pt x="832309" y="280670"/>
                </a:lnTo>
                <a:lnTo>
                  <a:pt x="852543" y="322580"/>
                </a:lnTo>
                <a:lnTo>
                  <a:pt x="865826" y="368300"/>
                </a:lnTo>
                <a:lnTo>
                  <a:pt x="872036" y="419100"/>
                </a:lnTo>
                <a:lnTo>
                  <a:pt x="871054" y="473710"/>
                </a:lnTo>
                <a:lnTo>
                  <a:pt x="864769" y="515620"/>
                </a:lnTo>
                <a:lnTo>
                  <a:pt x="852889" y="560070"/>
                </a:lnTo>
                <a:lnTo>
                  <a:pt x="836191" y="604520"/>
                </a:lnTo>
                <a:lnTo>
                  <a:pt x="815454" y="646430"/>
                </a:lnTo>
                <a:lnTo>
                  <a:pt x="787273" y="687070"/>
                </a:lnTo>
                <a:lnTo>
                  <a:pt x="768521" y="712470"/>
                </a:lnTo>
                <a:lnTo>
                  <a:pt x="753443" y="737870"/>
                </a:lnTo>
                <a:lnTo>
                  <a:pt x="745171" y="763270"/>
                </a:lnTo>
                <a:lnTo>
                  <a:pt x="746836" y="792480"/>
                </a:lnTo>
                <a:lnTo>
                  <a:pt x="779840" y="824230"/>
                </a:lnTo>
                <a:lnTo>
                  <a:pt x="841133" y="850900"/>
                </a:lnTo>
                <a:lnTo>
                  <a:pt x="858634" y="857250"/>
                </a:lnTo>
                <a:lnTo>
                  <a:pt x="864336" y="859790"/>
                </a:lnTo>
                <a:lnTo>
                  <a:pt x="899530" y="875030"/>
                </a:lnTo>
                <a:lnTo>
                  <a:pt x="939828" y="895350"/>
                </a:lnTo>
                <a:lnTo>
                  <a:pt x="981336" y="919480"/>
                </a:lnTo>
                <a:lnTo>
                  <a:pt x="1020162" y="948690"/>
                </a:lnTo>
                <a:lnTo>
                  <a:pt x="1052412" y="982980"/>
                </a:lnTo>
                <a:lnTo>
                  <a:pt x="1074191" y="1022350"/>
                </a:lnTo>
                <a:lnTo>
                  <a:pt x="1077937" y="1032510"/>
                </a:lnTo>
                <a:lnTo>
                  <a:pt x="1085100" y="1023620"/>
                </a:lnTo>
                <a:lnTo>
                  <a:pt x="1098523" y="1007110"/>
                </a:lnTo>
                <a:lnTo>
                  <a:pt x="1082217" y="1007110"/>
                </a:lnTo>
                <a:lnTo>
                  <a:pt x="1057784" y="969010"/>
                </a:lnTo>
                <a:lnTo>
                  <a:pt x="1024231" y="935990"/>
                </a:lnTo>
                <a:lnTo>
                  <a:pt x="985094" y="906780"/>
                </a:lnTo>
                <a:lnTo>
                  <a:pt x="943908" y="882650"/>
                </a:lnTo>
                <a:lnTo>
                  <a:pt x="904208" y="863600"/>
                </a:lnTo>
                <a:lnTo>
                  <a:pt x="863650" y="845820"/>
                </a:lnTo>
                <a:lnTo>
                  <a:pt x="820863" y="829310"/>
                </a:lnTo>
                <a:lnTo>
                  <a:pt x="793794" y="817880"/>
                </a:lnTo>
                <a:lnTo>
                  <a:pt x="771030" y="803910"/>
                </a:lnTo>
                <a:lnTo>
                  <a:pt x="759294" y="788670"/>
                </a:lnTo>
                <a:lnTo>
                  <a:pt x="758241" y="764540"/>
                </a:lnTo>
                <a:lnTo>
                  <a:pt x="766159" y="741680"/>
                </a:lnTo>
                <a:lnTo>
                  <a:pt x="780258" y="717550"/>
                </a:lnTo>
                <a:lnTo>
                  <a:pt x="805485" y="684530"/>
                </a:lnTo>
                <a:lnTo>
                  <a:pt x="813073" y="674370"/>
                </a:lnTo>
                <a:lnTo>
                  <a:pt x="848014" y="609600"/>
                </a:lnTo>
                <a:lnTo>
                  <a:pt x="865190" y="563880"/>
                </a:lnTo>
                <a:lnTo>
                  <a:pt x="877408" y="518160"/>
                </a:lnTo>
                <a:lnTo>
                  <a:pt x="883869" y="474980"/>
                </a:lnTo>
                <a:lnTo>
                  <a:pt x="884854" y="417830"/>
                </a:lnTo>
                <a:lnTo>
                  <a:pt x="878306" y="364490"/>
                </a:lnTo>
                <a:lnTo>
                  <a:pt x="864347" y="316230"/>
                </a:lnTo>
                <a:lnTo>
                  <a:pt x="843101" y="274320"/>
                </a:lnTo>
                <a:lnTo>
                  <a:pt x="814692" y="236220"/>
                </a:lnTo>
                <a:lnTo>
                  <a:pt x="775835" y="201930"/>
                </a:lnTo>
                <a:lnTo>
                  <a:pt x="730507" y="177800"/>
                </a:lnTo>
                <a:lnTo>
                  <a:pt x="704944" y="170180"/>
                </a:lnTo>
                <a:close/>
              </a:path>
              <a:path w="1236980" h="1032510">
                <a:moveTo>
                  <a:pt x="623138" y="157480"/>
                </a:moveTo>
                <a:lnTo>
                  <a:pt x="613200" y="157480"/>
                </a:lnTo>
                <a:lnTo>
                  <a:pt x="603130" y="158750"/>
                </a:lnTo>
                <a:lnTo>
                  <a:pt x="592968" y="158750"/>
                </a:lnTo>
                <a:lnTo>
                  <a:pt x="535717" y="170180"/>
                </a:lnTo>
                <a:lnTo>
                  <a:pt x="493196" y="185420"/>
                </a:lnTo>
                <a:lnTo>
                  <a:pt x="455588" y="209550"/>
                </a:lnTo>
                <a:lnTo>
                  <a:pt x="423291" y="238760"/>
                </a:lnTo>
                <a:lnTo>
                  <a:pt x="396704" y="273050"/>
                </a:lnTo>
                <a:lnTo>
                  <a:pt x="376226" y="313690"/>
                </a:lnTo>
                <a:lnTo>
                  <a:pt x="362256" y="359410"/>
                </a:lnTo>
                <a:lnTo>
                  <a:pt x="355193" y="408940"/>
                </a:lnTo>
                <a:lnTo>
                  <a:pt x="354710" y="461010"/>
                </a:lnTo>
                <a:lnTo>
                  <a:pt x="360365" y="511810"/>
                </a:lnTo>
                <a:lnTo>
                  <a:pt x="372206" y="561340"/>
                </a:lnTo>
                <a:lnTo>
                  <a:pt x="390280" y="609600"/>
                </a:lnTo>
                <a:lnTo>
                  <a:pt x="414633" y="656590"/>
                </a:lnTo>
                <a:lnTo>
                  <a:pt x="445312" y="703580"/>
                </a:lnTo>
                <a:lnTo>
                  <a:pt x="458101" y="720090"/>
                </a:lnTo>
                <a:lnTo>
                  <a:pt x="468734" y="734060"/>
                </a:lnTo>
                <a:lnTo>
                  <a:pt x="476721" y="746760"/>
                </a:lnTo>
                <a:lnTo>
                  <a:pt x="481395" y="759460"/>
                </a:lnTo>
                <a:lnTo>
                  <a:pt x="482092" y="774700"/>
                </a:lnTo>
                <a:lnTo>
                  <a:pt x="476896" y="789940"/>
                </a:lnTo>
                <a:lnTo>
                  <a:pt x="465216" y="801370"/>
                </a:lnTo>
                <a:lnTo>
                  <a:pt x="447827" y="810260"/>
                </a:lnTo>
                <a:lnTo>
                  <a:pt x="425500" y="820420"/>
                </a:lnTo>
                <a:lnTo>
                  <a:pt x="417233" y="822960"/>
                </a:lnTo>
                <a:lnTo>
                  <a:pt x="413397" y="824230"/>
                </a:lnTo>
                <a:lnTo>
                  <a:pt x="386303" y="836930"/>
                </a:lnTo>
                <a:lnTo>
                  <a:pt x="337057" y="861060"/>
                </a:lnTo>
                <a:lnTo>
                  <a:pt x="318643" y="871220"/>
                </a:lnTo>
                <a:lnTo>
                  <a:pt x="313194" y="875030"/>
                </a:lnTo>
                <a:lnTo>
                  <a:pt x="265703" y="901700"/>
                </a:lnTo>
                <a:lnTo>
                  <a:pt x="220576" y="933450"/>
                </a:lnTo>
                <a:lnTo>
                  <a:pt x="182303" y="967740"/>
                </a:lnTo>
                <a:lnTo>
                  <a:pt x="155371" y="1008380"/>
                </a:lnTo>
                <a:lnTo>
                  <a:pt x="171731" y="1008380"/>
                </a:lnTo>
                <a:lnTo>
                  <a:pt x="187617" y="981710"/>
                </a:lnTo>
                <a:lnTo>
                  <a:pt x="225163" y="946150"/>
                </a:lnTo>
                <a:lnTo>
                  <a:pt x="270840" y="914400"/>
                </a:lnTo>
                <a:lnTo>
                  <a:pt x="319443" y="886460"/>
                </a:lnTo>
                <a:lnTo>
                  <a:pt x="343089" y="872490"/>
                </a:lnTo>
                <a:lnTo>
                  <a:pt x="391623" y="848360"/>
                </a:lnTo>
                <a:lnTo>
                  <a:pt x="418223" y="836930"/>
                </a:lnTo>
                <a:lnTo>
                  <a:pt x="421995" y="835660"/>
                </a:lnTo>
                <a:lnTo>
                  <a:pt x="430098" y="831850"/>
                </a:lnTo>
                <a:lnTo>
                  <a:pt x="454553" y="821690"/>
                </a:lnTo>
                <a:lnTo>
                  <a:pt x="474511" y="810260"/>
                </a:lnTo>
                <a:lnTo>
                  <a:pt x="488471" y="795020"/>
                </a:lnTo>
                <a:lnTo>
                  <a:pt x="494931" y="775970"/>
                </a:lnTo>
                <a:lnTo>
                  <a:pt x="494115" y="758190"/>
                </a:lnTo>
                <a:lnTo>
                  <a:pt x="488643" y="741680"/>
                </a:lnTo>
                <a:lnTo>
                  <a:pt x="479635" y="727710"/>
                </a:lnTo>
                <a:lnTo>
                  <a:pt x="468210" y="712470"/>
                </a:lnTo>
                <a:lnTo>
                  <a:pt x="459930" y="702310"/>
                </a:lnTo>
                <a:lnTo>
                  <a:pt x="455739" y="695960"/>
                </a:lnTo>
                <a:lnTo>
                  <a:pt x="425899" y="651510"/>
                </a:lnTo>
                <a:lnTo>
                  <a:pt x="402211" y="604520"/>
                </a:lnTo>
                <a:lnTo>
                  <a:pt x="384630" y="557530"/>
                </a:lnTo>
                <a:lnTo>
                  <a:pt x="373110" y="509270"/>
                </a:lnTo>
                <a:lnTo>
                  <a:pt x="367605" y="459740"/>
                </a:lnTo>
                <a:lnTo>
                  <a:pt x="368071" y="410210"/>
                </a:lnTo>
                <a:lnTo>
                  <a:pt x="376290" y="355600"/>
                </a:lnTo>
                <a:lnTo>
                  <a:pt x="393006" y="307340"/>
                </a:lnTo>
                <a:lnTo>
                  <a:pt x="417653" y="265430"/>
                </a:lnTo>
                <a:lnTo>
                  <a:pt x="449666" y="231140"/>
                </a:lnTo>
                <a:lnTo>
                  <a:pt x="488480" y="203200"/>
                </a:lnTo>
                <a:lnTo>
                  <a:pt x="533530" y="184150"/>
                </a:lnTo>
                <a:lnTo>
                  <a:pt x="584250" y="172720"/>
                </a:lnTo>
                <a:lnTo>
                  <a:pt x="594093" y="171450"/>
                </a:lnTo>
                <a:lnTo>
                  <a:pt x="613579" y="171450"/>
                </a:lnTo>
                <a:lnTo>
                  <a:pt x="623150" y="170180"/>
                </a:lnTo>
                <a:lnTo>
                  <a:pt x="704944" y="170180"/>
                </a:lnTo>
                <a:lnTo>
                  <a:pt x="679382" y="162560"/>
                </a:lnTo>
                <a:lnTo>
                  <a:pt x="623138" y="157480"/>
                </a:lnTo>
                <a:close/>
              </a:path>
              <a:path w="1236980" h="1032510">
                <a:moveTo>
                  <a:pt x="740289" y="12700"/>
                </a:moveTo>
                <a:lnTo>
                  <a:pt x="618426" y="12700"/>
                </a:lnTo>
                <a:lnTo>
                  <a:pt x="665679" y="15240"/>
                </a:lnTo>
                <a:lnTo>
                  <a:pt x="711950" y="20320"/>
                </a:lnTo>
                <a:lnTo>
                  <a:pt x="757102" y="29210"/>
                </a:lnTo>
                <a:lnTo>
                  <a:pt x="801000" y="40640"/>
                </a:lnTo>
                <a:lnTo>
                  <a:pt x="843509" y="55880"/>
                </a:lnTo>
                <a:lnTo>
                  <a:pt x="884492" y="74930"/>
                </a:lnTo>
                <a:lnTo>
                  <a:pt x="923815" y="95250"/>
                </a:lnTo>
                <a:lnTo>
                  <a:pt x="961341" y="119380"/>
                </a:lnTo>
                <a:lnTo>
                  <a:pt x="996934" y="146050"/>
                </a:lnTo>
                <a:lnTo>
                  <a:pt x="1030460" y="175260"/>
                </a:lnTo>
                <a:lnTo>
                  <a:pt x="1061782" y="207010"/>
                </a:lnTo>
                <a:lnTo>
                  <a:pt x="1090765" y="240030"/>
                </a:lnTo>
                <a:lnTo>
                  <a:pt x="1117273" y="275590"/>
                </a:lnTo>
                <a:lnTo>
                  <a:pt x="1141170" y="313690"/>
                </a:lnTo>
                <a:lnTo>
                  <a:pt x="1162321" y="351790"/>
                </a:lnTo>
                <a:lnTo>
                  <a:pt x="1180591" y="393700"/>
                </a:lnTo>
                <a:lnTo>
                  <a:pt x="1195843" y="435610"/>
                </a:lnTo>
                <a:lnTo>
                  <a:pt x="1207941" y="480060"/>
                </a:lnTo>
                <a:lnTo>
                  <a:pt x="1216751" y="524510"/>
                </a:lnTo>
                <a:lnTo>
                  <a:pt x="1222137" y="571500"/>
                </a:lnTo>
                <a:lnTo>
                  <a:pt x="1223962" y="618490"/>
                </a:lnTo>
                <a:lnTo>
                  <a:pt x="1221624" y="671830"/>
                </a:lnTo>
                <a:lnTo>
                  <a:pt x="1214680" y="723900"/>
                </a:lnTo>
                <a:lnTo>
                  <a:pt x="1203237" y="775970"/>
                </a:lnTo>
                <a:lnTo>
                  <a:pt x="1187399" y="825500"/>
                </a:lnTo>
                <a:lnTo>
                  <a:pt x="1167272" y="873760"/>
                </a:lnTo>
                <a:lnTo>
                  <a:pt x="1142963" y="920750"/>
                </a:lnTo>
                <a:lnTo>
                  <a:pt x="1114576" y="965200"/>
                </a:lnTo>
                <a:lnTo>
                  <a:pt x="1082217" y="1007110"/>
                </a:lnTo>
                <a:lnTo>
                  <a:pt x="1098523" y="1007110"/>
                </a:lnTo>
                <a:lnTo>
                  <a:pt x="1143713" y="944880"/>
                </a:lnTo>
                <a:lnTo>
                  <a:pt x="1167931" y="901700"/>
                </a:lnTo>
                <a:lnTo>
                  <a:pt x="1188646" y="857250"/>
                </a:lnTo>
                <a:lnTo>
                  <a:pt x="1205778" y="811530"/>
                </a:lnTo>
                <a:lnTo>
                  <a:pt x="1219245" y="764540"/>
                </a:lnTo>
                <a:lnTo>
                  <a:pt x="1228966" y="716280"/>
                </a:lnTo>
                <a:lnTo>
                  <a:pt x="1234858" y="668020"/>
                </a:lnTo>
                <a:lnTo>
                  <a:pt x="1236840" y="618490"/>
                </a:lnTo>
                <a:lnTo>
                  <a:pt x="1234977" y="570230"/>
                </a:lnTo>
                <a:lnTo>
                  <a:pt x="1229479" y="523240"/>
                </a:lnTo>
                <a:lnTo>
                  <a:pt x="1220482" y="476250"/>
                </a:lnTo>
                <a:lnTo>
                  <a:pt x="1208127" y="431800"/>
                </a:lnTo>
                <a:lnTo>
                  <a:pt x="1192551" y="388620"/>
                </a:lnTo>
                <a:lnTo>
                  <a:pt x="1173894" y="346710"/>
                </a:lnTo>
                <a:lnTo>
                  <a:pt x="1152293" y="306070"/>
                </a:lnTo>
                <a:lnTo>
                  <a:pt x="1127887" y="267970"/>
                </a:lnTo>
                <a:lnTo>
                  <a:pt x="1100815" y="232410"/>
                </a:lnTo>
                <a:lnTo>
                  <a:pt x="1071215" y="198120"/>
                </a:lnTo>
                <a:lnTo>
                  <a:pt x="1039226" y="165100"/>
                </a:lnTo>
                <a:lnTo>
                  <a:pt x="1004987" y="135890"/>
                </a:lnTo>
                <a:lnTo>
                  <a:pt x="968636" y="109220"/>
                </a:lnTo>
                <a:lnTo>
                  <a:pt x="930312" y="85090"/>
                </a:lnTo>
                <a:lnTo>
                  <a:pt x="890152" y="63500"/>
                </a:lnTo>
                <a:lnTo>
                  <a:pt x="848297" y="44450"/>
                </a:lnTo>
                <a:lnTo>
                  <a:pt x="804884" y="29210"/>
                </a:lnTo>
                <a:lnTo>
                  <a:pt x="760052" y="16510"/>
                </a:lnTo>
                <a:lnTo>
                  <a:pt x="740289" y="12700"/>
                </a:lnTo>
                <a:close/>
              </a:path>
            </a:pathLst>
          </a:custGeom>
          <a:solidFill>
            <a:srgbClr val="FFFFFF"/>
          </a:solidFill>
        </p:spPr>
        <p:txBody>
          <a:bodyPr wrap="square" lIns="0" tIns="0" rIns="0" bIns="0" rtlCol="0"/>
          <a:lstStyle/>
          <a:p>
            <a:endParaRPr/>
          </a:p>
        </p:txBody>
      </p:sp>
      <p:sp>
        <p:nvSpPr>
          <p:cNvPr id="10" name="object 10"/>
          <p:cNvSpPr/>
          <p:nvPr/>
        </p:nvSpPr>
        <p:spPr>
          <a:xfrm>
            <a:off x="719879" y="4803137"/>
            <a:ext cx="1236658" cy="1032241"/>
          </a:xfrm>
          <a:custGeom>
            <a:avLst/>
            <a:gdLst/>
            <a:ahLst/>
            <a:cxnLst/>
            <a:rect l="l" t="t" r="r" b="b"/>
            <a:pathLst>
              <a:path w="1236980" h="1032510">
                <a:moveTo>
                  <a:pt x="618426" y="0"/>
                </a:moveTo>
                <a:lnTo>
                  <a:pt x="570168" y="2539"/>
                </a:lnTo>
                <a:lnTo>
                  <a:pt x="522913" y="7619"/>
                </a:lnTo>
                <a:lnTo>
                  <a:pt x="476800" y="16509"/>
                </a:lnTo>
                <a:lnTo>
                  <a:pt x="431968" y="29209"/>
                </a:lnTo>
                <a:lnTo>
                  <a:pt x="388555" y="44449"/>
                </a:lnTo>
                <a:lnTo>
                  <a:pt x="346699" y="63499"/>
                </a:lnTo>
                <a:lnTo>
                  <a:pt x="306540" y="85089"/>
                </a:lnTo>
                <a:lnTo>
                  <a:pt x="268215" y="109219"/>
                </a:lnTo>
                <a:lnTo>
                  <a:pt x="231864" y="135889"/>
                </a:lnTo>
                <a:lnTo>
                  <a:pt x="197624" y="165099"/>
                </a:lnTo>
                <a:lnTo>
                  <a:pt x="165635" y="198119"/>
                </a:lnTo>
                <a:lnTo>
                  <a:pt x="136035" y="232409"/>
                </a:lnTo>
                <a:lnTo>
                  <a:pt x="108962" y="267969"/>
                </a:lnTo>
                <a:lnTo>
                  <a:pt x="84556" y="306069"/>
                </a:lnTo>
                <a:lnTo>
                  <a:pt x="62954" y="346709"/>
                </a:lnTo>
                <a:lnTo>
                  <a:pt x="44295" y="388619"/>
                </a:lnTo>
                <a:lnTo>
                  <a:pt x="28718" y="431799"/>
                </a:lnTo>
                <a:lnTo>
                  <a:pt x="16362" y="476249"/>
                </a:lnTo>
                <a:lnTo>
                  <a:pt x="7364" y="523239"/>
                </a:lnTo>
                <a:lnTo>
                  <a:pt x="1864" y="570229"/>
                </a:lnTo>
                <a:lnTo>
                  <a:pt x="0" y="618489"/>
                </a:lnTo>
                <a:lnTo>
                  <a:pt x="1992" y="668019"/>
                </a:lnTo>
                <a:lnTo>
                  <a:pt x="7914" y="717549"/>
                </a:lnTo>
                <a:lnTo>
                  <a:pt x="17684" y="765809"/>
                </a:lnTo>
                <a:lnTo>
                  <a:pt x="31219" y="812799"/>
                </a:lnTo>
                <a:lnTo>
                  <a:pt x="48437" y="858519"/>
                </a:lnTo>
                <a:lnTo>
                  <a:pt x="69255" y="902969"/>
                </a:lnTo>
                <a:lnTo>
                  <a:pt x="93591" y="944879"/>
                </a:lnTo>
                <a:lnTo>
                  <a:pt x="121363" y="986789"/>
                </a:lnTo>
                <a:lnTo>
                  <a:pt x="152488" y="1024889"/>
                </a:lnTo>
                <a:lnTo>
                  <a:pt x="159689" y="1032509"/>
                </a:lnTo>
                <a:lnTo>
                  <a:pt x="163410" y="1022349"/>
                </a:lnTo>
                <a:lnTo>
                  <a:pt x="171731" y="1008379"/>
                </a:lnTo>
                <a:lnTo>
                  <a:pt x="155371" y="1008379"/>
                </a:lnTo>
                <a:lnTo>
                  <a:pt x="126265" y="971549"/>
                </a:lnTo>
                <a:lnTo>
                  <a:pt x="100303" y="932179"/>
                </a:lnTo>
                <a:lnTo>
                  <a:pt x="77560" y="890269"/>
                </a:lnTo>
                <a:lnTo>
                  <a:pt x="58111" y="848359"/>
                </a:lnTo>
                <a:lnTo>
                  <a:pt x="42031" y="803909"/>
                </a:lnTo>
                <a:lnTo>
                  <a:pt x="29394" y="758189"/>
                </a:lnTo>
                <a:lnTo>
                  <a:pt x="20275" y="712469"/>
                </a:lnTo>
                <a:lnTo>
                  <a:pt x="14749" y="665479"/>
                </a:lnTo>
                <a:lnTo>
                  <a:pt x="12890" y="618489"/>
                </a:lnTo>
                <a:lnTo>
                  <a:pt x="14715" y="571499"/>
                </a:lnTo>
                <a:lnTo>
                  <a:pt x="20101" y="524509"/>
                </a:lnTo>
                <a:lnTo>
                  <a:pt x="28911" y="480059"/>
                </a:lnTo>
                <a:lnTo>
                  <a:pt x="41009" y="435609"/>
                </a:lnTo>
                <a:lnTo>
                  <a:pt x="56261" y="393699"/>
                </a:lnTo>
                <a:lnTo>
                  <a:pt x="74531" y="351789"/>
                </a:lnTo>
                <a:lnTo>
                  <a:pt x="95682" y="313689"/>
                </a:lnTo>
                <a:lnTo>
                  <a:pt x="119579" y="275589"/>
                </a:lnTo>
                <a:lnTo>
                  <a:pt x="146087" y="240029"/>
                </a:lnTo>
                <a:lnTo>
                  <a:pt x="175070" y="207009"/>
                </a:lnTo>
                <a:lnTo>
                  <a:pt x="206392" y="175259"/>
                </a:lnTo>
                <a:lnTo>
                  <a:pt x="239918" y="146049"/>
                </a:lnTo>
                <a:lnTo>
                  <a:pt x="275511" y="119379"/>
                </a:lnTo>
                <a:lnTo>
                  <a:pt x="313037" y="95249"/>
                </a:lnTo>
                <a:lnTo>
                  <a:pt x="352360" y="74929"/>
                </a:lnTo>
                <a:lnTo>
                  <a:pt x="393343" y="55879"/>
                </a:lnTo>
                <a:lnTo>
                  <a:pt x="435852" y="40639"/>
                </a:lnTo>
                <a:lnTo>
                  <a:pt x="479750" y="29209"/>
                </a:lnTo>
                <a:lnTo>
                  <a:pt x="524902" y="20319"/>
                </a:lnTo>
                <a:lnTo>
                  <a:pt x="571173" y="15239"/>
                </a:lnTo>
                <a:lnTo>
                  <a:pt x="618426" y="12699"/>
                </a:lnTo>
                <a:lnTo>
                  <a:pt x="740289" y="12699"/>
                </a:lnTo>
                <a:lnTo>
                  <a:pt x="713939" y="7619"/>
                </a:lnTo>
                <a:lnTo>
                  <a:pt x="666684" y="2539"/>
                </a:lnTo>
                <a:lnTo>
                  <a:pt x="618426" y="0"/>
                </a:lnTo>
                <a:close/>
              </a:path>
              <a:path w="1236980" h="1032510">
                <a:moveTo>
                  <a:pt x="704944" y="170179"/>
                </a:moveTo>
                <a:lnTo>
                  <a:pt x="623150" y="170179"/>
                </a:lnTo>
                <a:lnTo>
                  <a:pt x="676713" y="175259"/>
                </a:lnTo>
                <a:lnTo>
                  <a:pt x="725341" y="189229"/>
                </a:lnTo>
                <a:lnTo>
                  <a:pt x="768397" y="213359"/>
                </a:lnTo>
                <a:lnTo>
                  <a:pt x="805243" y="245109"/>
                </a:lnTo>
                <a:lnTo>
                  <a:pt x="832309" y="280669"/>
                </a:lnTo>
                <a:lnTo>
                  <a:pt x="852543" y="322579"/>
                </a:lnTo>
                <a:lnTo>
                  <a:pt x="865826" y="368299"/>
                </a:lnTo>
                <a:lnTo>
                  <a:pt x="872036" y="419099"/>
                </a:lnTo>
                <a:lnTo>
                  <a:pt x="871054" y="473709"/>
                </a:lnTo>
                <a:lnTo>
                  <a:pt x="864769" y="515619"/>
                </a:lnTo>
                <a:lnTo>
                  <a:pt x="852889" y="560069"/>
                </a:lnTo>
                <a:lnTo>
                  <a:pt x="836191" y="604519"/>
                </a:lnTo>
                <a:lnTo>
                  <a:pt x="815454" y="646429"/>
                </a:lnTo>
                <a:lnTo>
                  <a:pt x="787273" y="687069"/>
                </a:lnTo>
                <a:lnTo>
                  <a:pt x="768521" y="712469"/>
                </a:lnTo>
                <a:lnTo>
                  <a:pt x="753443" y="737869"/>
                </a:lnTo>
                <a:lnTo>
                  <a:pt x="745171" y="763269"/>
                </a:lnTo>
                <a:lnTo>
                  <a:pt x="746836" y="792479"/>
                </a:lnTo>
                <a:lnTo>
                  <a:pt x="779840" y="824229"/>
                </a:lnTo>
                <a:lnTo>
                  <a:pt x="841133" y="850899"/>
                </a:lnTo>
                <a:lnTo>
                  <a:pt x="858634" y="857249"/>
                </a:lnTo>
                <a:lnTo>
                  <a:pt x="864336" y="859789"/>
                </a:lnTo>
                <a:lnTo>
                  <a:pt x="899530" y="875029"/>
                </a:lnTo>
                <a:lnTo>
                  <a:pt x="939828" y="895349"/>
                </a:lnTo>
                <a:lnTo>
                  <a:pt x="981336" y="919479"/>
                </a:lnTo>
                <a:lnTo>
                  <a:pt x="1020162" y="948689"/>
                </a:lnTo>
                <a:lnTo>
                  <a:pt x="1052412" y="982979"/>
                </a:lnTo>
                <a:lnTo>
                  <a:pt x="1074191" y="1022349"/>
                </a:lnTo>
                <a:lnTo>
                  <a:pt x="1077937" y="1032509"/>
                </a:lnTo>
                <a:lnTo>
                  <a:pt x="1085100" y="1023619"/>
                </a:lnTo>
                <a:lnTo>
                  <a:pt x="1098523" y="1007109"/>
                </a:lnTo>
                <a:lnTo>
                  <a:pt x="1082217" y="1007109"/>
                </a:lnTo>
                <a:lnTo>
                  <a:pt x="1057784" y="969009"/>
                </a:lnTo>
                <a:lnTo>
                  <a:pt x="1024231" y="935989"/>
                </a:lnTo>
                <a:lnTo>
                  <a:pt x="985094" y="906779"/>
                </a:lnTo>
                <a:lnTo>
                  <a:pt x="943908" y="882649"/>
                </a:lnTo>
                <a:lnTo>
                  <a:pt x="904208" y="863599"/>
                </a:lnTo>
                <a:lnTo>
                  <a:pt x="863650" y="845819"/>
                </a:lnTo>
                <a:lnTo>
                  <a:pt x="820863" y="829309"/>
                </a:lnTo>
                <a:lnTo>
                  <a:pt x="793794" y="817879"/>
                </a:lnTo>
                <a:lnTo>
                  <a:pt x="771030" y="803909"/>
                </a:lnTo>
                <a:lnTo>
                  <a:pt x="759294" y="788669"/>
                </a:lnTo>
                <a:lnTo>
                  <a:pt x="758241" y="764539"/>
                </a:lnTo>
                <a:lnTo>
                  <a:pt x="766159" y="741679"/>
                </a:lnTo>
                <a:lnTo>
                  <a:pt x="780258" y="717549"/>
                </a:lnTo>
                <a:lnTo>
                  <a:pt x="805485" y="684529"/>
                </a:lnTo>
                <a:lnTo>
                  <a:pt x="813073" y="674369"/>
                </a:lnTo>
                <a:lnTo>
                  <a:pt x="848014" y="609599"/>
                </a:lnTo>
                <a:lnTo>
                  <a:pt x="865190" y="563879"/>
                </a:lnTo>
                <a:lnTo>
                  <a:pt x="877408" y="518159"/>
                </a:lnTo>
                <a:lnTo>
                  <a:pt x="883869" y="474979"/>
                </a:lnTo>
                <a:lnTo>
                  <a:pt x="884854" y="417829"/>
                </a:lnTo>
                <a:lnTo>
                  <a:pt x="878306" y="364489"/>
                </a:lnTo>
                <a:lnTo>
                  <a:pt x="864347" y="316229"/>
                </a:lnTo>
                <a:lnTo>
                  <a:pt x="843101" y="274319"/>
                </a:lnTo>
                <a:lnTo>
                  <a:pt x="814692" y="236219"/>
                </a:lnTo>
                <a:lnTo>
                  <a:pt x="775835" y="201929"/>
                </a:lnTo>
                <a:lnTo>
                  <a:pt x="730507" y="177799"/>
                </a:lnTo>
                <a:lnTo>
                  <a:pt x="704944" y="170179"/>
                </a:lnTo>
                <a:close/>
              </a:path>
              <a:path w="1236980" h="1032510">
                <a:moveTo>
                  <a:pt x="623138" y="157479"/>
                </a:moveTo>
                <a:lnTo>
                  <a:pt x="613200" y="157479"/>
                </a:lnTo>
                <a:lnTo>
                  <a:pt x="603130" y="158749"/>
                </a:lnTo>
                <a:lnTo>
                  <a:pt x="592968" y="158749"/>
                </a:lnTo>
                <a:lnTo>
                  <a:pt x="535717" y="170179"/>
                </a:lnTo>
                <a:lnTo>
                  <a:pt x="493196" y="185419"/>
                </a:lnTo>
                <a:lnTo>
                  <a:pt x="455588" y="209549"/>
                </a:lnTo>
                <a:lnTo>
                  <a:pt x="423291" y="238759"/>
                </a:lnTo>
                <a:lnTo>
                  <a:pt x="396704" y="273049"/>
                </a:lnTo>
                <a:lnTo>
                  <a:pt x="376226" y="313689"/>
                </a:lnTo>
                <a:lnTo>
                  <a:pt x="362256" y="359409"/>
                </a:lnTo>
                <a:lnTo>
                  <a:pt x="355193" y="408939"/>
                </a:lnTo>
                <a:lnTo>
                  <a:pt x="354710" y="461009"/>
                </a:lnTo>
                <a:lnTo>
                  <a:pt x="360365" y="511809"/>
                </a:lnTo>
                <a:lnTo>
                  <a:pt x="372206" y="561339"/>
                </a:lnTo>
                <a:lnTo>
                  <a:pt x="390280" y="609599"/>
                </a:lnTo>
                <a:lnTo>
                  <a:pt x="414633" y="656589"/>
                </a:lnTo>
                <a:lnTo>
                  <a:pt x="445312" y="703579"/>
                </a:lnTo>
                <a:lnTo>
                  <a:pt x="458101" y="720089"/>
                </a:lnTo>
                <a:lnTo>
                  <a:pt x="468734" y="734059"/>
                </a:lnTo>
                <a:lnTo>
                  <a:pt x="476721" y="746759"/>
                </a:lnTo>
                <a:lnTo>
                  <a:pt x="481395" y="759459"/>
                </a:lnTo>
                <a:lnTo>
                  <a:pt x="482092" y="774699"/>
                </a:lnTo>
                <a:lnTo>
                  <a:pt x="476896" y="789939"/>
                </a:lnTo>
                <a:lnTo>
                  <a:pt x="465216" y="801369"/>
                </a:lnTo>
                <a:lnTo>
                  <a:pt x="447827" y="810259"/>
                </a:lnTo>
                <a:lnTo>
                  <a:pt x="425500" y="820419"/>
                </a:lnTo>
                <a:lnTo>
                  <a:pt x="417233" y="822959"/>
                </a:lnTo>
                <a:lnTo>
                  <a:pt x="413397" y="824229"/>
                </a:lnTo>
                <a:lnTo>
                  <a:pt x="386303" y="836929"/>
                </a:lnTo>
                <a:lnTo>
                  <a:pt x="337057" y="861059"/>
                </a:lnTo>
                <a:lnTo>
                  <a:pt x="318643" y="871219"/>
                </a:lnTo>
                <a:lnTo>
                  <a:pt x="313194" y="875029"/>
                </a:lnTo>
                <a:lnTo>
                  <a:pt x="265703" y="901699"/>
                </a:lnTo>
                <a:lnTo>
                  <a:pt x="220576" y="933449"/>
                </a:lnTo>
                <a:lnTo>
                  <a:pt x="182303" y="967739"/>
                </a:lnTo>
                <a:lnTo>
                  <a:pt x="155371" y="1008379"/>
                </a:lnTo>
                <a:lnTo>
                  <a:pt x="171731" y="1008379"/>
                </a:lnTo>
                <a:lnTo>
                  <a:pt x="187617" y="981709"/>
                </a:lnTo>
                <a:lnTo>
                  <a:pt x="225163" y="946149"/>
                </a:lnTo>
                <a:lnTo>
                  <a:pt x="270840" y="914399"/>
                </a:lnTo>
                <a:lnTo>
                  <a:pt x="319443" y="886459"/>
                </a:lnTo>
                <a:lnTo>
                  <a:pt x="343089" y="872489"/>
                </a:lnTo>
                <a:lnTo>
                  <a:pt x="391623" y="848359"/>
                </a:lnTo>
                <a:lnTo>
                  <a:pt x="418223" y="836929"/>
                </a:lnTo>
                <a:lnTo>
                  <a:pt x="421995" y="835659"/>
                </a:lnTo>
                <a:lnTo>
                  <a:pt x="430098" y="831849"/>
                </a:lnTo>
                <a:lnTo>
                  <a:pt x="454553" y="821689"/>
                </a:lnTo>
                <a:lnTo>
                  <a:pt x="474511" y="810259"/>
                </a:lnTo>
                <a:lnTo>
                  <a:pt x="488471" y="795019"/>
                </a:lnTo>
                <a:lnTo>
                  <a:pt x="494931" y="775969"/>
                </a:lnTo>
                <a:lnTo>
                  <a:pt x="494115" y="758189"/>
                </a:lnTo>
                <a:lnTo>
                  <a:pt x="488643" y="741679"/>
                </a:lnTo>
                <a:lnTo>
                  <a:pt x="479635" y="727709"/>
                </a:lnTo>
                <a:lnTo>
                  <a:pt x="468210" y="712469"/>
                </a:lnTo>
                <a:lnTo>
                  <a:pt x="459930" y="702309"/>
                </a:lnTo>
                <a:lnTo>
                  <a:pt x="455739" y="695959"/>
                </a:lnTo>
                <a:lnTo>
                  <a:pt x="425899" y="651509"/>
                </a:lnTo>
                <a:lnTo>
                  <a:pt x="402211" y="604519"/>
                </a:lnTo>
                <a:lnTo>
                  <a:pt x="384630" y="557529"/>
                </a:lnTo>
                <a:lnTo>
                  <a:pt x="373110" y="509269"/>
                </a:lnTo>
                <a:lnTo>
                  <a:pt x="367605" y="459739"/>
                </a:lnTo>
                <a:lnTo>
                  <a:pt x="368071" y="410209"/>
                </a:lnTo>
                <a:lnTo>
                  <a:pt x="376290" y="355599"/>
                </a:lnTo>
                <a:lnTo>
                  <a:pt x="393006" y="307339"/>
                </a:lnTo>
                <a:lnTo>
                  <a:pt x="417653" y="265429"/>
                </a:lnTo>
                <a:lnTo>
                  <a:pt x="449666" y="231139"/>
                </a:lnTo>
                <a:lnTo>
                  <a:pt x="488480" y="203199"/>
                </a:lnTo>
                <a:lnTo>
                  <a:pt x="533530" y="184149"/>
                </a:lnTo>
                <a:lnTo>
                  <a:pt x="584250" y="172719"/>
                </a:lnTo>
                <a:lnTo>
                  <a:pt x="594093" y="171449"/>
                </a:lnTo>
                <a:lnTo>
                  <a:pt x="613579" y="171449"/>
                </a:lnTo>
                <a:lnTo>
                  <a:pt x="623150" y="170179"/>
                </a:lnTo>
                <a:lnTo>
                  <a:pt x="704944" y="170179"/>
                </a:lnTo>
                <a:lnTo>
                  <a:pt x="679382" y="162559"/>
                </a:lnTo>
                <a:lnTo>
                  <a:pt x="623138" y="157479"/>
                </a:lnTo>
                <a:close/>
              </a:path>
              <a:path w="1236980" h="1032510">
                <a:moveTo>
                  <a:pt x="740289" y="12699"/>
                </a:moveTo>
                <a:lnTo>
                  <a:pt x="618426" y="12699"/>
                </a:lnTo>
                <a:lnTo>
                  <a:pt x="665679" y="15239"/>
                </a:lnTo>
                <a:lnTo>
                  <a:pt x="711950" y="20319"/>
                </a:lnTo>
                <a:lnTo>
                  <a:pt x="757102" y="29209"/>
                </a:lnTo>
                <a:lnTo>
                  <a:pt x="801000" y="40639"/>
                </a:lnTo>
                <a:lnTo>
                  <a:pt x="843509" y="55879"/>
                </a:lnTo>
                <a:lnTo>
                  <a:pt x="884492" y="74929"/>
                </a:lnTo>
                <a:lnTo>
                  <a:pt x="923815" y="95249"/>
                </a:lnTo>
                <a:lnTo>
                  <a:pt x="961341" y="119379"/>
                </a:lnTo>
                <a:lnTo>
                  <a:pt x="996934" y="146049"/>
                </a:lnTo>
                <a:lnTo>
                  <a:pt x="1030460" y="175259"/>
                </a:lnTo>
                <a:lnTo>
                  <a:pt x="1061782" y="207009"/>
                </a:lnTo>
                <a:lnTo>
                  <a:pt x="1090765" y="240029"/>
                </a:lnTo>
                <a:lnTo>
                  <a:pt x="1117273" y="275589"/>
                </a:lnTo>
                <a:lnTo>
                  <a:pt x="1141170" y="313689"/>
                </a:lnTo>
                <a:lnTo>
                  <a:pt x="1162321" y="351789"/>
                </a:lnTo>
                <a:lnTo>
                  <a:pt x="1180591" y="393699"/>
                </a:lnTo>
                <a:lnTo>
                  <a:pt x="1195843" y="435609"/>
                </a:lnTo>
                <a:lnTo>
                  <a:pt x="1207941" y="480059"/>
                </a:lnTo>
                <a:lnTo>
                  <a:pt x="1216751" y="524509"/>
                </a:lnTo>
                <a:lnTo>
                  <a:pt x="1222137" y="571499"/>
                </a:lnTo>
                <a:lnTo>
                  <a:pt x="1223962" y="618489"/>
                </a:lnTo>
                <a:lnTo>
                  <a:pt x="1221624" y="671829"/>
                </a:lnTo>
                <a:lnTo>
                  <a:pt x="1214680" y="723899"/>
                </a:lnTo>
                <a:lnTo>
                  <a:pt x="1203237" y="775969"/>
                </a:lnTo>
                <a:lnTo>
                  <a:pt x="1187399" y="825499"/>
                </a:lnTo>
                <a:lnTo>
                  <a:pt x="1167272" y="873759"/>
                </a:lnTo>
                <a:lnTo>
                  <a:pt x="1142963" y="920749"/>
                </a:lnTo>
                <a:lnTo>
                  <a:pt x="1114576" y="965199"/>
                </a:lnTo>
                <a:lnTo>
                  <a:pt x="1082217" y="1007109"/>
                </a:lnTo>
                <a:lnTo>
                  <a:pt x="1098523" y="1007109"/>
                </a:lnTo>
                <a:lnTo>
                  <a:pt x="1143713" y="944879"/>
                </a:lnTo>
                <a:lnTo>
                  <a:pt x="1167931" y="901699"/>
                </a:lnTo>
                <a:lnTo>
                  <a:pt x="1188646" y="857249"/>
                </a:lnTo>
                <a:lnTo>
                  <a:pt x="1205778" y="811529"/>
                </a:lnTo>
                <a:lnTo>
                  <a:pt x="1219245" y="764539"/>
                </a:lnTo>
                <a:lnTo>
                  <a:pt x="1228966" y="716279"/>
                </a:lnTo>
                <a:lnTo>
                  <a:pt x="1234858" y="668019"/>
                </a:lnTo>
                <a:lnTo>
                  <a:pt x="1236840" y="618489"/>
                </a:lnTo>
                <a:lnTo>
                  <a:pt x="1234977" y="570229"/>
                </a:lnTo>
                <a:lnTo>
                  <a:pt x="1229479" y="523239"/>
                </a:lnTo>
                <a:lnTo>
                  <a:pt x="1220482" y="476249"/>
                </a:lnTo>
                <a:lnTo>
                  <a:pt x="1208127" y="431799"/>
                </a:lnTo>
                <a:lnTo>
                  <a:pt x="1192551" y="388619"/>
                </a:lnTo>
                <a:lnTo>
                  <a:pt x="1173894" y="346709"/>
                </a:lnTo>
                <a:lnTo>
                  <a:pt x="1152293" y="306069"/>
                </a:lnTo>
                <a:lnTo>
                  <a:pt x="1127887" y="267969"/>
                </a:lnTo>
                <a:lnTo>
                  <a:pt x="1100815" y="232409"/>
                </a:lnTo>
                <a:lnTo>
                  <a:pt x="1071215" y="198119"/>
                </a:lnTo>
                <a:lnTo>
                  <a:pt x="1039226" y="165099"/>
                </a:lnTo>
                <a:lnTo>
                  <a:pt x="1004987" y="135889"/>
                </a:lnTo>
                <a:lnTo>
                  <a:pt x="968636" y="109219"/>
                </a:lnTo>
                <a:lnTo>
                  <a:pt x="930312" y="85089"/>
                </a:lnTo>
                <a:lnTo>
                  <a:pt x="890152" y="63499"/>
                </a:lnTo>
                <a:lnTo>
                  <a:pt x="848297" y="44449"/>
                </a:lnTo>
                <a:lnTo>
                  <a:pt x="804884" y="29209"/>
                </a:lnTo>
                <a:lnTo>
                  <a:pt x="760052" y="16509"/>
                </a:lnTo>
                <a:lnTo>
                  <a:pt x="740289" y="12699"/>
                </a:lnTo>
                <a:close/>
              </a:path>
            </a:pathLst>
          </a:custGeom>
          <a:solidFill>
            <a:srgbClr val="FFFFFF"/>
          </a:solidFill>
        </p:spPr>
        <p:txBody>
          <a:bodyPr wrap="square" lIns="0" tIns="0" rIns="0" bIns="0" rtlCol="0"/>
          <a:lstStyle/>
          <a:p>
            <a:endParaRPr/>
          </a:p>
        </p:txBody>
      </p:sp>
      <p:sp>
        <p:nvSpPr>
          <p:cNvPr id="13" name="object 13"/>
          <p:cNvSpPr/>
          <p:nvPr/>
        </p:nvSpPr>
        <p:spPr>
          <a:xfrm>
            <a:off x="3054397" y="1541812"/>
            <a:ext cx="1236658" cy="1032241"/>
          </a:xfrm>
          <a:custGeom>
            <a:avLst/>
            <a:gdLst/>
            <a:ahLst/>
            <a:cxnLst/>
            <a:rect l="l" t="t" r="r" b="b"/>
            <a:pathLst>
              <a:path w="1236979" h="1032510">
                <a:moveTo>
                  <a:pt x="618426" y="0"/>
                </a:moveTo>
                <a:lnTo>
                  <a:pt x="570168" y="2540"/>
                </a:lnTo>
                <a:lnTo>
                  <a:pt x="522913" y="7620"/>
                </a:lnTo>
                <a:lnTo>
                  <a:pt x="476800" y="16510"/>
                </a:lnTo>
                <a:lnTo>
                  <a:pt x="431968" y="29210"/>
                </a:lnTo>
                <a:lnTo>
                  <a:pt x="388555" y="44450"/>
                </a:lnTo>
                <a:lnTo>
                  <a:pt x="346699" y="63500"/>
                </a:lnTo>
                <a:lnTo>
                  <a:pt x="306540" y="85090"/>
                </a:lnTo>
                <a:lnTo>
                  <a:pt x="268215" y="109220"/>
                </a:lnTo>
                <a:lnTo>
                  <a:pt x="231864" y="135890"/>
                </a:lnTo>
                <a:lnTo>
                  <a:pt x="197624" y="165100"/>
                </a:lnTo>
                <a:lnTo>
                  <a:pt x="165635" y="198120"/>
                </a:lnTo>
                <a:lnTo>
                  <a:pt x="136035" y="232410"/>
                </a:lnTo>
                <a:lnTo>
                  <a:pt x="108962" y="267970"/>
                </a:lnTo>
                <a:lnTo>
                  <a:pt x="84556" y="306070"/>
                </a:lnTo>
                <a:lnTo>
                  <a:pt x="62954" y="346710"/>
                </a:lnTo>
                <a:lnTo>
                  <a:pt x="44295" y="388620"/>
                </a:lnTo>
                <a:lnTo>
                  <a:pt x="28718" y="431800"/>
                </a:lnTo>
                <a:lnTo>
                  <a:pt x="16362" y="476250"/>
                </a:lnTo>
                <a:lnTo>
                  <a:pt x="7364" y="523240"/>
                </a:lnTo>
                <a:lnTo>
                  <a:pt x="1864" y="570230"/>
                </a:lnTo>
                <a:lnTo>
                  <a:pt x="0" y="618490"/>
                </a:lnTo>
                <a:lnTo>
                  <a:pt x="1992" y="668020"/>
                </a:lnTo>
                <a:lnTo>
                  <a:pt x="7914" y="717550"/>
                </a:lnTo>
                <a:lnTo>
                  <a:pt x="17684" y="765810"/>
                </a:lnTo>
                <a:lnTo>
                  <a:pt x="31219" y="812800"/>
                </a:lnTo>
                <a:lnTo>
                  <a:pt x="48437" y="858520"/>
                </a:lnTo>
                <a:lnTo>
                  <a:pt x="69255" y="902970"/>
                </a:lnTo>
                <a:lnTo>
                  <a:pt x="93591" y="944880"/>
                </a:lnTo>
                <a:lnTo>
                  <a:pt x="121363" y="986790"/>
                </a:lnTo>
                <a:lnTo>
                  <a:pt x="152488" y="1024890"/>
                </a:lnTo>
                <a:lnTo>
                  <a:pt x="159689" y="1032510"/>
                </a:lnTo>
                <a:lnTo>
                  <a:pt x="163410" y="1022350"/>
                </a:lnTo>
                <a:lnTo>
                  <a:pt x="171731" y="1008380"/>
                </a:lnTo>
                <a:lnTo>
                  <a:pt x="155371" y="1008380"/>
                </a:lnTo>
                <a:lnTo>
                  <a:pt x="126265" y="971550"/>
                </a:lnTo>
                <a:lnTo>
                  <a:pt x="100303" y="932180"/>
                </a:lnTo>
                <a:lnTo>
                  <a:pt x="77560" y="890270"/>
                </a:lnTo>
                <a:lnTo>
                  <a:pt x="58111" y="848360"/>
                </a:lnTo>
                <a:lnTo>
                  <a:pt x="42031" y="803910"/>
                </a:lnTo>
                <a:lnTo>
                  <a:pt x="29394" y="758190"/>
                </a:lnTo>
                <a:lnTo>
                  <a:pt x="20275" y="712470"/>
                </a:lnTo>
                <a:lnTo>
                  <a:pt x="14749" y="665480"/>
                </a:lnTo>
                <a:lnTo>
                  <a:pt x="12890" y="618490"/>
                </a:lnTo>
                <a:lnTo>
                  <a:pt x="14715" y="571500"/>
                </a:lnTo>
                <a:lnTo>
                  <a:pt x="20101" y="524510"/>
                </a:lnTo>
                <a:lnTo>
                  <a:pt x="28911" y="480060"/>
                </a:lnTo>
                <a:lnTo>
                  <a:pt x="41009" y="435610"/>
                </a:lnTo>
                <a:lnTo>
                  <a:pt x="56261" y="393700"/>
                </a:lnTo>
                <a:lnTo>
                  <a:pt x="74531" y="351790"/>
                </a:lnTo>
                <a:lnTo>
                  <a:pt x="95682" y="313690"/>
                </a:lnTo>
                <a:lnTo>
                  <a:pt x="119579" y="275590"/>
                </a:lnTo>
                <a:lnTo>
                  <a:pt x="146087" y="240030"/>
                </a:lnTo>
                <a:lnTo>
                  <a:pt x="175070" y="207010"/>
                </a:lnTo>
                <a:lnTo>
                  <a:pt x="206392" y="175260"/>
                </a:lnTo>
                <a:lnTo>
                  <a:pt x="239918" y="146050"/>
                </a:lnTo>
                <a:lnTo>
                  <a:pt x="275511" y="119380"/>
                </a:lnTo>
                <a:lnTo>
                  <a:pt x="313037" y="95250"/>
                </a:lnTo>
                <a:lnTo>
                  <a:pt x="352360" y="74930"/>
                </a:lnTo>
                <a:lnTo>
                  <a:pt x="393343" y="55880"/>
                </a:lnTo>
                <a:lnTo>
                  <a:pt x="435852" y="40640"/>
                </a:lnTo>
                <a:lnTo>
                  <a:pt x="479750" y="29210"/>
                </a:lnTo>
                <a:lnTo>
                  <a:pt x="524902" y="20320"/>
                </a:lnTo>
                <a:lnTo>
                  <a:pt x="571173" y="15240"/>
                </a:lnTo>
                <a:lnTo>
                  <a:pt x="618426" y="12700"/>
                </a:lnTo>
                <a:lnTo>
                  <a:pt x="740289" y="12700"/>
                </a:lnTo>
                <a:lnTo>
                  <a:pt x="713939" y="7620"/>
                </a:lnTo>
                <a:lnTo>
                  <a:pt x="666684" y="2540"/>
                </a:lnTo>
                <a:lnTo>
                  <a:pt x="618426" y="0"/>
                </a:lnTo>
                <a:close/>
              </a:path>
              <a:path w="1236979" h="1032510">
                <a:moveTo>
                  <a:pt x="704944" y="170180"/>
                </a:moveTo>
                <a:lnTo>
                  <a:pt x="623150" y="170180"/>
                </a:lnTo>
                <a:lnTo>
                  <a:pt x="676713" y="175260"/>
                </a:lnTo>
                <a:lnTo>
                  <a:pt x="725341" y="189230"/>
                </a:lnTo>
                <a:lnTo>
                  <a:pt x="768397" y="213360"/>
                </a:lnTo>
                <a:lnTo>
                  <a:pt x="805243" y="245110"/>
                </a:lnTo>
                <a:lnTo>
                  <a:pt x="832309" y="280670"/>
                </a:lnTo>
                <a:lnTo>
                  <a:pt x="852543" y="322580"/>
                </a:lnTo>
                <a:lnTo>
                  <a:pt x="865826" y="368300"/>
                </a:lnTo>
                <a:lnTo>
                  <a:pt x="872036" y="419100"/>
                </a:lnTo>
                <a:lnTo>
                  <a:pt x="871054" y="473710"/>
                </a:lnTo>
                <a:lnTo>
                  <a:pt x="864769" y="515620"/>
                </a:lnTo>
                <a:lnTo>
                  <a:pt x="852889" y="560070"/>
                </a:lnTo>
                <a:lnTo>
                  <a:pt x="836191" y="604520"/>
                </a:lnTo>
                <a:lnTo>
                  <a:pt x="815454" y="646430"/>
                </a:lnTo>
                <a:lnTo>
                  <a:pt x="787272" y="687070"/>
                </a:lnTo>
                <a:lnTo>
                  <a:pt x="768521" y="712470"/>
                </a:lnTo>
                <a:lnTo>
                  <a:pt x="753443" y="737870"/>
                </a:lnTo>
                <a:lnTo>
                  <a:pt x="745171" y="763270"/>
                </a:lnTo>
                <a:lnTo>
                  <a:pt x="746836" y="792480"/>
                </a:lnTo>
                <a:lnTo>
                  <a:pt x="779840" y="824230"/>
                </a:lnTo>
                <a:lnTo>
                  <a:pt x="841133" y="850900"/>
                </a:lnTo>
                <a:lnTo>
                  <a:pt x="858634" y="857250"/>
                </a:lnTo>
                <a:lnTo>
                  <a:pt x="864336" y="859790"/>
                </a:lnTo>
                <a:lnTo>
                  <a:pt x="899530" y="875030"/>
                </a:lnTo>
                <a:lnTo>
                  <a:pt x="939828" y="895350"/>
                </a:lnTo>
                <a:lnTo>
                  <a:pt x="981336" y="919480"/>
                </a:lnTo>
                <a:lnTo>
                  <a:pt x="1020162" y="948690"/>
                </a:lnTo>
                <a:lnTo>
                  <a:pt x="1052412" y="982980"/>
                </a:lnTo>
                <a:lnTo>
                  <a:pt x="1074191" y="1022350"/>
                </a:lnTo>
                <a:lnTo>
                  <a:pt x="1077937" y="1032510"/>
                </a:lnTo>
                <a:lnTo>
                  <a:pt x="1085100" y="1023620"/>
                </a:lnTo>
                <a:lnTo>
                  <a:pt x="1098523" y="1007110"/>
                </a:lnTo>
                <a:lnTo>
                  <a:pt x="1082217" y="1007110"/>
                </a:lnTo>
                <a:lnTo>
                  <a:pt x="1057784" y="969010"/>
                </a:lnTo>
                <a:lnTo>
                  <a:pt x="1024231" y="935990"/>
                </a:lnTo>
                <a:lnTo>
                  <a:pt x="985094" y="906780"/>
                </a:lnTo>
                <a:lnTo>
                  <a:pt x="943908" y="882650"/>
                </a:lnTo>
                <a:lnTo>
                  <a:pt x="904208" y="863600"/>
                </a:lnTo>
                <a:lnTo>
                  <a:pt x="863650" y="845820"/>
                </a:lnTo>
                <a:lnTo>
                  <a:pt x="820863" y="829310"/>
                </a:lnTo>
                <a:lnTo>
                  <a:pt x="793794" y="817880"/>
                </a:lnTo>
                <a:lnTo>
                  <a:pt x="771030" y="803910"/>
                </a:lnTo>
                <a:lnTo>
                  <a:pt x="759294" y="788670"/>
                </a:lnTo>
                <a:lnTo>
                  <a:pt x="758241" y="764540"/>
                </a:lnTo>
                <a:lnTo>
                  <a:pt x="766159" y="741680"/>
                </a:lnTo>
                <a:lnTo>
                  <a:pt x="780258" y="717550"/>
                </a:lnTo>
                <a:lnTo>
                  <a:pt x="805485" y="684530"/>
                </a:lnTo>
                <a:lnTo>
                  <a:pt x="813073" y="674370"/>
                </a:lnTo>
                <a:lnTo>
                  <a:pt x="848014" y="609600"/>
                </a:lnTo>
                <a:lnTo>
                  <a:pt x="865190" y="563880"/>
                </a:lnTo>
                <a:lnTo>
                  <a:pt x="877408" y="518160"/>
                </a:lnTo>
                <a:lnTo>
                  <a:pt x="883869" y="474980"/>
                </a:lnTo>
                <a:lnTo>
                  <a:pt x="884854" y="417830"/>
                </a:lnTo>
                <a:lnTo>
                  <a:pt x="878306" y="364490"/>
                </a:lnTo>
                <a:lnTo>
                  <a:pt x="864347" y="316230"/>
                </a:lnTo>
                <a:lnTo>
                  <a:pt x="843101" y="274320"/>
                </a:lnTo>
                <a:lnTo>
                  <a:pt x="814692" y="236220"/>
                </a:lnTo>
                <a:lnTo>
                  <a:pt x="775835" y="201930"/>
                </a:lnTo>
                <a:lnTo>
                  <a:pt x="730507" y="177800"/>
                </a:lnTo>
                <a:lnTo>
                  <a:pt x="704944" y="170180"/>
                </a:lnTo>
                <a:close/>
              </a:path>
              <a:path w="1236979" h="1032510">
                <a:moveTo>
                  <a:pt x="623138" y="157480"/>
                </a:moveTo>
                <a:lnTo>
                  <a:pt x="613200" y="157480"/>
                </a:lnTo>
                <a:lnTo>
                  <a:pt x="603130" y="158750"/>
                </a:lnTo>
                <a:lnTo>
                  <a:pt x="592968" y="158750"/>
                </a:lnTo>
                <a:lnTo>
                  <a:pt x="535717" y="170180"/>
                </a:lnTo>
                <a:lnTo>
                  <a:pt x="493196" y="185420"/>
                </a:lnTo>
                <a:lnTo>
                  <a:pt x="455588" y="209550"/>
                </a:lnTo>
                <a:lnTo>
                  <a:pt x="423291" y="238760"/>
                </a:lnTo>
                <a:lnTo>
                  <a:pt x="396704" y="273050"/>
                </a:lnTo>
                <a:lnTo>
                  <a:pt x="376226" y="313690"/>
                </a:lnTo>
                <a:lnTo>
                  <a:pt x="362256" y="359410"/>
                </a:lnTo>
                <a:lnTo>
                  <a:pt x="355193" y="408940"/>
                </a:lnTo>
                <a:lnTo>
                  <a:pt x="354710" y="461010"/>
                </a:lnTo>
                <a:lnTo>
                  <a:pt x="360366" y="511810"/>
                </a:lnTo>
                <a:lnTo>
                  <a:pt x="372208" y="561340"/>
                </a:lnTo>
                <a:lnTo>
                  <a:pt x="390284" y="609600"/>
                </a:lnTo>
                <a:lnTo>
                  <a:pt x="414640" y="656590"/>
                </a:lnTo>
                <a:lnTo>
                  <a:pt x="445325" y="703580"/>
                </a:lnTo>
                <a:lnTo>
                  <a:pt x="458101" y="720090"/>
                </a:lnTo>
                <a:lnTo>
                  <a:pt x="468734" y="734060"/>
                </a:lnTo>
                <a:lnTo>
                  <a:pt x="476721" y="746760"/>
                </a:lnTo>
                <a:lnTo>
                  <a:pt x="481395" y="759460"/>
                </a:lnTo>
                <a:lnTo>
                  <a:pt x="482091" y="774700"/>
                </a:lnTo>
                <a:lnTo>
                  <a:pt x="476896" y="789940"/>
                </a:lnTo>
                <a:lnTo>
                  <a:pt x="465216" y="801370"/>
                </a:lnTo>
                <a:lnTo>
                  <a:pt x="447827" y="810260"/>
                </a:lnTo>
                <a:lnTo>
                  <a:pt x="425500" y="820420"/>
                </a:lnTo>
                <a:lnTo>
                  <a:pt x="417233" y="822960"/>
                </a:lnTo>
                <a:lnTo>
                  <a:pt x="413397" y="824230"/>
                </a:lnTo>
                <a:lnTo>
                  <a:pt x="386303" y="836930"/>
                </a:lnTo>
                <a:lnTo>
                  <a:pt x="337057" y="861060"/>
                </a:lnTo>
                <a:lnTo>
                  <a:pt x="318642" y="871220"/>
                </a:lnTo>
                <a:lnTo>
                  <a:pt x="313194" y="875030"/>
                </a:lnTo>
                <a:lnTo>
                  <a:pt x="265703" y="901700"/>
                </a:lnTo>
                <a:lnTo>
                  <a:pt x="220576" y="933450"/>
                </a:lnTo>
                <a:lnTo>
                  <a:pt x="182303" y="967740"/>
                </a:lnTo>
                <a:lnTo>
                  <a:pt x="155371" y="1008380"/>
                </a:lnTo>
                <a:lnTo>
                  <a:pt x="171731" y="1008380"/>
                </a:lnTo>
                <a:lnTo>
                  <a:pt x="187617" y="981710"/>
                </a:lnTo>
                <a:lnTo>
                  <a:pt x="225163" y="946150"/>
                </a:lnTo>
                <a:lnTo>
                  <a:pt x="270840" y="914400"/>
                </a:lnTo>
                <a:lnTo>
                  <a:pt x="319443" y="886460"/>
                </a:lnTo>
                <a:lnTo>
                  <a:pt x="343089" y="872490"/>
                </a:lnTo>
                <a:lnTo>
                  <a:pt x="391623" y="848360"/>
                </a:lnTo>
                <a:lnTo>
                  <a:pt x="418223" y="836930"/>
                </a:lnTo>
                <a:lnTo>
                  <a:pt x="421995" y="835660"/>
                </a:lnTo>
                <a:lnTo>
                  <a:pt x="430098" y="831850"/>
                </a:lnTo>
                <a:lnTo>
                  <a:pt x="454553" y="821690"/>
                </a:lnTo>
                <a:lnTo>
                  <a:pt x="474511" y="810260"/>
                </a:lnTo>
                <a:lnTo>
                  <a:pt x="488471" y="795020"/>
                </a:lnTo>
                <a:lnTo>
                  <a:pt x="494931" y="775970"/>
                </a:lnTo>
                <a:lnTo>
                  <a:pt x="494115" y="758190"/>
                </a:lnTo>
                <a:lnTo>
                  <a:pt x="488643" y="741680"/>
                </a:lnTo>
                <a:lnTo>
                  <a:pt x="479635" y="727710"/>
                </a:lnTo>
                <a:lnTo>
                  <a:pt x="468210" y="712470"/>
                </a:lnTo>
                <a:lnTo>
                  <a:pt x="459930" y="702310"/>
                </a:lnTo>
                <a:lnTo>
                  <a:pt x="455739" y="695960"/>
                </a:lnTo>
                <a:lnTo>
                  <a:pt x="425899" y="651510"/>
                </a:lnTo>
                <a:lnTo>
                  <a:pt x="402211" y="604520"/>
                </a:lnTo>
                <a:lnTo>
                  <a:pt x="384630" y="557530"/>
                </a:lnTo>
                <a:lnTo>
                  <a:pt x="373110" y="509270"/>
                </a:lnTo>
                <a:lnTo>
                  <a:pt x="367605" y="459740"/>
                </a:lnTo>
                <a:lnTo>
                  <a:pt x="368071" y="410210"/>
                </a:lnTo>
                <a:lnTo>
                  <a:pt x="376290" y="355600"/>
                </a:lnTo>
                <a:lnTo>
                  <a:pt x="393006" y="307340"/>
                </a:lnTo>
                <a:lnTo>
                  <a:pt x="417653" y="265430"/>
                </a:lnTo>
                <a:lnTo>
                  <a:pt x="449666" y="231140"/>
                </a:lnTo>
                <a:lnTo>
                  <a:pt x="488480" y="203200"/>
                </a:lnTo>
                <a:lnTo>
                  <a:pt x="533530" y="184150"/>
                </a:lnTo>
                <a:lnTo>
                  <a:pt x="584250" y="172720"/>
                </a:lnTo>
                <a:lnTo>
                  <a:pt x="594093" y="171450"/>
                </a:lnTo>
                <a:lnTo>
                  <a:pt x="613579" y="171450"/>
                </a:lnTo>
                <a:lnTo>
                  <a:pt x="623150" y="170180"/>
                </a:lnTo>
                <a:lnTo>
                  <a:pt x="704944" y="170180"/>
                </a:lnTo>
                <a:lnTo>
                  <a:pt x="679382" y="162560"/>
                </a:lnTo>
                <a:lnTo>
                  <a:pt x="623138" y="157480"/>
                </a:lnTo>
                <a:close/>
              </a:path>
              <a:path w="1236979" h="1032510">
                <a:moveTo>
                  <a:pt x="740289" y="12700"/>
                </a:moveTo>
                <a:lnTo>
                  <a:pt x="618426" y="12700"/>
                </a:lnTo>
                <a:lnTo>
                  <a:pt x="665679" y="15240"/>
                </a:lnTo>
                <a:lnTo>
                  <a:pt x="711950" y="20320"/>
                </a:lnTo>
                <a:lnTo>
                  <a:pt x="757102" y="29210"/>
                </a:lnTo>
                <a:lnTo>
                  <a:pt x="801000" y="40640"/>
                </a:lnTo>
                <a:lnTo>
                  <a:pt x="843509" y="55880"/>
                </a:lnTo>
                <a:lnTo>
                  <a:pt x="884492" y="74930"/>
                </a:lnTo>
                <a:lnTo>
                  <a:pt x="923815" y="95250"/>
                </a:lnTo>
                <a:lnTo>
                  <a:pt x="961341" y="119380"/>
                </a:lnTo>
                <a:lnTo>
                  <a:pt x="996934" y="146050"/>
                </a:lnTo>
                <a:lnTo>
                  <a:pt x="1030460" y="175260"/>
                </a:lnTo>
                <a:lnTo>
                  <a:pt x="1061782" y="207010"/>
                </a:lnTo>
                <a:lnTo>
                  <a:pt x="1090765" y="240030"/>
                </a:lnTo>
                <a:lnTo>
                  <a:pt x="1117273" y="275590"/>
                </a:lnTo>
                <a:lnTo>
                  <a:pt x="1141170" y="313690"/>
                </a:lnTo>
                <a:lnTo>
                  <a:pt x="1162321" y="351790"/>
                </a:lnTo>
                <a:lnTo>
                  <a:pt x="1180591" y="393700"/>
                </a:lnTo>
                <a:lnTo>
                  <a:pt x="1195843" y="435610"/>
                </a:lnTo>
                <a:lnTo>
                  <a:pt x="1207941" y="480060"/>
                </a:lnTo>
                <a:lnTo>
                  <a:pt x="1216751" y="524510"/>
                </a:lnTo>
                <a:lnTo>
                  <a:pt x="1222137" y="571500"/>
                </a:lnTo>
                <a:lnTo>
                  <a:pt x="1223962" y="618490"/>
                </a:lnTo>
                <a:lnTo>
                  <a:pt x="1221624" y="671830"/>
                </a:lnTo>
                <a:lnTo>
                  <a:pt x="1214680" y="723900"/>
                </a:lnTo>
                <a:lnTo>
                  <a:pt x="1203237" y="775970"/>
                </a:lnTo>
                <a:lnTo>
                  <a:pt x="1187399" y="825500"/>
                </a:lnTo>
                <a:lnTo>
                  <a:pt x="1167272" y="873760"/>
                </a:lnTo>
                <a:lnTo>
                  <a:pt x="1142963" y="920750"/>
                </a:lnTo>
                <a:lnTo>
                  <a:pt x="1114576" y="965200"/>
                </a:lnTo>
                <a:lnTo>
                  <a:pt x="1082217" y="1007110"/>
                </a:lnTo>
                <a:lnTo>
                  <a:pt x="1098523" y="1007110"/>
                </a:lnTo>
                <a:lnTo>
                  <a:pt x="1143713" y="944880"/>
                </a:lnTo>
                <a:lnTo>
                  <a:pt x="1167931" y="901700"/>
                </a:lnTo>
                <a:lnTo>
                  <a:pt x="1188646" y="857250"/>
                </a:lnTo>
                <a:lnTo>
                  <a:pt x="1205778" y="811530"/>
                </a:lnTo>
                <a:lnTo>
                  <a:pt x="1219245" y="764540"/>
                </a:lnTo>
                <a:lnTo>
                  <a:pt x="1228966" y="716280"/>
                </a:lnTo>
                <a:lnTo>
                  <a:pt x="1234858" y="668020"/>
                </a:lnTo>
                <a:lnTo>
                  <a:pt x="1236840" y="618490"/>
                </a:lnTo>
                <a:lnTo>
                  <a:pt x="1234977" y="570230"/>
                </a:lnTo>
                <a:lnTo>
                  <a:pt x="1229479" y="523240"/>
                </a:lnTo>
                <a:lnTo>
                  <a:pt x="1220482" y="476250"/>
                </a:lnTo>
                <a:lnTo>
                  <a:pt x="1208127" y="431800"/>
                </a:lnTo>
                <a:lnTo>
                  <a:pt x="1192551" y="388620"/>
                </a:lnTo>
                <a:lnTo>
                  <a:pt x="1173894" y="346710"/>
                </a:lnTo>
                <a:lnTo>
                  <a:pt x="1152293" y="306070"/>
                </a:lnTo>
                <a:lnTo>
                  <a:pt x="1127887" y="267970"/>
                </a:lnTo>
                <a:lnTo>
                  <a:pt x="1100815" y="232410"/>
                </a:lnTo>
                <a:lnTo>
                  <a:pt x="1071215" y="198120"/>
                </a:lnTo>
                <a:lnTo>
                  <a:pt x="1039226" y="165100"/>
                </a:lnTo>
                <a:lnTo>
                  <a:pt x="1004987" y="135890"/>
                </a:lnTo>
                <a:lnTo>
                  <a:pt x="968636" y="109220"/>
                </a:lnTo>
                <a:lnTo>
                  <a:pt x="930312" y="85090"/>
                </a:lnTo>
                <a:lnTo>
                  <a:pt x="890152" y="63500"/>
                </a:lnTo>
                <a:lnTo>
                  <a:pt x="848297" y="44450"/>
                </a:lnTo>
                <a:lnTo>
                  <a:pt x="804884" y="29210"/>
                </a:lnTo>
                <a:lnTo>
                  <a:pt x="760052" y="16510"/>
                </a:lnTo>
                <a:lnTo>
                  <a:pt x="740289" y="12700"/>
                </a:lnTo>
                <a:close/>
              </a:path>
            </a:pathLst>
          </a:custGeom>
          <a:solidFill>
            <a:srgbClr val="FFFFFF"/>
          </a:solidFill>
        </p:spPr>
        <p:txBody>
          <a:bodyPr wrap="square" lIns="0" tIns="0" rIns="0" bIns="0" rtlCol="0"/>
          <a:lstStyle/>
          <a:p>
            <a:endParaRPr/>
          </a:p>
        </p:txBody>
      </p:sp>
      <p:sp>
        <p:nvSpPr>
          <p:cNvPr id="16" name="object 16"/>
          <p:cNvSpPr/>
          <p:nvPr/>
        </p:nvSpPr>
        <p:spPr>
          <a:xfrm>
            <a:off x="3149883" y="4365102"/>
            <a:ext cx="1236658" cy="1032241"/>
          </a:xfrm>
          <a:custGeom>
            <a:avLst/>
            <a:gdLst/>
            <a:ahLst/>
            <a:cxnLst/>
            <a:rect l="l" t="t" r="r" b="b"/>
            <a:pathLst>
              <a:path w="1236979" h="1032510">
                <a:moveTo>
                  <a:pt x="618426" y="0"/>
                </a:moveTo>
                <a:lnTo>
                  <a:pt x="570168" y="2539"/>
                </a:lnTo>
                <a:lnTo>
                  <a:pt x="522913" y="7619"/>
                </a:lnTo>
                <a:lnTo>
                  <a:pt x="476800" y="16509"/>
                </a:lnTo>
                <a:lnTo>
                  <a:pt x="431968" y="29209"/>
                </a:lnTo>
                <a:lnTo>
                  <a:pt x="388555" y="44449"/>
                </a:lnTo>
                <a:lnTo>
                  <a:pt x="346699" y="63499"/>
                </a:lnTo>
                <a:lnTo>
                  <a:pt x="306540" y="85089"/>
                </a:lnTo>
                <a:lnTo>
                  <a:pt x="268215" y="109219"/>
                </a:lnTo>
                <a:lnTo>
                  <a:pt x="231864" y="135889"/>
                </a:lnTo>
                <a:lnTo>
                  <a:pt x="197624" y="165099"/>
                </a:lnTo>
                <a:lnTo>
                  <a:pt x="165635" y="198119"/>
                </a:lnTo>
                <a:lnTo>
                  <a:pt x="136035" y="232409"/>
                </a:lnTo>
                <a:lnTo>
                  <a:pt x="108962" y="267969"/>
                </a:lnTo>
                <a:lnTo>
                  <a:pt x="84556" y="306069"/>
                </a:lnTo>
                <a:lnTo>
                  <a:pt x="62954" y="346709"/>
                </a:lnTo>
                <a:lnTo>
                  <a:pt x="44295" y="388619"/>
                </a:lnTo>
                <a:lnTo>
                  <a:pt x="28718" y="431799"/>
                </a:lnTo>
                <a:lnTo>
                  <a:pt x="16362" y="476249"/>
                </a:lnTo>
                <a:lnTo>
                  <a:pt x="7364" y="523239"/>
                </a:lnTo>
                <a:lnTo>
                  <a:pt x="1864" y="570229"/>
                </a:lnTo>
                <a:lnTo>
                  <a:pt x="0" y="618489"/>
                </a:lnTo>
                <a:lnTo>
                  <a:pt x="1992" y="668019"/>
                </a:lnTo>
                <a:lnTo>
                  <a:pt x="7914" y="717549"/>
                </a:lnTo>
                <a:lnTo>
                  <a:pt x="17684" y="765809"/>
                </a:lnTo>
                <a:lnTo>
                  <a:pt x="31219" y="812799"/>
                </a:lnTo>
                <a:lnTo>
                  <a:pt x="48437" y="858519"/>
                </a:lnTo>
                <a:lnTo>
                  <a:pt x="69255" y="902969"/>
                </a:lnTo>
                <a:lnTo>
                  <a:pt x="93591" y="944879"/>
                </a:lnTo>
                <a:lnTo>
                  <a:pt x="121363" y="986789"/>
                </a:lnTo>
                <a:lnTo>
                  <a:pt x="152488" y="1024889"/>
                </a:lnTo>
                <a:lnTo>
                  <a:pt x="159689" y="1032509"/>
                </a:lnTo>
                <a:lnTo>
                  <a:pt x="163410" y="1022349"/>
                </a:lnTo>
                <a:lnTo>
                  <a:pt x="171731" y="1008379"/>
                </a:lnTo>
                <a:lnTo>
                  <a:pt x="155371" y="1008379"/>
                </a:lnTo>
                <a:lnTo>
                  <a:pt x="126265" y="971549"/>
                </a:lnTo>
                <a:lnTo>
                  <a:pt x="100303" y="932179"/>
                </a:lnTo>
                <a:lnTo>
                  <a:pt x="77560" y="890269"/>
                </a:lnTo>
                <a:lnTo>
                  <a:pt x="58111" y="848359"/>
                </a:lnTo>
                <a:lnTo>
                  <a:pt x="42031" y="803909"/>
                </a:lnTo>
                <a:lnTo>
                  <a:pt x="29394" y="758189"/>
                </a:lnTo>
                <a:lnTo>
                  <a:pt x="20275" y="712469"/>
                </a:lnTo>
                <a:lnTo>
                  <a:pt x="14749" y="665479"/>
                </a:lnTo>
                <a:lnTo>
                  <a:pt x="12890" y="618489"/>
                </a:lnTo>
                <a:lnTo>
                  <a:pt x="14715" y="571499"/>
                </a:lnTo>
                <a:lnTo>
                  <a:pt x="20101" y="524509"/>
                </a:lnTo>
                <a:lnTo>
                  <a:pt x="28911" y="480059"/>
                </a:lnTo>
                <a:lnTo>
                  <a:pt x="41009" y="435609"/>
                </a:lnTo>
                <a:lnTo>
                  <a:pt x="56261" y="393699"/>
                </a:lnTo>
                <a:lnTo>
                  <a:pt x="74531" y="351789"/>
                </a:lnTo>
                <a:lnTo>
                  <a:pt x="95682" y="313689"/>
                </a:lnTo>
                <a:lnTo>
                  <a:pt x="119579" y="275589"/>
                </a:lnTo>
                <a:lnTo>
                  <a:pt x="146087" y="240029"/>
                </a:lnTo>
                <a:lnTo>
                  <a:pt x="175070" y="207009"/>
                </a:lnTo>
                <a:lnTo>
                  <a:pt x="206392" y="175259"/>
                </a:lnTo>
                <a:lnTo>
                  <a:pt x="239918" y="146049"/>
                </a:lnTo>
                <a:lnTo>
                  <a:pt x="275511" y="119379"/>
                </a:lnTo>
                <a:lnTo>
                  <a:pt x="313037" y="95249"/>
                </a:lnTo>
                <a:lnTo>
                  <a:pt x="352360" y="74929"/>
                </a:lnTo>
                <a:lnTo>
                  <a:pt x="393343" y="55879"/>
                </a:lnTo>
                <a:lnTo>
                  <a:pt x="435852" y="40639"/>
                </a:lnTo>
                <a:lnTo>
                  <a:pt x="479750" y="29209"/>
                </a:lnTo>
                <a:lnTo>
                  <a:pt x="524902" y="20319"/>
                </a:lnTo>
                <a:lnTo>
                  <a:pt x="571173" y="15239"/>
                </a:lnTo>
                <a:lnTo>
                  <a:pt x="618426" y="12699"/>
                </a:lnTo>
                <a:lnTo>
                  <a:pt x="740289" y="12699"/>
                </a:lnTo>
                <a:lnTo>
                  <a:pt x="713939" y="7619"/>
                </a:lnTo>
                <a:lnTo>
                  <a:pt x="666684" y="2539"/>
                </a:lnTo>
                <a:lnTo>
                  <a:pt x="618426" y="0"/>
                </a:lnTo>
                <a:close/>
              </a:path>
              <a:path w="1236979" h="1032510">
                <a:moveTo>
                  <a:pt x="704944" y="170179"/>
                </a:moveTo>
                <a:lnTo>
                  <a:pt x="623150" y="170179"/>
                </a:lnTo>
                <a:lnTo>
                  <a:pt x="676713" y="175259"/>
                </a:lnTo>
                <a:lnTo>
                  <a:pt x="725341" y="189229"/>
                </a:lnTo>
                <a:lnTo>
                  <a:pt x="768397" y="213359"/>
                </a:lnTo>
                <a:lnTo>
                  <a:pt x="805243" y="245109"/>
                </a:lnTo>
                <a:lnTo>
                  <a:pt x="832309" y="280669"/>
                </a:lnTo>
                <a:lnTo>
                  <a:pt x="852543" y="322579"/>
                </a:lnTo>
                <a:lnTo>
                  <a:pt x="865826" y="368299"/>
                </a:lnTo>
                <a:lnTo>
                  <a:pt x="872036" y="419099"/>
                </a:lnTo>
                <a:lnTo>
                  <a:pt x="871054" y="473709"/>
                </a:lnTo>
                <a:lnTo>
                  <a:pt x="864769" y="515619"/>
                </a:lnTo>
                <a:lnTo>
                  <a:pt x="852889" y="560069"/>
                </a:lnTo>
                <a:lnTo>
                  <a:pt x="836191" y="604519"/>
                </a:lnTo>
                <a:lnTo>
                  <a:pt x="815454" y="646429"/>
                </a:lnTo>
                <a:lnTo>
                  <a:pt x="787272" y="687069"/>
                </a:lnTo>
                <a:lnTo>
                  <a:pt x="768521" y="712469"/>
                </a:lnTo>
                <a:lnTo>
                  <a:pt x="753443" y="737869"/>
                </a:lnTo>
                <a:lnTo>
                  <a:pt x="745171" y="763269"/>
                </a:lnTo>
                <a:lnTo>
                  <a:pt x="746836" y="792479"/>
                </a:lnTo>
                <a:lnTo>
                  <a:pt x="779840" y="824229"/>
                </a:lnTo>
                <a:lnTo>
                  <a:pt x="841133" y="850899"/>
                </a:lnTo>
                <a:lnTo>
                  <a:pt x="858634" y="857249"/>
                </a:lnTo>
                <a:lnTo>
                  <a:pt x="864336" y="859789"/>
                </a:lnTo>
                <a:lnTo>
                  <a:pt x="899530" y="875029"/>
                </a:lnTo>
                <a:lnTo>
                  <a:pt x="939828" y="895349"/>
                </a:lnTo>
                <a:lnTo>
                  <a:pt x="981336" y="919479"/>
                </a:lnTo>
                <a:lnTo>
                  <a:pt x="1020162" y="948689"/>
                </a:lnTo>
                <a:lnTo>
                  <a:pt x="1052412" y="982979"/>
                </a:lnTo>
                <a:lnTo>
                  <a:pt x="1074191" y="1022349"/>
                </a:lnTo>
                <a:lnTo>
                  <a:pt x="1077937" y="1032509"/>
                </a:lnTo>
                <a:lnTo>
                  <a:pt x="1085100" y="1023619"/>
                </a:lnTo>
                <a:lnTo>
                  <a:pt x="1098523" y="1007109"/>
                </a:lnTo>
                <a:lnTo>
                  <a:pt x="1082217" y="1007109"/>
                </a:lnTo>
                <a:lnTo>
                  <a:pt x="1057784" y="969009"/>
                </a:lnTo>
                <a:lnTo>
                  <a:pt x="1024231" y="935989"/>
                </a:lnTo>
                <a:lnTo>
                  <a:pt x="985094" y="906779"/>
                </a:lnTo>
                <a:lnTo>
                  <a:pt x="943908" y="882649"/>
                </a:lnTo>
                <a:lnTo>
                  <a:pt x="904208" y="863599"/>
                </a:lnTo>
                <a:lnTo>
                  <a:pt x="863650" y="845819"/>
                </a:lnTo>
                <a:lnTo>
                  <a:pt x="820863" y="829309"/>
                </a:lnTo>
                <a:lnTo>
                  <a:pt x="793794" y="817879"/>
                </a:lnTo>
                <a:lnTo>
                  <a:pt x="771030" y="803909"/>
                </a:lnTo>
                <a:lnTo>
                  <a:pt x="759294" y="788669"/>
                </a:lnTo>
                <a:lnTo>
                  <a:pt x="758241" y="764539"/>
                </a:lnTo>
                <a:lnTo>
                  <a:pt x="766159" y="741679"/>
                </a:lnTo>
                <a:lnTo>
                  <a:pt x="780258" y="717549"/>
                </a:lnTo>
                <a:lnTo>
                  <a:pt x="805485" y="684529"/>
                </a:lnTo>
                <a:lnTo>
                  <a:pt x="813073" y="674369"/>
                </a:lnTo>
                <a:lnTo>
                  <a:pt x="848014" y="609599"/>
                </a:lnTo>
                <a:lnTo>
                  <a:pt x="865190" y="563879"/>
                </a:lnTo>
                <a:lnTo>
                  <a:pt x="877408" y="518159"/>
                </a:lnTo>
                <a:lnTo>
                  <a:pt x="883869" y="474979"/>
                </a:lnTo>
                <a:lnTo>
                  <a:pt x="884854" y="417829"/>
                </a:lnTo>
                <a:lnTo>
                  <a:pt x="878306" y="364489"/>
                </a:lnTo>
                <a:lnTo>
                  <a:pt x="864347" y="316229"/>
                </a:lnTo>
                <a:lnTo>
                  <a:pt x="843101" y="274319"/>
                </a:lnTo>
                <a:lnTo>
                  <a:pt x="814692" y="236219"/>
                </a:lnTo>
                <a:lnTo>
                  <a:pt x="775835" y="201929"/>
                </a:lnTo>
                <a:lnTo>
                  <a:pt x="730507" y="177799"/>
                </a:lnTo>
                <a:lnTo>
                  <a:pt x="704944" y="170179"/>
                </a:lnTo>
                <a:close/>
              </a:path>
              <a:path w="1236979" h="1032510">
                <a:moveTo>
                  <a:pt x="623138" y="157479"/>
                </a:moveTo>
                <a:lnTo>
                  <a:pt x="613200" y="157479"/>
                </a:lnTo>
                <a:lnTo>
                  <a:pt x="603130" y="158749"/>
                </a:lnTo>
                <a:lnTo>
                  <a:pt x="592968" y="158749"/>
                </a:lnTo>
                <a:lnTo>
                  <a:pt x="535717" y="170179"/>
                </a:lnTo>
                <a:lnTo>
                  <a:pt x="493196" y="185419"/>
                </a:lnTo>
                <a:lnTo>
                  <a:pt x="455588" y="209549"/>
                </a:lnTo>
                <a:lnTo>
                  <a:pt x="423291" y="238759"/>
                </a:lnTo>
                <a:lnTo>
                  <a:pt x="396704" y="273049"/>
                </a:lnTo>
                <a:lnTo>
                  <a:pt x="376226" y="313689"/>
                </a:lnTo>
                <a:lnTo>
                  <a:pt x="362256" y="359409"/>
                </a:lnTo>
                <a:lnTo>
                  <a:pt x="355193" y="408939"/>
                </a:lnTo>
                <a:lnTo>
                  <a:pt x="354710" y="461009"/>
                </a:lnTo>
                <a:lnTo>
                  <a:pt x="360366" y="511809"/>
                </a:lnTo>
                <a:lnTo>
                  <a:pt x="372208" y="561339"/>
                </a:lnTo>
                <a:lnTo>
                  <a:pt x="390284" y="609599"/>
                </a:lnTo>
                <a:lnTo>
                  <a:pt x="414640" y="656589"/>
                </a:lnTo>
                <a:lnTo>
                  <a:pt x="445325" y="703579"/>
                </a:lnTo>
                <a:lnTo>
                  <a:pt x="458101" y="720089"/>
                </a:lnTo>
                <a:lnTo>
                  <a:pt x="468734" y="734059"/>
                </a:lnTo>
                <a:lnTo>
                  <a:pt x="476721" y="746759"/>
                </a:lnTo>
                <a:lnTo>
                  <a:pt x="481395" y="759459"/>
                </a:lnTo>
                <a:lnTo>
                  <a:pt x="482091" y="774699"/>
                </a:lnTo>
                <a:lnTo>
                  <a:pt x="476896" y="789939"/>
                </a:lnTo>
                <a:lnTo>
                  <a:pt x="465216" y="801369"/>
                </a:lnTo>
                <a:lnTo>
                  <a:pt x="447827" y="810259"/>
                </a:lnTo>
                <a:lnTo>
                  <a:pt x="425500" y="820419"/>
                </a:lnTo>
                <a:lnTo>
                  <a:pt x="417233" y="822959"/>
                </a:lnTo>
                <a:lnTo>
                  <a:pt x="413397" y="824229"/>
                </a:lnTo>
                <a:lnTo>
                  <a:pt x="386303" y="836929"/>
                </a:lnTo>
                <a:lnTo>
                  <a:pt x="337057" y="861059"/>
                </a:lnTo>
                <a:lnTo>
                  <a:pt x="318642" y="871219"/>
                </a:lnTo>
                <a:lnTo>
                  <a:pt x="313194" y="875029"/>
                </a:lnTo>
                <a:lnTo>
                  <a:pt x="265703" y="901699"/>
                </a:lnTo>
                <a:lnTo>
                  <a:pt x="220576" y="933449"/>
                </a:lnTo>
                <a:lnTo>
                  <a:pt x="182303" y="967739"/>
                </a:lnTo>
                <a:lnTo>
                  <a:pt x="155371" y="1008379"/>
                </a:lnTo>
                <a:lnTo>
                  <a:pt x="171731" y="1008379"/>
                </a:lnTo>
                <a:lnTo>
                  <a:pt x="187617" y="981709"/>
                </a:lnTo>
                <a:lnTo>
                  <a:pt x="225163" y="946149"/>
                </a:lnTo>
                <a:lnTo>
                  <a:pt x="270840" y="914399"/>
                </a:lnTo>
                <a:lnTo>
                  <a:pt x="319443" y="886459"/>
                </a:lnTo>
                <a:lnTo>
                  <a:pt x="343089" y="872489"/>
                </a:lnTo>
                <a:lnTo>
                  <a:pt x="391623" y="848359"/>
                </a:lnTo>
                <a:lnTo>
                  <a:pt x="418223" y="836929"/>
                </a:lnTo>
                <a:lnTo>
                  <a:pt x="421995" y="835659"/>
                </a:lnTo>
                <a:lnTo>
                  <a:pt x="430098" y="831849"/>
                </a:lnTo>
                <a:lnTo>
                  <a:pt x="454553" y="821689"/>
                </a:lnTo>
                <a:lnTo>
                  <a:pt x="474511" y="810259"/>
                </a:lnTo>
                <a:lnTo>
                  <a:pt x="488471" y="795019"/>
                </a:lnTo>
                <a:lnTo>
                  <a:pt x="494931" y="775969"/>
                </a:lnTo>
                <a:lnTo>
                  <a:pt x="494115" y="758189"/>
                </a:lnTo>
                <a:lnTo>
                  <a:pt x="488643" y="741679"/>
                </a:lnTo>
                <a:lnTo>
                  <a:pt x="479635" y="727709"/>
                </a:lnTo>
                <a:lnTo>
                  <a:pt x="468210" y="712469"/>
                </a:lnTo>
                <a:lnTo>
                  <a:pt x="459930" y="702309"/>
                </a:lnTo>
                <a:lnTo>
                  <a:pt x="455739" y="695959"/>
                </a:lnTo>
                <a:lnTo>
                  <a:pt x="425899" y="651509"/>
                </a:lnTo>
                <a:lnTo>
                  <a:pt x="402211" y="604519"/>
                </a:lnTo>
                <a:lnTo>
                  <a:pt x="384630" y="557529"/>
                </a:lnTo>
                <a:lnTo>
                  <a:pt x="373110" y="509269"/>
                </a:lnTo>
                <a:lnTo>
                  <a:pt x="367605" y="459739"/>
                </a:lnTo>
                <a:lnTo>
                  <a:pt x="368071" y="410209"/>
                </a:lnTo>
                <a:lnTo>
                  <a:pt x="376290" y="355599"/>
                </a:lnTo>
                <a:lnTo>
                  <a:pt x="393006" y="307339"/>
                </a:lnTo>
                <a:lnTo>
                  <a:pt x="417653" y="265429"/>
                </a:lnTo>
                <a:lnTo>
                  <a:pt x="449666" y="231139"/>
                </a:lnTo>
                <a:lnTo>
                  <a:pt x="488480" y="203199"/>
                </a:lnTo>
                <a:lnTo>
                  <a:pt x="533530" y="184149"/>
                </a:lnTo>
                <a:lnTo>
                  <a:pt x="584250" y="172719"/>
                </a:lnTo>
                <a:lnTo>
                  <a:pt x="594093" y="171449"/>
                </a:lnTo>
                <a:lnTo>
                  <a:pt x="613579" y="171449"/>
                </a:lnTo>
                <a:lnTo>
                  <a:pt x="623150" y="170179"/>
                </a:lnTo>
                <a:lnTo>
                  <a:pt x="704944" y="170179"/>
                </a:lnTo>
                <a:lnTo>
                  <a:pt x="679382" y="162559"/>
                </a:lnTo>
                <a:lnTo>
                  <a:pt x="623138" y="157479"/>
                </a:lnTo>
                <a:close/>
              </a:path>
              <a:path w="1236979" h="1032510">
                <a:moveTo>
                  <a:pt x="740289" y="12699"/>
                </a:moveTo>
                <a:lnTo>
                  <a:pt x="618426" y="12699"/>
                </a:lnTo>
                <a:lnTo>
                  <a:pt x="665679" y="15239"/>
                </a:lnTo>
                <a:lnTo>
                  <a:pt x="711950" y="20319"/>
                </a:lnTo>
                <a:lnTo>
                  <a:pt x="757102" y="29209"/>
                </a:lnTo>
                <a:lnTo>
                  <a:pt x="801000" y="40639"/>
                </a:lnTo>
                <a:lnTo>
                  <a:pt x="843509" y="55879"/>
                </a:lnTo>
                <a:lnTo>
                  <a:pt x="884492" y="74929"/>
                </a:lnTo>
                <a:lnTo>
                  <a:pt x="923815" y="95249"/>
                </a:lnTo>
                <a:lnTo>
                  <a:pt x="961341" y="119379"/>
                </a:lnTo>
                <a:lnTo>
                  <a:pt x="996934" y="146049"/>
                </a:lnTo>
                <a:lnTo>
                  <a:pt x="1030460" y="175259"/>
                </a:lnTo>
                <a:lnTo>
                  <a:pt x="1061782" y="207009"/>
                </a:lnTo>
                <a:lnTo>
                  <a:pt x="1090765" y="240029"/>
                </a:lnTo>
                <a:lnTo>
                  <a:pt x="1117273" y="275589"/>
                </a:lnTo>
                <a:lnTo>
                  <a:pt x="1141170" y="313689"/>
                </a:lnTo>
                <a:lnTo>
                  <a:pt x="1162321" y="351789"/>
                </a:lnTo>
                <a:lnTo>
                  <a:pt x="1180591" y="393699"/>
                </a:lnTo>
                <a:lnTo>
                  <a:pt x="1195843" y="435609"/>
                </a:lnTo>
                <a:lnTo>
                  <a:pt x="1207941" y="480059"/>
                </a:lnTo>
                <a:lnTo>
                  <a:pt x="1216751" y="524509"/>
                </a:lnTo>
                <a:lnTo>
                  <a:pt x="1222137" y="571499"/>
                </a:lnTo>
                <a:lnTo>
                  <a:pt x="1223962" y="618489"/>
                </a:lnTo>
                <a:lnTo>
                  <a:pt x="1221624" y="671829"/>
                </a:lnTo>
                <a:lnTo>
                  <a:pt x="1214680" y="723899"/>
                </a:lnTo>
                <a:lnTo>
                  <a:pt x="1203237" y="775969"/>
                </a:lnTo>
                <a:lnTo>
                  <a:pt x="1187399" y="825499"/>
                </a:lnTo>
                <a:lnTo>
                  <a:pt x="1167272" y="873759"/>
                </a:lnTo>
                <a:lnTo>
                  <a:pt x="1142963" y="920749"/>
                </a:lnTo>
                <a:lnTo>
                  <a:pt x="1114576" y="965199"/>
                </a:lnTo>
                <a:lnTo>
                  <a:pt x="1082217" y="1007109"/>
                </a:lnTo>
                <a:lnTo>
                  <a:pt x="1098523" y="1007109"/>
                </a:lnTo>
                <a:lnTo>
                  <a:pt x="1143713" y="944879"/>
                </a:lnTo>
                <a:lnTo>
                  <a:pt x="1167931" y="901699"/>
                </a:lnTo>
                <a:lnTo>
                  <a:pt x="1188646" y="857249"/>
                </a:lnTo>
                <a:lnTo>
                  <a:pt x="1205778" y="811529"/>
                </a:lnTo>
                <a:lnTo>
                  <a:pt x="1219245" y="764539"/>
                </a:lnTo>
                <a:lnTo>
                  <a:pt x="1228966" y="716279"/>
                </a:lnTo>
                <a:lnTo>
                  <a:pt x="1234858" y="668019"/>
                </a:lnTo>
                <a:lnTo>
                  <a:pt x="1236840" y="618489"/>
                </a:lnTo>
                <a:lnTo>
                  <a:pt x="1234977" y="570229"/>
                </a:lnTo>
                <a:lnTo>
                  <a:pt x="1229479" y="523239"/>
                </a:lnTo>
                <a:lnTo>
                  <a:pt x="1220482" y="476249"/>
                </a:lnTo>
                <a:lnTo>
                  <a:pt x="1208127" y="431799"/>
                </a:lnTo>
                <a:lnTo>
                  <a:pt x="1192551" y="388619"/>
                </a:lnTo>
                <a:lnTo>
                  <a:pt x="1173894" y="346709"/>
                </a:lnTo>
                <a:lnTo>
                  <a:pt x="1152293" y="306069"/>
                </a:lnTo>
                <a:lnTo>
                  <a:pt x="1127887" y="267969"/>
                </a:lnTo>
                <a:lnTo>
                  <a:pt x="1100815" y="232409"/>
                </a:lnTo>
                <a:lnTo>
                  <a:pt x="1071215" y="198119"/>
                </a:lnTo>
                <a:lnTo>
                  <a:pt x="1039226" y="165099"/>
                </a:lnTo>
                <a:lnTo>
                  <a:pt x="1004987" y="135889"/>
                </a:lnTo>
                <a:lnTo>
                  <a:pt x="968636" y="109219"/>
                </a:lnTo>
                <a:lnTo>
                  <a:pt x="930312" y="85089"/>
                </a:lnTo>
                <a:lnTo>
                  <a:pt x="890152" y="63499"/>
                </a:lnTo>
                <a:lnTo>
                  <a:pt x="848297" y="44449"/>
                </a:lnTo>
                <a:lnTo>
                  <a:pt x="804884" y="29209"/>
                </a:lnTo>
                <a:lnTo>
                  <a:pt x="760052" y="16509"/>
                </a:lnTo>
                <a:lnTo>
                  <a:pt x="740289" y="12699"/>
                </a:lnTo>
                <a:close/>
              </a:path>
            </a:pathLst>
          </a:custGeom>
          <a:solidFill>
            <a:srgbClr val="FFFFFF"/>
          </a:solidFill>
        </p:spPr>
        <p:txBody>
          <a:bodyPr wrap="square" lIns="0" tIns="0" rIns="0" bIns="0" rtlCol="0"/>
          <a:lstStyle/>
          <a:p>
            <a:endParaRPr/>
          </a:p>
        </p:txBody>
      </p:sp>
      <p:sp>
        <p:nvSpPr>
          <p:cNvPr id="23" name="object 23"/>
          <p:cNvSpPr/>
          <p:nvPr/>
        </p:nvSpPr>
        <p:spPr>
          <a:xfrm>
            <a:off x="1914287" y="2143155"/>
            <a:ext cx="0" cy="4296561"/>
          </a:xfrm>
          <a:custGeom>
            <a:avLst/>
            <a:gdLst/>
            <a:ahLst/>
            <a:cxnLst/>
            <a:rect l="l" t="t" r="r" b="b"/>
            <a:pathLst>
              <a:path h="3731260">
                <a:moveTo>
                  <a:pt x="0" y="0"/>
                </a:moveTo>
                <a:lnTo>
                  <a:pt x="0" y="3730752"/>
                </a:lnTo>
              </a:path>
            </a:pathLst>
          </a:custGeom>
          <a:ln w="6350">
            <a:solidFill>
              <a:srgbClr val="9A7611"/>
            </a:solidFill>
          </a:ln>
        </p:spPr>
        <p:txBody>
          <a:bodyPr wrap="square" lIns="0" tIns="0" rIns="0" bIns="0" rtlCol="0"/>
          <a:lstStyle/>
          <a:p>
            <a:endParaRPr/>
          </a:p>
        </p:txBody>
      </p:sp>
      <p:sp>
        <p:nvSpPr>
          <p:cNvPr id="25" name="object 25"/>
          <p:cNvSpPr/>
          <p:nvPr/>
        </p:nvSpPr>
        <p:spPr>
          <a:xfrm>
            <a:off x="239810" y="3701177"/>
            <a:ext cx="5198180" cy="75763"/>
          </a:xfrm>
          <a:custGeom>
            <a:avLst/>
            <a:gdLst/>
            <a:ahLst/>
            <a:cxnLst/>
            <a:rect l="l" t="t" r="r" b="b"/>
            <a:pathLst>
              <a:path w="11071860">
                <a:moveTo>
                  <a:pt x="11071301" y="0"/>
                </a:moveTo>
                <a:lnTo>
                  <a:pt x="0" y="0"/>
                </a:lnTo>
              </a:path>
            </a:pathLst>
          </a:custGeom>
          <a:ln w="6350">
            <a:solidFill>
              <a:srgbClr val="9A7611"/>
            </a:solidFill>
          </a:ln>
        </p:spPr>
        <p:txBody>
          <a:bodyPr wrap="square" lIns="0" tIns="0" rIns="0" bIns="0" rtlCol="0"/>
          <a:lstStyle/>
          <a:p>
            <a:endParaRPr/>
          </a:p>
        </p:txBody>
      </p:sp>
      <p:sp>
        <p:nvSpPr>
          <p:cNvPr id="33" name="Title 32"/>
          <p:cNvSpPr>
            <a:spLocks noGrp="1"/>
          </p:cNvSpPr>
          <p:nvPr>
            <p:ph type="title" idx="4294967295"/>
          </p:nvPr>
        </p:nvSpPr>
        <p:spPr>
          <a:xfrm>
            <a:off x="379412" y="498072"/>
            <a:ext cx="10512862" cy="625312"/>
          </a:xfrm>
          <a:prstGeom prst="rect">
            <a:avLst/>
          </a:prstGeom>
        </p:spPr>
        <p:txBody>
          <a:bodyPr/>
          <a:lstStyle/>
          <a:p>
            <a:pPr algn="l"/>
            <a:r>
              <a:rPr lang="en-US" dirty="0"/>
              <a:t>DIFFERENT MESSAGE TYPES </a:t>
            </a:r>
          </a:p>
        </p:txBody>
      </p:sp>
      <p:sp>
        <p:nvSpPr>
          <p:cNvPr id="27" name="object 25"/>
          <p:cNvSpPr/>
          <p:nvPr/>
        </p:nvSpPr>
        <p:spPr>
          <a:xfrm>
            <a:off x="276556" y="5097890"/>
            <a:ext cx="5161435" cy="45707"/>
          </a:xfrm>
          <a:custGeom>
            <a:avLst/>
            <a:gdLst/>
            <a:ahLst/>
            <a:cxnLst/>
            <a:rect l="l" t="t" r="r" b="b"/>
            <a:pathLst>
              <a:path w="11071860">
                <a:moveTo>
                  <a:pt x="11071301" y="0"/>
                </a:moveTo>
                <a:lnTo>
                  <a:pt x="0" y="0"/>
                </a:lnTo>
              </a:path>
            </a:pathLst>
          </a:custGeom>
          <a:ln w="6350">
            <a:solidFill>
              <a:srgbClr val="9A7611"/>
            </a:solidFill>
          </a:ln>
        </p:spPr>
        <p:txBody>
          <a:bodyPr wrap="square" lIns="0" tIns="0" rIns="0" bIns="0" rtlCol="0"/>
          <a:lstStyle/>
          <a:p>
            <a:endParaRPr/>
          </a:p>
        </p:txBody>
      </p:sp>
      <p:sp>
        <p:nvSpPr>
          <p:cNvPr id="28" name="Freeform 106"/>
          <p:cNvSpPr>
            <a:spLocks noChangeAspect="1" noChangeArrowheads="1"/>
          </p:cNvSpPr>
          <p:nvPr/>
        </p:nvSpPr>
        <p:spPr bwMode="auto">
          <a:xfrm>
            <a:off x="726303" y="2649263"/>
            <a:ext cx="763629" cy="768858"/>
          </a:xfrm>
          <a:custGeom>
            <a:avLst/>
            <a:gdLst>
              <a:gd name="T0" fmla="*/ 372 w 426"/>
              <a:gd name="T1" fmla="*/ 0 h 427"/>
              <a:gd name="T2" fmla="*/ 372 w 426"/>
              <a:gd name="T3" fmla="*/ 0 h 427"/>
              <a:gd name="T4" fmla="*/ 53 w 426"/>
              <a:gd name="T5" fmla="*/ 0 h 427"/>
              <a:gd name="T6" fmla="*/ 0 w 426"/>
              <a:gd name="T7" fmla="*/ 53 h 427"/>
              <a:gd name="T8" fmla="*/ 0 w 426"/>
              <a:gd name="T9" fmla="*/ 372 h 427"/>
              <a:gd name="T10" fmla="*/ 53 w 426"/>
              <a:gd name="T11" fmla="*/ 426 h 427"/>
              <a:gd name="T12" fmla="*/ 213 w 426"/>
              <a:gd name="T13" fmla="*/ 426 h 427"/>
              <a:gd name="T14" fmla="*/ 213 w 426"/>
              <a:gd name="T15" fmla="*/ 274 h 427"/>
              <a:gd name="T16" fmla="*/ 160 w 426"/>
              <a:gd name="T17" fmla="*/ 274 h 427"/>
              <a:gd name="T18" fmla="*/ 160 w 426"/>
              <a:gd name="T19" fmla="*/ 204 h 427"/>
              <a:gd name="T20" fmla="*/ 213 w 426"/>
              <a:gd name="T21" fmla="*/ 204 h 427"/>
              <a:gd name="T22" fmla="*/ 213 w 426"/>
              <a:gd name="T23" fmla="*/ 168 h 427"/>
              <a:gd name="T24" fmla="*/ 301 w 426"/>
              <a:gd name="T25" fmla="*/ 80 h 427"/>
              <a:gd name="T26" fmla="*/ 346 w 426"/>
              <a:gd name="T27" fmla="*/ 80 h 427"/>
              <a:gd name="T28" fmla="*/ 346 w 426"/>
              <a:gd name="T29" fmla="*/ 160 h 427"/>
              <a:gd name="T30" fmla="*/ 310 w 426"/>
              <a:gd name="T31" fmla="*/ 160 h 427"/>
              <a:gd name="T32" fmla="*/ 292 w 426"/>
              <a:gd name="T33" fmla="*/ 168 h 427"/>
              <a:gd name="T34" fmla="*/ 292 w 426"/>
              <a:gd name="T35" fmla="*/ 204 h 427"/>
              <a:gd name="T36" fmla="*/ 346 w 426"/>
              <a:gd name="T37" fmla="*/ 204 h 427"/>
              <a:gd name="T38" fmla="*/ 346 w 426"/>
              <a:gd name="T39" fmla="*/ 274 h 427"/>
              <a:gd name="T40" fmla="*/ 292 w 426"/>
              <a:gd name="T41" fmla="*/ 274 h 427"/>
              <a:gd name="T42" fmla="*/ 292 w 426"/>
              <a:gd name="T43" fmla="*/ 426 h 427"/>
              <a:gd name="T44" fmla="*/ 372 w 426"/>
              <a:gd name="T45" fmla="*/ 426 h 427"/>
              <a:gd name="T46" fmla="*/ 425 w 426"/>
              <a:gd name="T47" fmla="*/ 372 h 427"/>
              <a:gd name="T48" fmla="*/ 425 w 426"/>
              <a:gd name="T49" fmla="*/ 53 h 427"/>
              <a:gd name="T50" fmla="*/ 372 w 426"/>
              <a:gd name="T51"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6" h="427">
                <a:moveTo>
                  <a:pt x="372" y="0"/>
                </a:moveTo>
                <a:lnTo>
                  <a:pt x="372" y="0"/>
                </a:lnTo>
                <a:cubicBezTo>
                  <a:pt x="53" y="0"/>
                  <a:pt x="53" y="0"/>
                  <a:pt x="53" y="0"/>
                </a:cubicBezTo>
                <a:cubicBezTo>
                  <a:pt x="27" y="0"/>
                  <a:pt x="0" y="27"/>
                  <a:pt x="0" y="53"/>
                </a:cubicBezTo>
                <a:cubicBezTo>
                  <a:pt x="0" y="372"/>
                  <a:pt x="0" y="372"/>
                  <a:pt x="0" y="372"/>
                </a:cubicBezTo>
                <a:cubicBezTo>
                  <a:pt x="0" y="399"/>
                  <a:pt x="27" y="426"/>
                  <a:pt x="53" y="426"/>
                </a:cubicBezTo>
                <a:cubicBezTo>
                  <a:pt x="213" y="426"/>
                  <a:pt x="213" y="426"/>
                  <a:pt x="213" y="426"/>
                </a:cubicBezTo>
                <a:cubicBezTo>
                  <a:pt x="213" y="274"/>
                  <a:pt x="213" y="274"/>
                  <a:pt x="213" y="274"/>
                </a:cubicBezTo>
                <a:cubicBezTo>
                  <a:pt x="160" y="274"/>
                  <a:pt x="160" y="274"/>
                  <a:pt x="160" y="274"/>
                </a:cubicBezTo>
                <a:cubicBezTo>
                  <a:pt x="160" y="204"/>
                  <a:pt x="160" y="204"/>
                  <a:pt x="160" y="204"/>
                </a:cubicBezTo>
                <a:cubicBezTo>
                  <a:pt x="213" y="204"/>
                  <a:pt x="213" y="204"/>
                  <a:pt x="213" y="204"/>
                </a:cubicBezTo>
                <a:cubicBezTo>
                  <a:pt x="213" y="168"/>
                  <a:pt x="213" y="168"/>
                  <a:pt x="213" y="168"/>
                </a:cubicBezTo>
                <a:cubicBezTo>
                  <a:pt x="213" y="124"/>
                  <a:pt x="257" y="80"/>
                  <a:pt x="301" y="80"/>
                </a:cubicBezTo>
                <a:cubicBezTo>
                  <a:pt x="346" y="80"/>
                  <a:pt x="346" y="80"/>
                  <a:pt x="346" y="80"/>
                </a:cubicBezTo>
                <a:cubicBezTo>
                  <a:pt x="346" y="160"/>
                  <a:pt x="346" y="160"/>
                  <a:pt x="346" y="160"/>
                </a:cubicBezTo>
                <a:cubicBezTo>
                  <a:pt x="310" y="160"/>
                  <a:pt x="310" y="160"/>
                  <a:pt x="310" y="160"/>
                </a:cubicBezTo>
                <a:cubicBezTo>
                  <a:pt x="292" y="160"/>
                  <a:pt x="292" y="160"/>
                  <a:pt x="292" y="168"/>
                </a:cubicBezTo>
                <a:cubicBezTo>
                  <a:pt x="292" y="204"/>
                  <a:pt x="292" y="204"/>
                  <a:pt x="292" y="204"/>
                </a:cubicBezTo>
                <a:cubicBezTo>
                  <a:pt x="346" y="204"/>
                  <a:pt x="346" y="204"/>
                  <a:pt x="346" y="204"/>
                </a:cubicBezTo>
                <a:cubicBezTo>
                  <a:pt x="346" y="274"/>
                  <a:pt x="346" y="274"/>
                  <a:pt x="346" y="274"/>
                </a:cubicBezTo>
                <a:cubicBezTo>
                  <a:pt x="292" y="274"/>
                  <a:pt x="292" y="274"/>
                  <a:pt x="292" y="274"/>
                </a:cubicBezTo>
                <a:cubicBezTo>
                  <a:pt x="292" y="426"/>
                  <a:pt x="292" y="426"/>
                  <a:pt x="292" y="426"/>
                </a:cubicBezTo>
                <a:cubicBezTo>
                  <a:pt x="372" y="426"/>
                  <a:pt x="372" y="426"/>
                  <a:pt x="372" y="426"/>
                </a:cubicBezTo>
                <a:cubicBezTo>
                  <a:pt x="399" y="426"/>
                  <a:pt x="425" y="399"/>
                  <a:pt x="425" y="372"/>
                </a:cubicBezTo>
                <a:cubicBezTo>
                  <a:pt x="425" y="53"/>
                  <a:pt x="425" y="53"/>
                  <a:pt x="425" y="53"/>
                </a:cubicBezTo>
                <a:cubicBezTo>
                  <a:pt x="425" y="27"/>
                  <a:pt x="399" y="0"/>
                  <a:pt x="372" y="0"/>
                </a:cubicBezTo>
              </a:path>
            </a:pathLst>
          </a:custGeom>
          <a:solidFill>
            <a:schemeClr val="tx1">
              <a:lumMod val="50000"/>
              <a:lumOff val="50000"/>
            </a:schemeClr>
          </a:solidFill>
          <a:ln>
            <a:noFill/>
          </a:ln>
          <a:effectLst/>
        </p:spPr>
        <p:txBody>
          <a:bodyPr wrap="none" lIns="34281" tIns="17141" rIns="34281" bIns="17141" anchor="ctr"/>
          <a:lstStyle/>
          <a:p>
            <a:pPr>
              <a:defRPr/>
            </a:pPr>
            <a:endParaRPr lang="en-US" dirty="0"/>
          </a:p>
        </p:txBody>
      </p:sp>
      <p:sp>
        <p:nvSpPr>
          <p:cNvPr id="29" name="Freeform 85"/>
          <p:cNvSpPr>
            <a:spLocks noChangeAspect="1" noChangeArrowheads="1"/>
          </p:cNvSpPr>
          <p:nvPr/>
        </p:nvSpPr>
        <p:spPr bwMode="auto">
          <a:xfrm>
            <a:off x="682684" y="5485634"/>
            <a:ext cx="807248" cy="648865"/>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tx1">
              <a:lumMod val="50000"/>
              <a:lumOff val="50000"/>
            </a:schemeClr>
          </a:solidFill>
          <a:ln>
            <a:noFill/>
          </a:ln>
          <a:effectLst/>
        </p:spPr>
        <p:txBody>
          <a:bodyPr wrap="none" lIns="34281" tIns="17141" rIns="34281" bIns="17141" anchor="ctr"/>
          <a:lstStyle/>
          <a:p>
            <a:pPr>
              <a:defRPr/>
            </a:pPr>
            <a:endParaRPr lang="en-US" dirty="0"/>
          </a:p>
        </p:txBody>
      </p:sp>
      <p:sp>
        <p:nvSpPr>
          <p:cNvPr id="30" name="Freeform 87"/>
          <p:cNvSpPr>
            <a:spLocks noChangeAspect="1" noChangeArrowheads="1"/>
          </p:cNvSpPr>
          <p:nvPr/>
        </p:nvSpPr>
        <p:spPr bwMode="auto">
          <a:xfrm>
            <a:off x="704494" y="3958393"/>
            <a:ext cx="810966" cy="827631"/>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tx1">
              <a:lumMod val="50000"/>
              <a:lumOff val="50000"/>
            </a:schemeClr>
          </a:solidFill>
          <a:ln>
            <a:noFill/>
          </a:ln>
          <a:effectLst/>
        </p:spPr>
        <p:txBody>
          <a:bodyPr wrap="none" lIns="34281" tIns="17141" rIns="34281" bIns="17141" anchor="ctr"/>
          <a:lstStyle/>
          <a:p>
            <a:pPr>
              <a:defRPr/>
            </a:pPr>
            <a:endParaRPr lang="en-US" dirty="0"/>
          </a:p>
        </p:txBody>
      </p:sp>
      <p:sp>
        <p:nvSpPr>
          <p:cNvPr id="3" name="Rectangle 2"/>
          <p:cNvSpPr/>
          <p:nvPr/>
        </p:nvSpPr>
        <p:spPr>
          <a:xfrm>
            <a:off x="2159318" y="2473451"/>
            <a:ext cx="6094413" cy="1287838"/>
          </a:xfrm>
          <a:prstGeom prst="rect">
            <a:avLst/>
          </a:prstGeom>
        </p:spPr>
        <p:txBody>
          <a:bodyPr>
            <a:spAutoFit/>
          </a:bodyPr>
          <a:lstStyle/>
          <a:p>
            <a:pPr marL="298360" marR="5078" indent="-285664">
              <a:lnSpc>
                <a:spcPct val="111100"/>
              </a:lnSpc>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Comments on posted content</a:t>
            </a:r>
          </a:p>
          <a:p>
            <a:pPr marL="298360" marR="5078" indent="-285664">
              <a:lnSpc>
                <a:spcPct val="111100"/>
              </a:lnSpc>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Wall posts</a:t>
            </a:r>
          </a:p>
          <a:p>
            <a:pPr marL="298360" marR="5078" indent="-285664">
              <a:lnSpc>
                <a:spcPct val="111100"/>
              </a:lnSpc>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Private messages</a:t>
            </a:r>
          </a:p>
          <a:p>
            <a:pPr marL="298360" marR="5078" indent="-285664">
              <a:lnSpc>
                <a:spcPct val="111100"/>
              </a:lnSpc>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Facebook reviews</a:t>
            </a:r>
          </a:p>
          <a:p>
            <a:pPr marL="12696" marR="5078">
              <a:lnSpc>
                <a:spcPct val="111100"/>
              </a:lnSpc>
            </a:pPr>
            <a:endPar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4" name="Rectangle 3"/>
          <p:cNvSpPr/>
          <p:nvPr/>
        </p:nvSpPr>
        <p:spPr>
          <a:xfrm>
            <a:off x="2143911" y="5279344"/>
            <a:ext cx="6094413" cy="953859"/>
          </a:xfrm>
          <a:prstGeom prst="rect">
            <a:avLst/>
          </a:prstGeom>
        </p:spPr>
        <p:txBody>
          <a:bodyPr>
            <a:spAutoFit/>
          </a:bodyPr>
          <a:lstStyle/>
          <a:p>
            <a:pPr marL="285664" indent="-285664" fontAlgn="base">
              <a:spcBef>
                <a:spcPct val="0"/>
              </a:spcBef>
              <a:spcAft>
                <a:spcPct val="0"/>
              </a:spcAft>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Replies to content</a:t>
            </a:r>
          </a:p>
          <a:p>
            <a:pPr marL="285664" indent="-285664" fontAlgn="base">
              <a:spcBef>
                <a:spcPct val="0"/>
              </a:spcBef>
              <a:spcAft>
                <a:spcPct val="0"/>
              </a:spcAft>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@mentions</a:t>
            </a:r>
          </a:p>
          <a:p>
            <a:pPr marL="285664" indent="-285664" fontAlgn="base">
              <a:spcBef>
                <a:spcPct val="0"/>
              </a:spcBef>
              <a:spcAft>
                <a:spcPct val="0"/>
              </a:spcAft>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Keyword search for hotel name</a:t>
            </a:r>
          </a:p>
          <a:p>
            <a:pPr marL="285664" indent="-285664" fontAlgn="base">
              <a:spcBef>
                <a:spcPct val="0"/>
              </a:spcBef>
              <a:spcAft>
                <a:spcPct val="0"/>
              </a:spcAft>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Direct Messages</a:t>
            </a:r>
          </a:p>
        </p:txBody>
      </p:sp>
      <p:sp>
        <p:nvSpPr>
          <p:cNvPr id="31" name="Rectangle 30"/>
          <p:cNvSpPr/>
          <p:nvPr/>
        </p:nvSpPr>
        <p:spPr>
          <a:xfrm>
            <a:off x="2165720" y="3994809"/>
            <a:ext cx="6094413" cy="738472"/>
          </a:xfrm>
          <a:prstGeom prst="rect">
            <a:avLst/>
          </a:prstGeom>
        </p:spPr>
        <p:txBody>
          <a:bodyPr>
            <a:spAutoFit/>
          </a:bodyPr>
          <a:lstStyle/>
          <a:p>
            <a:pPr marL="285664" indent="-285664" fontAlgn="base">
              <a:spcBef>
                <a:spcPct val="0"/>
              </a:spcBef>
              <a:spcAft>
                <a:spcPct val="0"/>
              </a:spcAft>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Comments on posted content</a:t>
            </a:r>
          </a:p>
          <a:p>
            <a:pPr marL="285664" indent="-285664" fontAlgn="base">
              <a:spcBef>
                <a:spcPct val="0"/>
              </a:spcBef>
              <a:spcAft>
                <a:spcPct val="0"/>
              </a:spcAft>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Posts using property hashtag </a:t>
            </a:r>
          </a:p>
          <a:p>
            <a:pPr marL="285664" indent="-285664" fontAlgn="base">
              <a:spcBef>
                <a:spcPct val="0"/>
              </a:spcBef>
              <a:spcAft>
                <a:spcPct val="0"/>
              </a:spcAft>
              <a:buFont typeface="Arial" charset="0"/>
              <a:buChar char="•"/>
            </a:pPr>
            <a:r>
              <a:rPr lang="en-US"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Geo-tagged content</a:t>
            </a:r>
          </a:p>
        </p:txBody>
      </p:sp>
      <p:sp>
        <p:nvSpPr>
          <p:cNvPr id="34" name="object 5"/>
          <p:cNvSpPr txBox="1"/>
          <p:nvPr/>
        </p:nvSpPr>
        <p:spPr>
          <a:xfrm>
            <a:off x="2180955" y="1916998"/>
            <a:ext cx="3601330" cy="427570"/>
          </a:xfrm>
          <a:prstGeom prst="rect">
            <a:avLst/>
          </a:prstGeom>
        </p:spPr>
        <p:txBody>
          <a:bodyPr vert="horz" wrap="square" lIns="0" tIns="164422" rIns="0" bIns="0" rtlCol="0">
            <a:spAutoFit/>
          </a:bodyPr>
          <a:lstStyle/>
          <a:p>
            <a:pPr marL="12696">
              <a:spcBef>
                <a:spcPts val="1295"/>
              </a:spcBef>
            </a:pPr>
            <a:r>
              <a:rPr lang="en-US" sz="1699" b="1" spc="-35" dirty="0">
                <a:solidFill>
                  <a:schemeClr val="tx1">
                    <a:lumMod val="50000"/>
                    <a:lumOff val="50000"/>
                  </a:schemeClr>
                </a:solidFill>
                <a:latin typeface="Montserrat" panose="02000505000000020004" pitchFamily="2" charset="77"/>
                <a:cs typeface="Arial" panose="020B0604020202020204" pitchFamily="34" charset="0"/>
              </a:rPr>
              <a:t>KEY AREAS TO MONITOR</a:t>
            </a:r>
            <a:endParaRPr sz="1699" b="1" dirty="0">
              <a:solidFill>
                <a:schemeClr val="tx1">
                  <a:lumMod val="50000"/>
                  <a:lumOff val="50000"/>
                </a:schemeClr>
              </a:solidFill>
              <a:latin typeface="Montserrat" panose="02000505000000020004" pitchFamily="2" charset="77"/>
              <a:cs typeface="Arial" panose="020B0604020202020204" pitchFamily="34" charset="0"/>
            </a:endParaRPr>
          </a:p>
        </p:txBody>
      </p:sp>
      <p:sp>
        <p:nvSpPr>
          <p:cNvPr id="21" name="Text Placeholder 4">
            <a:extLst>
              <a:ext uri="{FF2B5EF4-FFF2-40B4-BE49-F238E27FC236}">
                <a16:creationId xmlns:a16="http://schemas.microsoft.com/office/drawing/2014/main" id="{9EA7CCFB-E6C4-6F45-AAEB-2DEF955BC74B}"/>
              </a:ext>
            </a:extLst>
          </p:cNvPr>
          <p:cNvSpPr txBox="1">
            <a:spLocks/>
          </p:cNvSpPr>
          <p:nvPr/>
        </p:nvSpPr>
        <p:spPr>
          <a:xfrm>
            <a:off x="441825" y="1127958"/>
            <a:ext cx="8910559" cy="1062880"/>
          </a:xfrm>
          <a:prstGeom prst="rect">
            <a:avLst/>
          </a:prstGeom>
        </p:spPr>
        <p:txBody>
          <a:bodyPr vert="horz" lIns="91416" tIns="45708" rIns="91416" bIns="4570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14126">
              <a:spcAft>
                <a:spcPts val="600"/>
              </a:spcAft>
              <a:buNone/>
            </a:pPr>
            <a:r>
              <a:rPr lang="en-US" sz="1999" dirty="0">
                <a:solidFill>
                  <a:schemeClr val="tx1">
                    <a:lumMod val="50000"/>
                    <a:lumOff val="50000"/>
                  </a:schemeClr>
                </a:solidFill>
                <a:latin typeface="Montserrat" panose="02000505000000020004" pitchFamily="2" charset="77"/>
                <a:cs typeface="Arial" panose="020B0604020202020204" pitchFamily="34" charset="0"/>
              </a:rPr>
              <a:t>BCV RECOMMENDS MONITORING THE SOCIAL SPACE 24/7</a:t>
            </a:r>
          </a:p>
        </p:txBody>
      </p:sp>
      <p:sp>
        <p:nvSpPr>
          <p:cNvPr id="36" name="TextBox 35">
            <a:extLst>
              <a:ext uri="{FF2B5EF4-FFF2-40B4-BE49-F238E27FC236}">
                <a16:creationId xmlns:a16="http://schemas.microsoft.com/office/drawing/2014/main" id="{88B95243-BBE0-CA4E-BBDA-4A0002B4741C}"/>
              </a:ext>
            </a:extLst>
          </p:cNvPr>
          <p:cNvSpPr txBox="1"/>
          <p:nvPr/>
        </p:nvSpPr>
        <p:spPr>
          <a:xfrm>
            <a:off x="9545394" y="5082320"/>
            <a:ext cx="2035633" cy="835564"/>
          </a:xfrm>
          <a:prstGeom prst="rect">
            <a:avLst/>
          </a:prstGeom>
          <a:noFill/>
          <a:ln>
            <a:noFill/>
          </a:ln>
        </p:spPr>
        <p:txBody>
          <a:bodyPr wrap="square" lIns="37414" tIns="18708" rIns="37414" bIns="18708" rtlCol="0">
            <a:spAutoFit/>
          </a:bodyPr>
          <a:lstStyle/>
          <a:p>
            <a:pPr algn="ctr">
              <a:lnSpc>
                <a:spcPct val="110000"/>
              </a:lnSpc>
            </a:pPr>
            <a:r>
              <a:rPr lang="en-US" sz="16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Of users mentioning a brand expect a reply within one hour</a:t>
            </a:r>
          </a:p>
        </p:txBody>
      </p:sp>
      <p:sp>
        <p:nvSpPr>
          <p:cNvPr id="37" name="Rectangle 36">
            <a:extLst>
              <a:ext uri="{FF2B5EF4-FFF2-40B4-BE49-F238E27FC236}">
                <a16:creationId xmlns:a16="http://schemas.microsoft.com/office/drawing/2014/main" id="{FC006795-A8C3-2F49-A30D-BADE295B8F66}"/>
              </a:ext>
            </a:extLst>
          </p:cNvPr>
          <p:cNvSpPr/>
          <p:nvPr/>
        </p:nvSpPr>
        <p:spPr>
          <a:xfrm>
            <a:off x="9377294" y="3188713"/>
            <a:ext cx="2440335" cy="1200016"/>
          </a:xfrm>
          <a:prstGeom prst="rect">
            <a:avLst/>
          </a:prstGeom>
          <a:ln>
            <a:noFill/>
          </a:ln>
        </p:spPr>
        <p:txBody>
          <a:bodyPr wrap="square">
            <a:spAutoFit/>
          </a:bodyPr>
          <a:lstStyle/>
          <a:p>
            <a:pPr algn="ctr"/>
            <a:r>
              <a:rPr lang="en-US" sz="7198" b="1" spc="-50" dirty="0">
                <a:solidFill>
                  <a:schemeClr val="tx1">
                    <a:lumMod val="50000"/>
                    <a:lumOff val="50000"/>
                  </a:schemeClr>
                </a:solidFill>
                <a:latin typeface="Montserrat"/>
                <a:cs typeface="Montserrat"/>
              </a:rPr>
              <a:t>84%</a:t>
            </a:r>
            <a:endParaRPr lang="en-US" sz="7198" dirty="0">
              <a:solidFill>
                <a:schemeClr val="tx1">
                  <a:lumMod val="50000"/>
                  <a:lumOff val="50000"/>
                </a:schemeClr>
              </a:solidFill>
            </a:endParaRPr>
          </a:p>
        </p:txBody>
      </p:sp>
      <p:sp>
        <p:nvSpPr>
          <p:cNvPr id="38" name="object 10">
            <a:extLst>
              <a:ext uri="{FF2B5EF4-FFF2-40B4-BE49-F238E27FC236}">
                <a16:creationId xmlns:a16="http://schemas.microsoft.com/office/drawing/2014/main" id="{6C8FA856-0521-4644-B7ED-4B26559AD787}"/>
              </a:ext>
            </a:extLst>
          </p:cNvPr>
          <p:cNvSpPr/>
          <p:nvPr/>
        </p:nvSpPr>
        <p:spPr>
          <a:xfrm>
            <a:off x="9399737" y="2625247"/>
            <a:ext cx="2326949" cy="2326949"/>
          </a:xfrm>
          <a:custGeom>
            <a:avLst/>
            <a:gdLst/>
            <a:ahLst/>
            <a:cxnLst/>
            <a:rect l="l" t="t" r="r" b="b"/>
            <a:pathLst>
              <a:path w="2240279" h="2240279">
                <a:moveTo>
                  <a:pt x="2239910" y="1119955"/>
                </a:moveTo>
                <a:lnTo>
                  <a:pt x="2238876" y="1168536"/>
                </a:lnTo>
                <a:lnTo>
                  <a:pt x="2235799" y="1216588"/>
                </a:lnTo>
                <a:lnTo>
                  <a:pt x="2230724" y="1264069"/>
                </a:lnTo>
                <a:lnTo>
                  <a:pt x="2223691" y="1310938"/>
                </a:lnTo>
                <a:lnTo>
                  <a:pt x="2214743" y="1357152"/>
                </a:lnTo>
                <a:lnTo>
                  <a:pt x="2203921" y="1402669"/>
                </a:lnTo>
                <a:lnTo>
                  <a:pt x="2191268" y="1447448"/>
                </a:lnTo>
                <a:lnTo>
                  <a:pt x="2176825" y="1491446"/>
                </a:lnTo>
                <a:lnTo>
                  <a:pt x="2160636" y="1534621"/>
                </a:lnTo>
                <a:lnTo>
                  <a:pt x="2142741" y="1576931"/>
                </a:lnTo>
                <a:lnTo>
                  <a:pt x="2123183" y="1618335"/>
                </a:lnTo>
                <a:lnTo>
                  <a:pt x="2102004" y="1658789"/>
                </a:lnTo>
                <a:lnTo>
                  <a:pt x="2079245" y="1698253"/>
                </a:lnTo>
                <a:lnTo>
                  <a:pt x="2054949" y="1736684"/>
                </a:lnTo>
                <a:lnTo>
                  <a:pt x="2029158" y="1774040"/>
                </a:lnTo>
                <a:lnTo>
                  <a:pt x="2001914" y="1810279"/>
                </a:lnTo>
                <a:lnTo>
                  <a:pt x="1973259" y="1845359"/>
                </a:lnTo>
                <a:lnTo>
                  <a:pt x="1943235" y="1879238"/>
                </a:lnTo>
                <a:lnTo>
                  <a:pt x="1911884" y="1911875"/>
                </a:lnTo>
                <a:lnTo>
                  <a:pt x="1879247" y="1943226"/>
                </a:lnTo>
                <a:lnTo>
                  <a:pt x="1845368" y="1973250"/>
                </a:lnTo>
                <a:lnTo>
                  <a:pt x="1810288" y="2001905"/>
                </a:lnTo>
                <a:lnTo>
                  <a:pt x="1774048" y="2029149"/>
                </a:lnTo>
                <a:lnTo>
                  <a:pt x="1736692" y="2054939"/>
                </a:lnTo>
                <a:lnTo>
                  <a:pt x="1698261" y="2079235"/>
                </a:lnTo>
                <a:lnTo>
                  <a:pt x="1658797" y="2101993"/>
                </a:lnTo>
                <a:lnTo>
                  <a:pt x="1618341" y="2123173"/>
                </a:lnTo>
                <a:lnTo>
                  <a:pt x="1576938" y="2142731"/>
                </a:lnTo>
                <a:lnTo>
                  <a:pt x="1534627" y="2160626"/>
                </a:lnTo>
                <a:lnTo>
                  <a:pt x="1491451" y="2176815"/>
                </a:lnTo>
                <a:lnTo>
                  <a:pt x="1447453" y="2191257"/>
                </a:lnTo>
                <a:lnTo>
                  <a:pt x="1402674" y="2203910"/>
                </a:lnTo>
                <a:lnTo>
                  <a:pt x="1357156" y="2214732"/>
                </a:lnTo>
                <a:lnTo>
                  <a:pt x="1310941" y="2223680"/>
                </a:lnTo>
                <a:lnTo>
                  <a:pt x="1264071" y="2230713"/>
                </a:lnTo>
                <a:lnTo>
                  <a:pt x="1216589" y="2235789"/>
                </a:lnTo>
                <a:lnTo>
                  <a:pt x="1168536" y="2238865"/>
                </a:lnTo>
                <a:lnTo>
                  <a:pt x="1119955" y="2239900"/>
                </a:lnTo>
                <a:lnTo>
                  <a:pt x="1071373" y="2238865"/>
                </a:lnTo>
                <a:lnTo>
                  <a:pt x="1023321" y="2235789"/>
                </a:lnTo>
                <a:lnTo>
                  <a:pt x="975838" y="2230713"/>
                </a:lnTo>
                <a:lnTo>
                  <a:pt x="928969" y="2223680"/>
                </a:lnTo>
                <a:lnTo>
                  <a:pt x="882754" y="2214732"/>
                </a:lnTo>
                <a:lnTo>
                  <a:pt x="837236" y="2203910"/>
                </a:lnTo>
                <a:lnTo>
                  <a:pt x="792457" y="2191257"/>
                </a:lnTo>
                <a:lnTo>
                  <a:pt x="748459" y="2176815"/>
                </a:lnTo>
                <a:lnTo>
                  <a:pt x="705283" y="2160626"/>
                </a:lnTo>
                <a:lnTo>
                  <a:pt x="662972" y="2142731"/>
                </a:lnTo>
                <a:lnTo>
                  <a:pt x="621568" y="2123173"/>
                </a:lnTo>
                <a:lnTo>
                  <a:pt x="581113" y="2101993"/>
                </a:lnTo>
                <a:lnTo>
                  <a:pt x="541649" y="2079235"/>
                </a:lnTo>
                <a:lnTo>
                  <a:pt x="503218" y="2054939"/>
                </a:lnTo>
                <a:lnTo>
                  <a:pt x="465862" y="2029149"/>
                </a:lnTo>
                <a:lnTo>
                  <a:pt x="429622" y="2001905"/>
                </a:lnTo>
                <a:lnTo>
                  <a:pt x="394542" y="1973250"/>
                </a:lnTo>
                <a:lnTo>
                  <a:pt x="360662" y="1943226"/>
                </a:lnTo>
                <a:lnTo>
                  <a:pt x="328026" y="1911875"/>
                </a:lnTo>
                <a:lnTo>
                  <a:pt x="296675" y="1879238"/>
                </a:lnTo>
                <a:lnTo>
                  <a:pt x="266651" y="1845359"/>
                </a:lnTo>
                <a:lnTo>
                  <a:pt x="237996" y="1810279"/>
                </a:lnTo>
                <a:lnTo>
                  <a:pt x="210752" y="1774040"/>
                </a:lnTo>
                <a:lnTo>
                  <a:pt x="184961" y="1736684"/>
                </a:lnTo>
                <a:lnTo>
                  <a:pt x="160665" y="1698253"/>
                </a:lnTo>
                <a:lnTo>
                  <a:pt x="137906" y="1658789"/>
                </a:lnTo>
                <a:lnTo>
                  <a:pt x="116727" y="1618335"/>
                </a:lnTo>
                <a:lnTo>
                  <a:pt x="97169" y="1576931"/>
                </a:lnTo>
                <a:lnTo>
                  <a:pt x="79274" y="1534621"/>
                </a:lnTo>
                <a:lnTo>
                  <a:pt x="63084" y="1491446"/>
                </a:lnTo>
                <a:lnTo>
                  <a:pt x="48642" y="1447448"/>
                </a:lnTo>
                <a:lnTo>
                  <a:pt x="35989" y="1402669"/>
                </a:lnTo>
                <a:lnTo>
                  <a:pt x="25167" y="1357152"/>
                </a:lnTo>
                <a:lnTo>
                  <a:pt x="16219" y="1310938"/>
                </a:lnTo>
                <a:lnTo>
                  <a:pt x="9186" y="1264069"/>
                </a:lnTo>
                <a:lnTo>
                  <a:pt x="4110" y="1216588"/>
                </a:lnTo>
                <a:lnTo>
                  <a:pt x="1034" y="1168536"/>
                </a:lnTo>
                <a:lnTo>
                  <a:pt x="0" y="1119955"/>
                </a:lnTo>
                <a:lnTo>
                  <a:pt x="1034" y="1071373"/>
                </a:lnTo>
                <a:lnTo>
                  <a:pt x="4110" y="1023321"/>
                </a:lnTo>
                <a:lnTo>
                  <a:pt x="9186" y="975838"/>
                </a:lnTo>
                <a:lnTo>
                  <a:pt x="16219" y="928969"/>
                </a:lnTo>
                <a:lnTo>
                  <a:pt x="25167" y="882754"/>
                </a:lnTo>
                <a:lnTo>
                  <a:pt x="35989" y="837236"/>
                </a:lnTo>
                <a:lnTo>
                  <a:pt x="48642" y="792457"/>
                </a:lnTo>
                <a:lnTo>
                  <a:pt x="63084" y="748459"/>
                </a:lnTo>
                <a:lnTo>
                  <a:pt x="79274" y="705283"/>
                </a:lnTo>
                <a:lnTo>
                  <a:pt x="97169" y="662972"/>
                </a:lnTo>
                <a:lnTo>
                  <a:pt x="116727" y="621568"/>
                </a:lnTo>
                <a:lnTo>
                  <a:pt x="137906" y="581113"/>
                </a:lnTo>
                <a:lnTo>
                  <a:pt x="160665" y="541649"/>
                </a:lnTo>
                <a:lnTo>
                  <a:pt x="184961" y="503218"/>
                </a:lnTo>
                <a:lnTo>
                  <a:pt x="210752" y="465862"/>
                </a:lnTo>
                <a:lnTo>
                  <a:pt x="237996" y="429622"/>
                </a:lnTo>
                <a:lnTo>
                  <a:pt x="266651" y="394542"/>
                </a:lnTo>
                <a:lnTo>
                  <a:pt x="296675" y="360662"/>
                </a:lnTo>
                <a:lnTo>
                  <a:pt x="328026" y="328026"/>
                </a:lnTo>
                <a:lnTo>
                  <a:pt x="360662" y="296675"/>
                </a:lnTo>
                <a:lnTo>
                  <a:pt x="394542" y="266651"/>
                </a:lnTo>
                <a:lnTo>
                  <a:pt x="429622" y="237996"/>
                </a:lnTo>
                <a:lnTo>
                  <a:pt x="465862" y="210752"/>
                </a:lnTo>
                <a:lnTo>
                  <a:pt x="503218" y="184961"/>
                </a:lnTo>
                <a:lnTo>
                  <a:pt x="541649" y="160665"/>
                </a:lnTo>
                <a:lnTo>
                  <a:pt x="581113" y="137906"/>
                </a:lnTo>
                <a:lnTo>
                  <a:pt x="621568" y="116727"/>
                </a:lnTo>
                <a:lnTo>
                  <a:pt x="662972" y="97169"/>
                </a:lnTo>
                <a:lnTo>
                  <a:pt x="705283" y="79274"/>
                </a:lnTo>
                <a:lnTo>
                  <a:pt x="748459" y="63084"/>
                </a:lnTo>
                <a:lnTo>
                  <a:pt x="792457" y="48642"/>
                </a:lnTo>
                <a:lnTo>
                  <a:pt x="837236" y="35989"/>
                </a:lnTo>
                <a:lnTo>
                  <a:pt x="882754" y="25167"/>
                </a:lnTo>
                <a:lnTo>
                  <a:pt x="928969" y="16219"/>
                </a:lnTo>
                <a:lnTo>
                  <a:pt x="975838" y="9186"/>
                </a:lnTo>
                <a:lnTo>
                  <a:pt x="1023321" y="4110"/>
                </a:lnTo>
                <a:lnTo>
                  <a:pt x="1071373" y="1034"/>
                </a:lnTo>
                <a:lnTo>
                  <a:pt x="1119955" y="0"/>
                </a:lnTo>
                <a:lnTo>
                  <a:pt x="1168536" y="1034"/>
                </a:lnTo>
                <a:lnTo>
                  <a:pt x="1216589" y="4110"/>
                </a:lnTo>
                <a:lnTo>
                  <a:pt x="1264071" y="9186"/>
                </a:lnTo>
                <a:lnTo>
                  <a:pt x="1310941" y="16219"/>
                </a:lnTo>
                <a:lnTo>
                  <a:pt x="1357156" y="25167"/>
                </a:lnTo>
                <a:lnTo>
                  <a:pt x="1402674" y="35989"/>
                </a:lnTo>
                <a:lnTo>
                  <a:pt x="1447453" y="48642"/>
                </a:lnTo>
                <a:lnTo>
                  <a:pt x="1491451" y="63084"/>
                </a:lnTo>
                <a:lnTo>
                  <a:pt x="1534627" y="79274"/>
                </a:lnTo>
                <a:lnTo>
                  <a:pt x="1576938" y="97169"/>
                </a:lnTo>
                <a:lnTo>
                  <a:pt x="1618341" y="116727"/>
                </a:lnTo>
                <a:lnTo>
                  <a:pt x="1658797" y="137906"/>
                </a:lnTo>
                <a:lnTo>
                  <a:pt x="1698261" y="160665"/>
                </a:lnTo>
                <a:lnTo>
                  <a:pt x="1736692" y="184961"/>
                </a:lnTo>
                <a:lnTo>
                  <a:pt x="1774048" y="210752"/>
                </a:lnTo>
                <a:lnTo>
                  <a:pt x="1810288" y="237996"/>
                </a:lnTo>
                <a:lnTo>
                  <a:pt x="1845368" y="266651"/>
                </a:lnTo>
                <a:lnTo>
                  <a:pt x="1879247" y="296675"/>
                </a:lnTo>
                <a:lnTo>
                  <a:pt x="1911884" y="328026"/>
                </a:lnTo>
                <a:lnTo>
                  <a:pt x="1943235" y="360662"/>
                </a:lnTo>
                <a:lnTo>
                  <a:pt x="1973259" y="394542"/>
                </a:lnTo>
                <a:lnTo>
                  <a:pt x="2001914" y="429622"/>
                </a:lnTo>
                <a:lnTo>
                  <a:pt x="2029158" y="465862"/>
                </a:lnTo>
                <a:lnTo>
                  <a:pt x="2054949" y="503218"/>
                </a:lnTo>
                <a:lnTo>
                  <a:pt x="2079245" y="541649"/>
                </a:lnTo>
                <a:lnTo>
                  <a:pt x="2102004" y="581113"/>
                </a:lnTo>
                <a:lnTo>
                  <a:pt x="2123183" y="621568"/>
                </a:lnTo>
                <a:lnTo>
                  <a:pt x="2142741" y="662972"/>
                </a:lnTo>
                <a:lnTo>
                  <a:pt x="2160636" y="705283"/>
                </a:lnTo>
                <a:lnTo>
                  <a:pt x="2176825" y="748459"/>
                </a:lnTo>
                <a:lnTo>
                  <a:pt x="2191268" y="792457"/>
                </a:lnTo>
                <a:lnTo>
                  <a:pt x="2203921" y="837236"/>
                </a:lnTo>
                <a:lnTo>
                  <a:pt x="2214743" y="882754"/>
                </a:lnTo>
                <a:lnTo>
                  <a:pt x="2223691" y="928969"/>
                </a:lnTo>
                <a:lnTo>
                  <a:pt x="2230724" y="975838"/>
                </a:lnTo>
                <a:lnTo>
                  <a:pt x="2235799" y="1023321"/>
                </a:lnTo>
                <a:lnTo>
                  <a:pt x="2238876" y="1071373"/>
                </a:lnTo>
                <a:lnTo>
                  <a:pt x="2239910" y="1119955"/>
                </a:lnTo>
                <a:close/>
              </a:path>
            </a:pathLst>
          </a:custGeom>
          <a:ln w="114300">
            <a:solidFill>
              <a:srgbClr val="F89728"/>
            </a:solidFill>
          </a:ln>
        </p:spPr>
        <p:txBody>
          <a:bodyPr wrap="square" lIns="0" tIns="0" rIns="0" bIns="0" rtlCol="0"/>
          <a:lstStyle/>
          <a:p>
            <a:endParaRPr sz="1400" dirty="0"/>
          </a:p>
        </p:txBody>
      </p:sp>
      <p:sp>
        <p:nvSpPr>
          <p:cNvPr id="24" name="TextBox 23">
            <a:extLst>
              <a:ext uri="{FF2B5EF4-FFF2-40B4-BE49-F238E27FC236}">
                <a16:creationId xmlns:a16="http://schemas.microsoft.com/office/drawing/2014/main" id="{EDC164C4-8247-F040-818F-8E743B9F54B8}"/>
              </a:ext>
            </a:extLst>
          </p:cNvPr>
          <p:cNvSpPr txBox="1"/>
          <p:nvPr/>
        </p:nvSpPr>
        <p:spPr>
          <a:xfrm>
            <a:off x="6554275" y="5056814"/>
            <a:ext cx="2035633" cy="1377251"/>
          </a:xfrm>
          <a:prstGeom prst="rect">
            <a:avLst/>
          </a:prstGeom>
          <a:noFill/>
          <a:ln>
            <a:noFill/>
          </a:ln>
        </p:spPr>
        <p:txBody>
          <a:bodyPr wrap="square" lIns="37414" tIns="18708" rIns="37414" bIns="18708" rtlCol="0">
            <a:spAutoFit/>
          </a:bodyPr>
          <a:lstStyle/>
          <a:p>
            <a:pPr algn="ctr">
              <a:lnSpc>
                <a:spcPct val="110000"/>
              </a:lnSpc>
            </a:pPr>
            <a:r>
              <a:rPr lang="en-US" sz="16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Of users say that they would switch to a competitor if a brand ignores them on social media </a:t>
            </a:r>
          </a:p>
        </p:txBody>
      </p:sp>
      <p:sp>
        <p:nvSpPr>
          <p:cNvPr id="26" name="Rectangle 25">
            <a:extLst>
              <a:ext uri="{FF2B5EF4-FFF2-40B4-BE49-F238E27FC236}">
                <a16:creationId xmlns:a16="http://schemas.microsoft.com/office/drawing/2014/main" id="{A4828F2B-D53D-9047-8010-ADDF0D5A8C0B}"/>
              </a:ext>
            </a:extLst>
          </p:cNvPr>
          <p:cNvSpPr/>
          <p:nvPr/>
        </p:nvSpPr>
        <p:spPr>
          <a:xfrm>
            <a:off x="6408618" y="3191729"/>
            <a:ext cx="2440335" cy="1200016"/>
          </a:xfrm>
          <a:prstGeom prst="rect">
            <a:avLst/>
          </a:prstGeom>
          <a:ln>
            <a:noFill/>
          </a:ln>
        </p:spPr>
        <p:txBody>
          <a:bodyPr wrap="square">
            <a:spAutoFit/>
          </a:bodyPr>
          <a:lstStyle/>
          <a:p>
            <a:pPr algn="ctr"/>
            <a:r>
              <a:rPr lang="en-US" sz="7198" b="1" spc="-50" dirty="0">
                <a:solidFill>
                  <a:schemeClr val="tx1">
                    <a:lumMod val="50000"/>
                    <a:lumOff val="50000"/>
                  </a:schemeClr>
                </a:solidFill>
                <a:latin typeface="Montserrat"/>
                <a:cs typeface="Montserrat"/>
              </a:rPr>
              <a:t>30%</a:t>
            </a:r>
            <a:endParaRPr lang="en-US" sz="7198" dirty="0">
              <a:solidFill>
                <a:schemeClr val="tx1">
                  <a:lumMod val="50000"/>
                  <a:lumOff val="50000"/>
                </a:schemeClr>
              </a:solidFill>
            </a:endParaRPr>
          </a:p>
        </p:txBody>
      </p:sp>
      <p:sp>
        <p:nvSpPr>
          <p:cNvPr id="32" name="object 10">
            <a:extLst>
              <a:ext uri="{FF2B5EF4-FFF2-40B4-BE49-F238E27FC236}">
                <a16:creationId xmlns:a16="http://schemas.microsoft.com/office/drawing/2014/main" id="{9EBF886C-28A7-1F43-B754-BEF69E386D78}"/>
              </a:ext>
            </a:extLst>
          </p:cNvPr>
          <p:cNvSpPr/>
          <p:nvPr/>
        </p:nvSpPr>
        <p:spPr>
          <a:xfrm>
            <a:off x="6408618" y="2599742"/>
            <a:ext cx="2326949" cy="2326949"/>
          </a:xfrm>
          <a:custGeom>
            <a:avLst/>
            <a:gdLst/>
            <a:ahLst/>
            <a:cxnLst/>
            <a:rect l="l" t="t" r="r" b="b"/>
            <a:pathLst>
              <a:path w="2240279" h="2240279">
                <a:moveTo>
                  <a:pt x="2239910" y="1119955"/>
                </a:moveTo>
                <a:lnTo>
                  <a:pt x="2238876" y="1168536"/>
                </a:lnTo>
                <a:lnTo>
                  <a:pt x="2235799" y="1216588"/>
                </a:lnTo>
                <a:lnTo>
                  <a:pt x="2230724" y="1264069"/>
                </a:lnTo>
                <a:lnTo>
                  <a:pt x="2223691" y="1310938"/>
                </a:lnTo>
                <a:lnTo>
                  <a:pt x="2214743" y="1357152"/>
                </a:lnTo>
                <a:lnTo>
                  <a:pt x="2203921" y="1402669"/>
                </a:lnTo>
                <a:lnTo>
                  <a:pt x="2191268" y="1447448"/>
                </a:lnTo>
                <a:lnTo>
                  <a:pt x="2176825" y="1491446"/>
                </a:lnTo>
                <a:lnTo>
                  <a:pt x="2160636" y="1534621"/>
                </a:lnTo>
                <a:lnTo>
                  <a:pt x="2142741" y="1576931"/>
                </a:lnTo>
                <a:lnTo>
                  <a:pt x="2123183" y="1618335"/>
                </a:lnTo>
                <a:lnTo>
                  <a:pt x="2102004" y="1658789"/>
                </a:lnTo>
                <a:lnTo>
                  <a:pt x="2079245" y="1698253"/>
                </a:lnTo>
                <a:lnTo>
                  <a:pt x="2054949" y="1736684"/>
                </a:lnTo>
                <a:lnTo>
                  <a:pt x="2029158" y="1774040"/>
                </a:lnTo>
                <a:lnTo>
                  <a:pt x="2001914" y="1810279"/>
                </a:lnTo>
                <a:lnTo>
                  <a:pt x="1973259" y="1845359"/>
                </a:lnTo>
                <a:lnTo>
                  <a:pt x="1943235" y="1879238"/>
                </a:lnTo>
                <a:lnTo>
                  <a:pt x="1911884" y="1911875"/>
                </a:lnTo>
                <a:lnTo>
                  <a:pt x="1879247" y="1943226"/>
                </a:lnTo>
                <a:lnTo>
                  <a:pt x="1845368" y="1973250"/>
                </a:lnTo>
                <a:lnTo>
                  <a:pt x="1810288" y="2001905"/>
                </a:lnTo>
                <a:lnTo>
                  <a:pt x="1774048" y="2029149"/>
                </a:lnTo>
                <a:lnTo>
                  <a:pt x="1736692" y="2054939"/>
                </a:lnTo>
                <a:lnTo>
                  <a:pt x="1698261" y="2079235"/>
                </a:lnTo>
                <a:lnTo>
                  <a:pt x="1658797" y="2101993"/>
                </a:lnTo>
                <a:lnTo>
                  <a:pt x="1618341" y="2123173"/>
                </a:lnTo>
                <a:lnTo>
                  <a:pt x="1576938" y="2142731"/>
                </a:lnTo>
                <a:lnTo>
                  <a:pt x="1534627" y="2160626"/>
                </a:lnTo>
                <a:lnTo>
                  <a:pt x="1491451" y="2176815"/>
                </a:lnTo>
                <a:lnTo>
                  <a:pt x="1447453" y="2191257"/>
                </a:lnTo>
                <a:lnTo>
                  <a:pt x="1402674" y="2203910"/>
                </a:lnTo>
                <a:lnTo>
                  <a:pt x="1357156" y="2214732"/>
                </a:lnTo>
                <a:lnTo>
                  <a:pt x="1310941" y="2223680"/>
                </a:lnTo>
                <a:lnTo>
                  <a:pt x="1264071" y="2230713"/>
                </a:lnTo>
                <a:lnTo>
                  <a:pt x="1216589" y="2235789"/>
                </a:lnTo>
                <a:lnTo>
                  <a:pt x="1168536" y="2238865"/>
                </a:lnTo>
                <a:lnTo>
                  <a:pt x="1119955" y="2239900"/>
                </a:lnTo>
                <a:lnTo>
                  <a:pt x="1071373" y="2238865"/>
                </a:lnTo>
                <a:lnTo>
                  <a:pt x="1023321" y="2235789"/>
                </a:lnTo>
                <a:lnTo>
                  <a:pt x="975838" y="2230713"/>
                </a:lnTo>
                <a:lnTo>
                  <a:pt x="928969" y="2223680"/>
                </a:lnTo>
                <a:lnTo>
                  <a:pt x="882754" y="2214732"/>
                </a:lnTo>
                <a:lnTo>
                  <a:pt x="837236" y="2203910"/>
                </a:lnTo>
                <a:lnTo>
                  <a:pt x="792457" y="2191257"/>
                </a:lnTo>
                <a:lnTo>
                  <a:pt x="748459" y="2176815"/>
                </a:lnTo>
                <a:lnTo>
                  <a:pt x="705283" y="2160626"/>
                </a:lnTo>
                <a:lnTo>
                  <a:pt x="662972" y="2142731"/>
                </a:lnTo>
                <a:lnTo>
                  <a:pt x="621568" y="2123173"/>
                </a:lnTo>
                <a:lnTo>
                  <a:pt x="581113" y="2101993"/>
                </a:lnTo>
                <a:lnTo>
                  <a:pt x="541649" y="2079235"/>
                </a:lnTo>
                <a:lnTo>
                  <a:pt x="503218" y="2054939"/>
                </a:lnTo>
                <a:lnTo>
                  <a:pt x="465862" y="2029149"/>
                </a:lnTo>
                <a:lnTo>
                  <a:pt x="429622" y="2001905"/>
                </a:lnTo>
                <a:lnTo>
                  <a:pt x="394542" y="1973250"/>
                </a:lnTo>
                <a:lnTo>
                  <a:pt x="360662" y="1943226"/>
                </a:lnTo>
                <a:lnTo>
                  <a:pt x="328026" y="1911875"/>
                </a:lnTo>
                <a:lnTo>
                  <a:pt x="296675" y="1879238"/>
                </a:lnTo>
                <a:lnTo>
                  <a:pt x="266651" y="1845359"/>
                </a:lnTo>
                <a:lnTo>
                  <a:pt x="237996" y="1810279"/>
                </a:lnTo>
                <a:lnTo>
                  <a:pt x="210752" y="1774040"/>
                </a:lnTo>
                <a:lnTo>
                  <a:pt x="184961" y="1736684"/>
                </a:lnTo>
                <a:lnTo>
                  <a:pt x="160665" y="1698253"/>
                </a:lnTo>
                <a:lnTo>
                  <a:pt x="137906" y="1658789"/>
                </a:lnTo>
                <a:lnTo>
                  <a:pt x="116727" y="1618335"/>
                </a:lnTo>
                <a:lnTo>
                  <a:pt x="97169" y="1576931"/>
                </a:lnTo>
                <a:lnTo>
                  <a:pt x="79274" y="1534621"/>
                </a:lnTo>
                <a:lnTo>
                  <a:pt x="63084" y="1491446"/>
                </a:lnTo>
                <a:lnTo>
                  <a:pt x="48642" y="1447448"/>
                </a:lnTo>
                <a:lnTo>
                  <a:pt x="35989" y="1402669"/>
                </a:lnTo>
                <a:lnTo>
                  <a:pt x="25167" y="1357152"/>
                </a:lnTo>
                <a:lnTo>
                  <a:pt x="16219" y="1310938"/>
                </a:lnTo>
                <a:lnTo>
                  <a:pt x="9186" y="1264069"/>
                </a:lnTo>
                <a:lnTo>
                  <a:pt x="4110" y="1216588"/>
                </a:lnTo>
                <a:lnTo>
                  <a:pt x="1034" y="1168536"/>
                </a:lnTo>
                <a:lnTo>
                  <a:pt x="0" y="1119955"/>
                </a:lnTo>
                <a:lnTo>
                  <a:pt x="1034" y="1071373"/>
                </a:lnTo>
                <a:lnTo>
                  <a:pt x="4110" y="1023321"/>
                </a:lnTo>
                <a:lnTo>
                  <a:pt x="9186" y="975838"/>
                </a:lnTo>
                <a:lnTo>
                  <a:pt x="16219" y="928969"/>
                </a:lnTo>
                <a:lnTo>
                  <a:pt x="25167" y="882754"/>
                </a:lnTo>
                <a:lnTo>
                  <a:pt x="35989" y="837236"/>
                </a:lnTo>
                <a:lnTo>
                  <a:pt x="48642" y="792457"/>
                </a:lnTo>
                <a:lnTo>
                  <a:pt x="63084" y="748459"/>
                </a:lnTo>
                <a:lnTo>
                  <a:pt x="79274" y="705283"/>
                </a:lnTo>
                <a:lnTo>
                  <a:pt x="97169" y="662972"/>
                </a:lnTo>
                <a:lnTo>
                  <a:pt x="116727" y="621568"/>
                </a:lnTo>
                <a:lnTo>
                  <a:pt x="137906" y="581113"/>
                </a:lnTo>
                <a:lnTo>
                  <a:pt x="160665" y="541649"/>
                </a:lnTo>
                <a:lnTo>
                  <a:pt x="184961" y="503218"/>
                </a:lnTo>
                <a:lnTo>
                  <a:pt x="210752" y="465862"/>
                </a:lnTo>
                <a:lnTo>
                  <a:pt x="237996" y="429622"/>
                </a:lnTo>
                <a:lnTo>
                  <a:pt x="266651" y="394542"/>
                </a:lnTo>
                <a:lnTo>
                  <a:pt x="296675" y="360662"/>
                </a:lnTo>
                <a:lnTo>
                  <a:pt x="328026" y="328026"/>
                </a:lnTo>
                <a:lnTo>
                  <a:pt x="360662" y="296675"/>
                </a:lnTo>
                <a:lnTo>
                  <a:pt x="394542" y="266651"/>
                </a:lnTo>
                <a:lnTo>
                  <a:pt x="429622" y="237996"/>
                </a:lnTo>
                <a:lnTo>
                  <a:pt x="465862" y="210752"/>
                </a:lnTo>
                <a:lnTo>
                  <a:pt x="503218" y="184961"/>
                </a:lnTo>
                <a:lnTo>
                  <a:pt x="541649" y="160665"/>
                </a:lnTo>
                <a:lnTo>
                  <a:pt x="581113" y="137906"/>
                </a:lnTo>
                <a:lnTo>
                  <a:pt x="621568" y="116727"/>
                </a:lnTo>
                <a:lnTo>
                  <a:pt x="662972" y="97169"/>
                </a:lnTo>
                <a:lnTo>
                  <a:pt x="705283" y="79274"/>
                </a:lnTo>
                <a:lnTo>
                  <a:pt x="748459" y="63084"/>
                </a:lnTo>
                <a:lnTo>
                  <a:pt x="792457" y="48642"/>
                </a:lnTo>
                <a:lnTo>
                  <a:pt x="837236" y="35989"/>
                </a:lnTo>
                <a:lnTo>
                  <a:pt x="882754" y="25167"/>
                </a:lnTo>
                <a:lnTo>
                  <a:pt x="928969" y="16219"/>
                </a:lnTo>
                <a:lnTo>
                  <a:pt x="975838" y="9186"/>
                </a:lnTo>
                <a:lnTo>
                  <a:pt x="1023321" y="4110"/>
                </a:lnTo>
                <a:lnTo>
                  <a:pt x="1071373" y="1034"/>
                </a:lnTo>
                <a:lnTo>
                  <a:pt x="1119955" y="0"/>
                </a:lnTo>
                <a:lnTo>
                  <a:pt x="1168536" y="1034"/>
                </a:lnTo>
                <a:lnTo>
                  <a:pt x="1216589" y="4110"/>
                </a:lnTo>
                <a:lnTo>
                  <a:pt x="1264071" y="9186"/>
                </a:lnTo>
                <a:lnTo>
                  <a:pt x="1310941" y="16219"/>
                </a:lnTo>
                <a:lnTo>
                  <a:pt x="1357156" y="25167"/>
                </a:lnTo>
                <a:lnTo>
                  <a:pt x="1402674" y="35989"/>
                </a:lnTo>
                <a:lnTo>
                  <a:pt x="1447453" y="48642"/>
                </a:lnTo>
                <a:lnTo>
                  <a:pt x="1491451" y="63084"/>
                </a:lnTo>
                <a:lnTo>
                  <a:pt x="1534627" y="79274"/>
                </a:lnTo>
                <a:lnTo>
                  <a:pt x="1576938" y="97169"/>
                </a:lnTo>
                <a:lnTo>
                  <a:pt x="1618341" y="116727"/>
                </a:lnTo>
                <a:lnTo>
                  <a:pt x="1658797" y="137906"/>
                </a:lnTo>
                <a:lnTo>
                  <a:pt x="1698261" y="160665"/>
                </a:lnTo>
                <a:lnTo>
                  <a:pt x="1736692" y="184961"/>
                </a:lnTo>
                <a:lnTo>
                  <a:pt x="1774048" y="210752"/>
                </a:lnTo>
                <a:lnTo>
                  <a:pt x="1810288" y="237996"/>
                </a:lnTo>
                <a:lnTo>
                  <a:pt x="1845368" y="266651"/>
                </a:lnTo>
                <a:lnTo>
                  <a:pt x="1879247" y="296675"/>
                </a:lnTo>
                <a:lnTo>
                  <a:pt x="1911884" y="328026"/>
                </a:lnTo>
                <a:lnTo>
                  <a:pt x="1943235" y="360662"/>
                </a:lnTo>
                <a:lnTo>
                  <a:pt x="1973259" y="394542"/>
                </a:lnTo>
                <a:lnTo>
                  <a:pt x="2001914" y="429622"/>
                </a:lnTo>
                <a:lnTo>
                  <a:pt x="2029158" y="465862"/>
                </a:lnTo>
                <a:lnTo>
                  <a:pt x="2054949" y="503218"/>
                </a:lnTo>
                <a:lnTo>
                  <a:pt x="2079245" y="541649"/>
                </a:lnTo>
                <a:lnTo>
                  <a:pt x="2102004" y="581113"/>
                </a:lnTo>
                <a:lnTo>
                  <a:pt x="2123183" y="621568"/>
                </a:lnTo>
                <a:lnTo>
                  <a:pt x="2142741" y="662972"/>
                </a:lnTo>
                <a:lnTo>
                  <a:pt x="2160636" y="705283"/>
                </a:lnTo>
                <a:lnTo>
                  <a:pt x="2176825" y="748459"/>
                </a:lnTo>
                <a:lnTo>
                  <a:pt x="2191268" y="792457"/>
                </a:lnTo>
                <a:lnTo>
                  <a:pt x="2203921" y="837236"/>
                </a:lnTo>
                <a:lnTo>
                  <a:pt x="2214743" y="882754"/>
                </a:lnTo>
                <a:lnTo>
                  <a:pt x="2223691" y="928969"/>
                </a:lnTo>
                <a:lnTo>
                  <a:pt x="2230724" y="975838"/>
                </a:lnTo>
                <a:lnTo>
                  <a:pt x="2235799" y="1023321"/>
                </a:lnTo>
                <a:lnTo>
                  <a:pt x="2238876" y="1071373"/>
                </a:lnTo>
                <a:lnTo>
                  <a:pt x="2239910" y="1119955"/>
                </a:lnTo>
                <a:close/>
              </a:path>
            </a:pathLst>
          </a:custGeom>
          <a:ln w="114300">
            <a:solidFill>
              <a:srgbClr val="F89728"/>
            </a:solidFill>
          </a:ln>
        </p:spPr>
        <p:txBody>
          <a:bodyPr wrap="square" lIns="0" tIns="0" rIns="0" bIns="0" rtlCol="0"/>
          <a:lstStyle/>
          <a:p>
            <a:endParaRPr sz="1400" dirty="0"/>
          </a:p>
        </p:txBody>
      </p:sp>
      <p:sp>
        <p:nvSpPr>
          <p:cNvPr id="2" name="Slide Number Placeholder 1">
            <a:extLst>
              <a:ext uri="{FF2B5EF4-FFF2-40B4-BE49-F238E27FC236}">
                <a16:creationId xmlns:a16="http://schemas.microsoft.com/office/drawing/2014/main" id="{15ABCF0B-A7A2-7949-B40D-13751B702C47}"/>
              </a:ext>
            </a:extLst>
          </p:cNvPr>
          <p:cNvSpPr>
            <a:spLocks noGrp="1"/>
          </p:cNvSpPr>
          <p:nvPr>
            <p:ph type="sldNum" sz="quarter" idx="12"/>
          </p:nvPr>
        </p:nvSpPr>
        <p:spPr/>
        <p:txBody>
          <a:bodyPr/>
          <a:lstStyle/>
          <a:p>
            <a:fld id="{D892850B-DA50-CC42-8736-8A9DEF81848B}" type="slidenum">
              <a:rPr lang="en-US" smtClean="0"/>
              <a:t>14</a:t>
            </a:fld>
            <a:endParaRPr lang="en-US"/>
          </a:p>
        </p:txBody>
      </p:sp>
    </p:spTree>
    <p:extLst>
      <p:ext uri="{BB962C8B-B14F-4D97-AF65-F5344CB8AC3E}">
        <p14:creationId xmlns:p14="http://schemas.microsoft.com/office/powerpoint/2010/main" val="7686041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9BC3B04-8469-404F-97C9-2C245AA055B8}"/>
              </a:ext>
            </a:extLst>
          </p:cNvPr>
          <p:cNvSpPr txBox="1"/>
          <p:nvPr/>
        </p:nvSpPr>
        <p:spPr>
          <a:xfrm>
            <a:off x="463265" y="725354"/>
            <a:ext cx="11262293" cy="648586"/>
          </a:xfrm>
          <a:prstGeom prst="rect">
            <a:avLst/>
          </a:prstGeom>
        </p:spPr>
        <p:txBody>
          <a:bodyPr vert="horz" wrap="square" lIns="0" tIns="7313" rIns="0" bIns="0" rtlCol="0">
            <a:spAutoFit/>
          </a:bodyPr>
          <a:lstStyle/>
          <a:p>
            <a:pPr marL="7697" marR="3078">
              <a:lnSpc>
                <a:spcPts val="4995"/>
              </a:lnSpc>
              <a:spcBef>
                <a:spcPts val="503"/>
              </a:spcBef>
            </a:pPr>
            <a:r>
              <a:rPr lang="en-US" sz="4400" b="1" dirty="0">
                <a:solidFill>
                  <a:srgbClr val="F79839"/>
                </a:solidFill>
                <a:latin typeface="Montserrat"/>
                <a:cs typeface="Montserrat"/>
              </a:rPr>
              <a:t>INFLUENCER ON PROPERTY</a:t>
            </a:r>
          </a:p>
        </p:txBody>
      </p:sp>
      <p:pic>
        <p:nvPicPr>
          <p:cNvPr id="17" name="Picture 16">
            <a:extLst>
              <a:ext uri="{FF2B5EF4-FFF2-40B4-BE49-F238E27FC236}">
                <a16:creationId xmlns:a16="http://schemas.microsoft.com/office/drawing/2014/main" id="{492328BC-6313-C747-8614-9B9C899D7D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61832" y="1911433"/>
            <a:ext cx="3627426" cy="4107694"/>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5DFADEA0-986E-214E-A9DD-7B9A9B86079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51690" y="1911431"/>
            <a:ext cx="3060955" cy="4107695"/>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6" name="Group 5">
            <a:extLst>
              <a:ext uri="{FF2B5EF4-FFF2-40B4-BE49-F238E27FC236}">
                <a16:creationId xmlns:a16="http://schemas.microsoft.com/office/drawing/2014/main" id="{AF417F18-D34C-2647-B362-2B49665C5114}"/>
              </a:ext>
            </a:extLst>
          </p:cNvPr>
          <p:cNvGrpSpPr/>
          <p:nvPr/>
        </p:nvGrpSpPr>
        <p:grpSpPr>
          <a:xfrm>
            <a:off x="534119" y="2272505"/>
            <a:ext cx="4756452" cy="3385547"/>
            <a:chOff x="5143500" y="1657350"/>
            <a:chExt cx="3568268" cy="2539822"/>
          </a:xfrm>
        </p:grpSpPr>
        <p:pic>
          <p:nvPicPr>
            <p:cNvPr id="7" name="Picture 6">
              <a:extLst>
                <a:ext uri="{FF2B5EF4-FFF2-40B4-BE49-F238E27FC236}">
                  <a16:creationId xmlns:a16="http://schemas.microsoft.com/office/drawing/2014/main" id="{80A3FB67-DD06-504F-9A31-B28BB70F517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43500" y="1657350"/>
              <a:ext cx="618181" cy="61818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EF52DFB3-10C6-1642-9B87-5DA625E807A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64962" y="3464493"/>
              <a:ext cx="602151" cy="602151"/>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5B73B667-A5A0-244E-A4E5-FC8B99ADD8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73903" y="2535806"/>
              <a:ext cx="837865" cy="83786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10" name="Rounded Rectangular Callout 9">
              <a:extLst>
                <a:ext uri="{FF2B5EF4-FFF2-40B4-BE49-F238E27FC236}">
                  <a16:creationId xmlns:a16="http://schemas.microsoft.com/office/drawing/2014/main" id="{C1BD7880-AC85-5346-A748-9832CA828976}"/>
                </a:ext>
              </a:extLst>
            </p:cNvPr>
            <p:cNvSpPr/>
            <p:nvPr/>
          </p:nvSpPr>
          <p:spPr>
            <a:xfrm>
              <a:off x="5965086" y="1676357"/>
              <a:ext cx="2652754" cy="800100"/>
            </a:xfrm>
            <a:prstGeom prst="wedgeRoundRectCallout">
              <a:avLst>
                <a:gd name="adj1" fmla="val -55230"/>
                <a:gd name="adj2" fmla="val -25617"/>
                <a:gd name="adj3" fmla="val 1666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DC friends - if you see me around town this weekend crying like a baby, it’s because I am dropping my oldest off at @</a:t>
              </a:r>
              <a:r>
                <a:rPr lang="en-US" sz="1400" err="1">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GWTweets</a:t>
              </a:r>
              <a:r>
                <a:rPr lang="en-US" sz="14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1400" err="1">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MarriottGtown</a:t>
              </a:r>
              <a:endParaRPr lang="en-US" sz="140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 name="Rounded Rectangular Callout 10">
              <a:extLst>
                <a:ext uri="{FF2B5EF4-FFF2-40B4-BE49-F238E27FC236}">
                  <a16:creationId xmlns:a16="http://schemas.microsoft.com/office/drawing/2014/main" id="{B03A7950-5CDA-1C4C-BD3D-3754C823BBC8}"/>
                </a:ext>
              </a:extLst>
            </p:cNvPr>
            <p:cNvSpPr/>
            <p:nvPr/>
          </p:nvSpPr>
          <p:spPr>
            <a:xfrm>
              <a:off x="5143500" y="2620645"/>
              <a:ext cx="2708039" cy="679079"/>
            </a:xfrm>
            <a:prstGeom prst="wedgeRoundRectCallout">
              <a:avLst>
                <a:gd name="adj1" fmla="val 54638"/>
                <a:gd name="adj2" fmla="val -24725"/>
                <a:gd name="adj3" fmla="val 16667"/>
              </a:avLst>
            </a:prstGeom>
            <a:noFill/>
            <a:ln>
              <a:solidFill>
                <a:srgbClr val="F497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a:solidFill>
                    <a:srgbClr val="F49731"/>
                  </a:solidFill>
                  <a:latin typeface="Open Sans Light" panose="020B0306030504020204" pitchFamily="34" charset="0"/>
                  <a:ea typeface="Open Sans Light" panose="020B0306030504020204" pitchFamily="34" charset="0"/>
                  <a:cs typeface="Open Sans Light" panose="020B0306030504020204" pitchFamily="34" charset="0"/>
                </a:rPr>
                <a:t>Wishing the best of luck to your oldest at college, Dana! When will you be arriving? </a:t>
              </a:r>
            </a:p>
          </p:txBody>
        </p:sp>
        <p:sp>
          <p:nvSpPr>
            <p:cNvPr id="12" name="Rounded Rectangular Callout 11">
              <a:extLst>
                <a:ext uri="{FF2B5EF4-FFF2-40B4-BE49-F238E27FC236}">
                  <a16:creationId xmlns:a16="http://schemas.microsoft.com/office/drawing/2014/main" id="{553D7133-FD9C-CD4E-B4BB-6493C8C3509E}"/>
                </a:ext>
              </a:extLst>
            </p:cNvPr>
            <p:cNvSpPr/>
            <p:nvPr/>
          </p:nvSpPr>
          <p:spPr>
            <a:xfrm>
              <a:off x="5965085" y="3485074"/>
              <a:ext cx="2662403" cy="712098"/>
            </a:xfrm>
            <a:prstGeom prst="wedgeRoundRectCallout">
              <a:avLst>
                <a:gd name="adj1" fmla="val -54596"/>
                <a:gd name="adj2" fmla="val -24366"/>
                <a:gd name="adj3" fmla="val 16667"/>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a:solidFill>
                    <a:schemeClr val="tx1">
                      <a:lumMod val="50000"/>
                      <a:lumOff val="50000"/>
                    </a:schemeClr>
                  </a:solidFill>
                  <a:latin typeface="Century Gothic" charset="0"/>
                  <a:ea typeface="Century Gothic" charset="0"/>
                  <a:cs typeface="Century Gothic" charset="0"/>
                </a:rPr>
                <a:t>I will see you tomorrow - we are staying with you this weekend (and again in October)</a:t>
              </a:r>
            </a:p>
          </p:txBody>
        </p:sp>
      </p:grpSp>
    </p:spTree>
    <p:extLst>
      <p:ext uri="{BB962C8B-B14F-4D97-AF65-F5344CB8AC3E}">
        <p14:creationId xmlns:p14="http://schemas.microsoft.com/office/powerpoint/2010/main" val="40154842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C9BC3B04-8469-404F-97C9-2C245AA055B8}"/>
              </a:ext>
            </a:extLst>
          </p:cNvPr>
          <p:cNvSpPr txBox="1"/>
          <p:nvPr/>
        </p:nvSpPr>
        <p:spPr>
          <a:xfrm>
            <a:off x="699519" y="742668"/>
            <a:ext cx="10652693" cy="648586"/>
          </a:xfrm>
          <a:prstGeom prst="rect">
            <a:avLst/>
          </a:prstGeom>
        </p:spPr>
        <p:txBody>
          <a:bodyPr vert="horz" wrap="square" lIns="0" tIns="7313" rIns="0" bIns="0" rtlCol="0">
            <a:spAutoFit/>
          </a:bodyPr>
          <a:lstStyle/>
          <a:p>
            <a:pPr marL="7697" marR="3078">
              <a:lnSpc>
                <a:spcPts val="4995"/>
              </a:lnSpc>
              <a:spcBef>
                <a:spcPts val="503"/>
              </a:spcBef>
            </a:pPr>
            <a:r>
              <a:rPr lang="en-US" sz="4400" b="1" dirty="0">
                <a:solidFill>
                  <a:srgbClr val="F79839"/>
                </a:solidFill>
                <a:latin typeface="Montserrat"/>
                <a:cs typeface="Montserrat"/>
              </a:rPr>
              <a:t>REPUTATION PROTECTION</a:t>
            </a:r>
          </a:p>
        </p:txBody>
      </p:sp>
      <p:grpSp>
        <p:nvGrpSpPr>
          <p:cNvPr id="17" name="Group 16">
            <a:extLst>
              <a:ext uri="{FF2B5EF4-FFF2-40B4-BE49-F238E27FC236}">
                <a16:creationId xmlns:a16="http://schemas.microsoft.com/office/drawing/2014/main" id="{05E8EEF4-E233-4C41-957C-CFD187414935}"/>
              </a:ext>
            </a:extLst>
          </p:cNvPr>
          <p:cNvGrpSpPr/>
          <p:nvPr/>
        </p:nvGrpSpPr>
        <p:grpSpPr>
          <a:xfrm>
            <a:off x="699519" y="2254468"/>
            <a:ext cx="2175634" cy="3853302"/>
            <a:chOff x="999602" y="2274394"/>
            <a:chExt cx="2776094" cy="4068938"/>
          </a:xfrm>
        </p:grpSpPr>
        <p:pic>
          <p:nvPicPr>
            <p:cNvPr id="18" name="Picture 17">
              <a:extLst>
                <a:ext uri="{FF2B5EF4-FFF2-40B4-BE49-F238E27FC236}">
                  <a16:creationId xmlns:a16="http://schemas.microsoft.com/office/drawing/2014/main" id="{3BA79545-46E1-594A-B485-71098D58E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602" y="2274394"/>
              <a:ext cx="2776094" cy="4068938"/>
            </a:xfrm>
            <a:prstGeom prst="rect">
              <a:avLst/>
            </a:prstGeom>
          </p:spPr>
        </p:pic>
        <p:pic>
          <p:nvPicPr>
            <p:cNvPr id="26" name="Picture 25">
              <a:extLst>
                <a:ext uri="{FF2B5EF4-FFF2-40B4-BE49-F238E27FC236}">
                  <a16:creationId xmlns:a16="http://schemas.microsoft.com/office/drawing/2014/main" id="{33318BF9-1FDF-6045-B952-932183688F32}"/>
                </a:ext>
              </a:extLst>
            </p:cNvPr>
            <p:cNvPicPr>
              <a:picLocks noChangeAspect="1"/>
            </p:cNvPicPr>
            <p:nvPr/>
          </p:nvPicPr>
          <p:blipFill rotWithShape="1">
            <a:blip r:embed="rId5">
              <a:extLst>
                <a:ext uri="{28A0092B-C50C-407E-A947-70E740481C1C}">
                  <a14:useLocalDpi xmlns:a14="http://schemas.microsoft.com/office/drawing/2010/main" val="0"/>
                </a:ext>
              </a:extLst>
            </a:blip>
            <a:srcRect t="80650" b="6606"/>
            <a:stretch/>
          </p:blipFill>
          <p:spPr>
            <a:xfrm>
              <a:off x="1136553" y="5637612"/>
              <a:ext cx="2520480" cy="571069"/>
            </a:xfrm>
            <a:prstGeom prst="rect">
              <a:avLst/>
            </a:prstGeom>
          </p:spPr>
        </p:pic>
        <p:pic>
          <p:nvPicPr>
            <p:cNvPr id="27" name="Picture 26">
              <a:extLst>
                <a:ext uri="{FF2B5EF4-FFF2-40B4-BE49-F238E27FC236}">
                  <a16:creationId xmlns:a16="http://schemas.microsoft.com/office/drawing/2014/main" id="{44672318-4678-BB4F-86D4-4B4331889027}"/>
                </a:ext>
              </a:extLst>
            </p:cNvPr>
            <p:cNvPicPr>
              <a:picLocks noChangeAspect="1"/>
            </p:cNvPicPr>
            <p:nvPr/>
          </p:nvPicPr>
          <p:blipFill rotWithShape="1">
            <a:blip r:embed="rId5">
              <a:extLst>
                <a:ext uri="{28A0092B-C50C-407E-A947-70E740481C1C}">
                  <a14:useLocalDpi xmlns:a14="http://schemas.microsoft.com/office/drawing/2010/main" val="0"/>
                </a:ext>
              </a:extLst>
            </a:blip>
            <a:srcRect t="9646" b="21832"/>
            <a:stretch/>
          </p:blipFill>
          <p:spPr>
            <a:xfrm>
              <a:off x="1136553" y="2567261"/>
              <a:ext cx="2520480" cy="3070351"/>
            </a:xfrm>
            <a:prstGeom prst="rect">
              <a:avLst/>
            </a:prstGeom>
          </p:spPr>
        </p:pic>
      </p:grpSp>
      <p:grpSp>
        <p:nvGrpSpPr>
          <p:cNvPr id="28" name="Group 27">
            <a:extLst>
              <a:ext uri="{FF2B5EF4-FFF2-40B4-BE49-F238E27FC236}">
                <a16:creationId xmlns:a16="http://schemas.microsoft.com/office/drawing/2014/main" id="{9AC9D252-2B1B-264A-B208-305C18700CCC}"/>
              </a:ext>
            </a:extLst>
          </p:cNvPr>
          <p:cNvGrpSpPr/>
          <p:nvPr/>
        </p:nvGrpSpPr>
        <p:grpSpPr>
          <a:xfrm>
            <a:off x="3503612" y="2125065"/>
            <a:ext cx="6448285" cy="4112107"/>
            <a:chOff x="3800455" y="2967924"/>
            <a:chExt cx="5073174" cy="3265705"/>
          </a:xfrm>
        </p:grpSpPr>
        <p:pic>
          <p:nvPicPr>
            <p:cNvPr id="29" name="Picture 28">
              <a:extLst>
                <a:ext uri="{FF2B5EF4-FFF2-40B4-BE49-F238E27FC236}">
                  <a16:creationId xmlns:a16="http://schemas.microsoft.com/office/drawing/2014/main" id="{7A39FD25-E8BC-654B-8617-829ECDA5F7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0455" y="2978524"/>
              <a:ext cx="5073174" cy="3255105"/>
            </a:xfrm>
            <a:prstGeom prst="rect">
              <a:avLst/>
            </a:prstGeom>
          </p:spPr>
        </p:pic>
        <p:pic>
          <p:nvPicPr>
            <p:cNvPr id="30" name="1440927783106024097.mp4">
              <a:hlinkClick r:id="" action="ppaction://media"/>
              <a:extLst>
                <a:ext uri="{FF2B5EF4-FFF2-40B4-BE49-F238E27FC236}">
                  <a16:creationId xmlns:a16="http://schemas.microsoft.com/office/drawing/2014/main" id="{417C1BF3-DD60-C547-B4AB-950AA310FD16}"/>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800455" y="2967924"/>
              <a:ext cx="3252149" cy="3252149"/>
            </a:xfrm>
            <a:prstGeom prst="rect">
              <a:avLst/>
            </a:prstGeom>
          </p:spPr>
        </p:pic>
      </p:grpSp>
      <p:sp>
        <p:nvSpPr>
          <p:cNvPr id="2" name="TextBox 1">
            <a:extLst>
              <a:ext uri="{FF2B5EF4-FFF2-40B4-BE49-F238E27FC236}">
                <a16:creationId xmlns:a16="http://schemas.microsoft.com/office/drawing/2014/main" id="{F769AB36-45D9-944A-AFA5-D59C6791664A}"/>
              </a:ext>
            </a:extLst>
          </p:cNvPr>
          <p:cNvSpPr txBox="1"/>
          <p:nvPr/>
        </p:nvSpPr>
        <p:spPr>
          <a:xfrm>
            <a:off x="9399217" y="1445959"/>
            <a:ext cx="184731" cy="316112"/>
          </a:xfrm>
          <a:prstGeom prst="rect">
            <a:avLst/>
          </a:prstGeom>
          <a:noFill/>
        </p:spPr>
        <p:txBody>
          <a:bodyPr wrap="none" rtlCol="0">
            <a:spAutoFit/>
          </a:bodyPr>
          <a:lstStyle/>
          <a:p>
            <a:endParaRPr lang="en-US" sz="1454" dirty="0"/>
          </a:p>
        </p:txBody>
      </p:sp>
    </p:spTree>
    <p:extLst>
      <p:ext uri="{BB962C8B-B14F-4D97-AF65-F5344CB8AC3E}">
        <p14:creationId xmlns:p14="http://schemas.microsoft.com/office/powerpoint/2010/main" val="4172265553"/>
      </p:ext>
    </p:extLst>
  </p:cSld>
  <p:clrMapOvr>
    <a:masterClrMapping/>
  </p:clrMapOvr>
  <p:timing>
    <p:tnLst>
      <p:par>
        <p:cTn id="1" dur="indefinite" restart="never" nodeType="tmRoot">
          <p:childTnLst>
            <p:video>
              <p:cMediaNode vol="80000">
                <p:cTn id="2" fill="hold" display="0">
                  <p:stCondLst>
                    <p:cond delay="indefinite"/>
                  </p:stCondLst>
                </p:cTn>
                <p:tgtEl>
                  <p:spTgt spid="30"/>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C90510F-C497-F24D-B396-BE49983B4A38}"/>
              </a:ext>
            </a:extLst>
          </p:cNvPr>
          <p:cNvSpPr txBox="1">
            <a:spLocks/>
          </p:cNvSpPr>
          <p:nvPr/>
        </p:nvSpPr>
        <p:spPr>
          <a:xfrm>
            <a:off x="609441" y="2664021"/>
            <a:ext cx="4494371" cy="2367842"/>
          </a:xfrm>
          <a:prstGeom prst="rect">
            <a:avLst/>
          </a:prstGeom>
        </p:spPr>
        <p:txBody>
          <a:bodyPr vert="horz" lIns="91416" tIns="45708" rIns="91416" bIns="4570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buClr>
                <a:schemeClr val="accent1"/>
              </a:buClr>
            </a:pPr>
            <a:r>
              <a:rPr lang="en-US" sz="1799" kern="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Interaction Type: Negative Mitigation</a:t>
            </a:r>
          </a:p>
          <a:p>
            <a:pPr>
              <a:spcBef>
                <a:spcPts val="0"/>
              </a:spcBef>
              <a:spcAft>
                <a:spcPts val="600"/>
              </a:spcAft>
              <a:buClr>
                <a:schemeClr val="accent1"/>
              </a:buClr>
            </a:pPr>
            <a:r>
              <a:rPr lang="en-US" sz="1799" kern="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Najoua initially commented on the property’s Facebook post that she was currently there, but the hotel was not what it used to be.</a:t>
            </a:r>
          </a:p>
          <a:p>
            <a:pPr>
              <a:spcBef>
                <a:spcPts val="0"/>
              </a:spcBef>
              <a:spcAft>
                <a:spcPts val="600"/>
              </a:spcAft>
              <a:buClr>
                <a:schemeClr val="accent1"/>
              </a:buClr>
            </a:pPr>
            <a:r>
              <a:rPr lang="en-US" sz="1799" kern="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On behalf of the property, BCV replied to Najoua, asking for her to send a private message with more details.</a:t>
            </a:r>
          </a:p>
          <a:p>
            <a:pPr>
              <a:spcBef>
                <a:spcPts val="0"/>
              </a:spcBef>
              <a:spcAft>
                <a:spcPts val="600"/>
              </a:spcAft>
              <a:buClr>
                <a:schemeClr val="accent1"/>
              </a:buClr>
            </a:pPr>
            <a:r>
              <a:rPr lang="en-US" sz="1799" kern="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BCV sent a </a:t>
            </a:r>
            <a:r>
              <a:rPr lang="en-US" sz="1799" b="1" kern="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“Negative Message Alert” </a:t>
            </a:r>
            <a:r>
              <a:rPr lang="en-US" sz="1799" kern="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to the property, who in turn reached out to Najoua.</a:t>
            </a:r>
          </a:p>
        </p:txBody>
      </p:sp>
      <p:sp>
        <p:nvSpPr>
          <p:cNvPr id="8" name="TextBox 7">
            <a:extLst>
              <a:ext uri="{FF2B5EF4-FFF2-40B4-BE49-F238E27FC236}">
                <a16:creationId xmlns:a16="http://schemas.microsoft.com/office/drawing/2014/main" id="{0B493D5C-817C-4E4E-A4AD-802B4517C234}"/>
              </a:ext>
            </a:extLst>
          </p:cNvPr>
          <p:cNvSpPr txBox="1"/>
          <p:nvPr/>
        </p:nvSpPr>
        <p:spPr>
          <a:xfrm>
            <a:off x="609440" y="2255796"/>
            <a:ext cx="3340979" cy="646331"/>
          </a:xfrm>
          <a:prstGeom prst="rect">
            <a:avLst/>
          </a:prstGeom>
          <a:noFill/>
        </p:spPr>
        <p:txBody>
          <a:bodyPr wrap="none" rtlCol="0">
            <a:spAutoFit/>
          </a:bodyPr>
          <a:lstStyle/>
          <a:p>
            <a:r>
              <a:rPr lang="en-US" sz="1800" dirty="0">
                <a:solidFill>
                  <a:schemeClr val="tx1">
                    <a:lumMod val="50000"/>
                    <a:lumOff val="50000"/>
                  </a:schemeClr>
                </a:solidFill>
                <a:latin typeface="Montserrat" panose="02000505000000020004" pitchFamily="2" charset="77"/>
                <a:cs typeface="Arial" panose="020B0604020202020204" pitchFamily="34" charset="0"/>
              </a:rPr>
              <a:t>CONVERSATION CONTEXT</a:t>
            </a:r>
          </a:p>
          <a:p>
            <a:endParaRPr lang="en-US" sz="1800" dirty="0">
              <a:solidFill>
                <a:schemeClr val="tx1">
                  <a:lumMod val="50000"/>
                  <a:lumOff val="50000"/>
                </a:schemeClr>
              </a:solidFill>
              <a:latin typeface="Montserrat" panose="02000505000000020004" pitchFamily="2" charset="77"/>
              <a:cs typeface="Arial" panose="020B0604020202020204" pitchFamily="34" charset="0"/>
            </a:endParaRPr>
          </a:p>
        </p:txBody>
      </p:sp>
      <p:sp>
        <p:nvSpPr>
          <p:cNvPr id="11" name="Title 1">
            <a:extLst>
              <a:ext uri="{FF2B5EF4-FFF2-40B4-BE49-F238E27FC236}">
                <a16:creationId xmlns:a16="http://schemas.microsoft.com/office/drawing/2014/main" id="{D22D63CF-22BF-2B40-B246-D7E83D60C86B}"/>
              </a:ext>
            </a:extLst>
          </p:cNvPr>
          <p:cNvSpPr txBox="1">
            <a:spLocks/>
          </p:cNvSpPr>
          <p:nvPr/>
        </p:nvSpPr>
        <p:spPr>
          <a:xfrm>
            <a:off x="603887" y="1324800"/>
            <a:ext cx="8227457" cy="333289"/>
          </a:xfrm>
          <a:prstGeom prst="rect">
            <a:avLst/>
          </a:prstGeom>
        </p:spPr>
        <p:txBody>
          <a:bodyPr vert="horz" lIns="91416" tIns="45708" rIns="91416" bIns="45708"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799" dirty="0">
                <a:solidFill>
                  <a:schemeClr val="tx1">
                    <a:lumMod val="50000"/>
                    <a:lumOff val="50000"/>
                  </a:schemeClr>
                </a:solidFill>
                <a:latin typeface="Montserrat" panose="02000505000000020004" pitchFamily="2" charset="77"/>
                <a:cs typeface="Arial" panose="020B0604020202020204" pitchFamily="34" charset="0"/>
              </a:rPr>
              <a:t>HYATT REGENCY ORLANDO</a:t>
            </a:r>
          </a:p>
        </p:txBody>
      </p:sp>
      <p:grpSp>
        <p:nvGrpSpPr>
          <p:cNvPr id="6" name="Group 5"/>
          <p:cNvGrpSpPr/>
          <p:nvPr/>
        </p:nvGrpSpPr>
        <p:grpSpPr>
          <a:xfrm>
            <a:off x="5789611" y="1299104"/>
            <a:ext cx="3429001" cy="5104478"/>
            <a:chOff x="8228012" y="228600"/>
            <a:chExt cx="3032181" cy="5077316"/>
          </a:xfrm>
        </p:grpSpPr>
        <p:sp>
          <p:nvSpPr>
            <p:cNvPr id="4" name="Rectangle 3"/>
            <p:cNvSpPr/>
            <p:nvPr/>
          </p:nvSpPr>
          <p:spPr>
            <a:xfrm>
              <a:off x="8228012" y="228600"/>
              <a:ext cx="3032181" cy="507731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28012" y="228600"/>
              <a:ext cx="3032181" cy="4419600"/>
            </a:xfrm>
            <a:prstGeom prst="rect">
              <a:avLst/>
            </a:prstGeom>
          </p:spPr>
        </p:pic>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28012" y="4648200"/>
              <a:ext cx="3032181" cy="657716"/>
            </a:xfrm>
            <a:prstGeom prst="rect">
              <a:avLst/>
            </a:prstGeom>
          </p:spPr>
        </p:pic>
      </p:grpSp>
      <p:grpSp>
        <p:nvGrpSpPr>
          <p:cNvPr id="9" name="Group 8"/>
          <p:cNvGrpSpPr/>
          <p:nvPr/>
        </p:nvGrpSpPr>
        <p:grpSpPr>
          <a:xfrm>
            <a:off x="7923212" y="4724392"/>
            <a:ext cx="4114800" cy="914403"/>
            <a:chOff x="7978008" y="5799518"/>
            <a:chExt cx="3532188" cy="628732"/>
          </a:xfrm>
        </p:grpSpPr>
        <p:sp>
          <p:nvSpPr>
            <p:cNvPr id="7" name="Rectangle 6"/>
            <p:cNvSpPr/>
            <p:nvPr/>
          </p:nvSpPr>
          <p:spPr>
            <a:xfrm>
              <a:off x="7978008" y="5799518"/>
              <a:ext cx="3532188" cy="62873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78008" y="5799520"/>
              <a:ext cx="3532188" cy="628730"/>
            </a:xfrm>
            <a:prstGeom prst="rect">
              <a:avLst/>
            </a:prstGeom>
          </p:spPr>
        </p:pic>
      </p:grpSp>
      <p:sp>
        <p:nvSpPr>
          <p:cNvPr id="3" name="Slide Number Placeholder 2">
            <a:extLst>
              <a:ext uri="{FF2B5EF4-FFF2-40B4-BE49-F238E27FC236}">
                <a16:creationId xmlns:a16="http://schemas.microsoft.com/office/drawing/2014/main" id="{13DF3D83-C8EE-044A-8CAC-948625AED53A}"/>
              </a:ext>
            </a:extLst>
          </p:cNvPr>
          <p:cNvSpPr>
            <a:spLocks noGrp="1"/>
          </p:cNvSpPr>
          <p:nvPr>
            <p:ph type="sldNum" sz="quarter" idx="12"/>
          </p:nvPr>
        </p:nvSpPr>
        <p:spPr/>
        <p:txBody>
          <a:bodyPr/>
          <a:lstStyle/>
          <a:p>
            <a:fld id="{D892850B-DA50-CC42-8736-8A9DEF81848B}" type="slidenum">
              <a:rPr lang="en-US" smtClean="0"/>
              <a:t>17</a:t>
            </a:fld>
            <a:endParaRPr lang="en-US"/>
          </a:p>
        </p:txBody>
      </p:sp>
      <p:sp>
        <p:nvSpPr>
          <p:cNvPr id="17" name="object 2">
            <a:extLst>
              <a:ext uri="{FF2B5EF4-FFF2-40B4-BE49-F238E27FC236}">
                <a16:creationId xmlns:a16="http://schemas.microsoft.com/office/drawing/2014/main" id="{6ED92AB0-0B60-174F-BB3F-3661369E50F5}"/>
              </a:ext>
            </a:extLst>
          </p:cNvPr>
          <p:cNvSpPr txBox="1"/>
          <p:nvPr/>
        </p:nvSpPr>
        <p:spPr>
          <a:xfrm>
            <a:off x="671026" y="673550"/>
            <a:ext cx="11422081" cy="648586"/>
          </a:xfrm>
          <a:prstGeom prst="rect">
            <a:avLst/>
          </a:prstGeom>
        </p:spPr>
        <p:txBody>
          <a:bodyPr vert="horz" wrap="square" lIns="0" tIns="7313" rIns="0" bIns="0" rtlCol="0">
            <a:spAutoFit/>
          </a:bodyPr>
          <a:lstStyle/>
          <a:p>
            <a:pPr marL="7698" marR="3079">
              <a:lnSpc>
                <a:spcPts val="4995"/>
              </a:lnSpc>
              <a:spcBef>
                <a:spcPts val="503"/>
              </a:spcBef>
            </a:pPr>
            <a:r>
              <a:rPr lang="en-US" sz="4400" b="1" spc="91" dirty="0">
                <a:solidFill>
                  <a:srgbClr val="F89728"/>
                </a:solidFill>
                <a:latin typeface="Montserrat" panose="02000505000000020004" pitchFamily="2" charset="77"/>
                <a:cs typeface="Arial" panose="020B0604020202020204" pitchFamily="34" charset="0"/>
              </a:rPr>
              <a:t>NEGATIVE SITUATION MITIGATION</a:t>
            </a:r>
            <a:endParaRPr sz="4400" b="1" dirty="0">
              <a:solidFill>
                <a:srgbClr val="F89728"/>
              </a:solidFill>
              <a:latin typeface="Montserrat" panose="02000505000000020004" pitchFamily="2" charset="77"/>
              <a:cs typeface="Arial" panose="020B0604020202020204" pitchFamily="34" charset="0"/>
            </a:endParaRPr>
          </a:p>
        </p:txBody>
      </p:sp>
    </p:spTree>
    <p:extLst>
      <p:ext uri="{BB962C8B-B14F-4D97-AF65-F5344CB8AC3E}">
        <p14:creationId xmlns:p14="http://schemas.microsoft.com/office/powerpoint/2010/main" val="37010095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5E0FB336-2BB7-CE4E-A40C-D4B22F4B6547}"/>
              </a:ext>
            </a:extLst>
          </p:cNvPr>
          <p:cNvSpPr txBox="1"/>
          <p:nvPr/>
        </p:nvSpPr>
        <p:spPr>
          <a:xfrm>
            <a:off x="690542" y="657787"/>
            <a:ext cx="11422081" cy="1289787"/>
          </a:xfrm>
          <a:prstGeom prst="rect">
            <a:avLst/>
          </a:prstGeom>
        </p:spPr>
        <p:txBody>
          <a:bodyPr vert="horz" wrap="square" lIns="0" tIns="7313" rIns="0" bIns="0" rtlCol="0">
            <a:spAutoFit/>
          </a:bodyPr>
          <a:lstStyle/>
          <a:p>
            <a:pPr marL="7698" marR="3079">
              <a:lnSpc>
                <a:spcPts val="4995"/>
              </a:lnSpc>
              <a:spcBef>
                <a:spcPts val="503"/>
              </a:spcBef>
            </a:pPr>
            <a:r>
              <a:rPr lang="en-US" sz="4400" b="1" spc="91" dirty="0">
                <a:solidFill>
                  <a:srgbClr val="F89728"/>
                </a:solidFill>
                <a:latin typeface="Montserrat" panose="02000505000000020004" pitchFamily="2" charset="77"/>
                <a:cs typeface="Arial" panose="020B0604020202020204" pitchFamily="34" charset="0"/>
              </a:rPr>
              <a:t>NEGATIVE SITUATION MITIGATION RESULTS</a:t>
            </a:r>
            <a:endParaRPr sz="4400" b="1" dirty="0">
              <a:solidFill>
                <a:srgbClr val="F89728"/>
              </a:solidFill>
              <a:latin typeface="Montserrat" panose="02000505000000020004" pitchFamily="2" charset="77"/>
              <a:cs typeface="Arial" panose="020B0604020202020204" pitchFamily="34" charset="0"/>
            </a:endParaRPr>
          </a:p>
        </p:txBody>
      </p:sp>
      <p:sp>
        <p:nvSpPr>
          <p:cNvPr id="11" name="Title 1">
            <a:extLst>
              <a:ext uri="{FF2B5EF4-FFF2-40B4-BE49-F238E27FC236}">
                <a16:creationId xmlns:a16="http://schemas.microsoft.com/office/drawing/2014/main" id="{D22D63CF-22BF-2B40-B246-D7E83D60C86B}"/>
              </a:ext>
            </a:extLst>
          </p:cNvPr>
          <p:cNvSpPr txBox="1">
            <a:spLocks/>
          </p:cNvSpPr>
          <p:nvPr/>
        </p:nvSpPr>
        <p:spPr>
          <a:xfrm>
            <a:off x="645991" y="1883553"/>
            <a:ext cx="8227457" cy="333289"/>
          </a:xfrm>
          <a:prstGeom prst="rect">
            <a:avLst/>
          </a:prstGeom>
        </p:spPr>
        <p:txBody>
          <a:bodyPr vert="horz" lIns="91416" tIns="45708" rIns="91416" bIns="45708"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799" dirty="0">
                <a:solidFill>
                  <a:schemeClr val="tx1">
                    <a:lumMod val="50000"/>
                    <a:lumOff val="50000"/>
                  </a:schemeClr>
                </a:solidFill>
                <a:latin typeface="Montserrat" panose="02000505000000020004" pitchFamily="2" charset="77"/>
                <a:cs typeface="Arial" panose="020B0604020202020204" pitchFamily="34" charset="0"/>
              </a:rPr>
              <a:t>HYATT REGENCY ORLANDO</a:t>
            </a:r>
          </a:p>
        </p:txBody>
      </p:sp>
      <p:grpSp>
        <p:nvGrpSpPr>
          <p:cNvPr id="8" name="Group 7"/>
          <p:cNvGrpSpPr/>
          <p:nvPr/>
        </p:nvGrpSpPr>
        <p:grpSpPr>
          <a:xfrm>
            <a:off x="7112170" y="2814918"/>
            <a:ext cx="4951710" cy="2471708"/>
            <a:chOff x="3656012" y="2895600"/>
            <a:chExt cx="4953000" cy="2472352"/>
          </a:xfrm>
        </p:grpSpPr>
        <p:sp>
          <p:nvSpPr>
            <p:cNvPr id="5" name="Rectangle 4"/>
            <p:cNvSpPr/>
            <p:nvPr/>
          </p:nvSpPr>
          <p:spPr>
            <a:xfrm>
              <a:off x="3656012" y="2898834"/>
              <a:ext cx="4953000" cy="24691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56012" y="2895600"/>
              <a:ext cx="4953000" cy="2472352"/>
            </a:xfrm>
            <a:prstGeom prst="rect">
              <a:avLst/>
            </a:prstGeom>
          </p:spPr>
        </p:pic>
      </p:grpSp>
      <p:sp>
        <p:nvSpPr>
          <p:cNvPr id="15" name="Text Placeholder 4">
            <a:extLst>
              <a:ext uri="{FF2B5EF4-FFF2-40B4-BE49-F238E27FC236}">
                <a16:creationId xmlns:a16="http://schemas.microsoft.com/office/drawing/2014/main" id="{E7CFDFE7-952E-B84E-A7D3-754E1025F08B}"/>
              </a:ext>
            </a:extLst>
          </p:cNvPr>
          <p:cNvSpPr txBox="1">
            <a:spLocks/>
          </p:cNvSpPr>
          <p:nvPr/>
        </p:nvSpPr>
        <p:spPr>
          <a:xfrm>
            <a:off x="697919" y="2738570"/>
            <a:ext cx="5789692" cy="2836258"/>
          </a:xfrm>
          <a:prstGeom prst="rect">
            <a:avLst/>
          </a:prstGeom>
        </p:spPr>
        <p:txBody>
          <a:bodyPr vert="horz" lIns="91416" tIns="45708" rIns="91416" bIns="45708"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600"/>
              </a:spcAft>
              <a:buClr>
                <a:schemeClr val="tx1">
                  <a:lumMod val="50000"/>
                  <a:lumOff val="50000"/>
                </a:schemeClr>
              </a:buClr>
            </a:pPr>
            <a:r>
              <a:rPr lang="en-US" sz="1799" kern="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Najoua proceeded to praise the property’s customer service, noting “Thank you for getting back to me, the housekeeping manager called me in my room and asked to see me, will talk to her once back to the hotel. I appreciate that! Thanks a lot ”</a:t>
            </a:r>
          </a:p>
          <a:p>
            <a:pPr>
              <a:spcBef>
                <a:spcPts val="0"/>
              </a:spcBef>
              <a:spcAft>
                <a:spcPts val="600"/>
              </a:spcAft>
              <a:buClr>
                <a:schemeClr val="tx1">
                  <a:lumMod val="50000"/>
                  <a:lumOff val="50000"/>
                </a:schemeClr>
              </a:buClr>
            </a:pPr>
            <a:r>
              <a:rPr lang="en-US" sz="1799" b="1" kern="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Najoua then deleted her initial negative comment on the property’s Facebook post and posted a 5 star review</a:t>
            </a:r>
          </a:p>
        </p:txBody>
      </p:sp>
      <p:sp>
        <p:nvSpPr>
          <p:cNvPr id="3" name="Slide Number Placeholder 2">
            <a:extLst>
              <a:ext uri="{FF2B5EF4-FFF2-40B4-BE49-F238E27FC236}">
                <a16:creationId xmlns:a16="http://schemas.microsoft.com/office/drawing/2014/main" id="{61155738-FB56-EF42-BEE2-22259EA125D4}"/>
              </a:ext>
            </a:extLst>
          </p:cNvPr>
          <p:cNvSpPr>
            <a:spLocks noGrp="1"/>
          </p:cNvSpPr>
          <p:nvPr>
            <p:ph type="sldNum" sz="quarter" idx="12"/>
          </p:nvPr>
        </p:nvSpPr>
        <p:spPr/>
        <p:txBody>
          <a:bodyPr/>
          <a:lstStyle/>
          <a:p>
            <a:fld id="{D892850B-DA50-CC42-8736-8A9DEF81848B}" type="slidenum">
              <a:rPr lang="en-US" smtClean="0"/>
              <a:t>18</a:t>
            </a:fld>
            <a:endParaRPr lang="en-US"/>
          </a:p>
        </p:txBody>
      </p:sp>
    </p:spTree>
    <p:extLst>
      <p:ext uri="{BB962C8B-B14F-4D97-AF65-F5344CB8AC3E}">
        <p14:creationId xmlns:p14="http://schemas.microsoft.com/office/powerpoint/2010/main" val="1845032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688457" y="596156"/>
            <a:ext cx="10512862" cy="625312"/>
          </a:xfrm>
        </p:spPr>
        <p:txBody>
          <a:bodyPr/>
          <a:lstStyle/>
          <a:p>
            <a:pPr algn="l"/>
            <a:r>
              <a:rPr lang="en-US" dirty="0">
                <a:cs typeface="Arial" panose="020B0604020202020204" pitchFamily="34" charset="0"/>
              </a:rPr>
              <a:t>MONITORING: </a:t>
            </a:r>
            <a:br>
              <a:rPr lang="en-US" dirty="0">
                <a:cs typeface="Arial" panose="020B0604020202020204" pitchFamily="34" charset="0"/>
              </a:rPr>
            </a:br>
            <a:r>
              <a:rPr lang="en-US" dirty="0">
                <a:cs typeface="Arial" panose="020B0604020202020204" pitchFamily="34" charset="0"/>
              </a:rPr>
              <a:t>KEY TAKEAWAYS</a:t>
            </a:r>
          </a:p>
        </p:txBody>
      </p:sp>
      <p:sp>
        <p:nvSpPr>
          <p:cNvPr id="3" name="object 2"/>
          <p:cNvSpPr txBox="1"/>
          <p:nvPr/>
        </p:nvSpPr>
        <p:spPr>
          <a:xfrm>
            <a:off x="722728" y="2156570"/>
            <a:ext cx="6057484" cy="3090587"/>
          </a:xfrm>
          <a:prstGeom prst="rect">
            <a:avLst/>
          </a:prstGeom>
        </p:spPr>
        <p:txBody>
          <a:bodyPr vert="horz" wrap="square" lIns="0" tIns="12697" rIns="0" bIns="0" rtlCol="0">
            <a:spAutoFit/>
          </a:bodyPr>
          <a:lstStyle/>
          <a:p>
            <a:pPr marL="342797" indent="-342797">
              <a:buClr>
                <a:schemeClr val="tx1">
                  <a:lumMod val="50000"/>
                  <a:lumOff val="50000"/>
                </a:schemeClr>
              </a:buClr>
              <a:buFont typeface="Arial" panose="020B0604020202020204" pitchFamily="34" charset="0"/>
              <a:buChar char="•"/>
            </a:pPr>
            <a:r>
              <a:rPr lang="en-US" sz="20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Respond to majority of messages in a timely manner (within one to two hours is recommended) </a:t>
            </a:r>
          </a:p>
          <a:p>
            <a:pPr marL="342797" indent="-342797">
              <a:buClr>
                <a:schemeClr val="tx1">
                  <a:lumMod val="50000"/>
                  <a:lumOff val="50000"/>
                </a:schemeClr>
              </a:buClr>
              <a:buFont typeface="Arial" panose="020B0604020202020204" pitchFamily="34" charset="0"/>
              <a:buChar char="•"/>
            </a:pPr>
            <a:endParaRPr lang="en-US" sz="20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42797" indent="-342797">
              <a:buClr>
                <a:schemeClr val="tx1">
                  <a:lumMod val="50000"/>
                  <a:lumOff val="50000"/>
                </a:schemeClr>
              </a:buClr>
              <a:buFont typeface="Arial" panose="020B0604020202020204" pitchFamily="34" charset="0"/>
              <a:buChar char="•"/>
            </a:pPr>
            <a:r>
              <a:rPr lang="en-US" sz="20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Match the level of effort </a:t>
            </a:r>
          </a:p>
          <a:p>
            <a:pPr marL="342797" indent="-342797">
              <a:buClr>
                <a:schemeClr val="tx1">
                  <a:lumMod val="50000"/>
                  <a:lumOff val="50000"/>
                </a:schemeClr>
              </a:buClr>
              <a:buFont typeface="Arial" panose="020B0604020202020204" pitchFamily="34" charset="0"/>
              <a:buChar char="•"/>
            </a:pPr>
            <a:endParaRPr lang="en-US" sz="20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42797" indent="-342797">
              <a:buClr>
                <a:schemeClr val="tx1">
                  <a:lumMod val="50000"/>
                  <a:lumOff val="50000"/>
                </a:schemeClr>
              </a:buClr>
              <a:buFont typeface="Arial" panose="020B0604020202020204" pitchFamily="34" charset="0"/>
              <a:buChar char="•"/>
            </a:pPr>
            <a:r>
              <a:rPr lang="en-US" sz="20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Implement a process to serve both negative and positive interactions</a:t>
            </a:r>
          </a:p>
          <a:p>
            <a:pPr marL="342797" indent="-342797">
              <a:buClr>
                <a:schemeClr val="tx1">
                  <a:lumMod val="50000"/>
                  <a:lumOff val="50000"/>
                </a:schemeClr>
              </a:buClr>
              <a:buFont typeface="Arial" panose="020B0604020202020204" pitchFamily="34" charset="0"/>
              <a:buChar char="•"/>
            </a:pPr>
            <a:endParaRPr lang="en-US" sz="20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342797" indent="-342797">
              <a:buClr>
                <a:schemeClr val="tx1">
                  <a:lumMod val="50000"/>
                  <a:lumOff val="50000"/>
                </a:schemeClr>
              </a:buClr>
              <a:buFont typeface="Arial" panose="020B0604020202020204" pitchFamily="34" charset="0"/>
              <a:buChar char="•"/>
            </a:pPr>
            <a:r>
              <a:rPr lang="en-US" sz="20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Escalate and involve where appropriate</a:t>
            </a:r>
            <a:endParaRPr lang="en-US" sz="20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4" name="Picture 3">
            <a:extLst>
              <a:ext uri="{FF2B5EF4-FFF2-40B4-BE49-F238E27FC236}">
                <a16:creationId xmlns:a16="http://schemas.microsoft.com/office/drawing/2014/main" id="{00B3CA92-C731-704A-AA12-333546211EB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2446"/>
          <a:stretch/>
        </p:blipFill>
        <p:spPr>
          <a:xfrm>
            <a:off x="7008812" y="893"/>
            <a:ext cx="5180013" cy="6857107"/>
          </a:xfrm>
          <a:prstGeom prst="rect">
            <a:avLst/>
          </a:prstGeom>
        </p:spPr>
      </p:pic>
      <p:sp>
        <p:nvSpPr>
          <p:cNvPr id="2" name="Slide Number Placeholder 1">
            <a:extLst>
              <a:ext uri="{FF2B5EF4-FFF2-40B4-BE49-F238E27FC236}">
                <a16:creationId xmlns:a16="http://schemas.microsoft.com/office/drawing/2014/main" id="{D7D0A7E9-6548-764F-90CF-A8E03F8EF91A}"/>
              </a:ext>
            </a:extLst>
          </p:cNvPr>
          <p:cNvSpPr>
            <a:spLocks noGrp="1"/>
          </p:cNvSpPr>
          <p:nvPr>
            <p:ph type="sldNum" sz="quarter" idx="12"/>
          </p:nvPr>
        </p:nvSpPr>
        <p:spPr/>
        <p:txBody>
          <a:bodyPr/>
          <a:lstStyle/>
          <a:p>
            <a:fld id="{D892850B-DA50-CC42-8736-8A9DEF81848B}" type="slidenum">
              <a:rPr lang="en-US" smtClean="0"/>
              <a:t>19</a:t>
            </a:fld>
            <a:endParaRPr lang="en-US"/>
          </a:p>
        </p:txBody>
      </p:sp>
    </p:spTree>
    <p:extLst>
      <p:ext uri="{BB962C8B-B14F-4D97-AF65-F5344CB8AC3E}">
        <p14:creationId xmlns:p14="http://schemas.microsoft.com/office/powerpoint/2010/main" val="4209300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BE04D-F6C5-A040-979B-19812ABB0CE1}"/>
              </a:ext>
            </a:extLst>
          </p:cNvPr>
          <p:cNvSpPr txBox="1">
            <a:spLocks/>
          </p:cNvSpPr>
          <p:nvPr/>
        </p:nvSpPr>
        <p:spPr>
          <a:xfrm>
            <a:off x="552462" y="609898"/>
            <a:ext cx="7532549" cy="1142702"/>
          </a:xfrm>
        </p:spPr>
        <p:txBody>
          <a:bodyPr>
            <a:noAutofit/>
          </a:bodyPr>
          <a:lstStyle>
            <a:lvl1pPr algn="ctr" defTabSz="457200" rtl="0" eaLnBrk="1" latinLnBrk="0" hangingPunct="1">
              <a:spcBef>
                <a:spcPct val="0"/>
              </a:spcBef>
              <a:buNone/>
              <a:defRPr sz="4400" b="1" i="0" kern="1200">
                <a:solidFill>
                  <a:srgbClr val="9A7611"/>
                </a:solidFill>
                <a:latin typeface="Helvetica"/>
                <a:ea typeface="+mj-ea"/>
                <a:cs typeface="Helvetica"/>
              </a:defRPr>
            </a:lvl1pPr>
          </a:lstStyle>
          <a:p>
            <a:pPr algn="l"/>
            <a:r>
              <a:rPr lang="en-US" dirty="0">
                <a:solidFill>
                  <a:srgbClr val="F89728"/>
                </a:solidFill>
                <a:latin typeface="Montserrat" panose="02000505000000020004" pitchFamily="2" charset="77"/>
                <a:cs typeface="Arial" panose="020B0604020202020204" pitchFamily="34" charset="0"/>
              </a:rPr>
              <a:t>IN SUMMARY</a:t>
            </a:r>
          </a:p>
        </p:txBody>
      </p:sp>
      <p:sp>
        <p:nvSpPr>
          <p:cNvPr id="3" name="TextBox 2">
            <a:extLst>
              <a:ext uri="{FF2B5EF4-FFF2-40B4-BE49-F238E27FC236}">
                <a16:creationId xmlns:a16="http://schemas.microsoft.com/office/drawing/2014/main" id="{3B60EE16-1080-D145-B1ED-B1ACEEDF41C9}"/>
              </a:ext>
            </a:extLst>
          </p:cNvPr>
          <p:cNvSpPr txBox="1"/>
          <p:nvPr/>
        </p:nvSpPr>
        <p:spPr>
          <a:xfrm>
            <a:off x="289614" y="1663391"/>
            <a:ext cx="7890473" cy="5145639"/>
          </a:xfrm>
          <a:prstGeom prst="rect">
            <a:avLst/>
          </a:prstGeom>
          <a:noFill/>
        </p:spPr>
        <p:txBody>
          <a:bodyPr wrap="square" rtlCol="0">
            <a:spAutoFit/>
          </a:bodyPr>
          <a:lstStyle/>
          <a:p>
            <a:pPr marL="298360" marR="5078" indent="-285664">
              <a:lnSpc>
                <a:spcPct val="111100"/>
              </a:lnSpc>
              <a:spcBef>
                <a:spcPts val="100"/>
              </a:spcBef>
              <a:buClr>
                <a:schemeClr val="bg1"/>
              </a:buClr>
              <a:buFont typeface="Arial" panose="020B0604020202020204" pitchFamily="34" charset="0"/>
              <a:buChar char="•"/>
            </a:pPr>
            <a:r>
              <a:rPr lang="en-US" sz="1600" b="1" spc="30" dirty="0">
                <a:solidFill>
                  <a:schemeClr val="tx1">
                    <a:lumMod val="50000"/>
                    <a:lumOff val="50000"/>
                  </a:schemeClr>
                </a:solidFill>
                <a:latin typeface="Montserrat" panose="02000505000000020004" pitchFamily="2" charset="77"/>
                <a:cs typeface="Arial" panose="020B0604020202020204" pitchFamily="34" charset="0"/>
              </a:rPr>
              <a:t>STRATEGY: </a:t>
            </a:r>
          </a:p>
          <a:p>
            <a:pPr marL="812556" marR="5078" lvl="1" indent="-342797">
              <a:lnSpc>
                <a:spcPct val="111100"/>
              </a:lnSpc>
              <a:spcBef>
                <a:spcPts val="100"/>
              </a:spcBef>
              <a:buClr>
                <a:schemeClr val="tx1">
                  <a:lumMod val="50000"/>
                  <a:lumOff val="50000"/>
                </a:schemeClr>
              </a:buClr>
              <a:buFont typeface="Arial" charset="0"/>
              <a:buChar char="•"/>
            </a:pPr>
            <a:r>
              <a:rPr lang="en-US" sz="16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Identify key objectives and content priorities for reaching your guests and stick to them</a:t>
            </a:r>
          </a:p>
          <a:p>
            <a:pPr marL="812556" marR="5078" lvl="1" indent="-342797">
              <a:lnSpc>
                <a:spcPct val="111100"/>
              </a:lnSpc>
              <a:spcBef>
                <a:spcPts val="100"/>
              </a:spcBef>
              <a:buClr>
                <a:schemeClr val="tx1">
                  <a:lumMod val="50000"/>
                  <a:lumOff val="50000"/>
                </a:schemeClr>
              </a:buClr>
              <a:buFont typeface="Arial" charset="0"/>
              <a:buChar char="•"/>
            </a:pPr>
            <a:r>
              <a:rPr lang="en-US" sz="16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Social media advertising is essential in order to engage the right guests for your property </a:t>
            </a:r>
          </a:p>
          <a:p>
            <a:pPr marL="812556" marR="5078" lvl="1" indent="-342797">
              <a:lnSpc>
                <a:spcPct val="111100"/>
              </a:lnSpc>
              <a:spcBef>
                <a:spcPts val="100"/>
              </a:spcBef>
              <a:buClr>
                <a:schemeClr val="tx1">
                  <a:lumMod val="50000"/>
                  <a:lumOff val="50000"/>
                </a:schemeClr>
              </a:buClr>
              <a:buFont typeface="Arial" charset="0"/>
              <a:buChar char="•"/>
            </a:pPr>
            <a:r>
              <a:rPr lang="en-US" sz="16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Leverage social targeting opportunities to drive the most opportunity; including use of Facebook Pixel </a:t>
            </a:r>
          </a:p>
          <a:p>
            <a:pPr marL="12696" marR="5078">
              <a:lnSpc>
                <a:spcPct val="111100"/>
              </a:lnSpc>
              <a:spcBef>
                <a:spcPts val="100"/>
              </a:spcBef>
              <a:buClr>
                <a:schemeClr val="bg1"/>
              </a:buClr>
            </a:pPr>
            <a:endParaRPr lang="en-US" sz="1600" b="1" spc="30" dirty="0">
              <a:solidFill>
                <a:schemeClr val="tx1">
                  <a:lumMod val="50000"/>
                  <a:lumOff val="50000"/>
                </a:schemeClr>
              </a:solidFill>
              <a:latin typeface="Arial" panose="020B0604020202020204" pitchFamily="34" charset="0"/>
              <a:cs typeface="Arial" panose="020B0604020202020204" pitchFamily="34" charset="0"/>
            </a:endParaRPr>
          </a:p>
          <a:p>
            <a:pPr marL="355493" marR="5078" indent="-342797">
              <a:lnSpc>
                <a:spcPct val="111100"/>
              </a:lnSpc>
              <a:spcBef>
                <a:spcPts val="100"/>
              </a:spcBef>
              <a:buClr>
                <a:schemeClr val="bg1"/>
              </a:buClr>
              <a:buFont typeface="Arial" charset="0"/>
              <a:buChar char="•"/>
            </a:pPr>
            <a:r>
              <a:rPr lang="en-US" sz="1600" b="1" spc="30" dirty="0">
                <a:solidFill>
                  <a:schemeClr val="tx1">
                    <a:lumMod val="50000"/>
                    <a:lumOff val="50000"/>
                  </a:schemeClr>
                </a:solidFill>
                <a:latin typeface="Montserrat" panose="02000505000000020004" pitchFamily="2" charset="77"/>
                <a:cs typeface="Arial" panose="020B0604020202020204" pitchFamily="34" charset="0"/>
              </a:rPr>
              <a:t>CONTENT</a:t>
            </a:r>
            <a:r>
              <a:rPr lang="en-US" sz="1600" spc="30" dirty="0">
                <a:solidFill>
                  <a:schemeClr val="tx1">
                    <a:lumMod val="50000"/>
                    <a:lumOff val="50000"/>
                  </a:schemeClr>
                </a:solidFill>
                <a:latin typeface="Montserrat" panose="02000505000000020004" pitchFamily="2" charset="77"/>
                <a:cs typeface="Arial" panose="020B0604020202020204" pitchFamily="34" charset="0"/>
              </a:rPr>
              <a:t>: </a:t>
            </a:r>
          </a:p>
          <a:p>
            <a:pPr marL="812659" marR="5078" lvl="1" indent="-342900">
              <a:lnSpc>
                <a:spcPct val="111100"/>
              </a:lnSpc>
              <a:spcBef>
                <a:spcPts val="100"/>
              </a:spcBef>
              <a:buClr>
                <a:schemeClr val="tx1">
                  <a:lumMod val="50000"/>
                  <a:lumOff val="50000"/>
                </a:schemeClr>
              </a:buClr>
              <a:buFont typeface="Arial" panose="020B0604020202020204" pitchFamily="34" charset="0"/>
              <a:buChar char="•"/>
            </a:pPr>
            <a:r>
              <a:rPr lang="en-US" sz="16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Plan content in advance </a:t>
            </a:r>
          </a:p>
          <a:p>
            <a:pPr marL="812659" marR="5078" lvl="1" indent="-342900">
              <a:lnSpc>
                <a:spcPct val="111100"/>
              </a:lnSpc>
              <a:spcBef>
                <a:spcPts val="100"/>
              </a:spcBef>
              <a:buClr>
                <a:schemeClr val="tx1">
                  <a:lumMod val="50000"/>
                  <a:lumOff val="50000"/>
                </a:schemeClr>
              </a:buClr>
              <a:buFont typeface="Arial" panose="020B0604020202020204" pitchFamily="34" charset="0"/>
              <a:buChar char="•"/>
            </a:pPr>
            <a:r>
              <a:rPr lang="en-US" sz="16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Diversify the types of content you share with your community</a:t>
            </a:r>
          </a:p>
          <a:p>
            <a:pPr marL="469759" marR="5078" lvl="1">
              <a:lnSpc>
                <a:spcPct val="111100"/>
              </a:lnSpc>
              <a:spcBef>
                <a:spcPts val="100"/>
              </a:spcBef>
              <a:buClr>
                <a:schemeClr val="bg1"/>
              </a:buClr>
            </a:pPr>
            <a:r>
              <a:rPr lang="en-US" sz="1600" spc="30" dirty="0">
                <a:solidFill>
                  <a:schemeClr val="tx1">
                    <a:lumMod val="50000"/>
                    <a:lumOff val="50000"/>
                  </a:schemeClr>
                </a:solidFill>
                <a:latin typeface="Arial" panose="020B0604020202020204" pitchFamily="34" charset="0"/>
                <a:cs typeface="Arial" panose="020B0604020202020204" pitchFamily="34" charset="0"/>
              </a:rPr>
              <a:t> </a:t>
            </a:r>
          </a:p>
          <a:p>
            <a:pPr marL="355493" marR="5078" indent="-342797">
              <a:lnSpc>
                <a:spcPct val="111100"/>
              </a:lnSpc>
              <a:spcBef>
                <a:spcPts val="100"/>
              </a:spcBef>
              <a:buClr>
                <a:schemeClr val="bg1"/>
              </a:buClr>
              <a:buFont typeface="Arial" charset="0"/>
              <a:buChar char="•"/>
            </a:pPr>
            <a:r>
              <a:rPr lang="en-US" sz="1600" b="1" spc="30" dirty="0">
                <a:solidFill>
                  <a:schemeClr val="tx1">
                    <a:lumMod val="50000"/>
                    <a:lumOff val="50000"/>
                  </a:schemeClr>
                </a:solidFill>
                <a:latin typeface="Montserrat" panose="02000505000000020004" pitchFamily="2" charset="77"/>
                <a:cs typeface="Arial" panose="020B0604020202020204" pitchFamily="34" charset="0"/>
              </a:rPr>
              <a:t>MONITORING: </a:t>
            </a:r>
          </a:p>
          <a:p>
            <a:pPr marL="812556" marR="5078" lvl="1" indent="-342797">
              <a:lnSpc>
                <a:spcPct val="111100"/>
              </a:lnSpc>
              <a:spcBef>
                <a:spcPts val="100"/>
              </a:spcBef>
              <a:buClr>
                <a:schemeClr val="tx1">
                  <a:lumMod val="50000"/>
                  <a:lumOff val="50000"/>
                </a:schemeClr>
              </a:buClr>
              <a:buFont typeface="Arial" charset="0"/>
              <a:buChar char="•"/>
            </a:pPr>
            <a:r>
              <a:rPr lang="en-US" sz="16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Implement a process to serve both negative and positive interactions </a:t>
            </a:r>
          </a:p>
          <a:p>
            <a:pPr marL="812556" marR="5078" lvl="1" indent="-342797">
              <a:lnSpc>
                <a:spcPct val="111100"/>
              </a:lnSpc>
              <a:spcBef>
                <a:spcPts val="100"/>
              </a:spcBef>
              <a:buClr>
                <a:schemeClr val="tx1">
                  <a:lumMod val="50000"/>
                  <a:lumOff val="50000"/>
                </a:schemeClr>
              </a:buClr>
              <a:buFont typeface="Arial" charset="0"/>
              <a:buChar char="•"/>
            </a:pPr>
            <a:r>
              <a:rPr lang="en-US" sz="16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Respond in a timely manner (within two hours) </a:t>
            </a:r>
          </a:p>
          <a:p>
            <a:pPr marL="812556" marR="5078" lvl="1" indent="-342797">
              <a:lnSpc>
                <a:spcPct val="111100"/>
              </a:lnSpc>
              <a:spcBef>
                <a:spcPts val="100"/>
              </a:spcBef>
              <a:buClr>
                <a:schemeClr val="tx1">
                  <a:lumMod val="50000"/>
                  <a:lumOff val="50000"/>
                </a:schemeClr>
              </a:buClr>
              <a:buFont typeface="Arial" charset="0"/>
              <a:buChar char="•"/>
            </a:pPr>
            <a:r>
              <a:rPr lang="en-US" sz="16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Ensure interactions are authentic and meaningful </a:t>
            </a:r>
          </a:p>
          <a:p>
            <a:pPr marL="285664" lvl="1" indent="-285664" defTabSz="914126">
              <a:lnSpc>
                <a:spcPct val="110000"/>
              </a:lnSpc>
              <a:spcBef>
                <a:spcPct val="0"/>
              </a:spcBef>
              <a:buClr>
                <a:prstClr val="black"/>
              </a:buClr>
              <a:buFont typeface="Arial"/>
              <a:buChar char="•"/>
              <a:defRPr/>
            </a:pPr>
            <a:endParaRPr lang="en-CA" sz="1600" dirty="0">
              <a:solidFill>
                <a:schemeClr val="accent1"/>
              </a:solidFill>
              <a:latin typeface="Open Sans Light" charset="0"/>
              <a:ea typeface="Open Sans Light" charset="0"/>
              <a:cs typeface="Open Sans Light" charset="0"/>
            </a:endParaRPr>
          </a:p>
          <a:p>
            <a:pPr marL="285664" lvl="1" indent="-285664" defTabSz="914126">
              <a:lnSpc>
                <a:spcPct val="110000"/>
              </a:lnSpc>
              <a:spcBef>
                <a:spcPct val="0"/>
              </a:spcBef>
              <a:buClr>
                <a:prstClr val="black"/>
              </a:buClr>
              <a:buFont typeface="Arial"/>
              <a:buChar char="•"/>
              <a:defRPr/>
            </a:pPr>
            <a:endParaRPr lang="en-CA" sz="1600" dirty="0">
              <a:solidFill>
                <a:schemeClr val="accent1"/>
              </a:solidFill>
              <a:latin typeface="Open Sans Light" charset="0"/>
              <a:ea typeface="Open Sans Light" charset="0"/>
              <a:cs typeface="Open Sans Light" charset="0"/>
            </a:endParaRPr>
          </a:p>
        </p:txBody>
      </p:sp>
      <p:pic>
        <p:nvPicPr>
          <p:cNvPr id="9" name="Picture 8">
            <a:extLst>
              <a:ext uri="{FF2B5EF4-FFF2-40B4-BE49-F238E27FC236}">
                <a16:creationId xmlns:a16="http://schemas.microsoft.com/office/drawing/2014/main" id="{566EF959-ADDD-CD4A-9027-8DFE3C48152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0240"/>
          <a:stretch/>
        </p:blipFill>
        <p:spPr>
          <a:xfrm>
            <a:off x="8085011" y="894"/>
            <a:ext cx="4103813" cy="6857106"/>
          </a:xfrm>
          <a:prstGeom prst="rect">
            <a:avLst/>
          </a:prstGeom>
        </p:spPr>
      </p:pic>
      <p:sp>
        <p:nvSpPr>
          <p:cNvPr id="4" name="Slide Number Placeholder 3">
            <a:extLst>
              <a:ext uri="{FF2B5EF4-FFF2-40B4-BE49-F238E27FC236}">
                <a16:creationId xmlns:a16="http://schemas.microsoft.com/office/drawing/2014/main" id="{73444D2D-C16D-A647-B257-3170E9AD9E0C}"/>
              </a:ext>
            </a:extLst>
          </p:cNvPr>
          <p:cNvSpPr>
            <a:spLocks noGrp="1"/>
          </p:cNvSpPr>
          <p:nvPr>
            <p:ph type="sldNum" sz="quarter" idx="12"/>
          </p:nvPr>
        </p:nvSpPr>
        <p:spPr/>
        <p:txBody>
          <a:bodyPr/>
          <a:lstStyle/>
          <a:p>
            <a:fld id="{D892850B-DA50-CC42-8736-8A9DEF81848B}" type="slidenum">
              <a:rPr lang="en-US" smtClean="0"/>
              <a:t>20</a:t>
            </a:fld>
            <a:endParaRPr lang="en-US"/>
          </a:p>
        </p:txBody>
      </p:sp>
      <p:sp>
        <p:nvSpPr>
          <p:cNvPr id="6" name="TextBox 5">
            <a:extLst>
              <a:ext uri="{FF2B5EF4-FFF2-40B4-BE49-F238E27FC236}">
                <a16:creationId xmlns:a16="http://schemas.microsoft.com/office/drawing/2014/main" id="{A64E091C-4D73-6341-A91A-F0016D08BEF2}"/>
              </a:ext>
            </a:extLst>
          </p:cNvPr>
          <p:cNvSpPr txBox="1"/>
          <p:nvPr/>
        </p:nvSpPr>
        <p:spPr>
          <a:xfrm>
            <a:off x="541349" y="1181249"/>
            <a:ext cx="6784230" cy="338554"/>
          </a:xfrm>
          <a:prstGeom prst="rect">
            <a:avLst/>
          </a:prstGeom>
          <a:noFill/>
        </p:spPr>
        <p:txBody>
          <a:bodyPr wrap="none" rtlCol="0">
            <a:spAutoFit/>
          </a:bodyPr>
          <a:lstStyle/>
          <a:p>
            <a:r>
              <a:rPr lang="en-US" sz="1600" cap="all" dirty="0">
                <a:solidFill>
                  <a:schemeClr val="tx1">
                    <a:lumMod val="50000"/>
                    <a:lumOff val="50000"/>
                  </a:schemeClr>
                </a:solidFill>
                <a:latin typeface="Montserrat" charset="0"/>
                <a:ea typeface="Montserrat" charset="0"/>
                <a:cs typeface="Montserrat" charset="0"/>
              </a:rPr>
              <a:t>SOCIAL MEDIA IS A PROMINENT PIECE OF GUEST EXPERIENCE</a:t>
            </a:r>
          </a:p>
        </p:txBody>
      </p:sp>
    </p:spTree>
    <p:extLst>
      <p:ext uri="{BB962C8B-B14F-4D97-AF65-F5344CB8AC3E}">
        <p14:creationId xmlns:p14="http://schemas.microsoft.com/office/powerpoint/2010/main" val="3295060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5">
            <a:extLst>
              <a:ext uri="{FF2B5EF4-FFF2-40B4-BE49-F238E27FC236}">
                <a16:creationId xmlns:a16="http://schemas.microsoft.com/office/drawing/2014/main" id="{D022CCC5-8C39-FF42-B7D5-B7E12862C66B}"/>
              </a:ext>
            </a:extLst>
          </p:cNvPr>
          <p:cNvSpPr txBox="1"/>
          <p:nvPr/>
        </p:nvSpPr>
        <p:spPr>
          <a:xfrm>
            <a:off x="760412" y="1212775"/>
            <a:ext cx="11519742" cy="783069"/>
          </a:xfrm>
          <a:prstGeom prst="rect">
            <a:avLst/>
          </a:prstGeom>
        </p:spPr>
        <p:txBody>
          <a:bodyPr vert="horz" wrap="square" lIns="0" tIns="66201" rIns="0" bIns="0" rtlCol="0">
            <a:spAutoFit/>
          </a:bodyPr>
          <a:lstStyle/>
          <a:p>
            <a:pPr marL="7698"/>
            <a:r>
              <a:rPr sz="160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BCV</a:t>
            </a:r>
            <a:r>
              <a:rPr lang="en-US" sz="160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 A RATE GAIN COMPANY,</a:t>
            </a:r>
            <a:r>
              <a:rPr sz="160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 IS THE HOSPITALITY INDUSTRY’S</a:t>
            </a:r>
            <a:r>
              <a:rPr lang="en-US" sz="160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 </a:t>
            </a:r>
            <a:r>
              <a:rPr sz="160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PREMIER, AWARD-WINNING PROVIDER OF  TECH-ENABLED SOCIAL MEDIA SOLUTIONS</a:t>
            </a:r>
            <a:r>
              <a:rPr lang="en-US" sz="160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 TO OVER 300 HOTEL CLIENTS </a:t>
            </a:r>
            <a:endParaRPr sz="1600"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endParaRPr>
          </a:p>
          <a:p>
            <a:pPr>
              <a:spcBef>
                <a:spcPts val="15"/>
              </a:spcBef>
            </a:pPr>
            <a:endParaRPr sz="1454"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57" name="object 2">
            <a:extLst>
              <a:ext uri="{FF2B5EF4-FFF2-40B4-BE49-F238E27FC236}">
                <a16:creationId xmlns:a16="http://schemas.microsoft.com/office/drawing/2014/main" id="{D32E485B-BA55-8148-8F72-B88DBEF16966}"/>
              </a:ext>
            </a:extLst>
          </p:cNvPr>
          <p:cNvSpPr txBox="1"/>
          <p:nvPr/>
        </p:nvSpPr>
        <p:spPr>
          <a:xfrm>
            <a:off x="754342" y="621504"/>
            <a:ext cx="7609590" cy="650766"/>
          </a:xfrm>
          <a:prstGeom prst="rect">
            <a:avLst/>
          </a:prstGeom>
        </p:spPr>
        <p:txBody>
          <a:bodyPr vert="horz" wrap="square" lIns="0" tIns="7313" rIns="0" bIns="0" rtlCol="0">
            <a:spAutoFit/>
          </a:bodyPr>
          <a:lstStyle/>
          <a:p>
            <a:pPr marL="7697" marR="3078">
              <a:lnSpc>
                <a:spcPts val="4995"/>
              </a:lnSpc>
              <a:spcBef>
                <a:spcPts val="503"/>
              </a:spcBef>
            </a:pPr>
            <a:r>
              <a:rPr lang="en-US" sz="4799" b="1" spc="91" dirty="0">
                <a:solidFill>
                  <a:srgbClr val="F79839"/>
                </a:solidFill>
                <a:latin typeface="Montserrat"/>
                <a:cs typeface="Montserrat"/>
              </a:rPr>
              <a:t>WHO WE ARE</a:t>
            </a:r>
          </a:p>
        </p:txBody>
      </p:sp>
      <p:sp>
        <p:nvSpPr>
          <p:cNvPr id="58" name="object 5">
            <a:extLst>
              <a:ext uri="{FF2B5EF4-FFF2-40B4-BE49-F238E27FC236}">
                <a16:creationId xmlns:a16="http://schemas.microsoft.com/office/drawing/2014/main" id="{6DD7F14E-D2B4-7F40-8549-A96EBBE9B511}"/>
              </a:ext>
            </a:extLst>
          </p:cNvPr>
          <p:cNvSpPr txBox="1"/>
          <p:nvPr/>
        </p:nvSpPr>
        <p:spPr>
          <a:xfrm>
            <a:off x="912812" y="1996570"/>
            <a:ext cx="10210800" cy="559308"/>
          </a:xfrm>
          <a:prstGeom prst="rect">
            <a:avLst/>
          </a:prstGeom>
        </p:spPr>
        <p:txBody>
          <a:bodyPr vert="horz" wrap="square" lIns="0" tIns="66219" rIns="0" bIns="0" rtlCol="0">
            <a:spAutoFit/>
          </a:bodyPr>
          <a:lstStyle/>
          <a:p>
            <a:pPr marL="285750" indent="-285750">
              <a:spcBef>
                <a:spcPts val="15"/>
              </a:spcBef>
              <a:buFont typeface="Arial" panose="020B0604020202020204" pitchFamily="34" charset="0"/>
              <a:buChar char="•"/>
            </a:pPr>
            <a:r>
              <a:rPr lang="en-US" sz="16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Our comprehensive social media solution allows us to: drive revenue, tell your hotel’s story &amp; manage your hotel’s reputation 24/7</a:t>
            </a:r>
          </a:p>
        </p:txBody>
      </p:sp>
      <p:sp>
        <p:nvSpPr>
          <p:cNvPr id="59" name="TextBox 58">
            <a:extLst>
              <a:ext uri="{FF2B5EF4-FFF2-40B4-BE49-F238E27FC236}">
                <a16:creationId xmlns:a16="http://schemas.microsoft.com/office/drawing/2014/main" id="{E35B4FF0-AE65-DE4C-B471-45ABA51CFE84}"/>
              </a:ext>
            </a:extLst>
          </p:cNvPr>
          <p:cNvSpPr txBox="1"/>
          <p:nvPr/>
        </p:nvSpPr>
        <p:spPr>
          <a:xfrm>
            <a:off x="491916" y="4071228"/>
            <a:ext cx="3153977" cy="1724575"/>
          </a:xfrm>
          <a:prstGeom prst="rect">
            <a:avLst/>
          </a:prstGeom>
          <a:noFill/>
        </p:spPr>
        <p:txBody>
          <a:bodyPr wrap="square" rtlCol="0">
            <a:spAutoFit/>
          </a:bodyPr>
          <a:lstStyle/>
          <a:p>
            <a:pPr algn="ctr"/>
            <a:r>
              <a:rPr lang="en-US" sz="1600" b="1" cap="all" dirty="0">
                <a:solidFill>
                  <a:srgbClr val="00ACB6"/>
                </a:solidFill>
                <a:latin typeface="Montserrat" panose="02000505000000020004" pitchFamily="2" charset="77"/>
                <a:ea typeface="Open Sans Light" panose="020B0306030504020204" pitchFamily="34" charset="0"/>
                <a:cs typeface="Open Sans Light" panose="020B0306030504020204" pitchFamily="34" charset="0"/>
              </a:rPr>
              <a:t>Targeted </a:t>
            </a:r>
          </a:p>
          <a:p>
            <a:pPr algn="ctr"/>
            <a:r>
              <a:rPr lang="en-US" sz="1600" b="1" cap="all" dirty="0">
                <a:solidFill>
                  <a:srgbClr val="00ACB6"/>
                </a:solidFill>
                <a:latin typeface="Montserrat" panose="02000505000000020004" pitchFamily="2" charset="77"/>
                <a:ea typeface="Open Sans Light" panose="020B0306030504020204" pitchFamily="34" charset="0"/>
                <a:cs typeface="Open Sans Light" panose="020B0306030504020204" pitchFamily="34" charset="0"/>
              </a:rPr>
              <a:t>Content Marketing </a:t>
            </a:r>
          </a:p>
          <a:p>
            <a:pPr algn="ctr"/>
            <a:endParaRPr lang="en-US" sz="145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Customized Social Media Strategy</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Original Content Creation</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Advanced Targeting Capabilities</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Conversion Tracking </a:t>
            </a:r>
          </a:p>
        </p:txBody>
      </p:sp>
      <p:sp>
        <p:nvSpPr>
          <p:cNvPr id="60" name="TextBox 59">
            <a:extLst>
              <a:ext uri="{FF2B5EF4-FFF2-40B4-BE49-F238E27FC236}">
                <a16:creationId xmlns:a16="http://schemas.microsoft.com/office/drawing/2014/main" id="{0D861DE6-7014-3747-9DBD-CB2794C8DC91}"/>
              </a:ext>
            </a:extLst>
          </p:cNvPr>
          <p:cNvSpPr txBox="1"/>
          <p:nvPr/>
        </p:nvSpPr>
        <p:spPr>
          <a:xfrm>
            <a:off x="4275338" y="4048378"/>
            <a:ext cx="3558355" cy="1724575"/>
          </a:xfrm>
          <a:prstGeom prst="rect">
            <a:avLst/>
          </a:prstGeom>
          <a:noFill/>
        </p:spPr>
        <p:txBody>
          <a:bodyPr wrap="square" rtlCol="0">
            <a:spAutoFit/>
          </a:bodyPr>
          <a:lstStyle/>
          <a:p>
            <a:pPr algn="ctr"/>
            <a:r>
              <a:rPr lang="en-US" sz="1600" b="1" cap="all" dirty="0">
                <a:solidFill>
                  <a:srgbClr val="929497"/>
                </a:solidFill>
                <a:latin typeface="Montserrat" panose="02000505000000020004" pitchFamily="2" charset="77"/>
                <a:ea typeface="Open Sans Light" panose="020B0306030504020204" pitchFamily="34" charset="0"/>
                <a:cs typeface="Open Sans Light" panose="020B0306030504020204" pitchFamily="34" charset="0"/>
              </a:rPr>
              <a:t>Operations </a:t>
            </a:r>
          </a:p>
          <a:p>
            <a:pPr algn="ctr"/>
            <a:r>
              <a:rPr lang="en-US" sz="1600" b="1" cap="all" dirty="0">
                <a:solidFill>
                  <a:srgbClr val="929497"/>
                </a:solidFill>
                <a:latin typeface="Montserrat" panose="02000505000000020004" pitchFamily="2" charset="77"/>
                <a:ea typeface="Open Sans Light" panose="020B0306030504020204" pitchFamily="34" charset="0"/>
                <a:cs typeface="Open Sans Light" panose="020B0306030504020204" pitchFamily="34" charset="0"/>
              </a:rPr>
              <a:t>Support </a:t>
            </a:r>
          </a:p>
          <a:p>
            <a:pPr algn="ctr"/>
            <a:endParaRPr lang="en-US" sz="145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24/7 Monitoring Capabilities</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Driving Guest Engagement</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Unique Guest Profiles</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Reputation Protection &amp; Enhancement</a:t>
            </a:r>
          </a:p>
        </p:txBody>
      </p:sp>
      <p:pic>
        <p:nvPicPr>
          <p:cNvPr id="61" name="Picture 60">
            <a:extLst>
              <a:ext uri="{FF2B5EF4-FFF2-40B4-BE49-F238E27FC236}">
                <a16:creationId xmlns:a16="http://schemas.microsoft.com/office/drawing/2014/main" id="{F412F493-74AA-6943-B97D-A84A7FD9C2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11616" y="3030766"/>
            <a:ext cx="685800" cy="609600"/>
          </a:xfrm>
          <a:prstGeom prst="rect">
            <a:avLst/>
          </a:prstGeom>
        </p:spPr>
      </p:pic>
      <p:pic>
        <p:nvPicPr>
          <p:cNvPr id="62" name="Picture 61">
            <a:extLst>
              <a:ext uri="{FF2B5EF4-FFF2-40B4-BE49-F238E27FC236}">
                <a16:creationId xmlns:a16="http://schemas.microsoft.com/office/drawing/2014/main" id="{D8615E26-5AE3-A64A-8705-0AD88021688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0191" y="2971800"/>
            <a:ext cx="508000" cy="685800"/>
          </a:xfrm>
          <a:prstGeom prst="rect">
            <a:avLst/>
          </a:prstGeom>
        </p:spPr>
      </p:pic>
      <p:pic>
        <p:nvPicPr>
          <p:cNvPr id="63" name="Picture 62">
            <a:extLst>
              <a:ext uri="{FF2B5EF4-FFF2-40B4-BE49-F238E27FC236}">
                <a16:creationId xmlns:a16="http://schemas.microsoft.com/office/drawing/2014/main" id="{0D2A10EE-6760-D64A-90A8-0504883D8B1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73429" y="2997501"/>
            <a:ext cx="790953" cy="541950"/>
          </a:xfrm>
          <a:prstGeom prst="rect">
            <a:avLst/>
          </a:prstGeom>
        </p:spPr>
      </p:pic>
      <p:sp>
        <p:nvSpPr>
          <p:cNvPr id="64" name="TextBox 63">
            <a:extLst>
              <a:ext uri="{FF2B5EF4-FFF2-40B4-BE49-F238E27FC236}">
                <a16:creationId xmlns:a16="http://schemas.microsoft.com/office/drawing/2014/main" id="{792B70DC-0AA4-144A-BDED-F02BDAF6A188}"/>
              </a:ext>
            </a:extLst>
          </p:cNvPr>
          <p:cNvSpPr txBox="1"/>
          <p:nvPr/>
        </p:nvSpPr>
        <p:spPr>
          <a:xfrm>
            <a:off x="7521142" y="4117452"/>
            <a:ext cx="4666095" cy="1724575"/>
          </a:xfrm>
          <a:prstGeom prst="rect">
            <a:avLst/>
          </a:prstGeom>
          <a:noFill/>
          <a:ln>
            <a:solidFill>
              <a:srgbClr val="F89729"/>
            </a:solidFill>
          </a:ln>
          <a:effectLst>
            <a:softEdge rad="63500"/>
          </a:effectLst>
        </p:spPr>
        <p:txBody>
          <a:bodyPr wrap="square" rtlCol="0">
            <a:spAutoFit/>
          </a:bodyPr>
          <a:lstStyle/>
          <a:p>
            <a:pPr algn="ctr"/>
            <a:r>
              <a:rPr lang="en-US" sz="1600" b="1" cap="all" dirty="0">
                <a:solidFill>
                  <a:srgbClr val="F79839"/>
                </a:solidFill>
                <a:latin typeface="Montserrat" panose="02000505000000020004" pitchFamily="2" charset="77"/>
                <a:ea typeface="Open Sans Light" panose="020B0306030504020204" pitchFamily="34" charset="0"/>
                <a:cs typeface="Open Sans Light" panose="020B0306030504020204" pitchFamily="34" charset="0"/>
              </a:rPr>
              <a:t>Analytics &amp; </a:t>
            </a:r>
          </a:p>
          <a:p>
            <a:pPr algn="ctr"/>
            <a:r>
              <a:rPr lang="en-US" sz="1600" b="1" cap="all" dirty="0">
                <a:solidFill>
                  <a:srgbClr val="F79839"/>
                </a:solidFill>
                <a:latin typeface="Montserrat" panose="02000505000000020004" pitchFamily="2" charset="77"/>
                <a:ea typeface="Open Sans Light" panose="020B0306030504020204" pitchFamily="34" charset="0"/>
                <a:cs typeface="Open Sans Light" panose="020B0306030504020204" pitchFamily="34" charset="0"/>
              </a:rPr>
              <a:t>Reporting</a:t>
            </a:r>
          </a:p>
          <a:p>
            <a:pPr algn="ctr"/>
            <a:endParaRPr lang="en-US" sz="145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Property Performance Reporting</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Competitive Set Analysis</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Advanced Analytics</a:t>
            </a:r>
          </a:p>
          <a:p>
            <a:pPr algn="ctr"/>
            <a:r>
              <a:rPr lang="en-US" sz="15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Proprietary Data Insights</a:t>
            </a:r>
          </a:p>
        </p:txBody>
      </p:sp>
    </p:spTree>
    <p:extLst>
      <p:ext uri="{BB962C8B-B14F-4D97-AF65-F5344CB8AC3E}">
        <p14:creationId xmlns:p14="http://schemas.microsoft.com/office/powerpoint/2010/main" val="327681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additive="base">
                                        <p:cTn id="7" dur="500" fill="hold"/>
                                        <p:tgtEl>
                                          <p:spTgt spid="59"/>
                                        </p:tgtEl>
                                        <p:attrNameLst>
                                          <p:attrName>ppt_x</p:attrName>
                                        </p:attrNameLst>
                                      </p:cBhvr>
                                      <p:tavLst>
                                        <p:tav tm="0">
                                          <p:val>
                                            <p:strVal val="#ppt_x"/>
                                          </p:val>
                                        </p:tav>
                                        <p:tav tm="100000">
                                          <p:val>
                                            <p:strVal val="#ppt_x"/>
                                          </p:val>
                                        </p:tav>
                                      </p:tavLst>
                                    </p:anim>
                                    <p:anim calcmode="lin" valueType="num">
                                      <p:cBhvr additive="base">
                                        <p:cTn id="8" dur="500" fill="hold"/>
                                        <p:tgtEl>
                                          <p:spTgt spid="5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500" fill="hold"/>
                                        <p:tgtEl>
                                          <p:spTgt spid="64"/>
                                        </p:tgtEl>
                                        <p:attrNameLst>
                                          <p:attrName>ppt_x</p:attrName>
                                        </p:attrNameLst>
                                      </p:cBhvr>
                                      <p:tavLst>
                                        <p:tav tm="0">
                                          <p:val>
                                            <p:strVal val="#ppt_x"/>
                                          </p:val>
                                        </p:tav>
                                        <p:tav tm="100000">
                                          <p:val>
                                            <p:strVal val="#ppt_x"/>
                                          </p:val>
                                        </p:tav>
                                      </p:tavLst>
                                    </p:anim>
                                    <p:anim calcmode="lin" valueType="num">
                                      <p:cBhvr additive="base">
                                        <p:cTn id="16"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86FDA7C1-35E4-9E40-A2BB-D2A7B717E0B7}"/>
              </a:ext>
            </a:extLst>
          </p:cNvPr>
          <p:cNvSpPr txBox="1"/>
          <p:nvPr/>
        </p:nvSpPr>
        <p:spPr>
          <a:xfrm>
            <a:off x="695875" y="657785"/>
            <a:ext cx="12100975" cy="1362884"/>
          </a:xfrm>
          <a:prstGeom prst="rect">
            <a:avLst/>
          </a:prstGeom>
        </p:spPr>
        <p:txBody>
          <a:bodyPr vert="horz" wrap="square" lIns="0" tIns="7313" rIns="0" bIns="0" rtlCol="0">
            <a:spAutoFit/>
          </a:bodyPr>
          <a:lstStyle/>
          <a:p>
            <a:pPr marL="7698" marR="3079">
              <a:lnSpc>
                <a:spcPts val="4995"/>
              </a:lnSpc>
              <a:spcBef>
                <a:spcPts val="503"/>
              </a:spcBef>
            </a:pPr>
            <a:r>
              <a:rPr lang="en-US" sz="4799" b="1" spc="91" dirty="0">
                <a:solidFill>
                  <a:srgbClr val="F89729"/>
                </a:solidFill>
                <a:latin typeface="Montserrat"/>
                <a:cs typeface="Montserrat"/>
              </a:rPr>
              <a:t>QUESTIONS? </a:t>
            </a:r>
          </a:p>
          <a:p>
            <a:pPr marL="7698" marR="3079">
              <a:lnSpc>
                <a:spcPts val="4995"/>
              </a:lnSpc>
              <a:spcBef>
                <a:spcPts val="503"/>
              </a:spcBef>
            </a:pPr>
            <a:endParaRPr sz="5001" dirty="0">
              <a:latin typeface="Montserrat"/>
              <a:cs typeface="Montserrat"/>
            </a:endParaRPr>
          </a:p>
        </p:txBody>
      </p:sp>
      <p:sp>
        <p:nvSpPr>
          <p:cNvPr id="15" name="Rectangle 14">
            <a:extLst>
              <a:ext uri="{FF2B5EF4-FFF2-40B4-BE49-F238E27FC236}">
                <a16:creationId xmlns:a16="http://schemas.microsoft.com/office/drawing/2014/main" id="{ED52412E-D922-064D-96C9-E5FB92729689}"/>
              </a:ext>
            </a:extLst>
          </p:cNvPr>
          <p:cNvSpPr/>
          <p:nvPr/>
        </p:nvSpPr>
        <p:spPr>
          <a:xfrm>
            <a:off x="609442" y="1331341"/>
            <a:ext cx="7475570" cy="584775"/>
          </a:xfrm>
          <a:prstGeom prst="rect">
            <a:avLst/>
          </a:prstGeom>
        </p:spPr>
        <p:txBody>
          <a:bodyPr wrap="square">
            <a:spAutoFit/>
          </a:bodyPr>
          <a:lstStyle/>
          <a:p>
            <a:r>
              <a:rPr lang="en-US" sz="1600" cap="all" dirty="0">
                <a:solidFill>
                  <a:schemeClr val="tx1">
                    <a:lumMod val="50000"/>
                    <a:lumOff val="50000"/>
                  </a:schemeClr>
                </a:solidFill>
                <a:latin typeface="Montserrat" charset="0"/>
                <a:ea typeface="Montserrat" charset="0"/>
                <a:cs typeface="Montserrat" charset="0"/>
              </a:rPr>
              <a:t>LET BCV transform your SOCIAL MEDIA guest EXPERIENCE from great to legendary</a:t>
            </a:r>
          </a:p>
        </p:txBody>
      </p:sp>
      <p:sp>
        <p:nvSpPr>
          <p:cNvPr id="18" name="TextBox 17">
            <a:extLst>
              <a:ext uri="{FF2B5EF4-FFF2-40B4-BE49-F238E27FC236}">
                <a16:creationId xmlns:a16="http://schemas.microsoft.com/office/drawing/2014/main" id="{4FEE72CF-1221-3F45-B086-BB20EA336F08}"/>
              </a:ext>
            </a:extLst>
          </p:cNvPr>
          <p:cNvSpPr txBox="1"/>
          <p:nvPr/>
        </p:nvSpPr>
        <p:spPr>
          <a:xfrm>
            <a:off x="700910" y="2165275"/>
            <a:ext cx="1844437" cy="334835"/>
          </a:xfrm>
          <a:prstGeom prst="rect">
            <a:avLst/>
          </a:prstGeom>
          <a:noFill/>
        </p:spPr>
        <p:txBody>
          <a:bodyPr wrap="square" rtlCol="0">
            <a:spAutoFit/>
          </a:bodyPr>
          <a:lstStyle/>
          <a:p>
            <a:r>
              <a:rPr lang="en-US" sz="1576">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EMAIL:</a:t>
            </a:r>
          </a:p>
        </p:txBody>
      </p:sp>
      <p:sp>
        <p:nvSpPr>
          <p:cNvPr id="19" name="TextBox 18">
            <a:extLst>
              <a:ext uri="{FF2B5EF4-FFF2-40B4-BE49-F238E27FC236}">
                <a16:creationId xmlns:a16="http://schemas.microsoft.com/office/drawing/2014/main" id="{50202E13-0133-4D45-8E5D-8158276D22D1}"/>
              </a:ext>
            </a:extLst>
          </p:cNvPr>
          <p:cNvSpPr txBox="1"/>
          <p:nvPr/>
        </p:nvSpPr>
        <p:spPr>
          <a:xfrm>
            <a:off x="700910" y="2948235"/>
            <a:ext cx="1844437" cy="334835"/>
          </a:xfrm>
          <a:prstGeom prst="rect">
            <a:avLst/>
          </a:prstGeom>
          <a:noFill/>
        </p:spPr>
        <p:txBody>
          <a:bodyPr wrap="square" rtlCol="0">
            <a:spAutoFit/>
          </a:bodyPr>
          <a:lstStyle/>
          <a:p>
            <a:r>
              <a:rPr lang="en-US" sz="1576">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PHONE:</a:t>
            </a:r>
          </a:p>
        </p:txBody>
      </p:sp>
      <p:sp>
        <p:nvSpPr>
          <p:cNvPr id="20" name="TextBox 19">
            <a:extLst>
              <a:ext uri="{FF2B5EF4-FFF2-40B4-BE49-F238E27FC236}">
                <a16:creationId xmlns:a16="http://schemas.microsoft.com/office/drawing/2014/main" id="{5DE80543-AD91-444D-ADC2-05310CD9E0F7}"/>
              </a:ext>
            </a:extLst>
          </p:cNvPr>
          <p:cNvSpPr txBox="1"/>
          <p:nvPr/>
        </p:nvSpPr>
        <p:spPr>
          <a:xfrm>
            <a:off x="700910" y="3731197"/>
            <a:ext cx="1844437" cy="316112"/>
          </a:xfrm>
          <a:prstGeom prst="rect">
            <a:avLst/>
          </a:prstGeom>
          <a:noFill/>
        </p:spPr>
        <p:txBody>
          <a:bodyPr wrap="square" rtlCol="0">
            <a:spAutoFit/>
          </a:bodyPr>
          <a:lstStyle/>
          <a:p>
            <a:r>
              <a:rPr lang="en-US" sz="1454">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LEARN MORE:</a:t>
            </a:r>
          </a:p>
        </p:txBody>
      </p:sp>
      <p:sp>
        <p:nvSpPr>
          <p:cNvPr id="21" name="TextBox 20">
            <a:extLst>
              <a:ext uri="{FF2B5EF4-FFF2-40B4-BE49-F238E27FC236}">
                <a16:creationId xmlns:a16="http://schemas.microsoft.com/office/drawing/2014/main" id="{9B242BB3-15DF-674E-9FED-31F6BB134C47}"/>
              </a:ext>
            </a:extLst>
          </p:cNvPr>
          <p:cNvSpPr txBox="1"/>
          <p:nvPr/>
        </p:nvSpPr>
        <p:spPr>
          <a:xfrm>
            <a:off x="700910" y="3936086"/>
            <a:ext cx="1844437" cy="316112"/>
          </a:xfrm>
          <a:prstGeom prst="rect">
            <a:avLst/>
          </a:prstGeom>
          <a:noFill/>
        </p:spPr>
        <p:txBody>
          <a:bodyPr wrap="square" rtlCol="0">
            <a:spAutoFit/>
          </a:bodyPr>
          <a:lstStyle/>
          <a:p>
            <a:r>
              <a:rPr lang="en-US" sz="1454" err="1">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www.bcvsocial.com</a:t>
            </a:r>
            <a:endParaRPr lang="en-US" sz="1454">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TextBox 21">
            <a:extLst>
              <a:ext uri="{FF2B5EF4-FFF2-40B4-BE49-F238E27FC236}">
                <a16:creationId xmlns:a16="http://schemas.microsoft.com/office/drawing/2014/main" id="{B9C1BCA3-C1C3-C242-B7C5-885E7FF51476}"/>
              </a:ext>
            </a:extLst>
          </p:cNvPr>
          <p:cNvSpPr txBox="1"/>
          <p:nvPr/>
        </p:nvSpPr>
        <p:spPr>
          <a:xfrm>
            <a:off x="700910" y="3137012"/>
            <a:ext cx="1844437" cy="316112"/>
          </a:xfrm>
          <a:prstGeom prst="rect">
            <a:avLst/>
          </a:prstGeom>
          <a:noFill/>
        </p:spPr>
        <p:txBody>
          <a:bodyPr wrap="square" rtlCol="0">
            <a:spAutoFit/>
          </a:bodyPr>
          <a:lstStyle/>
          <a:p>
            <a:r>
              <a:rPr lang="en-US" sz="1454">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(786) 454-5992</a:t>
            </a:r>
          </a:p>
        </p:txBody>
      </p:sp>
      <p:sp>
        <p:nvSpPr>
          <p:cNvPr id="23" name="TextBox 22">
            <a:extLst>
              <a:ext uri="{FF2B5EF4-FFF2-40B4-BE49-F238E27FC236}">
                <a16:creationId xmlns:a16="http://schemas.microsoft.com/office/drawing/2014/main" id="{61654142-33F9-EF41-BA76-39DFCC7764E8}"/>
              </a:ext>
            </a:extLst>
          </p:cNvPr>
          <p:cNvSpPr txBox="1"/>
          <p:nvPr/>
        </p:nvSpPr>
        <p:spPr>
          <a:xfrm>
            <a:off x="700910" y="2354051"/>
            <a:ext cx="2574102" cy="316111"/>
          </a:xfrm>
          <a:prstGeom prst="rect">
            <a:avLst/>
          </a:prstGeom>
          <a:noFill/>
        </p:spPr>
        <p:txBody>
          <a:bodyPr wrap="square" rtlCol="0">
            <a:spAutoFit/>
          </a:bodyPr>
          <a:lstStyle/>
          <a:p>
            <a:r>
              <a:rPr lang="en-US" sz="1454" dirty="0" err="1">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mblanco@bcvsocial.com</a:t>
            </a:r>
            <a:endParaRPr lang="en-US" sz="1454"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pic>
        <p:nvPicPr>
          <p:cNvPr id="11" name="Picture 10">
            <a:extLst>
              <a:ext uri="{FF2B5EF4-FFF2-40B4-BE49-F238E27FC236}">
                <a16:creationId xmlns:a16="http://schemas.microsoft.com/office/drawing/2014/main" id="{3ED15161-9D7C-A947-9E43-71DDF8D16B2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240"/>
          <a:stretch/>
        </p:blipFill>
        <p:spPr>
          <a:xfrm>
            <a:off x="8085011" y="894"/>
            <a:ext cx="4103813" cy="6857106"/>
          </a:xfrm>
          <a:prstGeom prst="rect">
            <a:avLst/>
          </a:prstGeom>
        </p:spPr>
      </p:pic>
    </p:spTree>
    <p:extLst>
      <p:ext uri="{BB962C8B-B14F-4D97-AF65-F5344CB8AC3E}">
        <p14:creationId xmlns:p14="http://schemas.microsoft.com/office/powerpoint/2010/main" val="35259510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1000"/>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15B84-7BA6-2B43-B62F-D4FE23DB26C6}"/>
              </a:ext>
            </a:extLst>
          </p:cNvPr>
          <p:cNvSpPr>
            <a:spLocks noGrp="1"/>
          </p:cNvSpPr>
          <p:nvPr>
            <p:ph type="title" idx="4294967295"/>
          </p:nvPr>
        </p:nvSpPr>
        <p:spPr>
          <a:xfrm>
            <a:off x="608012" y="650288"/>
            <a:ext cx="10512862" cy="1330912"/>
          </a:xfrm>
        </p:spPr>
        <p:txBody>
          <a:bodyPr/>
          <a:lstStyle/>
          <a:p>
            <a:r>
              <a:rPr lang="en-US" dirty="0"/>
              <a:t>SOCIAL MEDIA LANDSCAPE </a:t>
            </a:r>
          </a:p>
        </p:txBody>
      </p:sp>
    </p:spTree>
    <p:extLst>
      <p:ext uri="{BB962C8B-B14F-4D97-AF65-F5344CB8AC3E}">
        <p14:creationId xmlns:p14="http://schemas.microsoft.com/office/powerpoint/2010/main" val="54853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8154F3-67C9-0A4C-B9D3-90BE5F3C9BDA}"/>
              </a:ext>
            </a:extLst>
          </p:cNvPr>
          <p:cNvSpPr txBox="1"/>
          <p:nvPr/>
        </p:nvSpPr>
        <p:spPr>
          <a:xfrm>
            <a:off x="672586" y="602159"/>
            <a:ext cx="11419026" cy="769441"/>
          </a:xfrm>
          <a:prstGeom prst="rect">
            <a:avLst/>
          </a:prstGeom>
          <a:noFill/>
        </p:spPr>
        <p:txBody>
          <a:bodyPr wrap="square" rtlCol="0">
            <a:spAutoFit/>
          </a:bodyPr>
          <a:lstStyle/>
          <a:p>
            <a:r>
              <a:rPr lang="en-US" sz="4400" b="1" dirty="0">
                <a:solidFill>
                  <a:srgbClr val="F89728"/>
                </a:solidFill>
                <a:latin typeface="Montserrat" panose="02000505000000020004" pitchFamily="2" charset="77"/>
                <a:cs typeface="Arial" panose="020B0604020202020204" pitchFamily="34" charset="0"/>
              </a:rPr>
              <a:t>SOCIAL MEDIA ACTIVE USERS </a:t>
            </a:r>
          </a:p>
        </p:txBody>
      </p:sp>
      <p:sp>
        <p:nvSpPr>
          <p:cNvPr id="3" name="Rectangle 2">
            <a:extLst>
              <a:ext uri="{FF2B5EF4-FFF2-40B4-BE49-F238E27FC236}">
                <a16:creationId xmlns:a16="http://schemas.microsoft.com/office/drawing/2014/main" id="{A2A81821-2B8B-2440-A367-2E5D9037F34F}"/>
              </a:ext>
            </a:extLst>
          </p:cNvPr>
          <p:cNvSpPr/>
          <p:nvPr/>
        </p:nvSpPr>
        <p:spPr>
          <a:xfrm>
            <a:off x="4575024" y="1905000"/>
            <a:ext cx="7636794" cy="792575"/>
          </a:xfrm>
          <a:prstGeom prst="rect">
            <a:avLst/>
          </a:prstGeom>
        </p:spPr>
        <p:txBody>
          <a:bodyPr wrap="square">
            <a:spAutoFit/>
          </a:bodyPr>
          <a:lstStyle/>
          <a:p>
            <a:pPr>
              <a:lnSpc>
                <a:spcPct val="150000"/>
              </a:lnSpc>
            </a:pPr>
            <a:r>
              <a:rPr lang="en-US" sz="1600"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EVERY 60 SECONDS ON FACEBOOK: </a:t>
            </a:r>
            <a:r>
              <a:rPr lang="en-US" sz="1600" b="1"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510 COMMENTS </a:t>
            </a:r>
            <a:r>
              <a:rPr lang="en-US" sz="1600"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ARE POSTED, </a:t>
            </a:r>
            <a:r>
              <a:rPr lang="en-US" sz="1600" b="1"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293,000 STATUS’ </a:t>
            </a:r>
            <a:r>
              <a:rPr lang="en-US" sz="1600"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UPDATED, AND </a:t>
            </a:r>
            <a:r>
              <a:rPr lang="en-US" sz="1600" b="1"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136,000 PHOTOS UPLOADED</a:t>
            </a:r>
          </a:p>
        </p:txBody>
      </p:sp>
      <p:sp>
        <p:nvSpPr>
          <p:cNvPr id="4" name="Rectangle 3">
            <a:extLst>
              <a:ext uri="{FF2B5EF4-FFF2-40B4-BE49-F238E27FC236}">
                <a16:creationId xmlns:a16="http://schemas.microsoft.com/office/drawing/2014/main" id="{F2AB77BA-9D3A-6943-AC4F-3A1E6C81E430}"/>
              </a:ext>
            </a:extLst>
          </p:cNvPr>
          <p:cNvSpPr/>
          <p:nvPr/>
        </p:nvSpPr>
        <p:spPr>
          <a:xfrm>
            <a:off x="4575024" y="4527144"/>
            <a:ext cx="7453239" cy="785138"/>
          </a:xfrm>
          <a:prstGeom prst="rect">
            <a:avLst/>
          </a:prstGeom>
        </p:spPr>
        <p:txBody>
          <a:bodyPr wrap="square">
            <a:spAutoFit/>
          </a:bodyPr>
          <a:lstStyle/>
          <a:p>
            <a:pPr>
              <a:lnSpc>
                <a:spcPct val="150000"/>
              </a:lnSpc>
            </a:pPr>
            <a:r>
              <a:rPr lang="en-US" sz="1600"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TWITTER APPEARS TO GENERATE THE MOST </a:t>
            </a:r>
            <a:r>
              <a:rPr lang="en-US" sz="1600" b="1"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CUSTOMER SERVICE </a:t>
            </a:r>
            <a:r>
              <a:rPr lang="en-US" sz="1600"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OPPORTUNITIES AND AROUND </a:t>
            </a:r>
            <a:r>
              <a:rPr lang="en-US" sz="1600" b="1"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500 MILLION TWEETS PER DAY</a:t>
            </a:r>
          </a:p>
        </p:txBody>
      </p:sp>
      <p:sp>
        <p:nvSpPr>
          <p:cNvPr id="5" name="Rectangle 4">
            <a:extLst>
              <a:ext uri="{FF2B5EF4-FFF2-40B4-BE49-F238E27FC236}">
                <a16:creationId xmlns:a16="http://schemas.microsoft.com/office/drawing/2014/main" id="{0A67E3E7-E7C3-7644-89F5-2FD4EB0439B7}"/>
              </a:ext>
            </a:extLst>
          </p:cNvPr>
          <p:cNvSpPr/>
          <p:nvPr/>
        </p:nvSpPr>
        <p:spPr>
          <a:xfrm>
            <a:off x="4575024" y="3233477"/>
            <a:ext cx="7409817" cy="792575"/>
          </a:xfrm>
          <a:prstGeom prst="rect">
            <a:avLst/>
          </a:prstGeom>
        </p:spPr>
        <p:txBody>
          <a:bodyPr wrap="square">
            <a:spAutoFit/>
          </a:bodyPr>
          <a:lstStyle/>
          <a:p>
            <a:pPr>
              <a:lnSpc>
                <a:spcPct val="150000"/>
              </a:lnSpc>
            </a:pPr>
            <a:r>
              <a:rPr lang="en-US" sz="1600"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INSTAGRAM USERS UPLOAD AN AVERAGE </a:t>
            </a:r>
            <a:r>
              <a:rPr lang="en-US" sz="1600" b="1"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OF 60 MILLION </a:t>
            </a:r>
            <a:r>
              <a:rPr lang="en-US" sz="1600" spc="38" dirty="0">
                <a:solidFill>
                  <a:schemeClr val="tx1">
                    <a:lumMod val="50000"/>
                    <a:lumOff val="50000"/>
                  </a:schemeClr>
                </a:solidFill>
                <a:latin typeface="Montserrat" panose="02000505000000020004" pitchFamily="2" charset="77"/>
                <a:ea typeface="Open Sans Light" panose="020B0306030504020204" pitchFamily="34" charset="0"/>
                <a:cs typeface="Arial" panose="020B0604020202020204" pitchFamily="34" charset="0"/>
              </a:rPr>
              <a:t>PHOTOS TO THE PLATFORM EVERY DAY</a:t>
            </a:r>
          </a:p>
        </p:txBody>
      </p:sp>
      <p:sp>
        <p:nvSpPr>
          <p:cNvPr id="6" name="object 4">
            <a:extLst>
              <a:ext uri="{FF2B5EF4-FFF2-40B4-BE49-F238E27FC236}">
                <a16:creationId xmlns:a16="http://schemas.microsoft.com/office/drawing/2014/main" id="{7012557E-58AA-9F47-A41F-6CF2E485B101}"/>
              </a:ext>
            </a:extLst>
          </p:cNvPr>
          <p:cNvSpPr/>
          <p:nvPr/>
        </p:nvSpPr>
        <p:spPr>
          <a:xfrm>
            <a:off x="788940" y="1906572"/>
            <a:ext cx="406242" cy="840947"/>
          </a:xfrm>
          <a:custGeom>
            <a:avLst/>
            <a:gdLst/>
            <a:ahLst/>
            <a:cxnLst/>
            <a:rect l="l" t="t" r="r" b="b"/>
            <a:pathLst>
              <a:path w="398780" h="825500">
                <a:moveTo>
                  <a:pt x="244882" y="396385"/>
                </a:moveTo>
                <a:lnTo>
                  <a:pt x="85379" y="396385"/>
                </a:lnTo>
                <a:lnTo>
                  <a:pt x="85379" y="825294"/>
                </a:lnTo>
                <a:lnTo>
                  <a:pt x="244882" y="825294"/>
                </a:lnTo>
                <a:lnTo>
                  <a:pt x="244882" y="396385"/>
                </a:lnTo>
                <a:close/>
              </a:path>
              <a:path w="398780" h="825500">
                <a:moveTo>
                  <a:pt x="381318" y="272672"/>
                </a:moveTo>
                <a:lnTo>
                  <a:pt x="0" y="272672"/>
                </a:lnTo>
                <a:lnTo>
                  <a:pt x="0" y="396385"/>
                </a:lnTo>
                <a:lnTo>
                  <a:pt x="371507" y="396385"/>
                </a:lnTo>
                <a:lnTo>
                  <a:pt x="381318" y="272672"/>
                </a:lnTo>
                <a:close/>
              </a:path>
              <a:path w="398780" h="825500">
                <a:moveTo>
                  <a:pt x="244882" y="0"/>
                </a:moveTo>
                <a:lnTo>
                  <a:pt x="200334" y="4522"/>
                </a:lnTo>
                <a:lnTo>
                  <a:pt x="135750" y="36867"/>
                </a:lnTo>
                <a:lnTo>
                  <a:pt x="97182" y="91666"/>
                </a:lnTo>
                <a:lnTo>
                  <a:pt x="85930" y="159314"/>
                </a:lnTo>
                <a:lnTo>
                  <a:pt x="85379" y="189659"/>
                </a:lnTo>
                <a:lnTo>
                  <a:pt x="85379" y="272672"/>
                </a:lnTo>
                <a:lnTo>
                  <a:pt x="244882" y="272672"/>
                </a:lnTo>
                <a:lnTo>
                  <a:pt x="244882" y="176581"/>
                </a:lnTo>
                <a:lnTo>
                  <a:pt x="250111" y="155442"/>
                </a:lnTo>
                <a:lnTo>
                  <a:pt x="264094" y="141524"/>
                </a:lnTo>
                <a:lnTo>
                  <a:pt x="284277" y="133873"/>
                </a:lnTo>
                <a:lnTo>
                  <a:pt x="308105" y="131535"/>
                </a:lnTo>
                <a:lnTo>
                  <a:pt x="378656" y="131535"/>
                </a:lnTo>
                <a:lnTo>
                  <a:pt x="398207" y="15078"/>
                </a:lnTo>
                <a:lnTo>
                  <a:pt x="389399" y="12722"/>
                </a:lnTo>
                <a:lnTo>
                  <a:pt x="361941" y="7539"/>
                </a:lnTo>
                <a:lnTo>
                  <a:pt x="314285" y="2355"/>
                </a:lnTo>
                <a:lnTo>
                  <a:pt x="244882" y="0"/>
                </a:lnTo>
                <a:close/>
              </a:path>
              <a:path w="398780" h="825500">
                <a:moveTo>
                  <a:pt x="378656" y="131535"/>
                </a:moveTo>
                <a:lnTo>
                  <a:pt x="308105" y="131535"/>
                </a:lnTo>
                <a:lnTo>
                  <a:pt x="327675" y="131693"/>
                </a:lnTo>
                <a:lnTo>
                  <a:pt x="341370" y="132804"/>
                </a:lnTo>
                <a:lnTo>
                  <a:pt x="355644" y="135820"/>
                </a:lnTo>
                <a:lnTo>
                  <a:pt x="376951" y="141692"/>
                </a:lnTo>
                <a:lnTo>
                  <a:pt x="378656" y="131535"/>
                </a:lnTo>
                <a:close/>
              </a:path>
            </a:pathLst>
          </a:custGeom>
          <a:solidFill>
            <a:schemeClr val="tx1">
              <a:lumMod val="50000"/>
              <a:lumOff val="50000"/>
            </a:schemeClr>
          </a:solidFill>
        </p:spPr>
        <p:txBody>
          <a:bodyPr wrap="square" lIns="0" tIns="0" rIns="0" bIns="0" rtlCol="0"/>
          <a:lstStyle/>
          <a:p>
            <a:endParaRPr sz="496">
              <a:solidFill>
                <a:sysClr val="windowText" lastClr="000000"/>
              </a:solidFill>
            </a:endParaRPr>
          </a:p>
        </p:txBody>
      </p:sp>
      <p:sp>
        <p:nvSpPr>
          <p:cNvPr id="12" name="object 14">
            <a:extLst>
              <a:ext uri="{FF2B5EF4-FFF2-40B4-BE49-F238E27FC236}">
                <a16:creationId xmlns:a16="http://schemas.microsoft.com/office/drawing/2014/main" id="{74FBE4A8-507C-2C44-88FB-4DA6159D67B2}"/>
              </a:ext>
            </a:extLst>
          </p:cNvPr>
          <p:cNvSpPr txBox="1"/>
          <p:nvPr/>
        </p:nvSpPr>
        <p:spPr>
          <a:xfrm>
            <a:off x="1417609" y="1922929"/>
            <a:ext cx="2047022" cy="3619564"/>
          </a:xfrm>
          <a:prstGeom prst="rect">
            <a:avLst/>
          </a:prstGeom>
        </p:spPr>
        <p:txBody>
          <a:bodyPr vert="horz" wrap="square" lIns="0" tIns="7794" rIns="0" bIns="0" rtlCol="0">
            <a:spAutoFit/>
          </a:bodyPr>
          <a:lstStyle/>
          <a:p>
            <a:pPr marL="5773">
              <a:lnSpc>
                <a:spcPts val="1664"/>
              </a:lnSpc>
              <a:spcBef>
                <a:spcPts val="62"/>
              </a:spcBef>
            </a:pPr>
            <a:r>
              <a:rPr sz="1800" b="1" spc="-14" dirty="0">
                <a:solidFill>
                  <a:schemeClr val="tx1">
                    <a:lumMod val="50000"/>
                    <a:lumOff val="50000"/>
                  </a:schemeClr>
                </a:solidFill>
                <a:latin typeface="Montserrat" panose="02000505000000020004" pitchFamily="2" charset="77"/>
                <a:cs typeface="OpenSans-Extrabold"/>
              </a:rPr>
              <a:t>2.</a:t>
            </a:r>
            <a:r>
              <a:rPr lang="en-US" sz="1800" b="1" spc="-14" dirty="0">
                <a:solidFill>
                  <a:schemeClr val="tx1">
                    <a:lumMod val="50000"/>
                    <a:lumOff val="50000"/>
                  </a:schemeClr>
                </a:solidFill>
                <a:latin typeface="Montserrat" panose="02000505000000020004" pitchFamily="2" charset="77"/>
                <a:cs typeface="OpenSans-Extrabold"/>
              </a:rPr>
              <a:t>3</a:t>
            </a:r>
            <a:r>
              <a:rPr sz="1800" b="1" spc="-95" dirty="0">
                <a:solidFill>
                  <a:schemeClr val="tx1">
                    <a:lumMod val="50000"/>
                    <a:lumOff val="50000"/>
                  </a:schemeClr>
                </a:solidFill>
                <a:latin typeface="Montserrat" panose="02000505000000020004" pitchFamily="2" charset="77"/>
                <a:cs typeface="OpenSans-Extrabold"/>
              </a:rPr>
              <a:t> </a:t>
            </a:r>
            <a:r>
              <a:rPr sz="1800" b="1" spc="-20" dirty="0">
                <a:solidFill>
                  <a:schemeClr val="tx1">
                    <a:lumMod val="50000"/>
                    <a:lumOff val="50000"/>
                  </a:schemeClr>
                </a:solidFill>
                <a:latin typeface="Montserrat" panose="02000505000000020004" pitchFamily="2" charset="77"/>
                <a:cs typeface="OpenSans-Extrabold"/>
              </a:rPr>
              <a:t>BILLION</a:t>
            </a:r>
            <a:endParaRPr sz="1800" dirty="0">
              <a:solidFill>
                <a:schemeClr val="tx1">
                  <a:lumMod val="50000"/>
                  <a:lumOff val="50000"/>
                </a:schemeClr>
              </a:solidFill>
              <a:latin typeface="Montserrat" panose="02000505000000020004" pitchFamily="2" charset="77"/>
              <a:cs typeface="OpenSans-Extrabold"/>
            </a:endParaRPr>
          </a:p>
          <a:p>
            <a:pPr marL="5773">
              <a:lnSpc>
                <a:spcPts val="1829"/>
              </a:lnSpc>
            </a:pPr>
            <a:r>
              <a:rPr sz="1800" b="1" spc="-23" dirty="0">
                <a:solidFill>
                  <a:schemeClr val="tx1">
                    <a:lumMod val="50000"/>
                    <a:lumOff val="50000"/>
                  </a:schemeClr>
                </a:solidFill>
                <a:latin typeface="Montserrat" panose="02000505000000020004" pitchFamily="2" charset="77"/>
                <a:cs typeface="OpenSans-Extrabold"/>
              </a:rPr>
              <a:t>MONTHLY</a:t>
            </a:r>
            <a:endParaRPr sz="1800" dirty="0">
              <a:solidFill>
                <a:schemeClr val="tx1">
                  <a:lumMod val="50000"/>
                  <a:lumOff val="50000"/>
                </a:schemeClr>
              </a:solidFill>
              <a:latin typeface="Montserrat" panose="02000505000000020004" pitchFamily="2" charset="77"/>
              <a:cs typeface="OpenSans-Extrabold"/>
            </a:endParaRPr>
          </a:p>
          <a:p>
            <a:pPr marL="5773">
              <a:lnSpc>
                <a:spcPts val="1424"/>
              </a:lnSpc>
            </a:pPr>
            <a:r>
              <a:rPr sz="1600" b="1" spc="-20" dirty="0">
                <a:solidFill>
                  <a:schemeClr val="tx1">
                    <a:lumMod val="50000"/>
                    <a:lumOff val="50000"/>
                  </a:schemeClr>
                </a:solidFill>
                <a:latin typeface="Montserrat" panose="02000505000000020004" pitchFamily="2" charset="77"/>
                <a:cs typeface="OpenSans-Extrabold"/>
              </a:rPr>
              <a:t>ACTIVE</a:t>
            </a:r>
            <a:r>
              <a:rPr sz="1600" b="1" spc="-80" dirty="0">
                <a:solidFill>
                  <a:schemeClr val="tx1">
                    <a:lumMod val="50000"/>
                    <a:lumOff val="50000"/>
                  </a:schemeClr>
                </a:solidFill>
                <a:latin typeface="Montserrat" panose="02000505000000020004" pitchFamily="2" charset="77"/>
                <a:cs typeface="OpenSans-Extrabold"/>
              </a:rPr>
              <a:t> </a:t>
            </a:r>
            <a:r>
              <a:rPr sz="1600" b="1" spc="-25" dirty="0">
                <a:solidFill>
                  <a:schemeClr val="tx1">
                    <a:lumMod val="50000"/>
                    <a:lumOff val="50000"/>
                  </a:schemeClr>
                </a:solidFill>
                <a:latin typeface="Montserrat" panose="02000505000000020004" pitchFamily="2" charset="77"/>
                <a:cs typeface="OpenSans-Extrabold"/>
              </a:rPr>
              <a:t>USERS</a:t>
            </a:r>
            <a:endParaRPr lang="en-US" sz="1999" dirty="0">
              <a:solidFill>
                <a:schemeClr val="tx1">
                  <a:lumMod val="50000"/>
                  <a:lumOff val="50000"/>
                </a:schemeClr>
              </a:solidFill>
              <a:latin typeface="Montserrat" panose="02000505000000020004" pitchFamily="2" charset="77"/>
              <a:cs typeface="Times New Roman"/>
            </a:endParaRPr>
          </a:p>
          <a:p>
            <a:pPr>
              <a:lnSpc>
                <a:spcPct val="100000"/>
              </a:lnSpc>
            </a:pPr>
            <a:endParaRPr lang="en-US" sz="1999" dirty="0">
              <a:solidFill>
                <a:schemeClr val="tx1">
                  <a:lumMod val="50000"/>
                  <a:lumOff val="50000"/>
                </a:schemeClr>
              </a:solidFill>
              <a:latin typeface="Montserrat" panose="02000505000000020004" pitchFamily="2" charset="77"/>
              <a:cs typeface="Times New Roman"/>
            </a:endParaRPr>
          </a:p>
          <a:p>
            <a:pPr>
              <a:lnSpc>
                <a:spcPct val="100000"/>
              </a:lnSpc>
            </a:pPr>
            <a:endParaRPr sz="1999" dirty="0">
              <a:solidFill>
                <a:schemeClr val="tx1">
                  <a:lumMod val="50000"/>
                  <a:lumOff val="50000"/>
                </a:schemeClr>
              </a:solidFill>
              <a:latin typeface="Montserrat" panose="02000505000000020004" pitchFamily="2" charset="77"/>
              <a:cs typeface="Times New Roman"/>
            </a:endParaRPr>
          </a:p>
          <a:p>
            <a:pPr marL="5773">
              <a:lnSpc>
                <a:spcPts val="1512"/>
              </a:lnSpc>
              <a:spcBef>
                <a:spcPts val="1089"/>
              </a:spcBef>
            </a:pPr>
            <a:r>
              <a:rPr lang="en-US" sz="1800" b="1" spc="-9" dirty="0">
                <a:solidFill>
                  <a:schemeClr val="tx1">
                    <a:lumMod val="50000"/>
                    <a:lumOff val="50000"/>
                  </a:schemeClr>
                </a:solidFill>
                <a:latin typeface="Montserrat" panose="02000505000000020004" pitchFamily="2" charset="77"/>
                <a:cs typeface="OpenSans-Extrabold"/>
              </a:rPr>
              <a:t>1 BILLION</a:t>
            </a:r>
            <a:endParaRPr sz="1800" dirty="0">
              <a:solidFill>
                <a:schemeClr val="tx1">
                  <a:lumMod val="50000"/>
                  <a:lumOff val="50000"/>
                </a:schemeClr>
              </a:solidFill>
              <a:latin typeface="Montserrat" panose="02000505000000020004" pitchFamily="2" charset="77"/>
              <a:cs typeface="OpenSans-Extrabold"/>
            </a:endParaRPr>
          </a:p>
          <a:p>
            <a:pPr marL="5773">
              <a:lnSpc>
                <a:spcPts val="1841"/>
              </a:lnSpc>
            </a:pPr>
            <a:r>
              <a:rPr sz="1800" b="1" spc="-23" dirty="0">
                <a:solidFill>
                  <a:schemeClr val="tx1">
                    <a:lumMod val="50000"/>
                    <a:lumOff val="50000"/>
                  </a:schemeClr>
                </a:solidFill>
                <a:latin typeface="Montserrat" panose="02000505000000020004" pitchFamily="2" charset="77"/>
                <a:cs typeface="OpenSans-Extrabold"/>
              </a:rPr>
              <a:t>MONTHLY</a:t>
            </a:r>
            <a:endParaRPr sz="1800" dirty="0">
              <a:solidFill>
                <a:schemeClr val="tx1">
                  <a:lumMod val="50000"/>
                  <a:lumOff val="50000"/>
                </a:schemeClr>
              </a:solidFill>
              <a:latin typeface="Montserrat" panose="02000505000000020004" pitchFamily="2" charset="77"/>
              <a:cs typeface="OpenSans-Extrabold"/>
            </a:endParaRPr>
          </a:p>
          <a:p>
            <a:pPr marL="5773">
              <a:lnSpc>
                <a:spcPts val="1424"/>
              </a:lnSpc>
            </a:pPr>
            <a:r>
              <a:rPr sz="1600" b="1" spc="-20" dirty="0">
                <a:solidFill>
                  <a:schemeClr val="tx1">
                    <a:lumMod val="50000"/>
                    <a:lumOff val="50000"/>
                  </a:schemeClr>
                </a:solidFill>
                <a:latin typeface="Montserrat" panose="02000505000000020004" pitchFamily="2" charset="77"/>
                <a:cs typeface="OpenSans-Extrabold"/>
              </a:rPr>
              <a:t>ACTIVE</a:t>
            </a:r>
            <a:r>
              <a:rPr sz="1600" b="1" spc="-80" dirty="0">
                <a:solidFill>
                  <a:schemeClr val="tx1">
                    <a:lumMod val="50000"/>
                    <a:lumOff val="50000"/>
                  </a:schemeClr>
                </a:solidFill>
                <a:latin typeface="Montserrat" panose="02000505000000020004" pitchFamily="2" charset="77"/>
                <a:cs typeface="OpenSans-Extrabold"/>
              </a:rPr>
              <a:t> </a:t>
            </a:r>
            <a:r>
              <a:rPr sz="1600" b="1" spc="-25" dirty="0">
                <a:solidFill>
                  <a:schemeClr val="tx1">
                    <a:lumMod val="50000"/>
                    <a:lumOff val="50000"/>
                  </a:schemeClr>
                </a:solidFill>
                <a:latin typeface="Montserrat" panose="02000505000000020004" pitchFamily="2" charset="77"/>
                <a:cs typeface="OpenSans-Extrabold"/>
              </a:rPr>
              <a:t>USERS</a:t>
            </a:r>
            <a:endParaRPr sz="1600" dirty="0">
              <a:solidFill>
                <a:schemeClr val="tx1">
                  <a:lumMod val="50000"/>
                  <a:lumOff val="50000"/>
                </a:schemeClr>
              </a:solidFill>
              <a:latin typeface="Montserrat" panose="02000505000000020004" pitchFamily="2" charset="77"/>
              <a:cs typeface="OpenSans-Extrabold"/>
            </a:endParaRPr>
          </a:p>
          <a:p>
            <a:pPr>
              <a:lnSpc>
                <a:spcPct val="100000"/>
              </a:lnSpc>
            </a:pPr>
            <a:endParaRPr lang="en-US" sz="2800" dirty="0">
              <a:solidFill>
                <a:schemeClr val="tx1">
                  <a:lumMod val="50000"/>
                  <a:lumOff val="50000"/>
                </a:schemeClr>
              </a:solidFill>
              <a:latin typeface="Montserrat" panose="02000505000000020004" pitchFamily="2" charset="77"/>
              <a:cs typeface="Times New Roman"/>
            </a:endParaRPr>
          </a:p>
          <a:p>
            <a:pPr>
              <a:lnSpc>
                <a:spcPct val="100000"/>
              </a:lnSpc>
            </a:pPr>
            <a:endParaRPr lang="en-US" sz="2400" dirty="0">
              <a:solidFill>
                <a:schemeClr val="tx1">
                  <a:lumMod val="50000"/>
                  <a:lumOff val="50000"/>
                </a:schemeClr>
              </a:solidFill>
              <a:latin typeface="Montserrat" panose="02000505000000020004" pitchFamily="2" charset="77"/>
              <a:cs typeface="Times New Roman"/>
            </a:endParaRPr>
          </a:p>
          <a:p>
            <a:pPr marL="5773">
              <a:lnSpc>
                <a:spcPts val="1512"/>
              </a:lnSpc>
              <a:spcBef>
                <a:spcPts val="1155"/>
              </a:spcBef>
            </a:pPr>
            <a:r>
              <a:rPr sz="1800" b="1" spc="-9" dirty="0">
                <a:solidFill>
                  <a:schemeClr val="tx1">
                    <a:lumMod val="50000"/>
                    <a:lumOff val="50000"/>
                  </a:schemeClr>
                </a:solidFill>
                <a:latin typeface="Montserrat" panose="02000505000000020004" pitchFamily="2" charset="77"/>
                <a:cs typeface="OpenSans-Extrabold"/>
              </a:rPr>
              <a:t>330</a:t>
            </a:r>
            <a:r>
              <a:rPr sz="1800" b="1" spc="-86" dirty="0">
                <a:solidFill>
                  <a:schemeClr val="tx1">
                    <a:lumMod val="50000"/>
                    <a:lumOff val="50000"/>
                  </a:schemeClr>
                </a:solidFill>
                <a:latin typeface="Montserrat" panose="02000505000000020004" pitchFamily="2" charset="77"/>
                <a:cs typeface="OpenSans-Extrabold"/>
              </a:rPr>
              <a:t> </a:t>
            </a:r>
            <a:r>
              <a:rPr sz="1800" b="1" spc="-18" dirty="0">
                <a:solidFill>
                  <a:schemeClr val="tx1">
                    <a:lumMod val="50000"/>
                    <a:lumOff val="50000"/>
                  </a:schemeClr>
                </a:solidFill>
                <a:latin typeface="Montserrat" panose="02000505000000020004" pitchFamily="2" charset="77"/>
                <a:cs typeface="OpenSans-Extrabold"/>
              </a:rPr>
              <a:t>MILLION</a:t>
            </a:r>
            <a:endParaRPr sz="1800" dirty="0">
              <a:solidFill>
                <a:schemeClr val="tx1">
                  <a:lumMod val="50000"/>
                  <a:lumOff val="50000"/>
                </a:schemeClr>
              </a:solidFill>
              <a:latin typeface="Montserrat" panose="02000505000000020004" pitchFamily="2" charset="77"/>
              <a:cs typeface="OpenSans-Extrabold"/>
            </a:endParaRPr>
          </a:p>
          <a:p>
            <a:pPr marL="5773">
              <a:lnSpc>
                <a:spcPts val="1841"/>
              </a:lnSpc>
            </a:pPr>
            <a:r>
              <a:rPr sz="1800" b="1" spc="-23" dirty="0">
                <a:solidFill>
                  <a:schemeClr val="tx1">
                    <a:lumMod val="50000"/>
                    <a:lumOff val="50000"/>
                  </a:schemeClr>
                </a:solidFill>
                <a:latin typeface="Montserrat" panose="02000505000000020004" pitchFamily="2" charset="77"/>
                <a:cs typeface="OpenSans-Extrabold"/>
              </a:rPr>
              <a:t>MONTHLY</a:t>
            </a:r>
            <a:endParaRPr sz="1800" dirty="0">
              <a:solidFill>
                <a:schemeClr val="tx1">
                  <a:lumMod val="50000"/>
                  <a:lumOff val="50000"/>
                </a:schemeClr>
              </a:solidFill>
              <a:latin typeface="Montserrat" panose="02000505000000020004" pitchFamily="2" charset="77"/>
              <a:cs typeface="OpenSans-Extrabold"/>
            </a:endParaRPr>
          </a:p>
          <a:p>
            <a:pPr marL="5773">
              <a:lnSpc>
                <a:spcPts val="1424"/>
              </a:lnSpc>
            </a:pPr>
            <a:r>
              <a:rPr sz="1600" b="1" spc="-20" dirty="0">
                <a:solidFill>
                  <a:schemeClr val="tx1">
                    <a:lumMod val="50000"/>
                    <a:lumOff val="50000"/>
                  </a:schemeClr>
                </a:solidFill>
                <a:latin typeface="Montserrat" panose="02000505000000020004" pitchFamily="2" charset="77"/>
                <a:cs typeface="OpenSans-Extrabold"/>
              </a:rPr>
              <a:t>ACTIVE</a:t>
            </a:r>
            <a:r>
              <a:rPr sz="1600" b="1" spc="-80" dirty="0">
                <a:solidFill>
                  <a:schemeClr val="tx1">
                    <a:lumMod val="50000"/>
                    <a:lumOff val="50000"/>
                  </a:schemeClr>
                </a:solidFill>
                <a:latin typeface="Montserrat" panose="02000505000000020004" pitchFamily="2" charset="77"/>
                <a:cs typeface="OpenSans-Extrabold"/>
              </a:rPr>
              <a:t> </a:t>
            </a:r>
            <a:r>
              <a:rPr sz="1600" b="1" spc="-25" dirty="0">
                <a:solidFill>
                  <a:schemeClr val="tx1">
                    <a:lumMod val="50000"/>
                    <a:lumOff val="50000"/>
                  </a:schemeClr>
                </a:solidFill>
                <a:latin typeface="Montserrat" panose="02000505000000020004" pitchFamily="2" charset="77"/>
                <a:cs typeface="OpenSans-Extrabold"/>
              </a:rPr>
              <a:t>USERS</a:t>
            </a:r>
            <a:endParaRPr sz="1600" dirty="0">
              <a:solidFill>
                <a:schemeClr val="tx1">
                  <a:lumMod val="50000"/>
                  <a:lumOff val="50000"/>
                </a:schemeClr>
              </a:solidFill>
              <a:latin typeface="Montserrat" panose="02000505000000020004" pitchFamily="2" charset="77"/>
              <a:cs typeface="OpenSans-Extrabold"/>
            </a:endParaRPr>
          </a:p>
        </p:txBody>
      </p:sp>
      <p:sp>
        <p:nvSpPr>
          <p:cNvPr id="13" name="object 13">
            <a:extLst>
              <a:ext uri="{FF2B5EF4-FFF2-40B4-BE49-F238E27FC236}">
                <a16:creationId xmlns:a16="http://schemas.microsoft.com/office/drawing/2014/main" id="{E78B35F6-E11F-0841-82AB-58FB5FDAB053}"/>
              </a:ext>
            </a:extLst>
          </p:cNvPr>
          <p:cNvSpPr/>
          <p:nvPr/>
        </p:nvSpPr>
        <p:spPr>
          <a:xfrm>
            <a:off x="2947496" y="2255639"/>
            <a:ext cx="1453766" cy="0"/>
          </a:xfrm>
          <a:custGeom>
            <a:avLst/>
            <a:gdLst/>
            <a:ahLst/>
            <a:cxnLst/>
            <a:rect l="l" t="t" r="r" b="b"/>
            <a:pathLst>
              <a:path w="2120265">
                <a:moveTo>
                  <a:pt x="0" y="0"/>
                </a:moveTo>
                <a:lnTo>
                  <a:pt x="2119673" y="0"/>
                </a:lnTo>
              </a:path>
            </a:pathLst>
          </a:custGeom>
          <a:ln w="20941">
            <a:solidFill>
              <a:schemeClr val="tx1"/>
            </a:solidFill>
          </a:ln>
        </p:spPr>
        <p:txBody>
          <a:bodyPr wrap="square" lIns="0" tIns="0" rIns="0" bIns="0" rtlCol="0"/>
          <a:lstStyle/>
          <a:p>
            <a:endParaRPr sz="496">
              <a:solidFill>
                <a:sysClr val="windowText" lastClr="000000"/>
              </a:solidFill>
            </a:endParaRPr>
          </a:p>
        </p:txBody>
      </p:sp>
      <p:sp>
        <p:nvSpPr>
          <p:cNvPr id="14" name="object 16">
            <a:extLst>
              <a:ext uri="{FF2B5EF4-FFF2-40B4-BE49-F238E27FC236}">
                <a16:creationId xmlns:a16="http://schemas.microsoft.com/office/drawing/2014/main" id="{B662756F-45D7-4047-AC76-F6075C95021A}"/>
              </a:ext>
            </a:extLst>
          </p:cNvPr>
          <p:cNvSpPr/>
          <p:nvPr/>
        </p:nvSpPr>
        <p:spPr>
          <a:xfrm>
            <a:off x="2947496" y="3517267"/>
            <a:ext cx="1453766" cy="0"/>
          </a:xfrm>
          <a:custGeom>
            <a:avLst/>
            <a:gdLst/>
            <a:ahLst/>
            <a:cxnLst/>
            <a:rect l="l" t="t" r="r" b="b"/>
            <a:pathLst>
              <a:path w="2120265">
                <a:moveTo>
                  <a:pt x="0" y="0"/>
                </a:moveTo>
                <a:lnTo>
                  <a:pt x="2119673" y="0"/>
                </a:lnTo>
              </a:path>
            </a:pathLst>
          </a:custGeom>
          <a:ln w="20941">
            <a:solidFill>
              <a:schemeClr val="tx1"/>
            </a:solidFill>
          </a:ln>
        </p:spPr>
        <p:txBody>
          <a:bodyPr wrap="square" lIns="0" tIns="0" rIns="0" bIns="0" rtlCol="0"/>
          <a:lstStyle/>
          <a:p>
            <a:endParaRPr sz="496">
              <a:solidFill>
                <a:sysClr val="windowText" lastClr="000000"/>
              </a:solidFill>
            </a:endParaRPr>
          </a:p>
        </p:txBody>
      </p:sp>
      <p:sp>
        <p:nvSpPr>
          <p:cNvPr id="15" name="object 18">
            <a:extLst>
              <a:ext uri="{FF2B5EF4-FFF2-40B4-BE49-F238E27FC236}">
                <a16:creationId xmlns:a16="http://schemas.microsoft.com/office/drawing/2014/main" id="{6FFFE8EF-BC85-7041-BE03-41DB44A41B27}"/>
              </a:ext>
            </a:extLst>
          </p:cNvPr>
          <p:cNvSpPr/>
          <p:nvPr/>
        </p:nvSpPr>
        <p:spPr>
          <a:xfrm flipV="1">
            <a:off x="2988579" y="4783824"/>
            <a:ext cx="1371600" cy="45719"/>
          </a:xfrm>
          <a:custGeom>
            <a:avLst/>
            <a:gdLst/>
            <a:ahLst/>
            <a:cxnLst/>
            <a:rect l="l" t="t" r="r" b="b"/>
            <a:pathLst>
              <a:path w="2120265">
                <a:moveTo>
                  <a:pt x="0" y="0"/>
                </a:moveTo>
                <a:lnTo>
                  <a:pt x="2119673" y="0"/>
                </a:lnTo>
              </a:path>
            </a:pathLst>
          </a:custGeom>
          <a:ln w="20941">
            <a:solidFill>
              <a:schemeClr val="tx1"/>
            </a:solidFill>
          </a:ln>
        </p:spPr>
        <p:txBody>
          <a:bodyPr wrap="square" lIns="0" tIns="0" rIns="0" bIns="0" rtlCol="0"/>
          <a:lstStyle/>
          <a:p>
            <a:endParaRPr sz="496">
              <a:solidFill>
                <a:sysClr val="windowText" lastClr="000000"/>
              </a:solidFill>
            </a:endParaRPr>
          </a:p>
        </p:txBody>
      </p:sp>
      <p:sp>
        <p:nvSpPr>
          <p:cNvPr id="16" name="object 9">
            <a:extLst>
              <a:ext uri="{FF2B5EF4-FFF2-40B4-BE49-F238E27FC236}">
                <a16:creationId xmlns:a16="http://schemas.microsoft.com/office/drawing/2014/main" id="{56C7505E-BFAB-5D4E-9A8C-809AABBFF2D0}"/>
              </a:ext>
            </a:extLst>
          </p:cNvPr>
          <p:cNvSpPr/>
          <p:nvPr/>
        </p:nvSpPr>
        <p:spPr>
          <a:xfrm>
            <a:off x="615345" y="3314880"/>
            <a:ext cx="634232" cy="634232"/>
          </a:xfrm>
          <a:custGeom>
            <a:avLst/>
            <a:gdLst/>
            <a:ahLst/>
            <a:cxnLst/>
            <a:rect l="l" t="t" r="r" b="b"/>
            <a:pathLst>
              <a:path w="696594" h="696595">
                <a:moveTo>
                  <a:pt x="348471" y="0"/>
                </a:moveTo>
                <a:lnTo>
                  <a:pt x="254826" y="446"/>
                </a:lnTo>
                <a:lnTo>
                  <a:pt x="204852" y="2282"/>
                </a:lnTo>
                <a:lnTo>
                  <a:pt x="156698" y="7789"/>
                </a:lnTo>
                <a:lnTo>
                  <a:pt x="120017" y="18439"/>
                </a:lnTo>
                <a:lnTo>
                  <a:pt x="73292" y="45445"/>
                </a:lnTo>
                <a:lnTo>
                  <a:pt x="45513" y="73146"/>
                </a:lnTo>
                <a:lnTo>
                  <a:pt x="18449" y="120446"/>
                </a:lnTo>
                <a:lnTo>
                  <a:pt x="4288" y="179118"/>
                </a:lnTo>
                <a:lnTo>
                  <a:pt x="1329" y="229594"/>
                </a:lnTo>
                <a:lnTo>
                  <a:pt x="153" y="292286"/>
                </a:lnTo>
                <a:lnTo>
                  <a:pt x="0" y="348460"/>
                </a:lnTo>
                <a:lnTo>
                  <a:pt x="156" y="405394"/>
                </a:lnTo>
                <a:lnTo>
                  <a:pt x="1329" y="466908"/>
                </a:lnTo>
                <a:lnTo>
                  <a:pt x="4288" y="517424"/>
                </a:lnTo>
                <a:lnTo>
                  <a:pt x="12584" y="559084"/>
                </a:lnTo>
                <a:lnTo>
                  <a:pt x="34674" y="608525"/>
                </a:lnTo>
                <a:lnTo>
                  <a:pt x="58940" y="637991"/>
                </a:lnTo>
                <a:lnTo>
                  <a:pt x="103497" y="670844"/>
                </a:lnTo>
                <a:lnTo>
                  <a:pt x="156698" y="688846"/>
                </a:lnTo>
                <a:lnTo>
                  <a:pt x="204852" y="694073"/>
                </a:lnTo>
                <a:lnTo>
                  <a:pt x="254826" y="695969"/>
                </a:lnTo>
                <a:lnTo>
                  <a:pt x="348471" y="696366"/>
                </a:lnTo>
                <a:lnTo>
                  <a:pt x="441468" y="695969"/>
                </a:lnTo>
                <a:lnTo>
                  <a:pt x="492089" y="694073"/>
                </a:lnTo>
                <a:lnTo>
                  <a:pt x="539491" y="688846"/>
                </a:lnTo>
                <a:lnTo>
                  <a:pt x="576055" y="678052"/>
                </a:lnTo>
                <a:lnTo>
                  <a:pt x="623457" y="651230"/>
                </a:lnTo>
                <a:lnTo>
                  <a:pt x="641708" y="633844"/>
                </a:lnTo>
                <a:lnTo>
                  <a:pt x="348471" y="633844"/>
                </a:lnTo>
                <a:lnTo>
                  <a:pt x="256917" y="633378"/>
                </a:lnTo>
                <a:lnTo>
                  <a:pt x="207857" y="631404"/>
                </a:lnTo>
                <a:lnTo>
                  <a:pt x="167066" y="626833"/>
                </a:lnTo>
                <a:lnTo>
                  <a:pt x="121629" y="608970"/>
                </a:lnTo>
                <a:lnTo>
                  <a:pt x="87886" y="575231"/>
                </a:lnTo>
                <a:lnTo>
                  <a:pt x="69647" y="529418"/>
                </a:lnTo>
                <a:lnTo>
                  <a:pt x="64940" y="488937"/>
                </a:lnTo>
                <a:lnTo>
                  <a:pt x="63265" y="439777"/>
                </a:lnTo>
                <a:lnTo>
                  <a:pt x="62657" y="348460"/>
                </a:lnTo>
                <a:lnTo>
                  <a:pt x="62827" y="291278"/>
                </a:lnTo>
                <a:lnTo>
                  <a:pt x="63982" y="231969"/>
                </a:lnTo>
                <a:lnTo>
                  <a:pt x="66765" y="184882"/>
                </a:lnTo>
                <a:lnTo>
                  <a:pt x="77243" y="142896"/>
                </a:lnTo>
                <a:lnTo>
                  <a:pt x="103138" y="102845"/>
                </a:lnTo>
                <a:lnTo>
                  <a:pt x="142917" y="76814"/>
                </a:lnTo>
                <a:lnTo>
                  <a:pt x="184933" y="66814"/>
                </a:lnTo>
                <a:lnTo>
                  <a:pt x="232159" y="64044"/>
                </a:lnTo>
                <a:lnTo>
                  <a:pt x="642079" y="63076"/>
                </a:lnTo>
                <a:lnTo>
                  <a:pt x="638001" y="58500"/>
                </a:lnTo>
                <a:lnTo>
                  <a:pt x="592696" y="25869"/>
                </a:lnTo>
                <a:lnTo>
                  <a:pt x="539491" y="7789"/>
                </a:lnTo>
                <a:lnTo>
                  <a:pt x="492089" y="2282"/>
                </a:lnTo>
                <a:lnTo>
                  <a:pt x="441468" y="446"/>
                </a:lnTo>
                <a:lnTo>
                  <a:pt x="405287" y="96"/>
                </a:lnTo>
                <a:lnTo>
                  <a:pt x="348471" y="0"/>
                </a:lnTo>
                <a:close/>
              </a:path>
              <a:path w="696594" h="696595">
                <a:moveTo>
                  <a:pt x="642079" y="63076"/>
                </a:moveTo>
                <a:lnTo>
                  <a:pt x="348471" y="63076"/>
                </a:lnTo>
                <a:lnTo>
                  <a:pt x="404253" y="63166"/>
                </a:lnTo>
                <a:lnTo>
                  <a:pt x="464541" y="64044"/>
                </a:lnTo>
                <a:lnTo>
                  <a:pt x="511452" y="66814"/>
                </a:lnTo>
                <a:lnTo>
                  <a:pt x="553166" y="76814"/>
                </a:lnTo>
                <a:lnTo>
                  <a:pt x="593657" y="102845"/>
                </a:lnTo>
                <a:lnTo>
                  <a:pt x="619687" y="142896"/>
                </a:lnTo>
                <a:lnTo>
                  <a:pt x="629930" y="184882"/>
                </a:lnTo>
                <a:lnTo>
                  <a:pt x="632763" y="231969"/>
                </a:lnTo>
                <a:lnTo>
                  <a:pt x="633396" y="291278"/>
                </a:lnTo>
                <a:lnTo>
                  <a:pt x="633396" y="405394"/>
                </a:lnTo>
                <a:lnTo>
                  <a:pt x="633229" y="439777"/>
                </a:lnTo>
                <a:lnTo>
                  <a:pt x="631855" y="488937"/>
                </a:lnTo>
                <a:lnTo>
                  <a:pt x="626894" y="529418"/>
                </a:lnTo>
                <a:lnTo>
                  <a:pt x="608926" y="575231"/>
                </a:lnTo>
                <a:lnTo>
                  <a:pt x="575127" y="608970"/>
                </a:lnTo>
                <a:lnTo>
                  <a:pt x="529102" y="626833"/>
                </a:lnTo>
                <a:lnTo>
                  <a:pt x="488948" y="631404"/>
                </a:lnTo>
                <a:lnTo>
                  <a:pt x="439626" y="633378"/>
                </a:lnTo>
                <a:lnTo>
                  <a:pt x="348471" y="633844"/>
                </a:lnTo>
                <a:lnTo>
                  <a:pt x="641708" y="633844"/>
                </a:lnTo>
                <a:lnTo>
                  <a:pt x="670609" y="593015"/>
                </a:lnTo>
                <a:lnTo>
                  <a:pt x="688693" y="539648"/>
                </a:lnTo>
                <a:lnTo>
                  <a:pt x="694502" y="491660"/>
                </a:lnTo>
                <a:lnTo>
                  <a:pt x="695885" y="441515"/>
                </a:lnTo>
                <a:lnTo>
                  <a:pt x="696058" y="405394"/>
                </a:lnTo>
                <a:lnTo>
                  <a:pt x="696058" y="291278"/>
                </a:lnTo>
                <a:lnTo>
                  <a:pt x="695416" y="229594"/>
                </a:lnTo>
                <a:lnTo>
                  <a:pt x="692209" y="179118"/>
                </a:lnTo>
                <a:lnTo>
                  <a:pt x="683862" y="137712"/>
                </a:lnTo>
                <a:lnTo>
                  <a:pt x="661837" y="88126"/>
                </a:lnTo>
                <a:lnTo>
                  <a:pt x="651052" y="73146"/>
                </a:lnTo>
                <a:lnTo>
                  <a:pt x="642079" y="63076"/>
                </a:lnTo>
                <a:close/>
              </a:path>
            </a:pathLst>
          </a:custGeom>
          <a:solidFill>
            <a:schemeClr val="tx1">
              <a:lumMod val="50000"/>
              <a:lumOff val="50000"/>
            </a:schemeClr>
          </a:solidFill>
        </p:spPr>
        <p:txBody>
          <a:bodyPr wrap="square" lIns="0" tIns="0" rIns="0" bIns="0" rtlCol="0"/>
          <a:lstStyle/>
          <a:p>
            <a:endParaRPr sz="496">
              <a:solidFill>
                <a:sysClr val="windowText" lastClr="000000"/>
              </a:solidFill>
            </a:endParaRPr>
          </a:p>
        </p:txBody>
      </p:sp>
      <p:sp>
        <p:nvSpPr>
          <p:cNvPr id="17" name="object 11">
            <a:extLst>
              <a:ext uri="{FF2B5EF4-FFF2-40B4-BE49-F238E27FC236}">
                <a16:creationId xmlns:a16="http://schemas.microsoft.com/office/drawing/2014/main" id="{D1C03542-59B9-1545-987A-54F4EEC42681}"/>
              </a:ext>
            </a:extLst>
          </p:cNvPr>
          <p:cNvSpPr/>
          <p:nvPr/>
        </p:nvSpPr>
        <p:spPr>
          <a:xfrm>
            <a:off x="769711" y="3460220"/>
            <a:ext cx="325500" cy="325500"/>
          </a:xfrm>
          <a:custGeom>
            <a:avLst/>
            <a:gdLst/>
            <a:ahLst/>
            <a:cxnLst/>
            <a:rect l="l" t="t" r="r" b="b"/>
            <a:pathLst>
              <a:path w="357505" h="357504">
                <a:moveTo>
                  <a:pt x="178811" y="0"/>
                </a:moveTo>
                <a:lnTo>
                  <a:pt x="131048" y="6370"/>
                </a:lnTo>
                <a:lnTo>
                  <a:pt x="88270" y="24360"/>
                </a:lnTo>
                <a:lnTo>
                  <a:pt x="52126" y="52283"/>
                </a:lnTo>
                <a:lnTo>
                  <a:pt x="24267" y="88456"/>
                </a:lnTo>
                <a:lnTo>
                  <a:pt x="6341" y="131193"/>
                </a:lnTo>
                <a:lnTo>
                  <a:pt x="0" y="178811"/>
                </a:lnTo>
                <a:lnTo>
                  <a:pt x="6341" y="226269"/>
                </a:lnTo>
                <a:lnTo>
                  <a:pt x="24267" y="268940"/>
                </a:lnTo>
                <a:lnTo>
                  <a:pt x="52126" y="305109"/>
                </a:lnTo>
                <a:lnTo>
                  <a:pt x="88270" y="333066"/>
                </a:lnTo>
                <a:lnTo>
                  <a:pt x="131048" y="351095"/>
                </a:lnTo>
                <a:lnTo>
                  <a:pt x="178811" y="357486"/>
                </a:lnTo>
                <a:lnTo>
                  <a:pt x="226268" y="351095"/>
                </a:lnTo>
                <a:lnTo>
                  <a:pt x="268937" y="333066"/>
                </a:lnTo>
                <a:lnTo>
                  <a:pt x="305104" y="305109"/>
                </a:lnTo>
                <a:lnTo>
                  <a:pt x="313268" y="294546"/>
                </a:lnTo>
                <a:lnTo>
                  <a:pt x="178811" y="294546"/>
                </a:lnTo>
                <a:lnTo>
                  <a:pt x="133565" y="285435"/>
                </a:lnTo>
                <a:lnTo>
                  <a:pt x="96648" y="260607"/>
                </a:lnTo>
                <a:lnTo>
                  <a:pt x="71774" y="223814"/>
                </a:lnTo>
                <a:lnTo>
                  <a:pt x="62657" y="178811"/>
                </a:lnTo>
                <a:lnTo>
                  <a:pt x="71774" y="133565"/>
                </a:lnTo>
                <a:lnTo>
                  <a:pt x="96648" y="96648"/>
                </a:lnTo>
                <a:lnTo>
                  <a:pt x="133565" y="71774"/>
                </a:lnTo>
                <a:lnTo>
                  <a:pt x="178811" y="62657"/>
                </a:lnTo>
                <a:lnTo>
                  <a:pt x="313121" y="62657"/>
                </a:lnTo>
                <a:lnTo>
                  <a:pt x="305104" y="52283"/>
                </a:lnTo>
                <a:lnTo>
                  <a:pt x="268937" y="24360"/>
                </a:lnTo>
                <a:lnTo>
                  <a:pt x="226268" y="6370"/>
                </a:lnTo>
                <a:lnTo>
                  <a:pt x="178811" y="0"/>
                </a:lnTo>
                <a:close/>
              </a:path>
              <a:path w="357505" h="357504">
                <a:moveTo>
                  <a:pt x="313121" y="62657"/>
                </a:moveTo>
                <a:lnTo>
                  <a:pt x="178811" y="62657"/>
                </a:lnTo>
                <a:lnTo>
                  <a:pt x="223977" y="71774"/>
                </a:lnTo>
                <a:lnTo>
                  <a:pt x="260854" y="96648"/>
                </a:lnTo>
                <a:lnTo>
                  <a:pt x="285713" y="133565"/>
                </a:lnTo>
                <a:lnTo>
                  <a:pt x="294828" y="178811"/>
                </a:lnTo>
                <a:lnTo>
                  <a:pt x="285713" y="223814"/>
                </a:lnTo>
                <a:lnTo>
                  <a:pt x="260854" y="260607"/>
                </a:lnTo>
                <a:lnTo>
                  <a:pt x="223977" y="285435"/>
                </a:lnTo>
                <a:lnTo>
                  <a:pt x="178811" y="294546"/>
                </a:lnTo>
                <a:lnTo>
                  <a:pt x="313268" y="294546"/>
                </a:lnTo>
                <a:lnTo>
                  <a:pt x="333058" y="268940"/>
                </a:lnTo>
                <a:lnTo>
                  <a:pt x="351086" y="226269"/>
                </a:lnTo>
                <a:lnTo>
                  <a:pt x="357476" y="178811"/>
                </a:lnTo>
                <a:lnTo>
                  <a:pt x="351086" y="131193"/>
                </a:lnTo>
                <a:lnTo>
                  <a:pt x="333058" y="88456"/>
                </a:lnTo>
                <a:lnTo>
                  <a:pt x="313121" y="62657"/>
                </a:lnTo>
                <a:close/>
              </a:path>
            </a:pathLst>
          </a:custGeom>
          <a:solidFill>
            <a:schemeClr val="tx1">
              <a:lumMod val="50000"/>
              <a:lumOff val="50000"/>
            </a:schemeClr>
          </a:solidFill>
        </p:spPr>
        <p:txBody>
          <a:bodyPr wrap="square" lIns="0" tIns="0" rIns="0" bIns="0" rtlCol="0"/>
          <a:lstStyle/>
          <a:p>
            <a:endParaRPr sz="496">
              <a:solidFill>
                <a:sysClr val="windowText" lastClr="000000"/>
              </a:solidFill>
            </a:endParaRPr>
          </a:p>
        </p:txBody>
      </p:sp>
      <p:sp>
        <p:nvSpPr>
          <p:cNvPr id="7" name="Slide Number Placeholder 6">
            <a:extLst>
              <a:ext uri="{FF2B5EF4-FFF2-40B4-BE49-F238E27FC236}">
                <a16:creationId xmlns:a16="http://schemas.microsoft.com/office/drawing/2014/main" id="{DE3C9CE6-33FF-FF47-920F-C1AC53A60CFB}"/>
              </a:ext>
            </a:extLst>
          </p:cNvPr>
          <p:cNvSpPr>
            <a:spLocks noGrp="1"/>
          </p:cNvSpPr>
          <p:nvPr>
            <p:ph type="sldNum" sz="quarter" idx="12"/>
          </p:nvPr>
        </p:nvSpPr>
        <p:spPr>
          <a:xfrm>
            <a:off x="9337088" y="6691054"/>
            <a:ext cx="2741612" cy="365125"/>
          </a:xfrm>
        </p:spPr>
        <p:txBody>
          <a:bodyPr/>
          <a:lstStyle/>
          <a:p>
            <a:fld id="{D892850B-DA50-CC42-8736-8A9DEF81848B}" type="slidenum">
              <a:rPr lang="en-US" smtClean="0"/>
              <a:t>5</a:t>
            </a:fld>
            <a:endParaRPr lang="en-US"/>
          </a:p>
        </p:txBody>
      </p:sp>
      <p:sp>
        <p:nvSpPr>
          <p:cNvPr id="18" name="Freeform 85">
            <a:extLst>
              <a:ext uri="{FF2B5EF4-FFF2-40B4-BE49-F238E27FC236}">
                <a16:creationId xmlns:a16="http://schemas.microsoft.com/office/drawing/2014/main" id="{8779566D-3F06-6D47-AAA1-A6F10B876814}"/>
              </a:ext>
            </a:extLst>
          </p:cNvPr>
          <p:cNvSpPr>
            <a:spLocks noChangeAspect="1" noChangeArrowheads="1"/>
          </p:cNvSpPr>
          <p:nvPr/>
        </p:nvSpPr>
        <p:spPr bwMode="auto">
          <a:xfrm>
            <a:off x="540932" y="4783824"/>
            <a:ext cx="807248" cy="648865"/>
          </a:xfrm>
          <a:custGeom>
            <a:avLst/>
            <a:gdLst>
              <a:gd name="T0" fmla="*/ 461 w 462"/>
              <a:gd name="T1" fmla="*/ 45 h 374"/>
              <a:gd name="T2" fmla="*/ 461 w 462"/>
              <a:gd name="T3" fmla="*/ 45 h 374"/>
              <a:gd name="T4" fmla="*/ 408 w 462"/>
              <a:gd name="T5" fmla="*/ 63 h 374"/>
              <a:gd name="T6" fmla="*/ 443 w 462"/>
              <a:gd name="T7" fmla="*/ 10 h 374"/>
              <a:gd name="T8" fmla="*/ 389 w 462"/>
              <a:gd name="T9" fmla="*/ 36 h 374"/>
              <a:gd name="T10" fmla="*/ 319 w 462"/>
              <a:gd name="T11" fmla="*/ 0 h 374"/>
              <a:gd name="T12" fmla="*/ 221 w 462"/>
              <a:gd name="T13" fmla="*/ 98 h 374"/>
              <a:gd name="T14" fmla="*/ 230 w 462"/>
              <a:gd name="T15" fmla="*/ 116 h 374"/>
              <a:gd name="T16" fmla="*/ 35 w 462"/>
              <a:gd name="T17" fmla="*/ 19 h 374"/>
              <a:gd name="T18" fmla="*/ 17 w 462"/>
              <a:gd name="T19" fmla="*/ 72 h 374"/>
              <a:gd name="T20" fmla="*/ 61 w 462"/>
              <a:gd name="T21" fmla="*/ 151 h 374"/>
              <a:gd name="T22" fmla="*/ 17 w 462"/>
              <a:gd name="T23" fmla="*/ 134 h 374"/>
              <a:gd name="T24" fmla="*/ 17 w 462"/>
              <a:gd name="T25" fmla="*/ 134 h 374"/>
              <a:gd name="T26" fmla="*/ 98 w 462"/>
              <a:gd name="T27" fmla="*/ 231 h 374"/>
              <a:gd name="T28" fmla="*/ 70 w 462"/>
              <a:gd name="T29" fmla="*/ 231 h 374"/>
              <a:gd name="T30" fmla="*/ 53 w 462"/>
              <a:gd name="T31" fmla="*/ 231 h 374"/>
              <a:gd name="T32" fmla="*/ 142 w 462"/>
              <a:gd name="T33" fmla="*/ 294 h 374"/>
              <a:gd name="T34" fmla="*/ 26 w 462"/>
              <a:gd name="T35" fmla="*/ 338 h 374"/>
              <a:gd name="T36" fmla="*/ 0 w 462"/>
              <a:gd name="T37" fmla="*/ 338 h 374"/>
              <a:gd name="T38" fmla="*/ 142 w 462"/>
              <a:gd name="T39" fmla="*/ 373 h 374"/>
              <a:gd name="T40" fmla="*/ 408 w 462"/>
              <a:gd name="T41" fmla="*/ 107 h 374"/>
              <a:gd name="T42" fmla="*/ 408 w 462"/>
              <a:gd name="T43" fmla="*/ 98 h 374"/>
              <a:gd name="T44" fmla="*/ 461 w 462"/>
              <a:gd name="T45" fmla="*/ 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62" h="374">
                <a:moveTo>
                  <a:pt x="461" y="45"/>
                </a:moveTo>
                <a:lnTo>
                  <a:pt x="461" y="45"/>
                </a:lnTo>
                <a:cubicBezTo>
                  <a:pt x="443" y="54"/>
                  <a:pt x="425" y="63"/>
                  <a:pt x="408" y="63"/>
                </a:cubicBezTo>
                <a:cubicBezTo>
                  <a:pt x="425" y="54"/>
                  <a:pt x="443" y="36"/>
                  <a:pt x="443" y="10"/>
                </a:cubicBezTo>
                <a:cubicBezTo>
                  <a:pt x="425" y="19"/>
                  <a:pt x="408" y="27"/>
                  <a:pt x="389" y="36"/>
                </a:cubicBezTo>
                <a:cubicBezTo>
                  <a:pt x="372" y="19"/>
                  <a:pt x="345" y="0"/>
                  <a:pt x="319" y="0"/>
                </a:cubicBezTo>
                <a:cubicBezTo>
                  <a:pt x="265" y="0"/>
                  <a:pt x="221" y="45"/>
                  <a:pt x="221" y="98"/>
                </a:cubicBezTo>
                <a:cubicBezTo>
                  <a:pt x="221" y="107"/>
                  <a:pt x="221" y="116"/>
                  <a:pt x="230" y="116"/>
                </a:cubicBezTo>
                <a:cubicBezTo>
                  <a:pt x="151" y="116"/>
                  <a:pt x="79" y="81"/>
                  <a:pt x="35" y="19"/>
                </a:cubicBezTo>
                <a:cubicBezTo>
                  <a:pt x="26" y="36"/>
                  <a:pt x="17" y="54"/>
                  <a:pt x="17" y="72"/>
                </a:cubicBezTo>
                <a:cubicBezTo>
                  <a:pt x="17" y="98"/>
                  <a:pt x="35" y="134"/>
                  <a:pt x="61" y="151"/>
                </a:cubicBezTo>
                <a:cubicBezTo>
                  <a:pt x="44" y="143"/>
                  <a:pt x="35" y="143"/>
                  <a:pt x="17" y="134"/>
                </a:cubicBezTo>
                <a:lnTo>
                  <a:pt x="17" y="134"/>
                </a:lnTo>
                <a:cubicBezTo>
                  <a:pt x="17" y="178"/>
                  <a:pt x="53" y="222"/>
                  <a:pt x="98" y="231"/>
                </a:cubicBezTo>
                <a:cubicBezTo>
                  <a:pt x="89" y="231"/>
                  <a:pt x="79" y="231"/>
                  <a:pt x="70" y="231"/>
                </a:cubicBezTo>
                <a:cubicBezTo>
                  <a:pt x="61" y="231"/>
                  <a:pt x="61" y="231"/>
                  <a:pt x="53" y="231"/>
                </a:cubicBezTo>
                <a:cubicBezTo>
                  <a:pt x="61" y="266"/>
                  <a:pt x="98" y="294"/>
                  <a:pt x="142" y="294"/>
                </a:cubicBezTo>
                <a:cubicBezTo>
                  <a:pt x="106" y="319"/>
                  <a:pt x="70" y="338"/>
                  <a:pt x="26" y="338"/>
                </a:cubicBezTo>
                <a:cubicBezTo>
                  <a:pt x="17" y="338"/>
                  <a:pt x="8" y="338"/>
                  <a:pt x="0" y="338"/>
                </a:cubicBezTo>
                <a:cubicBezTo>
                  <a:pt x="44" y="364"/>
                  <a:pt x="89" y="373"/>
                  <a:pt x="142" y="373"/>
                </a:cubicBezTo>
                <a:cubicBezTo>
                  <a:pt x="319" y="373"/>
                  <a:pt x="408" y="231"/>
                  <a:pt x="408" y="107"/>
                </a:cubicBezTo>
                <a:lnTo>
                  <a:pt x="408" y="98"/>
                </a:lnTo>
                <a:cubicBezTo>
                  <a:pt x="434" y="81"/>
                  <a:pt x="443" y="72"/>
                  <a:pt x="461" y="45"/>
                </a:cubicBezTo>
              </a:path>
            </a:pathLst>
          </a:custGeom>
          <a:solidFill>
            <a:schemeClr val="tx1">
              <a:lumMod val="50000"/>
              <a:lumOff val="50000"/>
            </a:schemeClr>
          </a:solidFill>
          <a:ln>
            <a:noFill/>
          </a:ln>
          <a:effectLst/>
        </p:spPr>
        <p:txBody>
          <a:bodyPr wrap="none" lIns="34281" tIns="17141" rIns="34281" bIns="17141" anchor="ctr"/>
          <a:lstStyle/>
          <a:p>
            <a:pPr>
              <a:defRPr/>
            </a:pPr>
            <a:endParaRPr lang="en-US" dirty="0"/>
          </a:p>
        </p:txBody>
      </p:sp>
    </p:spTree>
    <p:extLst>
      <p:ext uri="{BB962C8B-B14F-4D97-AF65-F5344CB8AC3E}">
        <p14:creationId xmlns:p14="http://schemas.microsoft.com/office/powerpoint/2010/main" val="1969218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2779074-B598-A640-9D4D-9A9988E577D5}"/>
              </a:ext>
            </a:extLst>
          </p:cNvPr>
          <p:cNvSpPr txBox="1"/>
          <p:nvPr/>
        </p:nvSpPr>
        <p:spPr>
          <a:xfrm>
            <a:off x="1153266" y="3952204"/>
            <a:ext cx="1980980" cy="1022757"/>
          </a:xfrm>
          <a:prstGeom prst="rect">
            <a:avLst/>
          </a:prstGeom>
          <a:noFill/>
        </p:spPr>
        <p:txBody>
          <a:bodyPr wrap="square" lIns="49886" tIns="24944" rIns="49886" bIns="24944" rtlCol="0">
            <a:spAutoFit/>
          </a:bodyPr>
          <a:lstStyle/>
          <a:p>
            <a:pPr algn="ctr">
              <a:lnSpc>
                <a:spcPct val="110000"/>
              </a:lnSpc>
            </a:pPr>
            <a:r>
              <a:rPr lang="en-US" sz="1454">
                <a:solidFill>
                  <a:srgbClr val="00ADB6"/>
                </a:solidFill>
                <a:latin typeface="Montserrat" panose="02000505000000020004" pitchFamily="2" charset="77"/>
                <a:ea typeface="Open Sans Light" panose="020B0306030504020204" pitchFamily="34" charset="0"/>
                <a:cs typeface="Open Sans Light" panose="020B0306030504020204" pitchFamily="34" charset="0"/>
              </a:rPr>
              <a:t>OF TRAVELERS TURN </a:t>
            </a:r>
          </a:p>
          <a:p>
            <a:pPr algn="ctr">
              <a:lnSpc>
                <a:spcPct val="110000"/>
              </a:lnSpc>
            </a:pPr>
            <a:r>
              <a:rPr lang="en-US" sz="1454">
                <a:solidFill>
                  <a:srgbClr val="00ADB6"/>
                </a:solidFill>
                <a:latin typeface="Montserrat" panose="02000505000000020004" pitchFamily="2" charset="77"/>
                <a:ea typeface="Open Sans Light" panose="020B0306030504020204" pitchFamily="34" charset="0"/>
                <a:cs typeface="Open Sans Light" panose="020B0306030504020204" pitchFamily="34" charset="0"/>
              </a:rPr>
              <a:t>TO SOCIAL MEDIA WHEN PLANNING </a:t>
            </a:r>
          </a:p>
          <a:p>
            <a:pPr algn="ctr">
              <a:lnSpc>
                <a:spcPct val="110000"/>
              </a:lnSpc>
            </a:pPr>
            <a:r>
              <a:rPr lang="en-US" sz="1454">
                <a:solidFill>
                  <a:srgbClr val="00ADB6"/>
                </a:solidFill>
                <a:latin typeface="Montserrat" panose="02000505000000020004" pitchFamily="2" charset="77"/>
                <a:ea typeface="Open Sans Light" panose="020B0306030504020204" pitchFamily="34" charset="0"/>
                <a:cs typeface="Open Sans Light" panose="020B0306030504020204" pitchFamily="34" charset="0"/>
              </a:rPr>
              <a:t>A TRIP</a:t>
            </a:r>
          </a:p>
        </p:txBody>
      </p:sp>
      <p:sp>
        <p:nvSpPr>
          <p:cNvPr id="8" name="Rectangle 7">
            <a:extLst>
              <a:ext uri="{FF2B5EF4-FFF2-40B4-BE49-F238E27FC236}">
                <a16:creationId xmlns:a16="http://schemas.microsoft.com/office/drawing/2014/main" id="{37D7DA61-4F49-4D4E-8708-596B5A27973C}"/>
              </a:ext>
            </a:extLst>
          </p:cNvPr>
          <p:cNvSpPr/>
          <p:nvPr/>
        </p:nvSpPr>
        <p:spPr>
          <a:xfrm>
            <a:off x="1668669" y="2675909"/>
            <a:ext cx="1051763" cy="707758"/>
          </a:xfrm>
          <a:prstGeom prst="rect">
            <a:avLst/>
          </a:prstGeom>
        </p:spPr>
        <p:txBody>
          <a:bodyPr wrap="none">
            <a:spAutoFit/>
          </a:bodyPr>
          <a:lstStyle/>
          <a:p>
            <a:pPr algn="ctr"/>
            <a:r>
              <a:rPr lang="en-US" sz="3999" b="1" spc="-67" dirty="0">
                <a:solidFill>
                  <a:srgbClr val="00ADB6"/>
                </a:solidFill>
                <a:latin typeface="Montserrat"/>
                <a:cs typeface="Montserrat"/>
              </a:rPr>
              <a:t>80%</a:t>
            </a:r>
            <a:endParaRPr lang="en-US" sz="3999" dirty="0">
              <a:solidFill>
                <a:srgbClr val="00ADB6"/>
              </a:solidFill>
            </a:endParaRPr>
          </a:p>
        </p:txBody>
      </p:sp>
      <p:sp>
        <p:nvSpPr>
          <p:cNvPr id="9" name="object 10">
            <a:extLst>
              <a:ext uri="{FF2B5EF4-FFF2-40B4-BE49-F238E27FC236}">
                <a16:creationId xmlns:a16="http://schemas.microsoft.com/office/drawing/2014/main" id="{55503D52-6694-0740-B73E-BB6AE90C117F}"/>
              </a:ext>
            </a:extLst>
          </p:cNvPr>
          <p:cNvSpPr/>
          <p:nvPr/>
        </p:nvSpPr>
        <p:spPr>
          <a:xfrm>
            <a:off x="1515604" y="2350815"/>
            <a:ext cx="1357896" cy="1357896"/>
          </a:xfrm>
          <a:custGeom>
            <a:avLst/>
            <a:gdLst/>
            <a:ahLst/>
            <a:cxnLst/>
            <a:rect l="l" t="t" r="r" b="b"/>
            <a:pathLst>
              <a:path w="2240279" h="2240279">
                <a:moveTo>
                  <a:pt x="2239910" y="1119955"/>
                </a:moveTo>
                <a:lnTo>
                  <a:pt x="2238876" y="1168536"/>
                </a:lnTo>
                <a:lnTo>
                  <a:pt x="2235799" y="1216588"/>
                </a:lnTo>
                <a:lnTo>
                  <a:pt x="2230724" y="1264069"/>
                </a:lnTo>
                <a:lnTo>
                  <a:pt x="2223691" y="1310938"/>
                </a:lnTo>
                <a:lnTo>
                  <a:pt x="2214743" y="1357152"/>
                </a:lnTo>
                <a:lnTo>
                  <a:pt x="2203921" y="1402669"/>
                </a:lnTo>
                <a:lnTo>
                  <a:pt x="2191268" y="1447448"/>
                </a:lnTo>
                <a:lnTo>
                  <a:pt x="2176825" y="1491446"/>
                </a:lnTo>
                <a:lnTo>
                  <a:pt x="2160636" y="1534621"/>
                </a:lnTo>
                <a:lnTo>
                  <a:pt x="2142741" y="1576931"/>
                </a:lnTo>
                <a:lnTo>
                  <a:pt x="2123183" y="1618335"/>
                </a:lnTo>
                <a:lnTo>
                  <a:pt x="2102004" y="1658789"/>
                </a:lnTo>
                <a:lnTo>
                  <a:pt x="2079245" y="1698253"/>
                </a:lnTo>
                <a:lnTo>
                  <a:pt x="2054949" y="1736684"/>
                </a:lnTo>
                <a:lnTo>
                  <a:pt x="2029158" y="1774040"/>
                </a:lnTo>
                <a:lnTo>
                  <a:pt x="2001914" y="1810279"/>
                </a:lnTo>
                <a:lnTo>
                  <a:pt x="1973259" y="1845359"/>
                </a:lnTo>
                <a:lnTo>
                  <a:pt x="1943235" y="1879238"/>
                </a:lnTo>
                <a:lnTo>
                  <a:pt x="1911884" y="1911875"/>
                </a:lnTo>
                <a:lnTo>
                  <a:pt x="1879247" y="1943226"/>
                </a:lnTo>
                <a:lnTo>
                  <a:pt x="1845368" y="1973250"/>
                </a:lnTo>
                <a:lnTo>
                  <a:pt x="1810288" y="2001905"/>
                </a:lnTo>
                <a:lnTo>
                  <a:pt x="1774048" y="2029149"/>
                </a:lnTo>
                <a:lnTo>
                  <a:pt x="1736692" y="2054939"/>
                </a:lnTo>
                <a:lnTo>
                  <a:pt x="1698261" y="2079235"/>
                </a:lnTo>
                <a:lnTo>
                  <a:pt x="1658797" y="2101993"/>
                </a:lnTo>
                <a:lnTo>
                  <a:pt x="1618341" y="2123173"/>
                </a:lnTo>
                <a:lnTo>
                  <a:pt x="1576938" y="2142731"/>
                </a:lnTo>
                <a:lnTo>
                  <a:pt x="1534627" y="2160626"/>
                </a:lnTo>
                <a:lnTo>
                  <a:pt x="1491451" y="2176815"/>
                </a:lnTo>
                <a:lnTo>
                  <a:pt x="1447453" y="2191257"/>
                </a:lnTo>
                <a:lnTo>
                  <a:pt x="1402674" y="2203910"/>
                </a:lnTo>
                <a:lnTo>
                  <a:pt x="1357156" y="2214732"/>
                </a:lnTo>
                <a:lnTo>
                  <a:pt x="1310941" y="2223680"/>
                </a:lnTo>
                <a:lnTo>
                  <a:pt x="1264071" y="2230713"/>
                </a:lnTo>
                <a:lnTo>
                  <a:pt x="1216589" y="2235789"/>
                </a:lnTo>
                <a:lnTo>
                  <a:pt x="1168536" y="2238865"/>
                </a:lnTo>
                <a:lnTo>
                  <a:pt x="1119955" y="2239900"/>
                </a:lnTo>
                <a:lnTo>
                  <a:pt x="1071373" y="2238865"/>
                </a:lnTo>
                <a:lnTo>
                  <a:pt x="1023321" y="2235789"/>
                </a:lnTo>
                <a:lnTo>
                  <a:pt x="975838" y="2230713"/>
                </a:lnTo>
                <a:lnTo>
                  <a:pt x="928969" y="2223680"/>
                </a:lnTo>
                <a:lnTo>
                  <a:pt x="882754" y="2214732"/>
                </a:lnTo>
                <a:lnTo>
                  <a:pt x="837236" y="2203910"/>
                </a:lnTo>
                <a:lnTo>
                  <a:pt x="792457" y="2191257"/>
                </a:lnTo>
                <a:lnTo>
                  <a:pt x="748459" y="2176815"/>
                </a:lnTo>
                <a:lnTo>
                  <a:pt x="705283" y="2160626"/>
                </a:lnTo>
                <a:lnTo>
                  <a:pt x="662972" y="2142731"/>
                </a:lnTo>
                <a:lnTo>
                  <a:pt x="621568" y="2123173"/>
                </a:lnTo>
                <a:lnTo>
                  <a:pt x="581113" y="2101993"/>
                </a:lnTo>
                <a:lnTo>
                  <a:pt x="541649" y="2079235"/>
                </a:lnTo>
                <a:lnTo>
                  <a:pt x="503218" y="2054939"/>
                </a:lnTo>
                <a:lnTo>
                  <a:pt x="465862" y="2029149"/>
                </a:lnTo>
                <a:lnTo>
                  <a:pt x="429622" y="2001905"/>
                </a:lnTo>
                <a:lnTo>
                  <a:pt x="394542" y="1973250"/>
                </a:lnTo>
                <a:lnTo>
                  <a:pt x="360662" y="1943226"/>
                </a:lnTo>
                <a:lnTo>
                  <a:pt x="328026" y="1911875"/>
                </a:lnTo>
                <a:lnTo>
                  <a:pt x="296675" y="1879238"/>
                </a:lnTo>
                <a:lnTo>
                  <a:pt x="266651" y="1845359"/>
                </a:lnTo>
                <a:lnTo>
                  <a:pt x="237996" y="1810279"/>
                </a:lnTo>
                <a:lnTo>
                  <a:pt x="210752" y="1774040"/>
                </a:lnTo>
                <a:lnTo>
                  <a:pt x="184961" y="1736684"/>
                </a:lnTo>
                <a:lnTo>
                  <a:pt x="160665" y="1698253"/>
                </a:lnTo>
                <a:lnTo>
                  <a:pt x="137906" y="1658789"/>
                </a:lnTo>
                <a:lnTo>
                  <a:pt x="116727" y="1618335"/>
                </a:lnTo>
                <a:lnTo>
                  <a:pt x="97169" y="1576931"/>
                </a:lnTo>
                <a:lnTo>
                  <a:pt x="79274" y="1534621"/>
                </a:lnTo>
                <a:lnTo>
                  <a:pt x="63084" y="1491446"/>
                </a:lnTo>
                <a:lnTo>
                  <a:pt x="48642" y="1447448"/>
                </a:lnTo>
                <a:lnTo>
                  <a:pt x="35989" y="1402669"/>
                </a:lnTo>
                <a:lnTo>
                  <a:pt x="25167" y="1357152"/>
                </a:lnTo>
                <a:lnTo>
                  <a:pt x="16219" y="1310938"/>
                </a:lnTo>
                <a:lnTo>
                  <a:pt x="9186" y="1264069"/>
                </a:lnTo>
                <a:lnTo>
                  <a:pt x="4110" y="1216588"/>
                </a:lnTo>
                <a:lnTo>
                  <a:pt x="1034" y="1168536"/>
                </a:lnTo>
                <a:lnTo>
                  <a:pt x="0" y="1119955"/>
                </a:lnTo>
                <a:lnTo>
                  <a:pt x="1034" y="1071373"/>
                </a:lnTo>
                <a:lnTo>
                  <a:pt x="4110" y="1023321"/>
                </a:lnTo>
                <a:lnTo>
                  <a:pt x="9186" y="975838"/>
                </a:lnTo>
                <a:lnTo>
                  <a:pt x="16219" y="928969"/>
                </a:lnTo>
                <a:lnTo>
                  <a:pt x="25167" y="882754"/>
                </a:lnTo>
                <a:lnTo>
                  <a:pt x="35989" y="837236"/>
                </a:lnTo>
                <a:lnTo>
                  <a:pt x="48642" y="792457"/>
                </a:lnTo>
                <a:lnTo>
                  <a:pt x="63084" y="748459"/>
                </a:lnTo>
                <a:lnTo>
                  <a:pt x="79274" y="705283"/>
                </a:lnTo>
                <a:lnTo>
                  <a:pt x="97169" y="662972"/>
                </a:lnTo>
                <a:lnTo>
                  <a:pt x="116727" y="621568"/>
                </a:lnTo>
                <a:lnTo>
                  <a:pt x="137906" y="581113"/>
                </a:lnTo>
                <a:lnTo>
                  <a:pt x="160665" y="541649"/>
                </a:lnTo>
                <a:lnTo>
                  <a:pt x="184961" y="503218"/>
                </a:lnTo>
                <a:lnTo>
                  <a:pt x="210752" y="465862"/>
                </a:lnTo>
                <a:lnTo>
                  <a:pt x="237996" y="429622"/>
                </a:lnTo>
                <a:lnTo>
                  <a:pt x="266651" y="394542"/>
                </a:lnTo>
                <a:lnTo>
                  <a:pt x="296675" y="360662"/>
                </a:lnTo>
                <a:lnTo>
                  <a:pt x="328026" y="328026"/>
                </a:lnTo>
                <a:lnTo>
                  <a:pt x="360662" y="296675"/>
                </a:lnTo>
                <a:lnTo>
                  <a:pt x="394542" y="266651"/>
                </a:lnTo>
                <a:lnTo>
                  <a:pt x="429622" y="237996"/>
                </a:lnTo>
                <a:lnTo>
                  <a:pt x="465862" y="210752"/>
                </a:lnTo>
                <a:lnTo>
                  <a:pt x="503218" y="184961"/>
                </a:lnTo>
                <a:lnTo>
                  <a:pt x="541649" y="160665"/>
                </a:lnTo>
                <a:lnTo>
                  <a:pt x="581113" y="137906"/>
                </a:lnTo>
                <a:lnTo>
                  <a:pt x="621568" y="116727"/>
                </a:lnTo>
                <a:lnTo>
                  <a:pt x="662972" y="97169"/>
                </a:lnTo>
                <a:lnTo>
                  <a:pt x="705283" y="79274"/>
                </a:lnTo>
                <a:lnTo>
                  <a:pt x="748459" y="63084"/>
                </a:lnTo>
                <a:lnTo>
                  <a:pt x="792457" y="48642"/>
                </a:lnTo>
                <a:lnTo>
                  <a:pt x="837236" y="35989"/>
                </a:lnTo>
                <a:lnTo>
                  <a:pt x="882754" y="25167"/>
                </a:lnTo>
                <a:lnTo>
                  <a:pt x="928969" y="16219"/>
                </a:lnTo>
                <a:lnTo>
                  <a:pt x="975838" y="9186"/>
                </a:lnTo>
                <a:lnTo>
                  <a:pt x="1023321" y="4110"/>
                </a:lnTo>
                <a:lnTo>
                  <a:pt x="1071373" y="1034"/>
                </a:lnTo>
                <a:lnTo>
                  <a:pt x="1119955" y="0"/>
                </a:lnTo>
                <a:lnTo>
                  <a:pt x="1168536" y="1034"/>
                </a:lnTo>
                <a:lnTo>
                  <a:pt x="1216589" y="4110"/>
                </a:lnTo>
                <a:lnTo>
                  <a:pt x="1264071" y="9186"/>
                </a:lnTo>
                <a:lnTo>
                  <a:pt x="1310941" y="16219"/>
                </a:lnTo>
                <a:lnTo>
                  <a:pt x="1357156" y="25167"/>
                </a:lnTo>
                <a:lnTo>
                  <a:pt x="1402674" y="35989"/>
                </a:lnTo>
                <a:lnTo>
                  <a:pt x="1447453" y="48642"/>
                </a:lnTo>
                <a:lnTo>
                  <a:pt x="1491451" y="63084"/>
                </a:lnTo>
                <a:lnTo>
                  <a:pt x="1534627" y="79274"/>
                </a:lnTo>
                <a:lnTo>
                  <a:pt x="1576938" y="97169"/>
                </a:lnTo>
                <a:lnTo>
                  <a:pt x="1618341" y="116727"/>
                </a:lnTo>
                <a:lnTo>
                  <a:pt x="1658797" y="137906"/>
                </a:lnTo>
                <a:lnTo>
                  <a:pt x="1698261" y="160665"/>
                </a:lnTo>
                <a:lnTo>
                  <a:pt x="1736692" y="184961"/>
                </a:lnTo>
                <a:lnTo>
                  <a:pt x="1774048" y="210752"/>
                </a:lnTo>
                <a:lnTo>
                  <a:pt x="1810288" y="237996"/>
                </a:lnTo>
                <a:lnTo>
                  <a:pt x="1845368" y="266651"/>
                </a:lnTo>
                <a:lnTo>
                  <a:pt x="1879247" y="296675"/>
                </a:lnTo>
                <a:lnTo>
                  <a:pt x="1911884" y="328026"/>
                </a:lnTo>
                <a:lnTo>
                  <a:pt x="1943235" y="360662"/>
                </a:lnTo>
                <a:lnTo>
                  <a:pt x="1973259" y="394542"/>
                </a:lnTo>
                <a:lnTo>
                  <a:pt x="2001914" y="429622"/>
                </a:lnTo>
                <a:lnTo>
                  <a:pt x="2029158" y="465862"/>
                </a:lnTo>
                <a:lnTo>
                  <a:pt x="2054949" y="503218"/>
                </a:lnTo>
                <a:lnTo>
                  <a:pt x="2079245" y="541649"/>
                </a:lnTo>
                <a:lnTo>
                  <a:pt x="2102004" y="581113"/>
                </a:lnTo>
                <a:lnTo>
                  <a:pt x="2123183" y="621568"/>
                </a:lnTo>
                <a:lnTo>
                  <a:pt x="2142741" y="662972"/>
                </a:lnTo>
                <a:lnTo>
                  <a:pt x="2160636" y="705283"/>
                </a:lnTo>
                <a:lnTo>
                  <a:pt x="2176825" y="748459"/>
                </a:lnTo>
                <a:lnTo>
                  <a:pt x="2191268" y="792457"/>
                </a:lnTo>
                <a:lnTo>
                  <a:pt x="2203921" y="837236"/>
                </a:lnTo>
                <a:lnTo>
                  <a:pt x="2214743" y="882754"/>
                </a:lnTo>
                <a:lnTo>
                  <a:pt x="2223691" y="928969"/>
                </a:lnTo>
                <a:lnTo>
                  <a:pt x="2230724" y="975838"/>
                </a:lnTo>
                <a:lnTo>
                  <a:pt x="2235799" y="1023321"/>
                </a:lnTo>
                <a:lnTo>
                  <a:pt x="2238876" y="1071373"/>
                </a:lnTo>
                <a:lnTo>
                  <a:pt x="2239910" y="1119955"/>
                </a:lnTo>
                <a:close/>
              </a:path>
            </a:pathLst>
          </a:custGeom>
          <a:ln w="114300">
            <a:solidFill>
              <a:srgbClr val="00ACB6"/>
            </a:solidFill>
          </a:ln>
        </p:spPr>
        <p:txBody>
          <a:bodyPr wrap="square" lIns="0" tIns="0" rIns="0" bIns="0" rtlCol="0"/>
          <a:lstStyle/>
          <a:p>
            <a:endParaRPr sz="661"/>
          </a:p>
        </p:txBody>
      </p:sp>
      <p:sp>
        <p:nvSpPr>
          <p:cNvPr id="10" name="TextBox 9">
            <a:extLst>
              <a:ext uri="{FF2B5EF4-FFF2-40B4-BE49-F238E27FC236}">
                <a16:creationId xmlns:a16="http://schemas.microsoft.com/office/drawing/2014/main" id="{AFEA4180-9E75-F647-9E53-46487101FC64}"/>
              </a:ext>
            </a:extLst>
          </p:cNvPr>
          <p:cNvSpPr txBox="1"/>
          <p:nvPr/>
        </p:nvSpPr>
        <p:spPr>
          <a:xfrm>
            <a:off x="3631012" y="3944059"/>
            <a:ext cx="1890340" cy="776600"/>
          </a:xfrm>
          <a:prstGeom prst="rect">
            <a:avLst/>
          </a:prstGeom>
          <a:noFill/>
        </p:spPr>
        <p:txBody>
          <a:bodyPr wrap="square" lIns="49886" tIns="24944" rIns="49886" bIns="24944" rtlCol="0">
            <a:spAutoFit/>
          </a:bodyPr>
          <a:lstStyle/>
          <a:p>
            <a:pPr algn="ctr">
              <a:lnSpc>
                <a:spcPct val="110000"/>
              </a:lnSpc>
            </a:pPr>
            <a:r>
              <a:rPr lang="en-US" sz="1454">
                <a:solidFill>
                  <a:srgbClr val="E25333"/>
                </a:solidFill>
                <a:latin typeface="Montserrat" panose="02000505000000020004" pitchFamily="2" charset="77"/>
                <a:ea typeface="Open Sans Light" panose="020B0306030504020204" pitchFamily="34" charset="0"/>
                <a:cs typeface="Open Sans Light" panose="020B0306030504020204" pitchFamily="34" charset="0"/>
              </a:rPr>
              <a:t>SWITCHED HOTELS AFTER SOCIAL MEDIA RESEARCH</a:t>
            </a:r>
          </a:p>
        </p:txBody>
      </p:sp>
      <p:sp>
        <p:nvSpPr>
          <p:cNvPr id="11" name="Rectangle 10">
            <a:extLst>
              <a:ext uri="{FF2B5EF4-FFF2-40B4-BE49-F238E27FC236}">
                <a16:creationId xmlns:a16="http://schemas.microsoft.com/office/drawing/2014/main" id="{E9BC97E4-FC21-7E4D-BB56-F0CFE1F65D81}"/>
              </a:ext>
            </a:extLst>
          </p:cNvPr>
          <p:cNvSpPr/>
          <p:nvPr/>
        </p:nvSpPr>
        <p:spPr>
          <a:xfrm>
            <a:off x="4050302" y="2655140"/>
            <a:ext cx="1051763" cy="707758"/>
          </a:xfrm>
          <a:prstGeom prst="rect">
            <a:avLst/>
          </a:prstGeom>
        </p:spPr>
        <p:txBody>
          <a:bodyPr wrap="none">
            <a:spAutoFit/>
          </a:bodyPr>
          <a:lstStyle/>
          <a:p>
            <a:pPr algn="ctr"/>
            <a:r>
              <a:rPr lang="en-US" sz="3999" b="1" spc="-67" dirty="0">
                <a:solidFill>
                  <a:srgbClr val="E25333"/>
                </a:solidFill>
                <a:latin typeface="Montserrat"/>
                <a:cs typeface="Montserrat"/>
              </a:rPr>
              <a:t>33%</a:t>
            </a:r>
            <a:endParaRPr lang="en-US" sz="3999" dirty="0">
              <a:solidFill>
                <a:srgbClr val="E25333"/>
              </a:solidFill>
            </a:endParaRPr>
          </a:p>
        </p:txBody>
      </p:sp>
      <p:sp>
        <p:nvSpPr>
          <p:cNvPr id="12" name="object 10">
            <a:extLst>
              <a:ext uri="{FF2B5EF4-FFF2-40B4-BE49-F238E27FC236}">
                <a16:creationId xmlns:a16="http://schemas.microsoft.com/office/drawing/2014/main" id="{EC19256B-3697-AD43-B2BF-4BEF8F05A15C}"/>
              </a:ext>
            </a:extLst>
          </p:cNvPr>
          <p:cNvSpPr/>
          <p:nvPr/>
        </p:nvSpPr>
        <p:spPr>
          <a:xfrm>
            <a:off x="3930090" y="2330044"/>
            <a:ext cx="1357896" cy="1357896"/>
          </a:xfrm>
          <a:custGeom>
            <a:avLst/>
            <a:gdLst/>
            <a:ahLst/>
            <a:cxnLst/>
            <a:rect l="l" t="t" r="r" b="b"/>
            <a:pathLst>
              <a:path w="2240279" h="2240279">
                <a:moveTo>
                  <a:pt x="2239910" y="1119955"/>
                </a:moveTo>
                <a:lnTo>
                  <a:pt x="2238876" y="1168536"/>
                </a:lnTo>
                <a:lnTo>
                  <a:pt x="2235799" y="1216588"/>
                </a:lnTo>
                <a:lnTo>
                  <a:pt x="2230724" y="1264069"/>
                </a:lnTo>
                <a:lnTo>
                  <a:pt x="2223691" y="1310938"/>
                </a:lnTo>
                <a:lnTo>
                  <a:pt x="2214743" y="1357152"/>
                </a:lnTo>
                <a:lnTo>
                  <a:pt x="2203921" y="1402669"/>
                </a:lnTo>
                <a:lnTo>
                  <a:pt x="2191268" y="1447448"/>
                </a:lnTo>
                <a:lnTo>
                  <a:pt x="2176825" y="1491446"/>
                </a:lnTo>
                <a:lnTo>
                  <a:pt x="2160636" y="1534621"/>
                </a:lnTo>
                <a:lnTo>
                  <a:pt x="2142741" y="1576931"/>
                </a:lnTo>
                <a:lnTo>
                  <a:pt x="2123183" y="1618335"/>
                </a:lnTo>
                <a:lnTo>
                  <a:pt x="2102004" y="1658789"/>
                </a:lnTo>
                <a:lnTo>
                  <a:pt x="2079245" y="1698253"/>
                </a:lnTo>
                <a:lnTo>
                  <a:pt x="2054949" y="1736684"/>
                </a:lnTo>
                <a:lnTo>
                  <a:pt x="2029158" y="1774040"/>
                </a:lnTo>
                <a:lnTo>
                  <a:pt x="2001914" y="1810279"/>
                </a:lnTo>
                <a:lnTo>
                  <a:pt x="1973259" y="1845359"/>
                </a:lnTo>
                <a:lnTo>
                  <a:pt x="1943235" y="1879238"/>
                </a:lnTo>
                <a:lnTo>
                  <a:pt x="1911884" y="1911875"/>
                </a:lnTo>
                <a:lnTo>
                  <a:pt x="1879247" y="1943226"/>
                </a:lnTo>
                <a:lnTo>
                  <a:pt x="1845368" y="1973250"/>
                </a:lnTo>
                <a:lnTo>
                  <a:pt x="1810288" y="2001905"/>
                </a:lnTo>
                <a:lnTo>
                  <a:pt x="1774048" y="2029149"/>
                </a:lnTo>
                <a:lnTo>
                  <a:pt x="1736692" y="2054939"/>
                </a:lnTo>
                <a:lnTo>
                  <a:pt x="1698261" y="2079235"/>
                </a:lnTo>
                <a:lnTo>
                  <a:pt x="1658797" y="2101993"/>
                </a:lnTo>
                <a:lnTo>
                  <a:pt x="1618341" y="2123173"/>
                </a:lnTo>
                <a:lnTo>
                  <a:pt x="1576938" y="2142731"/>
                </a:lnTo>
                <a:lnTo>
                  <a:pt x="1534627" y="2160626"/>
                </a:lnTo>
                <a:lnTo>
                  <a:pt x="1491451" y="2176815"/>
                </a:lnTo>
                <a:lnTo>
                  <a:pt x="1447453" y="2191257"/>
                </a:lnTo>
                <a:lnTo>
                  <a:pt x="1402674" y="2203910"/>
                </a:lnTo>
                <a:lnTo>
                  <a:pt x="1357156" y="2214732"/>
                </a:lnTo>
                <a:lnTo>
                  <a:pt x="1310941" y="2223680"/>
                </a:lnTo>
                <a:lnTo>
                  <a:pt x="1264071" y="2230713"/>
                </a:lnTo>
                <a:lnTo>
                  <a:pt x="1216589" y="2235789"/>
                </a:lnTo>
                <a:lnTo>
                  <a:pt x="1168536" y="2238865"/>
                </a:lnTo>
                <a:lnTo>
                  <a:pt x="1119955" y="2239900"/>
                </a:lnTo>
                <a:lnTo>
                  <a:pt x="1071373" y="2238865"/>
                </a:lnTo>
                <a:lnTo>
                  <a:pt x="1023321" y="2235789"/>
                </a:lnTo>
                <a:lnTo>
                  <a:pt x="975838" y="2230713"/>
                </a:lnTo>
                <a:lnTo>
                  <a:pt x="928969" y="2223680"/>
                </a:lnTo>
                <a:lnTo>
                  <a:pt x="882754" y="2214732"/>
                </a:lnTo>
                <a:lnTo>
                  <a:pt x="837236" y="2203910"/>
                </a:lnTo>
                <a:lnTo>
                  <a:pt x="792457" y="2191257"/>
                </a:lnTo>
                <a:lnTo>
                  <a:pt x="748459" y="2176815"/>
                </a:lnTo>
                <a:lnTo>
                  <a:pt x="705283" y="2160626"/>
                </a:lnTo>
                <a:lnTo>
                  <a:pt x="662972" y="2142731"/>
                </a:lnTo>
                <a:lnTo>
                  <a:pt x="621568" y="2123173"/>
                </a:lnTo>
                <a:lnTo>
                  <a:pt x="581113" y="2101993"/>
                </a:lnTo>
                <a:lnTo>
                  <a:pt x="541649" y="2079235"/>
                </a:lnTo>
                <a:lnTo>
                  <a:pt x="503218" y="2054939"/>
                </a:lnTo>
                <a:lnTo>
                  <a:pt x="465862" y="2029149"/>
                </a:lnTo>
                <a:lnTo>
                  <a:pt x="429622" y="2001905"/>
                </a:lnTo>
                <a:lnTo>
                  <a:pt x="394542" y="1973250"/>
                </a:lnTo>
                <a:lnTo>
                  <a:pt x="360662" y="1943226"/>
                </a:lnTo>
                <a:lnTo>
                  <a:pt x="328026" y="1911875"/>
                </a:lnTo>
                <a:lnTo>
                  <a:pt x="296675" y="1879238"/>
                </a:lnTo>
                <a:lnTo>
                  <a:pt x="266651" y="1845359"/>
                </a:lnTo>
                <a:lnTo>
                  <a:pt x="237996" y="1810279"/>
                </a:lnTo>
                <a:lnTo>
                  <a:pt x="210752" y="1774040"/>
                </a:lnTo>
                <a:lnTo>
                  <a:pt x="184961" y="1736684"/>
                </a:lnTo>
                <a:lnTo>
                  <a:pt x="160665" y="1698253"/>
                </a:lnTo>
                <a:lnTo>
                  <a:pt x="137906" y="1658789"/>
                </a:lnTo>
                <a:lnTo>
                  <a:pt x="116727" y="1618335"/>
                </a:lnTo>
                <a:lnTo>
                  <a:pt x="97169" y="1576931"/>
                </a:lnTo>
                <a:lnTo>
                  <a:pt x="79274" y="1534621"/>
                </a:lnTo>
                <a:lnTo>
                  <a:pt x="63084" y="1491446"/>
                </a:lnTo>
                <a:lnTo>
                  <a:pt x="48642" y="1447448"/>
                </a:lnTo>
                <a:lnTo>
                  <a:pt x="35989" y="1402669"/>
                </a:lnTo>
                <a:lnTo>
                  <a:pt x="25167" y="1357152"/>
                </a:lnTo>
                <a:lnTo>
                  <a:pt x="16219" y="1310938"/>
                </a:lnTo>
                <a:lnTo>
                  <a:pt x="9186" y="1264069"/>
                </a:lnTo>
                <a:lnTo>
                  <a:pt x="4110" y="1216588"/>
                </a:lnTo>
                <a:lnTo>
                  <a:pt x="1034" y="1168536"/>
                </a:lnTo>
                <a:lnTo>
                  <a:pt x="0" y="1119955"/>
                </a:lnTo>
                <a:lnTo>
                  <a:pt x="1034" y="1071373"/>
                </a:lnTo>
                <a:lnTo>
                  <a:pt x="4110" y="1023321"/>
                </a:lnTo>
                <a:lnTo>
                  <a:pt x="9186" y="975838"/>
                </a:lnTo>
                <a:lnTo>
                  <a:pt x="16219" y="928969"/>
                </a:lnTo>
                <a:lnTo>
                  <a:pt x="25167" y="882754"/>
                </a:lnTo>
                <a:lnTo>
                  <a:pt x="35989" y="837236"/>
                </a:lnTo>
                <a:lnTo>
                  <a:pt x="48642" y="792457"/>
                </a:lnTo>
                <a:lnTo>
                  <a:pt x="63084" y="748459"/>
                </a:lnTo>
                <a:lnTo>
                  <a:pt x="79274" y="705283"/>
                </a:lnTo>
                <a:lnTo>
                  <a:pt x="97169" y="662972"/>
                </a:lnTo>
                <a:lnTo>
                  <a:pt x="116727" y="621568"/>
                </a:lnTo>
                <a:lnTo>
                  <a:pt x="137906" y="581113"/>
                </a:lnTo>
                <a:lnTo>
                  <a:pt x="160665" y="541649"/>
                </a:lnTo>
                <a:lnTo>
                  <a:pt x="184961" y="503218"/>
                </a:lnTo>
                <a:lnTo>
                  <a:pt x="210752" y="465862"/>
                </a:lnTo>
                <a:lnTo>
                  <a:pt x="237996" y="429622"/>
                </a:lnTo>
                <a:lnTo>
                  <a:pt x="266651" y="394542"/>
                </a:lnTo>
                <a:lnTo>
                  <a:pt x="296675" y="360662"/>
                </a:lnTo>
                <a:lnTo>
                  <a:pt x="328026" y="328026"/>
                </a:lnTo>
                <a:lnTo>
                  <a:pt x="360662" y="296675"/>
                </a:lnTo>
                <a:lnTo>
                  <a:pt x="394542" y="266651"/>
                </a:lnTo>
                <a:lnTo>
                  <a:pt x="429622" y="237996"/>
                </a:lnTo>
                <a:lnTo>
                  <a:pt x="465862" y="210752"/>
                </a:lnTo>
                <a:lnTo>
                  <a:pt x="503218" y="184961"/>
                </a:lnTo>
                <a:lnTo>
                  <a:pt x="541649" y="160665"/>
                </a:lnTo>
                <a:lnTo>
                  <a:pt x="581113" y="137906"/>
                </a:lnTo>
                <a:lnTo>
                  <a:pt x="621568" y="116727"/>
                </a:lnTo>
                <a:lnTo>
                  <a:pt x="662972" y="97169"/>
                </a:lnTo>
                <a:lnTo>
                  <a:pt x="705283" y="79274"/>
                </a:lnTo>
                <a:lnTo>
                  <a:pt x="748459" y="63084"/>
                </a:lnTo>
                <a:lnTo>
                  <a:pt x="792457" y="48642"/>
                </a:lnTo>
                <a:lnTo>
                  <a:pt x="837236" y="35989"/>
                </a:lnTo>
                <a:lnTo>
                  <a:pt x="882754" y="25167"/>
                </a:lnTo>
                <a:lnTo>
                  <a:pt x="928969" y="16219"/>
                </a:lnTo>
                <a:lnTo>
                  <a:pt x="975838" y="9186"/>
                </a:lnTo>
                <a:lnTo>
                  <a:pt x="1023321" y="4110"/>
                </a:lnTo>
                <a:lnTo>
                  <a:pt x="1071373" y="1034"/>
                </a:lnTo>
                <a:lnTo>
                  <a:pt x="1119955" y="0"/>
                </a:lnTo>
                <a:lnTo>
                  <a:pt x="1168536" y="1034"/>
                </a:lnTo>
                <a:lnTo>
                  <a:pt x="1216589" y="4110"/>
                </a:lnTo>
                <a:lnTo>
                  <a:pt x="1264071" y="9186"/>
                </a:lnTo>
                <a:lnTo>
                  <a:pt x="1310941" y="16219"/>
                </a:lnTo>
                <a:lnTo>
                  <a:pt x="1357156" y="25167"/>
                </a:lnTo>
                <a:lnTo>
                  <a:pt x="1402674" y="35989"/>
                </a:lnTo>
                <a:lnTo>
                  <a:pt x="1447453" y="48642"/>
                </a:lnTo>
                <a:lnTo>
                  <a:pt x="1491451" y="63084"/>
                </a:lnTo>
                <a:lnTo>
                  <a:pt x="1534627" y="79274"/>
                </a:lnTo>
                <a:lnTo>
                  <a:pt x="1576938" y="97169"/>
                </a:lnTo>
                <a:lnTo>
                  <a:pt x="1618341" y="116727"/>
                </a:lnTo>
                <a:lnTo>
                  <a:pt x="1658797" y="137906"/>
                </a:lnTo>
                <a:lnTo>
                  <a:pt x="1698261" y="160665"/>
                </a:lnTo>
                <a:lnTo>
                  <a:pt x="1736692" y="184961"/>
                </a:lnTo>
                <a:lnTo>
                  <a:pt x="1774048" y="210752"/>
                </a:lnTo>
                <a:lnTo>
                  <a:pt x="1810288" y="237996"/>
                </a:lnTo>
                <a:lnTo>
                  <a:pt x="1845368" y="266651"/>
                </a:lnTo>
                <a:lnTo>
                  <a:pt x="1879247" y="296675"/>
                </a:lnTo>
                <a:lnTo>
                  <a:pt x="1911884" y="328026"/>
                </a:lnTo>
                <a:lnTo>
                  <a:pt x="1943235" y="360662"/>
                </a:lnTo>
                <a:lnTo>
                  <a:pt x="1973259" y="394542"/>
                </a:lnTo>
                <a:lnTo>
                  <a:pt x="2001914" y="429622"/>
                </a:lnTo>
                <a:lnTo>
                  <a:pt x="2029158" y="465862"/>
                </a:lnTo>
                <a:lnTo>
                  <a:pt x="2054949" y="503218"/>
                </a:lnTo>
                <a:lnTo>
                  <a:pt x="2079245" y="541649"/>
                </a:lnTo>
                <a:lnTo>
                  <a:pt x="2102004" y="581113"/>
                </a:lnTo>
                <a:lnTo>
                  <a:pt x="2123183" y="621568"/>
                </a:lnTo>
                <a:lnTo>
                  <a:pt x="2142741" y="662972"/>
                </a:lnTo>
                <a:lnTo>
                  <a:pt x="2160636" y="705283"/>
                </a:lnTo>
                <a:lnTo>
                  <a:pt x="2176825" y="748459"/>
                </a:lnTo>
                <a:lnTo>
                  <a:pt x="2191268" y="792457"/>
                </a:lnTo>
                <a:lnTo>
                  <a:pt x="2203921" y="837236"/>
                </a:lnTo>
                <a:lnTo>
                  <a:pt x="2214743" y="882754"/>
                </a:lnTo>
                <a:lnTo>
                  <a:pt x="2223691" y="928969"/>
                </a:lnTo>
                <a:lnTo>
                  <a:pt x="2230724" y="975838"/>
                </a:lnTo>
                <a:lnTo>
                  <a:pt x="2235799" y="1023321"/>
                </a:lnTo>
                <a:lnTo>
                  <a:pt x="2238876" y="1071373"/>
                </a:lnTo>
                <a:lnTo>
                  <a:pt x="2239910" y="1119955"/>
                </a:lnTo>
                <a:close/>
              </a:path>
            </a:pathLst>
          </a:custGeom>
          <a:ln w="114300">
            <a:solidFill>
              <a:srgbClr val="E25333"/>
            </a:solidFill>
          </a:ln>
        </p:spPr>
        <p:txBody>
          <a:bodyPr wrap="square" lIns="0" tIns="0" rIns="0" bIns="0" rtlCol="0"/>
          <a:lstStyle/>
          <a:p>
            <a:endParaRPr sz="661">
              <a:solidFill>
                <a:srgbClr val="E25333"/>
              </a:solidFill>
            </a:endParaRPr>
          </a:p>
        </p:txBody>
      </p:sp>
      <p:sp>
        <p:nvSpPr>
          <p:cNvPr id="13" name="TextBox 12">
            <a:extLst>
              <a:ext uri="{FF2B5EF4-FFF2-40B4-BE49-F238E27FC236}">
                <a16:creationId xmlns:a16="http://schemas.microsoft.com/office/drawing/2014/main" id="{5FA67DB5-06FA-8448-86CE-5568F388FA9B}"/>
              </a:ext>
            </a:extLst>
          </p:cNvPr>
          <p:cNvSpPr txBox="1"/>
          <p:nvPr/>
        </p:nvSpPr>
        <p:spPr>
          <a:xfrm>
            <a:off x="6078053" y="3944059"/>
            <a:ext cx="1695406" cy="1022757"/>
          </a:xfrm>
          <a:prstGeom prst="rect">
            <a:avLst/>
          </a:prstGeom>
          <a:noFill/>
        </p:spPr>
        <p:txBody>
          <a:bodyPr wrap="square" lIns="49886" tIns="24944" rIns="49886" bIns="24944" rtlCol="0">
            <a:spAutoFit/>
          </a:bodyPr>
          <a:lstStyle/>
          <a:p>
            <a:pPr algn="ctr">
              <a:lnSpc>
                <a:spcPct val="110000"/>
              </a:lnSpc>
            </a:pPr>
            <a:r>
              <a:rPr lang="en-US" sz="1454" dirty="0">
                <a:solidFill>
                  <a:srgbClr val="F79839"/>
                </a:solidFill>
                <a:latin typeface="Montserrat" panose="02000505000000020004" pitchFamily="2" charset="77"/>
                <a:ea typeface="Open Sans Light" panose="020B0306030504020204" pitchFamily="34" charset="0"/>
                <a:cs typeface="Open Sans Light" panose="020B0306030504020204" pitchFamily="34" charset="0"/>
              </a:rPr>
              <a:t>OF TRAVELERS POST </a:t>
            </a:r>
          </a:p>
          <a:p>
            <a:pPr algn="ctr">
              <a:lnSpc>
                <a:spcPct val="110000"/>
              </a:lnSpc>
            </a:pPr>
            <a:r>
              <a:rPr lang="en-US" sz="1454" dirty="0">
                <a:solidFill>
                  <a:srgbClr val="F79839"/>
                </a:solidFill>
                <a:latin typeface="Montserrat" panose="02000505000000020004" pitchFamily="2" charset="77"/>
                <a:ea typeface="Open Sans Light" panose="020B0306030504020204" pitchFamily="34" charset="0"/>
                <a:cs typeface="Open Sans Light" panose="020B0306030504020204" pitchFamily="34" charset="0"/>
              </a:rPr>
              <a:t>TO SOCIAL NETWORKS WHILE ON VACATION</a:t>
            </a:r>
          </a:p>
        </p:txBody>
      </p:sp>
      <p:sp>
        <p:nvSpPr>
          <p:cNvPr id="14" name="Rectangle 13">
            <a:extLst>
              <a:ext uri="{FF2B5EF4-FFF2-40B4-BE49-F238E27FC236}">
                <a16:creationId xmlns:a16="http://schemas.microsoft.com/office/drawing/2014/main" id="{D0E2536B-52C3-3342-BD29-88612D1E3352}"/>
              </a:ext>
            </a:extLst>
          </p:cNvPr>
          <p:cNvSpPr/>
          <p:nvPr/>
        </p:nvSpPr>
        <p:spPr>
          <a:xfrm>
            <a:off x="6399875" y="2611094"/>
            <a:ext cx="1051763" cy="707758"/>
          </a:xfrm>
          <a:prstGeom prst="rect">
            <a:avLst/>
          </a:prstGeom>
        </p:spPr>
        <p:txBody>
          <a:bodyPr wrap="none">
            <a:spAutoFit/>
          </a:bodyPr>
          <a:lstStyle/>
          <a:p>
            <a:pPr algn="ctr"/>
            <a:r>
              <a:rPr lang="en-US" sz="3999" b="1" spc="-67">
                <a:solidFill>
                  <a:srgbClr val="F79839"/>
                </a:solidFill>
                <a:latin typeface="Montserrat"/>
                <a:cs typeface="Montserrat"/>
              </a:rPr>
              <a:t>72%</a:t>
            </a:r>
            <a:endParaRPr lang="en-US" sz="3999">
              <a:solidFill>
                <a:srgbClr val="F79839"/>
              </a:solidFill>
            </a:endParaRPr>
          </a:p>
        </p:txBody>
      </p:sp>
      <p:sp>
        <p:nvSpPr>
          <p:cNvPr id="15" name="object 10">
            <a:extLst>
              <a:ext uri="{FF2B5EF4-FFF2-40B4-BE49-F238E27FC236}">
                <a16:creationId xmlns:a16="http://schemas.microsoft.com/office/drawing/2014/main" id="{66726DDA-69AF-194D-86C7-720B9377E647}"/>
              </a:ext>
            </a:extLst>
          </p:cNvPr>
          <p:cNvSpPr/>
          <p:nvPr/>
        </p:nvSpPr>
        <p:spPr>
          <a:xfrm>
            <a:off x="6246812" y="2286000"/>
            <a:ext cx="1357896" cy="1357896"/>
          </a:xfrm>
          <a:custGeom>
            <a:avLst/>
            <a:gdLst/>
            <a:ahLst/>
            <a:cxnLst/>
            <a:rect l="l" t="t" r="r" b="b"/>
            <a:pathLst>
              <a:path w="2240279" h="2240279">
                <a:moveTo>
                  <a:pt x="2239910" y="1119955"/>
                </a:moveTo>
                <a:lnTo>
                  <a:pt x="2238876" y="1168536"/>
                </a:lnTo>
                <a:lnTo>
                  <a:pt x="2235799" y="1216588"/>
                </a:lnTo>
                <a:lnTo>
                  <a:pt x="2230724" y="1264069"/>
                </a:lnTo>
                <a:lnTo>
                  <a:pt x="2223691" y="1310938"/>
                </a:lnTo>
                <a:lnTo>
                  <a:pt x="2214743" y="1357152"/>
                </a:lnTo>
                <a:lnTo>
                  <a:pt x="2203921" y="1402669"/>
                </a:lnTo>
                <a:lnTo>
                  <a:pt x="2191268" y="1447448"/>
                </a:lnTo>
                <a:lnTo>
                  <a:pt x="2176825" y="1491446"/>
                </a:lnTo>
                <a:lnTo>
                  <a:pt x="2160636" y="1534621"/>
                </a:lnTo>
                <a:lnTo>
                  <a:pt x="2142741" y="1576931"/>
                </a:lnTo>
                <a:lnTo>
                  <a:pt x="2123183" y="1618335"/>
                </a:lnTo>
                <a:lnTo>
                  <a:pt x="2102004" y="1658789"/>
                </a:lnTo>
                <a:lnTo>
                  <a:pt x="2079245" y="1698253"/>
                </a:lnTo>
                <a:lnTo>
                  <a:pt x="2054949" y="1736684"/>
                </a:lnTo>
                <a:lnTo>
                  <a:pt x="2029158" y="1774040"/>
                </a:lnTo>
                <a:lnTo>
                  <a:pt x="2001914" y="1810279"/>
                </a:lnTo>
                <a:lnTo>
                  <a:pt x="1973259" y="1845359"/>
                </a:lnTo>
                <a:lnTo>
                  <a:pt x="1943235" y="1879238"/>
                </a:lnTo>
                <a:lnTo>
                  <a:pt x="1911884" y="1911875"/>
                </a:lnTo>
                <a:lnTo>
                  <a:pt x="1879247" y="1943226"/>
                </a:lnTo>
                <a:lnTo>
                  <a:pt x="1845368" y="1973250"/>
                </a:lnTo>
                <a:lnTo>
                  <a:pt x="1810288" y="2001905"/>
                </a:lnTo>
                <a:lnTo>
                  <a:pt x="1774048" y="2029149"/>
                </a:lnTo>
                <a:lnTo>
                  <a:pt x="1736692" y="2054939"/>
                </a:lnTo>
                <a:lnTo>
                  <a:pt x="1698261" y="2079235"/>
                </a:lnTo>
                <a:lnTo>
                  <a:pt x="1658797" y="2101993"/>
                </a:lnTo>
                <a:lnTo>
                  <a:pt x="1618341" y="2123173"/>
                </a:lnTo>
                <a:lnTo>
                  <a:pt x="1576938" y="2142731"/>
                </a:lnTo>
                <a:lnTo>
                  <a:pt x="1534627" y="2160626"/>
                </a:lnTo>
                <a:lnTo>
                  <a:pt x="1491451" y="2176815"/>
                </a:lnTo>
                <a:lnTo>
                  <a:pt x="1447453" y="2191257"/>
                </a:lnTo>
                <a:lnTo>
                  <a:pt x="1402674" y="2203910"/>
                </a:lnTo>
                <a:lnTo>
                  <a:pt x="1357156" y="2214732"/>
                </a:lnTo>
                <a:lnTo>
                  <a:pt x="1310941" y="2223680"/>
                </a:lnTo>
                <a:lnTo>
                  <a:pt x="1264071" y="2230713"/>
                </a:lnTo>
                <a:lnTo>
                  <a:pt x="1216589" y="2235789"/>
                </a:lnTo>
                <a:lnTo>
                  <a:pt x="1168536" y="2238865"/>
                </a:lnTo>
                <a:lnTo>
                  <a:pt x="1119955" y="2239900"/>
                </a:lnTo>
                <a:lnTo>
                  <a:pt x="1071373" y="2238865"/>
                </a:lnTo>
                <a:lnTo>
                  <a:pt x="1023321" y="2235789"/>
                </a:lnTo>
                <a:lnTo>
                  <a:pt x="975838" y="2230713"/>
                </a:lnTo>
                <a:lnTo>
                  <a:pt x="928969" y="2223680"/>
                </a:lnTo>
                <a:lnTo>
                  <a:pt x="882754" y="2214732"/>
                </a:lnTo>
                <a:lnTo>
                  <a:pt x="837236" y="2203910"/>
                </a:lnTo>
                <a:lnTo>
                  <a:pt x="792457" y="2191257"/>
                </a:lnTo>
                <a:lnTo>
                  <a:pt x="748459" y="2176815"/>
                </a:lnTo>
                <a:lnTo>
                  <a:pt x="705283" y="2160626"/>
                </a:lnTo>
                <a:lnTo>
                  <a:pt x="662972" y="2142731"/>
                </a:lnTo>
                <a:lnTo>
                  <a:pt x="621568" y="2123173"/>
                </a:lnTo>
                <a:lnTo>
                  <a:pt x="581113" y="2101993"/>
                </a:lnTo>
                <a:lnTo>
                  <a:pt x="541649" y="2079235"/>
                </a:lnTo>
                <a:lnTo>
                  <a:pt x="503218" y="2054939"/>
                </a:lnTo>
                <a:lnTo>
                  <a:pt x="465862" y="2029149"/>
                </a:lnTo>
                <a:lnTo>
                  <a:pt x="429622" y="2001905"/>
                </a:lnTo>
                <a:lnTo>
                  <a:pt x="394542" y="1973250"/>
                </a:lnTo>
                <a:lnTo>
                  <a:pt x="360662" y="1943226"/>
                </a:lnTo>
                <a:lnTo>
                  <a:pt x="328026" y="1911875"/>
                </a:lnTo>
                <a:lnTo>
                  <a:pt x="296675" y="1879238"/>
                </a:lnTo>
                <a:lnTo>
                  <a:pt x="266651" y="1845359"/>
                </a:lnTo>
                <a:lnTo>
                  <a:pt x="237996" y="1810279"/>
                </a:lnTo>
                <a:lnTo>
                  <a:pt x="210752" y="1774040"/>
                </a:lnTo>
                <a:lnTo>
                  <a:pt x="184961" y="1736684"/>
                </a:lnTo>
                <a:lnTo>
                  <a:pt x="160665" y="1698253"/>
                </a:lnTo>
                <a:lnTo>
                  <a:pt x="137906" y="1658789"/>
                </a:lnTo>
                <a:lnTo>
                  <a:pt x="116727" y="1618335"/>
                </a:lnTo>
                <a:lnTo>
                  <a:pt x="97169" y="1576931"/>
                </a:lnTo>
                <a:lnTo>
                  <a:pt x="79274" y="1534621"/>
                </a:lnTo>
                <a:lnTo>
                  <a:pt x="63084" y="1491446"/>
                </a:lnTo>
                <a:lnTo>
                  <a:pt x="48642" y="1447448"/>
                </a:lnTo>
                <a:lnTo>
                  <a:pt x="35989" y="1402669"/>
                </a:lnTo>
                <a:lnTo>
                  <a:pt x="25167" y="1357152"/>
                </a:lnTo>
                <a:lnTo>
                  <a:pt x="16219" y="1310938"/>
                </a:lnTo>
                <a:lnTo>
                  <a:pt x="9186" y="1264069"/>
                </a:lnTo>
                <a:lnTo>
                  <a:pt x="4110" y="1216588"/>
                </a:lnTo>
                <a:lnTo>
                  <a:pt x="1034" y="1168536"/>
                </a:lnTo>
                <a:lnTo>
                  <a:pt x="0" y="1119955"/>
                </a:lnTo>
                <a:lnTo>
                  <a:pt x="1034" y="1071373"/>
                </a:lnTo>
                <a:lnTo>
                  <a:pt x="4110" y="1023321"/>
                </a:lnTo>
                <a:lnTo>
                  <a:pt x="9186" y="975838"/>
                </a:lnTo>
                <a:lnTo>
                  <a:pt x="16219" y="928969"/>
                </a:lnTo>
                <a:lnTo>
                  <a:pt x="25167" y="882754"/>
                </a:lnTo>
                <a:lnTo>
                  <a:pt x="35989" y="837236"/>
                </a:lnTo>
                <a:lnTo>
                  <a:pt x="48642" y="792457"/>
                </a:lnTo>
                <a:lnTo>
                  <a:pt x="63084" y="748459"/>
                </a:lnTo>
                <a:lnTo>
                  <a:pt x="79274" y="705283"/>
                </a:lnTo>
                <a:lnTo>
                  <a:pt x="97169" y="662972"/>
                </a:lnTo>
                <a:lnTo>
                  <a:pt x="116727" y="621568"/>
                </a:lnTo>
                <a:lnTo>
                  <a:pt x="137906" y="581113"/>
                </a:lnTo>
                <a:lnTo>
                  <a:pt x="160665" y="541649"/>
                </a:lnTo>
                <a:lnTo>
                  <a:pt x="184961" y="503218"/>
                </a:lnTo>
                <a:lnTo>
                  <a:pt x="210752" y="465862"/>
                </a:lnTo>
                <a:lnTo>
                  <a:pt x="237996" y="429622"/>
                </a:lnTo>
                <a:lnTo>
                  <a:pt x="266651" y="394542"/>
                </a:lnTo>
                <a:lnTo>
                  <a:pt x="296675" y="360662"/>
                </a:lnTo>
                <a:lnTo>
                  <a:pt x="328026" y="328026"/>
                </a:lnTo>
                <a:lnTo>
                  <a:pt x="360662" y="296675"/>
                </a:lnTo>
                <a:lnTo>
                  <a:pt x="394542" y="266651"/>
                </a:lnTo>
                <a:lnTo>
                  <a:pt x="429622" y="237996"/>
                </a:lnTo>
                <a:lnTo>
                  <a:pt x="465862" y="210752"/>
                </a:lnTo>
                <a:lnTo>
                  <a:pt x="503218" y="184961"/>
                </a:lnTo>
                <a:lnTo>
                  <a:pt x="541649" y="160665"/>
                </a:lnTo>
                <a:lnTo>
                  <a:pt x="581113" y="137906"/>
                </a:lnTo>
                <a:lnTo>
                  <a:pt x="621568" y="116727"/>
                </a:lnTo>
                <a:lnTo>
                  <a:pt x="662972" y="97169"/>
                </a:lnTo>
                <a:lnTo>
                  <a:pt x="705283" y="79274"/>
                </a:lnTo>
                <a:lnTo>
                  <a:pt x="748459" y="63084"/>
                </a:lnTo>
                <a:lnTo>
                  <a:pt x="792457" y="48642"/>
                </a:lnTo>
                <a:lnTo>
                  <a:pt x="837236" y="35989"/>
                </a:lnTo>
                <a:lnTo>
                  <a:pt x="882754" y="25167"/>
                </a:lnTo>
                <a:lnTo>
                  <a:pt x="928969" y="16219"/>
                </a:lnTo>
                <a:lnTo>
                  <a:pt x="975838" y="9186"/>
                </a:lnTo>
                <a:lnTo>
                  <a:pt x="1023321" y="4110"/>
                </a:lnTo>
                <a:lnTo>
                  <a:pt x="1071373" y="1034"/>
                </a:lnTo>
                <a:lnTo>
                  <a:pt x="1119955" y="0"/>
                </a:lnTo>
                <a:lnTo>
                  <a:pt x="1168536" y="1034"/>
                </a:lnTo>
                <a:lnTo>
                  <a:pt x="1216589" y="4110"/>
                </a:lnTo>
                <a:lnTo>
                  <a:pt x="1264071" y="9186"/>
                </a:lnTo>
                <a:lnTo>
                  <a:pt x="1310941" y="16219"/>
                </a:lnTo>
                <a:lnTo>
                  <a:pt x="1357156" y="25167"/>
                </a:lnTo>
                <a:lnTo>
                  <a:pt x="1402674" y="35989"/>
                </a:lnTo>
                <a:lnTo>
                  <a:pt x="1447453" y="48642"/>
                </a:lnTo>
                <a:lnTo>
                  <a:pt x="1491451" y="63084"/>
                </a:lnTo>
                <a:lnTo>
                  <a:pt x="1534627" y="79274"/>
                </a:lnTo>
                <a:lnTo>
                  <a:pt x="1576938" y="97169"/>
                </a:lnTo>
                <a:lnTo>
                  <a:pt x="1618341" y="116727"/>
                </a:lnTo>
                <a:lnTo>
                  <a:pt x="1658797" y="137906"/>
                </a:lnTo>
                <a:lnTo>
                  <a:pt x="1698261" y="160665"/>
                </a:lnTo>
                <a:lnTo>
                  <a:pt x="1736692" y="184961"/>
                </a:lnTo>
                <a:lnTo>
                  <a:pt x="1774048" y="210752"/>
                </a:lnTo>
                <a:lnTo>
                  <a:pt x="1810288" y="237996"/>
                </a:lnTo>
                <a:lnTo>
                  <a:pt x="1845368" y="266651"/>
                </a:lnTo>
                <a:lnTo>
                  <a:pt x="1879247" y="296675"/>
                </a:lnTo>
                <a:lnTo>
                  <a:pt x="1911884" y="328026"/>
                </a:lnTo>
                <a:lnTo>
                  <a:pt x="1943235" y="360662"/>
                </a:lnTo>
                <a:lnTo>
                  <a:pt x="1973259" y="394542"/>
                </a:lnTo>
                <a:lnTo>
                  <a:pt x="2001914" y="429622"/>
                </a:lnTo>
                <a:lnTo>
                  <a:pt x="2029158" y="465862"/>
                </a:lnTo>
                <a:lnTo>
                  <a:pt x="2054949" y="503218"/>
                </a:lnTo>
                <a:lnTo>
                  <a:pt x="2079245" y="541649"/>
                </a:lnTo>
                <a:lnTo>
                  <a:pt x="2102004" y="581113"/>
                </a:lnTo>
                <a:lnTo>
                  <a:pt x="2123183" y="621568"/>
                </a:lnTo>
                <a:lnTo>
                  <a:pt x="2142741" y="662972"/>
                </a:lnTo>
                <a:lnTo>
                  <a:pt x="2160636" y="705283"/>
                </a:lnTo>
                <a:lnTo>
                  <a:pt x="2176825" y="748459"/>
                </a:lnTo>
                <a:lnTo>
                  <a:pt x="2191268" y="792457"/>
                </a:lnTo>
                <a:lnTo>
                  <a:pt x="2203921" y="837236"/>
                </a:lnTo>
                <a:lnTo>
                  <a:pt x="2214743" y="882754"/>
                </a:lnTo>
                <a:lnTo>
                  <a:pt x="2223691" y="928969"/>
                </a:lnTo>
                <a:lnTo>
                  <a:pt x="2230724" y="975838"/>
                </a:lnTo>
                <a:lnTo>
                  <a:pt x="2235799" y="1023321"/>
                </a:lnTo>
                <a:lnTo>
                  <a:pt x="2238876" y="1071373"/>
                </a:lnTo>
                <a:lnTo>
                  <a:pt x="2239910" y="1119955"/>
                </a:lnTo>
                <a:close/>
              </a:path>
            </a:pathLst>
          </a:custGeom>
          <a:ln w="114300">
            <a:solidFill>
              <a:srgbClr val="F79839"/>
            </a:solidFill>
          </a:ln>
        </p:spPr>
        <p:txBody>
          <a:bodyPr wrap="square" lIns="0" tIns="0" rIns="0" bIns="0" rtlCol="0"/>
          <a:lstStyle/>
          <a:p>
            <a:endParaRPr sz="661"/>
          </a:p>
        </p:txBody>
      </p:sp>
      <p:sp>
        <p:nvSpPr>
          <p:cNvPr id="16" name="TextBox 15">
            <a:extLst>
              <a:ext uri="{FF2B5EF4-FFF2-40B4-BE49-F238E27FC236}">
                <a16:creationId xmlns:a16="http://schemas.microsoft.com/office/drawing/2014/main" id="{5FE90311-ABFA-124F-BD5E-5D4029E98FEF}"/>
              </a:ext>
            </a:extLst>
          </p:cNvPr>
          <p:cNvSpPr txBox="1"/>
          <p:nvPr/>
        </p:nvSpPr>
        <p:spPr>
          <a:xfrm>
            <a:off x="8537225" y="3937015"/>
            <a:ext cx="1502033" cy="1268914"/>
          </a:xfrm>
          <a:prstGeom prst="rect">
            <a:avLst/>
          </a:prstGeom>
          <a:noFill/>
        </p:spPr>
        <p:txBody>
          <a:bodyPr wrap="square" lIns="49886" tIns="24944" rIns="49886" bIns="24944" rtlCol="0">
            <a:spAutoFit/>
          </a:bodyPr>
          <a:lstStyle/>
          <a:p>
            <a:pPr algn="ctr">
              <a:lnSpc>
                <a:spcPct val="110000"/>
              </a:lnSpc>
            </a:pPr>
            <a:r>
              <a:rPr lang="en-US" sz="1454">
                <a:solidFill>
                  <a:srgbClr val="929497"/>
                </a:solidFill>
                <a:latin typeface="Montserrat" panose="02000505000000020004" pitchFamily="2" charset="77"/>
                <a:ea typeface="Open Sans Light" panose="020B0306030504020204" pitchFamily="34" charset="0"/>
                <a:cs typeface="Open Sans Light" panose="020B0306030504020204" pitchFamily="34" charset="0"/>
              </a:rPr>
              <a:t>OF USERS MENTIONING A BRAND EXPECT A REPLY WITHIN ONE HOUR</a:t>
            </a:r>
          </a:p>
        </p:txBody>
      </p:sp>
      <p:sp>
        <p:nvSpPr>
          <p:cNvPr id="17" name="Rectangle 16">
            <a:extLst>
              <a:ext uri="{FF2B5EF4-FFF2-40B4-BE49-F238E27FC236}">
                <a16:creationId xmlns:a16="http://schemas.microsoft.com/office/drawing/2014/main" id="{C68A3219-303E-FD4F-AC78-780B6A79A22B}"/>
              </a:ext>
            </a:extLst>
          </p:cNvPr>
          <p:cNvSpPr/>
          <p:nvPr/>
        </p:nvSpPr>
        <p:spPr>
          <a:xfrm>
            <a:off x="8762361" y="2613279"/>
            <a:ext cx="1051763" cy="707758"/>
          </a:xfrm>
          <a:prstGeom prst="rect">
            <a:avLst/>
          </a:prstGeom>
        </p:spPr>
        <p:txBody>
          <a:bodyPr wrap="none">
            <a:spAutoFit/>
          </a:bodyPr>
          <a:lstStyle/>
          <a:p>
            <a:pPr algn="ctr"/>
            <a:r>
              <a:rPr lang="en-US" sz="3999" b="1" spc="-67" dirty="0">
                <a:solidFill>
                  <a:srgbClr val="929497"/>
                </a:solidFill>
                <a:latin typeface="Montserrat"/>
                <a:cs typeface="Montserrat"/>
              </a:rPr>
              <a:t>84%</a:t>
            </a:r>
            <a:endParaRPr lang="en-US" sz="3999" dirty="0">
              <a:solidFill>
                <a:srgbClr val="929497"/>
              </a:solidFill>
            </a:endParaRPr>
          </a:p>
        </p:txBody>
      </p:sp>
      <p:sp>
        <p:nvSpPr>
          <p:cNvPr id="18" name="object 10">
            <a:extLst>
              <a:ext uri="{FF2B5EF4-FFF2-40B4-BE49-F238E27FC236}">
                <a16:creationId xmlns:a16="http://schemas.microsoft.com/office/drawing/2014/main" id="{DDE99DD9-3954-C74A-B0DA-04134046A6B5}"/>
              </a:ext>
            </a:extLst>
          </p:cNvPr>
          <p:cNvSpPr/>
          <p:nvPr/>
        </p:nvSpPr>
        <p:spPr>
          <a:xfrm>
            <a:off x="8609296" y="2288183"/>
            <a:ext cx="1357896" cy="1357896"/>
          </a:xfrm>
          <a:custGeom>
            <a:avLst/>
            <a:gdLst/>
            <a:ahLst/>
            <a:cxnLst/>
            <a:rect l="l" t="t" r="r" b="b"/>
            <a:pathLst>
              <a:path w="2240279" h="2240279">
                <a:moveTo>
                  <a:pt x="2239910" y="1119955"/>
                </a:moveTo>
                <a:lnTo>
                  <a:pt x="2238876" y="1168536"/>
                </a:lnTo>
                <a:lnTo>
                  <a:pt x="2235799" y="1216588"/>
                </a:lnTo>
                <a:lnTo>
                  <a:pt x="2230724" y="1264069"/>
                </a:lnTo>
                <a:lnTo>
                  <a:pt x="2223691" y="1310938"/>
                </a:lnTo>
                <a:lnTo>
                  <a:pt x="2214743" y="1357152"/>
                </a:lnTo>
                <a:lnTo>
                  <a:pt x="2203921" y="1402669"/>
                </a:lnTo>
                <a:lnTo>
                  <a:pt x="2191268" y="1447448"/>
                </a:lnTo>
                <a:lnTo>
                  <a:pt x="2176825" y="1491446"/>
                </a:lnTo>
                <a:lnTo>
                  <a:pt x="2160636" y="1534621"/>
                </a:lnTo>
                <a:lnTo>
                  <a:pt x="2142741" y="1576931"/>
                </a:lnTo>
                <a:lnTo>
                  <a:pt x="2123183" y="1618335"/>
                </a:lnTo>
                <a:lnTo>
                  <a:pt x="2102004" y="1658789"/>
                </a:lnTo>
                <a:lnTo>
                  <a:pt x="2079245" y="1698253"/>
                </a:lnTo>
                <a:lnTo>
                  <a:pt x="2054949" y="1736684"/>
                </a:lnTo>
                <a:lnTo>
                  <a:pt x="2029158" y="1774040"/>
                </a:lnTo>
                <a:lnTo>
                  <a:pt x="2001914" y="1810279"/>
                </a:lnTo>
                <a:lnTo>
                  <a:pt x="1973259" y="1845359"/>
                </a:lnTo>
                <a:lnTo>
                  <a:pt x="1943235" y="1879238"/>
                </a:lnTo>
                <a:lnTo>
                  <a:pt x="1911884" y="1911875"/>
                </a:lnTo>
                <a:lnTo>
                  <a:pt x="1879247" y="1943226"/>
                </a:lnTo>
                <a:lnTo>
                  <a:pt x="1845368" y="1973250"/>
                </a:lnTo>
                <a:lnTo>
                  <a:pt x="1810288" y="2001905"/>
                </a:lnTo>
                <a:lnTo>
                  <a:pt x="1774048" y="2029149"/>
                </a:lnTo>
                <a:lnTo>
                  <a:pt x="1736692" y="2054939"/>
                </a:lnTo>
                <a:lnTo>
                  <a:pt x="1698261" y="2079235"/>
                </a:lnTo>
                <a:lnTo>
                  <a:pt x="1658797" y="2101993"/>
                </a:lnTo>
                <a:lnTo>
                  <a:pt x="1618341" y="2123173"/>
                </a:lnTo>
                <a:lnTo>
                  <a:pt x="1576938" y="2142731"/>
                </a:lnTo>
                <a:lnTo>
                  <a:pt x="1534627" y="2160626"/>
                </a:lnTo>
                <a:lnTo>
                  <a:pt x="1491451" y="2176815"/>
                </a:lnTo>
                <a:lnTo>
                  <a:pt x="1447453" y="2191257"/>
                </a:lnTo>
                <a:lnTo>
                  <a:pt x="1402674" y="2203910"/>
                </a:lnTo>
                <a:lnTo>
                  <a:pt x="1357156" y="2214732"/>
                </a:lnTo>
                <a:lnTo>
                  <a:pt x="1310941" y="2223680"/>
                </a:lnTo>
                <a:lnTo>
                  <a:pt x="1264071" y="2230713"/>
                </a:lnTo>
                <a:lnTo>
                  <a:pt x="1216589" y="2235789"/>
                </a:lnTo>
                <a:lnTo>
                  <a:pt x="1168536" y="2238865"/>
                </a:lnTo>
                <a:lnTo>
                  <a:pt x="1119955" y="2239900"/>
                </a:lnTo>
                <a:lnTo>
                  <a:pt x="1071373" y="2238865"/>
                </a:lnTo>
                <a:lnTo>
                  <a:pt x="1023321" y="2235789"/>
                </a:lnTo>
                <a:lnTo>
                  <a:pt x="975838" y="2230713"/>
                </a:lnTo>
                <a:lnTo>
                  <a:pt x="928969" y="2223680"/>
                </a:lnTo>
                <a:lnTo>
                  <a:pt x="882754" y="2214732"/>
                </a:lnTo>
                <a:lnTo>
                  <a:pt x="837236" y="2203910"/>
                </a:lnTo>
                <a:lnTo>
                  <a:pt x="792457" y="2191257"/>
                </a:lnTo>
                <a:lnTo>
                  <a:pt x="748459" y="2176815"/>
                </a:lnTo>
                <a:lnTo>
                  <a:pt x="705283" y="2160626"/>
                </a:lnTo>
                <a:lnTo>
                  <a:pt x="662972" y="2142731"/>
                </a:lnTo>
                <a:lnTo>
                  <a:pt x="621568" y="2123173"/>
                </a:lnTo>
                <a:lnTo>
                  <a:pt x="581113" y="2101993"/>
                </a:lnTo>
                <a:lnTo>
                  <a:pt x="541649" y="2079235"/>
                </a:lnTo>
                <a:lnTo>
                  <a:pt x="503218" y="2054939"/>
                </a:lnTo>
                <a:lnTo>
                  <a:pt x="465862" y="2029149"/>
                </a:lnTo>
                <a:lnTo>
                  <a:pt x="429622" y="2001905"/>
                </a:lnTo>
                <a:lnTo>
                  <a:pt x="394542" y="1973250"/>
                </a:lnTo>
                <a:lnTo>
                  <a:pt x="360662" y="1943226"/>
                </a:lnTo>
                <a:lnTo>
                  <a:pt x="328026" y="1911875"/>
                </a:lnTo>
                <a:lnTo>
                  <a:pt x="296675" y="1879238"/>
                </a:lnTo>
                <a:lnTo>
                  <a:pt x="266651" y="1845359"/>
                </a:lnTo>
                <a:lnTo>
                  <a:pt x="237996" y="1810279"/>
                </a:lnTo>
                <a:lnTo>
                  <a:pt x="210752" y="1774040"/>
                </a:lnTo>
                <a:lnTo>
                  <a:pt x="184961" y="1736684"/>
                </a:lnTo>
                <a:lnTo>
                  <a:pt x="160665" y="1698253"/>
                </a:lnTo>
                <a:lnTo>
                  <a:pt x="137906" y="1658789"/>
                </a:lnTo>
                <a:lnTo>
                  <a:pt x="116727" y="1618335"/>
                </a:lnTo>
                <a:lnTo>
                  <a:pt x="97169" y="1576931"/>
                </a:lnTo>
                <a:lnTo>
                  <a:pt x="79274" y="1534621"/>
                </a:lnTo>
                <a:lnTo>
                  <a:pt x="63084" y="1491446"/>
                </a:lnTo>
                <a:lnTo>
                  <a:pt x="48642" y="1447448"/>
                </a:lnTo>
                <a:lnTo>
                  <a:pt x="35989" y="1402669"/>
                </a:lnTo>
                <a:lnTo>
                  <a:pt x="25167" y="1357152"/>
                </a:lnTo>
                <a:lnTo>
                  <a:pt x="16219" y="1310938"/>
                </a:lnTo>
                <a:lnTo>
                  <a:pt x="9186" y="1264069"/>
                </a:lnTo>
                <a:lnTo>
                  <a:pt x="4110" y="1216588"/>
                </a:lnTo>
                <a:lnTo>
                  <a:pt x="1034" y="1168536"/>
                </a:lnTo>
                <a:lnTo>
                  <a:pt x="0" y="1119955"/>
                </a:lnTo>
                <a:lnTo>
                  <a:pt x="1034" y="1071373"/>
                </a:lnTo>
                <a:lnTo>
                  <a:pt x="4110" y="1023321"/>
                </a:lnTo>
                <a:lnTo>
                  <a:pt x="9186" y="975838"/>
                </a:lnTo>
                <a:lnTo>
                  <a:pt x="16219" y="928969"/>
                </a:lnTo>
                <a:lnTo>
                  <a:pt x="25167" y="882754"/>
                </a:lnTo>
                <a:lnTo>
                  <a:pt x="35989" y="837236"/>
                </a:lnTo>
                <a:lnTo>
                  <a:pt x="48642" y="792457"/>
                </a:lnTo>
                <a:lnTo>
                  <a:pt x="63084" y="748459"/>
                </a:lnTo>
                <a:lnTo>
                  <a:pt x="79274" y="705283"/>
                </a:lnTo>
                <a:lnTo>
                  <a:pt x="97169" y="662972"/>
                </a:lnTo>
                <a:lnTo>
                  <a:pt x="116727" y="621568"/>
                </a:lnTo>
                <a:lnTo>
                  <a:pt x="137906" y="581113"/>
                </a:lnTo>
                <a:lnTo>
                  <a:pt x="160665" y="541649"/>
                </a:lnTo>
                <a:lnTo>
                  <a:pt x="184961" y="503218"/>
                </a:lnTo>
                <a:lnTo>
                  <a:pt x="210752" y="465862"/>
                </a:lnTo>
                <a:lnTo>
                  <a:pt x="237996" y="429622"/>
                </a:lnTo>
                <a:lnTo>
                  <a:pt x="266651" y="394542"/>
                </a:lnTo>
                <a:lnTo>
                  <a:pt x="296675" y="360662"/>
                </a:lnTo>
                <a:lnTo>
                  <a:pt x="328026" y="328026"/>
                </a:lnTo>
                <a:lnTo>
                  <a:pt x="360662" y="296675"/>
                </a:lnTo>
                <a:lnTo>
                  <a:pt x="394542" y="266651"/>
                </a:lnTo>
                <a:lnTo>
                  <a:pt x="429622" y="237996"/>
                </a:lnTo>
                <a:lnTo>
                  <a:pt x="465862" y="210752"/>
                </a:lnTo>
                <a:lnTo>
                  <a:pt x="503218" y="184961"/>
                </a:lnTo>
                <a:lnTo>
                  <a:pt x="541649" y="160665"/>
                </a:lnTo>
                <a:lnTo>
                  <a:pt x="581113" y="137906"/>
                </a:lnTo>
                <a:lnTo>
                  <a:pt x="621568" y="116727"/>
                </a:lnTo>
                <a:lnTo>
                  <a:pt x="662972" y="97169"/>
                </a:lnTo>
                <a:lnTo>
                  <a:pt x="705283" y="79274"/>
                </a:lnTo>
                <a:lnTo>
                  <a:pt x="748459" y="63084"/>
                </a:lnTo>
                <a:lnTo>
                  <a:pt x="792457" y="48642"/>
                </a:lnTo>
                <a:lnTo>
                  <a:pt x="837236" y="35989"/>
                </a:lnTo>
                <a:lnTo>
                  <a:pt x="882754" y="25167"/>
                </a:lnTo>
                <a:lnTo>
                  <a:pt x="928969" y="16219"/>
                </a:lnTo>
                <a:lnTo>
                  <a:pt x="975838" y="9186"/>
                </a:lnTo>
                <a:lnTo>
                  <a:pt x="1023321" y="4110"/>
                </a:lnTo>
                <a:lnTo>
                  <a:pt x="1071373" y="1034"/>
                </a:lnTo>
                <a:lnTo>
                  <a:pt x="1119955" y="0"/>
                </a:lnTo>
                <a:lnTo>
                  <a:pt x="1168536" y="1034"/>
                </a:lnTo>
                <a:lnTo>
                  <a:pt x="1216589" y="4110"/>
                </a:lnTo>
                <a:lnTo>
                  <a:pt x="1264071" y="9186"/>
                </a:lnTo>
                <a:lnTo>
                  <a:pt x="1310941" y="16219"/>
                </a:lnTo>
                <a:lnTo>
                  <a:pt x="1357156" y="25167"/>
                </a:lnTo>
                <a:lnTo>
                  <a:pt x="1402674" y="35989"/>
                </a:lnTo>
                <a:lnTo>
                  <a:pt x="1447453" y="48642"/>
                </a:lnTo>
                <a:lnTo>
                  <a:pt x="1491451" y="63084"/>
                </a:lnTo>
                <a:lnTo>
                  <a:pt x="1534627" y="79274"/>
                </a:lnTo>
                <a:lnTo>
                  <a:pt x="1576938" y="97169"/>
                </a:lnTo>
                <a:lnTo>
                  <a:pt x="1618341" y="116727"/>
                </a:lnTo>
                <a:lnTo>
                  <a:pt x="1658797" y="137906"/>
                </a:lnTo>
                <a:lnTo>
                  <a:pt x="1698261" y="160665"/>
                </a:lnTo>
                <a:lnTo>
                  <a:pt x="1736692" y="184961"/>
                </a:lnTo>
                <a:lnTo>
                  <a:pt x="1774048" y="210752"/>
                </a:lnTo>
                <a:lnTo>
                  <a:pt x="1810288" y="237996"/>
                </a:lnTo>
                <a:lnTo>
                  <a:pt x="1845368" y="266651"/>
                </a:lnTo>
                <a:lnTo>
                  <a:pt x="1879247" y="296675"/>
                </a:lnTo>
                <a:lnTo>
                  <a:pt x="1911884" y="328026"/>
                </a:lnTo>
                <a:lnTo>
                  <a:pt x="1943235" y="360662"/>
                </a:lnTo>
                <a:lnTo>
                  <a:pt x="1973259" y="394542"/>
                </a:lnTo>
                <a:lnTo>
                  <a:pt x="2001914" y="429622"/>
                </a:lnTo>
                <a:lnTo>
                  <a:pt x="2029158" y="465862"/>
                </a:lnTo>
                <a:lnTo>
                  <a:pt x="2054949" y="503218"/>
                </a:lnTo>
                <a:lnTo>
                  <a:pt x="2079245" y="541649"/>
                </a:lnTo>
                <a:lnTo>
                  <a:pt x="2102004" y="581113"/>
                </a:lnTo>
                <a:lnTo>
                  <a:pt x="2123183" y="621568"/>
                </a:lnTo>
                <a:lnTo>
                  <a:pt x="2142741" y="662972"/>
                </a:lnTo>
                <a:lnTo>
                  <a:pt x="2160636" y="705283"/>
                </a:lnTo>
                <a:lnTo>
                  <a:pt x="2176825" y="748459"/>
                </a:lnTo>
                <a:lnTo>
                  <a:pt x="2191268" y="792457"/>
                </a:lnTo>
                <a:lnTo>
                  <a:pt x="2203921" y="837236"/>
                </a:lnTo>
                <a:lnTo>
                  <a:pt x="2214743" y="882754"/>
                </a:lnTo>
                <a:lnTo>
                  <a:pt x="2223691" y="928969"/>
                </a:lnTo>
                <a:lnTo>
                  <a:pt x="2230724" y="975838"/>
                </a:lnTo>
                <a:lnTo>
                  <a:pt x="2235799" y="1023321"/>
                </a:lnTo>
                <a:lnTo>
                  <a:pt x="2238876" y="1071373"/>
                </a:lnTo>
                <a:lnTo>
                  <a:pt x="2239910" y="1119955"/>
                </a:lnTo>
                <a:close/>
              </a:path>
            </a:pathLst>
          </a:custGeom>
          <a:ln w="114300">
            <a:solidFill>
              <a:srgbClr val="929497"/>
            </a:solidFill>
          </a:ln>
        </p:spPr>
        <p:txBody>
          <a:bodyPr wrap="square" lIns="0" tIns="0" rIns="0" bIns="0" rtlCol="0"/>
          <a:lstStyle/>
          <a:p>
            <a:endParaRPr sz="661"/>
          </a:p>
        </p:txBody>
      </p:sp>
      <p:sp>
        <p:nvSpPr>
          <p:cNvPr id="19" name="object 2">
            <a:extLst>
              <a:ext uri="{FF2B5EF4-FFF2-40B4-BE49-F238E27FC236}">
                <a16:creationId xmlns:a16="http://schemas.microsoft.com/office/drawing/2014/main" id="{09293CEC-7B27-E64E-BE0B-23B2FC784115}"/>
              </a:ext>
            </a:extLst>
          </p:cNvPr>
          <p:cNvSpPr txBox="1"/>
          <p:nvPr/>
        </p:nvSpPr>
        <p:spPr>
          <a:xfrm>
            <a:off x="699519" y="685585"/>
            <a:ext cx="11489306" cy="648586"/>
          </a:xfrm>
          <a:prstGeom prst="rect">
            <a:avLst/>
          </a:prstGeom>
        </p:spPr>
        <p:txBody>
          <a:bodyPr vert="horz" wrap="square" lIns="0" tIns="7313" rIns="0" bIns="0" rtlCol="0">
            <a:spAutoFit/>
          </a:bodyPr>
          <a:lstStyle/>
          <a:p>
            <a:pPr marL="7697" marR="3078">
              <a:lnSpc>
                <a:spcPts val="4995"/>
              </a:lnSpc>
              <a:spcBef>
                <a:spcPts val="503"/>
              </a:spcBef>
            </a:pPr>
            <a:r>
              <a:rPr lang="en-US" sz="4799" b="1" spc="91" dirty="0">
                <a:solidFill>
                  <a:srgbClr val="F79839"/>
                </a:solidFill>
                <a:latin typeface="Montserrat"/>
                <a:cs typeface="Montserrat"/>
              </a:rPr>
              <a:t>SOCIAL MEDIA IN HOSPITALITY</a:t>
            </a:r>
          </a:p>
        </p:txBody>
      </p:sp>
    </p:spTree>
    <p:extLst>
      <p:ext uri="{BB962C8B-B14F-4D97-AF65-F5344CB8AC3E}">
        <p14:creationId xmlns:p14="http://schemas.microsoft.com/office/powerpoint/2010/main" val="1986603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63000"/>
            <a:lum/>
          </a:blip>
          <a:srcRect/>
          <a:stretch>
            <a:fillRect t="-9000" b="-9000"/>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C15B84-7BA6-2B43-B62F-D4FE23DB26C6}"/>
              </a:ext>
            </a:extLst>
          </p:cNvPr>
          <p:cNvSpPr>
            <a:spLocks noGrp="1"/>
          </p:cNvSpPr>
          <p:nvPr>
            <p:ph type="title" idx="4294967295"/>
          </p:nvPr>
        </p:nvSpPr>
        <p:spPr>
          <a:xfrm>
            <a:off x="608012" y="650288"/>
            <a:ext cx="10512862" cy="1330912"/>
          </a:xfrm>
        </p:spPr>
        <p:txBody>
          <a:bodyPr/>
          <a:lstStyle/>
          <a:p>
            <a:r>
              <a:rPr lang="en-US" dirty="0"/>
              <a:t>ENGAGING GUESTS ON SOCIAL MEDIA </a:t>
            </a:r>
          </a:p>
        </p:txBody>
      </p:sp>
    </p:spTree>
    <p:extLst>
      <p:ext uri="{BB962C8B-B14F-4D97-AF65-F5344CB8AC3E}">
        <p14:creationId xmlns:p14="http://schemas.microsoft.com/office/powerpoint/2010/main" val="3924250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p:nvPr/>
        </p:nvSpPr>
        <p:spPr>
          <a:xfrm>
            <a:off x="443367" y="3847991"/>
            <a:ext cx="11299422" cy="0"/>
          </a:xfrm>
          <a:custGeom>
            <a:avLst/>
            <a:gdLst/>
            <a:ahLst/>
            <a:cxnLst/>
            <a:rect l="l" t="t" r="r" b="b"/>
            <a:pathLst>
              <a:path w="11302365">
                <a:moveTo>
                  <a:pt x="0" y="0"/>
                </a:moveTo>
                <a:lnTo>
                  <a:pt x="11301984" y="0"/>
                </a:lnTo>
              </a:path>
            </a:pathLst>
          </a:custGeom>
          <a:ln w="12700">
            <a:solidFill>
              <a:srgbClr val="404040"/>
            </a:solidFill>
          </a:ln>
        </p:spPr>
        <p:txBody>
          <a:bodyPr wrap="square" lIns="0" tIns="0" rIns="0" bIns="0" rtlCol="0"/>
          <a:lstStyle/>
          <a:p>
            <a:endParaRPr/>
          </a:p>
        </p:txBody>
      </p:sp>
      <p:sp>
        <p:nvSpPr>
          <p:cNvPr id="10" name="object 10"/>
          <p:cNvSpPr/>
          <p:nvPr/>
        </p:nvSpPr>
        <p:spPr>
          <a:xfrm>
            <a:off x="449715" y="3773718"/>
            <a:ext cx="0" cy="148551"/>
          </a:xfrm>
          <a:custGeom>
            <a:avLst/>
            <a:gdLst/>
            <a:ahLst/>
            <a:cxnLst/>
            <a:rect l="l" t="t" r="r" b="b"/>
            <a:pathLst>
              <a:path h="148589">
                <a:moveTo>
                  <a:pt x="0" y="0"/>
                </a:moveTo>
                <a:lnTo>
                  <a:pt x="0" y="148577"/>
                </a:lnTo>
              </a:path>
            </a:pathLst>
          </a:custGeom>
          <a:ln w="12700">
            <a:solidFill>
              <a:srgbClr val="404040"/>
            </a:solidFill>
          </a:ln>
        </p:spPr>
        <p:txBody>
          <a:bodyPr wrap="square" lIns="0" tIns="0" rIns="0" bIns="0" rtlCol="0"/>
          <a:lstStyle/>
          <a:p>
            <a:endParaRPr/>
          </a:p>
        </p:txBody>
      </p:sp>
      <p:sp>
        <p:nvSpPr>
          <p:cNvPr id="11" name="object 11"/>
          <p:cNvSpPr txBox="1"/>
          <p:nvPr/>
        </p:nvSpPr>
        <p:spPr>
          <a:xfrm>
            <a:off x="1945768" y="2240005"/>
            <a:ext cx="1744447" cy="788216"/>
          </a:xfrm>
          <a:prstGeom prst="rect">
            <a:avLst/>
          </a:prstGeom>
        </p:spPr>
        <p:txBody>
          <a:bodyPr vert="horz" wrap="square" lIns="0" tIns="12697" rIns="0" bIns="0" rtlCol="0">
            <a:spAutoFit/>
          </a:bodyPr>
          <a:lstStyle/>
          <a:p>
            <a:pPr marL="12696" marR="5078">
              <a:lnSpc>
                <a:spcPct val="120300"/>
              </a:lnSpc>
              <a:spcBef>
                <a:spcPts val="100"/>
              </a:spcBef>
            </a:pPr>
            <a:r>
              <a:rPr lang="en-US" sz="1400" spc="2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Start by outlining your marketing objectives </a:t>
            </a:r>
            <a:endParaRPr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2" name="object 12"/>
          <p:cNvSpPr txBox="1"/>
          <p:nvPr/>
        </p:nvSpPr>
        <p:spPr>
          <a:xfrm>
            <a:off x="3677437" y="4266702"/>
            <a:ext cx="2464987" cy="1046680"/>
          </a:xfrm>
          <a:prstGeom prst="rect">
            <a:avLst/>
          </a:prstGeom>
        </p:spPr>
        <p:txBody>
          <a:bodyPr vert="horz" wrap="square" lIns="0" tIns="12697" rIns="0" bIns="0" rtlCol="0">
            <a:spAutoFit/>
          </a:bodyPr>
          <a:lstStyle/>
          <a:p>
            <a:pPr marL="12696" marR="5078">
              <a:lnSpc>
                <a:spcPct val="120300"/>
              </a:lnSpc>
              <a:spcBef>
                <a:spcPts val="100"/>
              </a:spcBef>
            </a:pPr>
            <a:r>
              <a:rPr lang="en-US" sz="1400" spc="2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Select the platforms that best suite your hotel based on budget, user behavior and guest demographics </a:t>
            </a:r>
            <a:endParaRPr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6" name="object 16"/>
          <p:cNvSpPr txBox="1"/>
          <p:nvPr/>
        </p:nvSpPr>
        <p:spPr>
          <a:xfrm>
            <a:off x="8362258" y="4912554"/>
            <a:ext cx="1744447" cy="511612"/>
          </a:xfrm>
          <a:prstGeom prst="rect">
            <a:avLst/>
          </a:prstGeom>
        </p:spPr>
        <p:txBody>
          <a:bodyPr vert="horz" wrap="square" lIns="0" tIns="12697" rIns="0" bIns="0" rtlCol="0">
            <a:spAutoFit/>
          </a:bodyPr>
          <a:lstStyle/>
          <a:p>
            <a:pPr marL="12696" marR="5078">
              <a:lnSpc>
                <a:spcPct val="120300"/>
              </a:lnSpc>
              <a:spcBef>
                <a:spcPts val="100"/>
              </a:spcBef>
            </a:pPr>
            <a:r>
              <a:rPr lang="en-US" sz="1400" spc="2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Identify advertising campaigns </a:t>
            </a:r>
            <a:endParaRPr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8" name="object 18"/>
          <p:cNvSpPr txBox="1"/>
          <p:nvPr/>
        </p:nvSpPr>
        <p:spPr>
          <a:xfrm>
            <a:off x="6364022" y="2208630"/>
            <a:ext cx="1744447" cy="764434"/>
          </a:xfrm>
          <a:prstGeom prst="rect">
            <a:avLst/>
          </a:prstGeom>
        </p:spPr>
        <p:txBody>
          <a:bodyPr vert="horz" wrap="square" lIns="0" tIns="12697" rIns="0" bIns="0" rtlCol="0">
            <a:spAutoFit/>
          </a:bodyPr>
          <a:lstStyle/>
          <a:p>
            <a:pPr marL="12696" marR="5078">
              <a:lnSpc>
                <a:spcPct val="120300"/>
              </a:lnSpc>
              <a:spcBef>
                <a:spcPts val="100"/>
              </a:spcBef>
            </a:pPr>
            <a:r>
              <a:rPr lang="en-US" sz="1400" spc="2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Identify social vision, tone of voice and content priorities </a:t>
            </a:r>
            <a:endParaRPr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object 19"/>
          <p:cNvSpPr txBox="1"/>
          <p:nvPr/>
        </p:nvSpPr>
        <p:spPr>
          <a:xfrm>
            <a:off x="10110778" y="2290353"/>
            <a:ext cx="1849506" cy="788216"/>
          </a:xfrm>
          <a:prstGeom prst="rect">
            <a:avLst/>
          </a:prstGeom>
        </p:spPr>
        <p:txBody>
          <a:bodyPr vert="horz" wrap="square" lIns="0" tIns="12697" rIns="0" bIns="0" rtlCol="0">
            <a:spAutoFit/>
          </a:bodyPr>
          <a:lstStyle/>
          <a:p>
            <a:pPr marL="12696" marR="5078">
              <a:lnSpc>
                <a:spcPct val="120300"/>
              </a:lnSpc>
              <a:spcBef>
                <a:spcPts val="100"/>
              </a:spcBef>
            </a:pPr>
            <a:r>
              <a:rPr lang="en-US" sz="1400" spc="2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Identify benchmarks to measure against by end of year </a:t>
            </a:r>
            <a:endParaRPr sz="14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0" name="object 20"/>
          <p:cNvSpPr txBox="1"/>
          <p:nvPr/>
        </p:nvSpPr>
        <p:spPr>
          <a:xfrm>
            <a:off x="1054290" y="2309146"/>
            <a:ext cx="891478" cy="289820"/>
          </a:xfrm>
          <a:prstGeom prst="rect">
            <a:avLst/>
          </a:prstGeom>
        </p:spPr>
        <p:txBody>
          <a:bodyPr vert="horz" wrap="square" lIns="0" tIns="12697" rIns="0" bIns="0" rtlCol="0">
            <a:spAutoFit/>
          </a:bodyPr>
          <a:lstStyle/>
          <a:p>
            <a:pPr marL="12696">
              <a:spcBef>
                <a:spcPts val="100"/>
              </a:spcBef>
            </a:pPr>
            <a:r>
              <a:rPr lang="en-US" sz="900" b="1" spc="-15" dirty="0">
                <a:latin typeface="Montserrat" panose="02000505000000020004" pitchFamily="2" charset="77"/>
                <a:cs typeface="Arial" panose="020B0604020202020204" pitchFamily="34" charset="0"/>
              </a:rPr>
              <a:t>IDENTIFY OBJECTIVES </a:t>
            </a:r>
            <a:endParaRPr lang="en-US" sz="900" b="1" dirty="0">
              <a:latin typeface="Montserrat" panose="02000505000000020004" pitchFamily="2" charset="77"/>
              <a:cs typeface="Arial" panose="020B0604020202020204" pitchFamily="34" charset="0"/>
            </a:endParaRPr>
          </a:p>
        </p:txBody>
      </p:sp>
      <p:sp>
        <p:nvSpPr>
          <p:cNvPr id="21" name="object 21"/>
          <p:cNvSpPr txBox="1"/>
          <p:nvPr/>
        </p:nvSpPr>
        <p:spPr>
          <a:xfrm>
            <a:off x="2741612" y="4557150"/>
            <a:ext cx="727183" cy="428319"/>
          </a:xfrm>
          <a:prstGeom prst="rect">
            <a:avLst/>
          </a:prstGeom>
        </p:spPr>
        <p:txBody>
          <a:bodyPr vert="horz" wrap="square" lIns="0" tIns="12697" rIns="0" bIns="0" rtlCol="0">
            <a:spAutoFit/>
          </a:bodyPr>
          <a:lstStyle/>
          <a:p>
            <a:pPr marL="12696">
              <a:spcBef>
                <a:spcPts val="100"/>
              </a:spcBef>
            </a:pPr>
            <a:r>
              <a:rPr lang="en-US" sz="900" b="1" spc="-15" dirty="0">
                <a:latin typeface="Montserrat" panose="02000505000000020004" pitchFamily="2" charset="77"/>
                <a:cs typeface="Arial" panose="020B0604020202020204" pitchFamily="34" charset="0"/>
              </a:rPr>
              <a:t>SELECT SOCIAL PLATFORMS </a:t>
            </a:r>
            <a:endParaRPr lang="en-US" sz="900" b="1" dirty="0">
              <a:latin typeface="Montserrat" panose="02000505000000020004" pitchFamily="2" charset="77"/>
              <a:cs typeface="Arial" panose="020B0604020202020204" pitchFamily="34" charset="0"/>
            </a:endParaRPr>
          </a:p>
        </p:txBody>
      </p:sp>
      <p:sp>
        <p:nvSpPr>
          <p:cNvPr id="25" name="object 25"/>
          <p:cNvSpPr txBox="1"/>
          <p:nvPr/>
        </p:nvSpPr>
        <p:spPr>
          <a:xfrm>
            <a:off x="7676305" y="5379517"/>
            <a:ext cx="568456" cy="428210"/>
          </a:xfrm>
          <a:prstGeom prst="rect">
            <a:avLst/>
          </a:prstGeom>
        </p:spPr>
        <p:txBody>
          <a:bodyPr vert="horz" wrap="square" lIns="0" tIns="12697" rIns="0" bIns="0" rtlCol="0">
            <a:spAutoFit/>
          </a:bodyPr>
          <a:lstStyle/>
          <a:p>
            <a:pPr marL="12696">
              <a:spcBef>
                <a:spcPts val="100"/>
              </a:spcBef>
            </a:pPr>
            <a:r>
              <a:rPr lang="en-US" sz="900" b="1" spc="-15" dirty="0">
                <a:latin typeface="Open Sans Light" panose="020B0306030504020204" pitchFamily="34" charset="0"/>
                <a:ea typeface="Open Sans Light" panose="020B0306030504020204" pitchFamily="34" charset="0"/>
                <a:cs typeface="Open Sans Light" panose="020B0306030504020204" pitchFamily="34" charset="0"/>
              </a:rPr>
              <a:t>AMPLIFY WITH PAID SEND </a:t>
            </a:r>
            <a:endParaRPr lang="en-US" sz="900" b="1"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object 27"/>
          <p:cNvSpPr txBox="1"/>
          <p:nvPr/>
        </p:nvSpPr>
        <p:spPr>
          <a:xfrm>
            <a:off x="5550058" y="2281318"/>
            <a:ext cx="935742" cy="428319"/>
          </a:xfrm>
          <a:prstGeom prst="rect">
            <a:avLst/>
          </a:prstGeom>
        </p:spPr>
        <p:txBody>
          <a:bodyPr vert="horz" wrap="square" lIns="0" tIns="12697" rIns="0" bIns="0" rtlCol="0">
            <a:spAutoFit/>
          </a:bodyPr>
          <a:lstStyle/>
          <a:p>
            <a:pPr marL="12696">
              <a:spcBef>
                <a:spcPts val="100"/>
              </a:spcBef>
            </a:pPr>
            <a:r>
              <a:rPr lang="en-US" sz="900" b="1" spc="-15" dirty="0">
                <a:latin typeface="Montserrat" panose="02000505000000020004" pitchFamily="2" charset="77"/>
                <a:ea typeface="Open Sans Light" panose="020B0306030504020204" pitchFamily="34" charset="0"/>
                <a:cs typeface="Open Sans Light" panose="020B0306030504020204" pitchFamily="34" charset="0"/>
              </a:rPr>
              <a:t>BUILD YOUR CONTENT STRATEGY </a:t>
            </a:r>
            <a:endParaRPr lang="en-US" sz="900" b="1" dirty="0">
              <a:latin typeface="Montserrat" panose="02000505000000020004" pitchFamily="2" charset="77"/>
              <a:ea typeface="Open Sans Light" panose="020B0306030504020204" pitchFamily="34" charset="0"/>
              <a:cs typeface="Open Sans Light" panose="020B0306030504020204" pitchFamily="34" charset="0"/>
            </a:endParaRPr>
          </a:p>
        </p:txBody>
      </p:sp>
      <p:sp>
        <p:nvSpPr>
          <p:cNvPr id="28" name="object 28"/>
          <p:cNvSpPr txBox="1"/>
          <p:nvPr/>
        </p:nvSpPr>
        <p:spPr>
          <a:xfrm>
            <a:off x="9234480" y="2301099"/>
            <a:ext cx="639050" cy="289748"/>
          </a:xfrm>
          <a:prstGeom prst="rect">
            <a:avLst/>
          </a:prstGeom>
        </p:spPr>
        <p:txBody>
          <a:bodyPr vert="horz" wrap="square" lIns="0" tIns="12697" rIns="0" bIns="0" rtlCol="0">
            <a:spAutoFit/>
          </a:bodyPr>
          <a:lstStyle/>
          <a:p>
            <a:pPr marL="12696">
              <a:spcBef>
                <a:spcPts val="100"/>
              </a:spcBef>
            </a:pPr>
            <a:r>
              <a:rPr lang="en-US" sz="900" b="1" spc="-15" dirty="0">
                <a:latin typeface="Montserrat" panose="02000505000000020004" pitchFamily="2" charset="77"/>
                <a:ea typeface="Open Sans Light" panose="020B0306030504020204" pitchFamily="34" charset="0"/>
                <a:cs typeface="Open Sans Light" panose="020B0306030504020204" pitchFamily="34" charset="0"/>
              </a:rPr>
              <a:t>MEASURE SUCCESS </a:t>
            </a:r>
            <a:endParaRPr lang="en-US" sz="900" b="1" dirty="0">
              <a:latin typeface="Montserrat" panose="02000505000000020004" pitchFamily="2" charset="77"/>
              <a:ea typeface="Open Sans Light" panose="020B0306030504020204" pitchFamily="34" charset="0"/>
              <a:cs typeface="Open Sans Light" panose="020B0306030504020204" pitchFamily="34" charset="0"/>
            </a:endParaRPr>
          </a:p>
        </p:txBody>
      </p:sp>
      <p:sp>
        <p:nvSpPr>
          <p:cNvPr id="29" name="object 29"/>
          <p:cNvSpPr/>
          <p:nvPr/>
        </p:nvSpPr>
        <p:spPr>
          <a:xfrm>
            <a:off x="1828323" y="2309149"/>
            <a:ext cx="0" cy="1538839"/>
          </a:xfrm>
          <a:custGeom>
            <a:avLst/>
            <a:gdLst/>
            <a:ahLst/>
            <a:cxnLst/>
            <a:rect l="l" t="t" r="r" b="b"/>
            <a:pathLst>
              <a:path h="1539239">
                <a:moveTo>
                  <a:pt x="0" y="0"/>
                </a:moveTo>
                <a:lnTo>
                  <a:pt x="0" y="1539240"/>
                </a:lnTo>
              </a:path>
            </a:pathLst>
          </a:custGeom>
          <a:ln w="6350">
            <a:solidFill>
              <a:schemeClr val="tx1"/>
            </a:solidFill>
          </a:ln>
        </p:spPr>
        <p:txBody>
          <a:bodyPr wrap="square" lIns="0" tIns="0" rIns="0" bIns="0" rtlCol="0"/>
          <a:lstStyle/>
          <a:p>
            <a:endParaRPr>
              <a:solidFill>
                <a:schemeClr val="accent1"/>
              </a:solidFill>
            </a:endParaRPr>
          </a:p>
        </p:txBody>
      </p:sp>
      <p:sp>
        <p:nvSpPr>
          <p:cNvPr id="30" name="object 30"/>
          <p:cNvSpPr/>
          <p:nvPr/>
        </p:nvSpPr>
        <p:spPr>
          <a:xfrm flipH="1">
            <a:off x="3514261" y="3847762"/>
            <a:ext cx="45719" cy="1576404"/>
          </a:xfrm>
          <a:custGeom>
            <a:avLst/>
            <a:gdLst/>
            <a:ahLst/>
            <a:cxnLst/>
            <a:rect l="l" t="t" r="r" b="b"/>
            <a:pathLst>
              <a:path h="904239">
                <a:moveTo>
                  <a:pt x="0" y="0"/>
                </a:moveTo>
                <a:lnTo>
                  <a:pt x="0" y="904240"/>
                </a:lnTo>
              </a:path>
            </a:pathLst>
          </a:custGeom>
          <a:ln w="6350">
            <a:solidFill>
              <a:schemeClr val="tx1"/>
            </a:solidFill>
          </a:ln>
        </p:spPr>
        <p:txBody>
          <a:bodyPr wrap="square" lIns="0" tIns="0" rIns="0" bIns="0" rtlCol="0"/>
          <a:lstStyle/>
          <a:p>
            <a:endParaRPr>
              <a:solidFill>
                <a:schemeClr val="accent1"/>
              </a:solidFill>
            </a:endParaRPr>
          </a:p>
        </p:txBody>
      </p:sp>
      <p:sp>
        <p:nvSpPr>
          <p:cNvPr id="34" name="object 34"/>
          <p:cNvSpPr/>
          <p:nvPr/>
        </p:nvSpPr>
        <p:spPr>
          <a:xfrm>
            <a:off x="8303509" y="3847991"/>
            <a:ext cx="0" cy="2046706"/>
          </a:xfrm>
          <a:custGeom>
            <a:avLst/>
            <a:gdLst/>
            <a:ahLst/>
            <a:cxnLst/>
            <a:rect l="l" t="t" r="r" b="b"/>
            <a:pathLst>
              <a:path h="2047239">
                <a:moveTo>
                  <a:pt x="0" y="0"/>
                </a:moveTo>
                <a:lnTo>
                  <a:pt x="0" y="2047239"/>
                </a:lnTo>
              </a:path>
            </a:pathLst>
          </a:custGeom>
          <a:ln w="6350">
            <a:solidFill>
              <a:schemeClr val="tx1"/>
            </a:solidFill>
          </a:ln>
        </p:spPr>
        <p:txBody>
          <a:bodyPr wrap="square" lIns="0" tIns="0" rIns="0" bIns="0" rtlCol="0"/>
          <a:lstStyle/>
          <a:p>
            <a:endParaRPr>
              <a:solidFill>
                <a:schemeClr val="accent1"/>
              </a:solidFill>
            </a:endParaRPr>
          </a:p>
        </p:txBody>
      </p:sp>
      <p:sp>
        <p:nvSpPr>
          <p:cNvPr id="36" name="object 36"/>
          <p:cNvSpPr/>
          <p:nvPr/>
        </p:nvSpPr>
        <p:spPr>
          <a:xfrm flipH="1">
            <a:off x="6259500" y="1963604"/>
            <a:ext cx="45774" cy="1884158"/>
          </a:xfrm>
          <a:custGeom>
            <a:avLst/>
            <a:gdLst/>
            <a:ahLst/>
            <a:cxnLst/>
            <a:rect l="l" t="t" r="r" b="b"/>
            <a:pathLst>
              <a:path h="2174240">
                <a:moveTo>
                  <a:pt x="0" y="0"/>
                </a:moveTo>
                <a:lnTo>
                  <a:pt x="0" y="2174240"/>
                </a:lnTo>
              </a:path>
            </a:pathLst>
          </a:custGeom>
          <a:ln w="6350">
            <a:solidFill>
              <a:schemeClr val="tx1"/>
            </a:solidFill>
          </a:ln>
        </p:spPr>
        <p:txBody>
          <a:bodyPr wrap="square" lIns="0" tIns="0" rIns="0" bIns="0" rtlCol="0"/>
          <a:lstStyle/>
          <a:p>
            <a:endParaRPr>
              <a:solidFill>
                <a:schemeClr val="accent1"/>
              </a:solidFill>
            </a:endParaRPr>
          </a:p>
        </p:txBody>
      </p:sp>
      <p:sp>
        <p:nvSpPr>
          <p:cNvPr id="37" name="object 37"/>
          <p:cNvSpPr/>
          <p:nvPr/>
        </p:nvSpPr>
        <p:spPr>
          <a:xfrm>
            <a:off x="9968312" y="2249913"/>
            <a:ext cx="45707" cy="1538839"/>
          </a:xfrm>
          <a:custGeom>
            <a:avLst/>
            <a:gdLst/>
            <a:ahLst/>
            <a:cxnLst/>
            <a:rect l="l" t="t" r="r" b="b"/>
            <a:pathLst>
              <a:path h="2174240">
                <a:moveTo>
                  <a:pt x="0" y="0"/>
                </a:moveTo>
                <a:lnTo>
                  <a:pt x="0" y="2174240"/>
                </a:lnTo>
              </a:path>
            </a:pathLst>
          </a:custGeom>
          <a:ln w="6350">
            <a:solidFill>
              <a:schemeClr val="tx1"/>
            </a:solidFill>
          </a:ln>
        </p:spPr>
        <p:txBody>
          <a:bodyPr wrap="square" lIns="0" tIns="0" rIns="0" bIns="0" rtlCol="0"/>
          <a:lstStyle/>
          <a:p>
            <a:endParaRPr>
              <a:solidFill>
                <a:schemeClr val="accent1"/>
              </a:solidFill>
            </a:endParaRPr>
          </a:p>
        </p:txBody>
      </p:sp>
      <p:sp>
        <p:nvSpPr>
          <p:cNvPr id="39" name="object 39"/>
          <p:cNvSpPr/>
          <p:nvPr/>
        </p:nvSpPr>
        <p:spPr>
          <a:xfrm>
            <a:off x="3539869" y="3827650"/>
            <a:ext cx="40629" cy="40629"/>
          </a:xfrm>
          <a:custGeom>
            <a:avLst/>
            <a:gdLst/>
            <a:ahLst/>
            <a:cxnLst/>
            <a:rect l="l" t="t" r="r" b="b"/>
            <a:pathLst>
              <a:path w="40639" h="40639">
                <a:moveTo>
                  <a:pt x="20116" y="0"/>
                </a:moveTo>
                <a:lnTo>
                  <a:pt x="12285" y="1580"/>
                </a:lnTo>
                <a:lnTo>
                  <a:pt x="5891" y="5891"/>
                </a:lnTo>
                <a:lnTo>
                  <a:pt x="1580" y="12285"/>
                </a:lnTo>
                <a:lnTo>
                  <a:pt x="0" y="20116"/>
                </a:lnTo>
                <a:lnTo>
                  <a:pt x="1580" y="27948"/>
                </a:lnTo>
                <a:lnTo>
                  <a:pt x="5891" y="34342"/>
                </a:lnTo>
                <a:lnTo>
                  <a:pt x="12285" y="38653"/>
                </a:lnTo>
                <a:lnTo>
                  <a:pt x="20116" y="40233"/>
                </a:lnTo>
                <a:lnTo>
                  <a:pt x="27948" y="38653"/>
                </a:lnTo>
                <a:lnTo>
                  <a:pt x="34342" y="34342"/>
                </a:lnTo>
                <a:lnTo>
                  <a:pt x="38653" y="27948"/>
                </a:lnTo>
                <a:lnTo>
                  <a:pt x="40233" y="20116"/>
                </a:lnTo>
                <a:lnTo>
                  <a:pt x="38653" y="12285"/>
                </a:lnTo>
                <a:lnTo>
                  <a:pt x="34342" y="5891"/>
                </a:lnTo>
                <a:lnTo>
                  <a:pt x="27948" y="1580"/>
                </a:lnTo>
                <a:lnTo>
                  <a:pt x="20116" y="0"/>
                </a:lnTo>
                <a:close/>
              </a:path>
            </a:pathLst>
          </a:custGeom>
          <a:solidFill>
            <a:srgbClr val="E9915F"/>
          </a:solidFill>
        </p:spPr>
        <p:txBody>
          <a:bodyPr wrap="square" lIns="0" tIns="0" rIns="0" bIns="0" rtlCol="0"/>
          <a:lstStyle/>
          <a:p>
            <a:endParaRPr/>
          </a:p>
        </p:txBody>
      </p:sp>
      <p:sp>
        <p:nvSpPr>
          <p:cNvPr id="41" name="object 41"/>
          <p:cNvSpPr/>
          <p:nvPr/>
        </p:nvSpPr>
        <p:spPr>
          <a:xfrm>
            <a:off x="6239388" y="3827653"/>
            <a:ext cx="40629" cy="40629"/>
          </a:xfrm>
          <a:custGeom>
            <a:avLst/>
            <a:gdLst/>
            <a:ahLst/>
            <a:cxnLst/>
            <a:rect l="l" t="t" r="r" b="b"/>
            <a:pathLst>
              <a:path w="40639" h="40639">
                <a:moveTo>
                  <a:pt x="20116" y="0"/>
                </a:moveTo>
                <a:lnTo>
                  <a:pt x="12285" y="1580"/>
                </a:lnTo>
                <a:lnTo>
                  <a:pt x="5891" y="5891"/>
                </a:lnTo>
                <a:lnTo>
                  <a:pt x="1580" y="12285"/>
                </a:lnTo>
                <a:lnTo>
                  <a:pt x="0" y="20116"/>
                </a:lnTo>
                <a:lnTo>
                  <a:pt x="1580" y="27948"/>
                </a:lnTo>
                <a:lnTo>
                  <a:pt x="5891" y="34342"/>
                </a:lnTo>
                <a:lnTo>
                  <a:pt x="12285" y="38653"/>
                </a:lnTo>
                <a:lnTo>
                  <a:pt x="20116" y="40233"/>
                </a:lnTo>
                <a:lnTo>
                  <a:pt x="27948" y="38653"/>
                </a:lnTo>
                <a:lnTo>
                  <a:pt x="34342" y="34342"/>
                </a:lnTo>
                <a:lnTo>
                  <a:pt x="38653" y="27948"/>
                </a:lnTo>
                <a:lnTo>
                  <a:pt x="40233" y="20116"/>
                </a:lnTo>
                <a:lnTo>
                  <a:pt x="38653" y="12285"/>
                </a:lnTo>
                <a:lnTo>
                  <a:pt x="34342" y="5891"/>
                </a:lnTo>
                <a:lnTo>
                  <a:pt x="27948" y="1580"/>
                </a:lnTo>
                <a:lnTo>
                  <a:pt x="20116" y="0"/>
                </a:lnTo>
                <a:close/>
              </a:path>
            </a:pathLst>
          </a:custGeom>
          <a:solidFill>
            <a:srgbClr val="E9915F"/>
          </a:solidFill>
        </p:spPr>
        <p:txBody>
          <a:bodyPr wrap="square" lIns="0" tIns="0" rIns="0" bIns="0" rtlCol="0"/>
          <a:lstStyle/>
          <a:p>
            <a:endParaRPr/>
          </a:p>
        </p:txBody>
      </p:sp>
      <p:sp>
        <p:nvSpPr>
          <p:cNvPr id="44" name="object 44"/>
          <p:cNvSpPr/>
          <p:nvPr/>
        </p:nvSpPr>
        <p:spPr>
          <a:xfrm>
            <a:off x="8283398" y="3827879"/>
            <a:ext cx="40629" cy="40629"/>
          </a:xfrm>
          <a:custGeom>
            <a:avLst/>
            <a:gdLst/>
            <a:ahLst/>
            <a:cxnLst/>
            <a:rect l="l" t="t" r="r" b="b"/>
            <a:pathLst>
              <a:path w="40640" h="40639">
                <a:moveTo>
                  <a:pt x="20116" y="0"/>
                </a:moveTo>
                <a:lnTo>
                  <a:pt x="12285" y="1580"/>
                </a:lnTo>
                <a:lnTo>
                  <a:pt x="5891" y="5891"/>
                </a:lnTo>
                <a:lnTo>
                  <a:pt x="1580" y="12285"/>
                </a:lnTo>
                <a:lnTo>
                  <a:pt x="0" y="20116"/>
                </a:lnTo>
                <a:lnTo>
                  <a:pt x="1580" y="27948"/>
                </a:lnTo>
                <a:lnTo>
                  <a:pt x="5891" y="34342"/>
                </a:lnTo>
                <a:lnTo>
                  <a:pt x="12285" y="38653"/>
                </a:lnTo>
                <a:lnTo>
                  <a:pt x="20116" y="40233"/>
                </a:lnTo>
                <a:lnTo>
                  <a:pt x="27948" y="38653"/>
                </a:lnTo>
                <a:lnTo>
                  <a:pt x="34342" y="34342"/>
                </a:lnTo>
                <a:lnTo>
                  <a:pt x="38653" y="27948"/>
                </a:lnTo>
                <a:lnTo>
                  <a:pt x="40233" y="20116"/>
                </a:lnTo>
                <a:lnTo>
                  <a:pt x="38653" y="12285"/>
                </a:lnTo>
                <a:lnTo>
                  <a:pt x="34342" y="5891"/>
                </a:lnTo>
                <a:lnTo>
                  <a:pt x="27948" y="1580"/>
                </a:lnTo>
                <a:lnTo>
                  <a:pt x="20116" y="0"/>
                </a:lnTo>
                <a:close/>
              </a:path>
            </a:pathLst>
          </a:custGeom>
          <a:solidFill>
            <a:srgbClr val="E9915F"/>
          </a:solidFill>
        </p:spPr>
        <p:txBody>
          <a:bodyPr wrap="square" lIns="0" tIns="0" rIns="0" bIns="0" rtlCol="0"/>
          <a:lstStyle/>
          <a:p>
            <a:endParaRPr/>
          </a:p>
        </p:txBody>
      </p:sp>
      <p:sp>
        <p:nvSpPr>
          <p:cNvPr id="47" name="object 47"/>
          <p:cNvSpPr/>
          <p:nvPr/>
        </p:nvSpPr>
        <p:spPr>
          <a:xfrm>
            <a:off x="443361" y="3757493"/>
            <a:ext cx="90781" cy="181563"/>
          </a:xfrm>
          <a:custGeom>
            <a:avLst/>
            <a:gdLst/>
            <a:ahLst/>
            <a:cxnLst/>
            <a:rect l="l" t="t" r="r" b="b"/>
            <a:pathLst>
              <a:path w="90804" h="181610">
                <a:moveTo>
                  <a:pt x="0" y="0"/>
                </a:moveTo>
                <a:lnTo>
                  <a:pt x="0" y="181038"/>
                </a:lnTo>
                <a:lnTo>
                  <a:pt x="90525" y="90512"/>
                </a:lnTo>
                <a:lnTo>
                  <a:pt x="0" y="0"/>
                </a:lnTo>
                <a:close/>
              </a:path>
            </a:pathLst>
          </a:custGeom>
          <a:solidFill>
            <a:schemeClr val="tx1"/>
          </a:solidFill>
          <a:ln>
            <a:solidFill>
              <a:schemeClr val="tx1"/>
            </a:solidFill>
          </a:ln>
        </p:spPr>
        <p:txBody>
          <a:bodyPr wrap="square" lIns="0" tIns="0" rIns="0" bIns="0" rtlCol="0"/>
          <a:lstStyle/>
          <a:p>
            <a:endParaRPr>
              <a:solidFill>
                <a:schemeClr val="accent1"/>
              </a:solidFill>
            </a:endParaRPr>
          </a:p>
        </p:txBody>
      </p:sp>
      <p:sp>
        <p:nvSpPr>
          <p:cNvPr id="48" name="object 48"/>
          <p:cNvSpPr/>
          <p:nvPr/>
        </p:nvSpPr>
        <p:spPr>
          <a:xfrm>
            <a:off x="11658303" y="3757493"/>
            <a:ext cx="90781" cy="181563"/>
          </a:xfrm>
          <a:custGeom>
            <a:avLst/>
            <a:gdLst/>
            <a:ahLst/>
            <a:cxnLst/>
            <a:rect l="l" t="t" r="r" b="b"/>
            <a:pathLst>
              <a:path w="90804" h="181610">
                <a:moveTo>
                  <a:pt x="0" y="0"/>
                </a:moveTo>
                <a:lnTo>
                  <a:pt x="0" y="181038"/>
                </a:lnTo>
                <a:lnTo>
                  <a:pt x="90525" y="90512"/>
                </a:lnTo>
                <a:lnTo>
                  <a:pt x="0" y="0"/>
                </a:lnTo>
                <a:close/>
              </a:path>
            </a:pathLst>
          </a:custGeom>
          <a:solidFill>
            <a:schemeClr val="tx1"/>
          </a:solidFill>
        </p:spPr>
        <p:txBody>
          <a:bodyPr wrap="square" lIns="0" tIns="0" rIns="0" bIns="0" rtlCol="0"/>
          <a:lstStyle/>
          <a:p>
            <a:endParaRPr/>
          </a:p>
        </p:txBody>
      </p:sp>
      <p:sp>
        <p:nvSpPr>
          <p:cNvPr id="3" name="Title 2"/>
          <p:cNvSpPr>
            <a:spLocks noGrp="1"/>
          </p:cNvSpPr>
          <p:nvPr>
            <p:ph type="title" idx="4294967295"/>
          </p:nvPr>
        </p:nvSpPr>
        <p:spPr>
          <a:xfrm>
            <a:off x="564474" y="623200"/>
            <a:ext cx="11778337" cy="1130618"/>
          </a:xfrm>
        </p:spPr>
        <p:txBody>
          <a:bodyPr>
            <a:noAutofit/>
          </a:bodyPr>
          <a:lstStyle/>
          <a:p>
            <a:pPr algn="l"/>
            <a:r>
              <a:rPr lang="en-US" dirty="0">
                <a:solidFill>
                  <a:srgbClr val="F89728"/>
                </a:solidFill>
                <a:cs typeface="Arial" panose="020B0604020202020204" pitchFamily="34" charset="0"/>
              </a:rPr>
              <a:t>BUILDING A SUCCESSFUL STRATEGY</a:t>
            </a:r>
          </a:p>
        </p:txBody>
      </p:sp>
      <p:grpSp>
        <p:nvGrpSpPr>
          <p:cNvPr id="31" name="Group 30"/>
          <p:cNvGrpSpPr>
            <a:grpSpLocks noChangeAspect="1"/>
          </p:cNvGrpSpPr>
          <p:nvPr/>
        </p:nvGrpSpPr>
        <p:grpSpPr>
          <a:xfrm>
            <a:off x="1161327" y="2814075"/>
            <a:ext cx="379930" cy="465997"/>
            <a:chOff x="2820988" y="1141413"/>
            <a:chExt cx="2859088" cy="3506788"/>
          </a:xfrm>
          <a:solidFill>
            <a:schemeClr val="tx1"/>
          </a:solidFill>
        </p:grpSpPr>
        <p:sp>
          <p:nvSpPr>
            <p:cNvPr id="32" name="Freeform 6"/>
            <p:cNvSpPr>
              <a:spLocks noEditPoints="1"/>
            </p:cNvSpPr>
            <p:nvPr/>
          </p:nvSpPr>
          <p:spPr bwMode="auto">
            <a:xfrm>
              <a:off x="2820988" y="1141413"/>
              <a:ext cx="2859088" cy="3506788"/>
            </a:xfrm>
            <a:custGeom>
              <a:avLst/>
              <a:gdLst>
                <a:gd name="T0" fmla="*/ 491 w 3601"/>
                <a:gd name="T1" fmla="*/ 188 h 4419"/>
                <a:gd name="T2" fmla="*/ 389 w 3601"/>
                <a:gd name="T3" fmla="*/ 219 h 4419"/>
                <a:gd name="T4" fmla="*/ 303 w 3601"/>
                <a:gd name="T5" fmla="*/ 275 h 4419"/>
                <a:gd name="T6" fmla="*/ 235 w 3601"/>
                <a:gd name="T7" fmla="*/ 353 h 4419"/>
                <a:gd name="T8" fmla="*/ 192 w 3601"/>
                <a:gd name="T9" fmla="*/ 447 h 4419"/>
                <a:gd name="T10" fmla="*/ 176 w 3601"/>
                <a:gd name="T11" fmla="*/ 553 h 4419"/>
                <a:gd name="T12" fmla="*/ 2281 w 3601"/>
                <a:gd name="T13" fmla="*/ 3783 h 4419"/>
                <a:gd name="T14" fmla="*/ 2323 w 3601"/>
                <a:gd name="T15" fmla="*/ 3792 h 4419"/>
                <a:gd name="T16" fmla="*/ 2354 w 3601"/>
                <a:gd name="T17" fmla="*/ 3819 h 4419"/>
                <a:gd name="T18" fmla="*/ 2371 w 3601"/>
                <a:gd name="T19" fmla="*/ 3855 h 4419"/>
                <a:gd name="T20" fmla="*/ 2370 w 3601"/>
                <a:gd name="T21" fmla="*/ 3897 h 4419"/>
                <a:gd name="T22" fmla="*/ 2351 w 3601"/>
                <a:gd name="T23" fmla="*/ 3935 h 4419"/>
                <a:gd name="T24" fmla="*/ 2319 w 3601"/>
                <a:gd name="T25" fmla="*/ 3959 h 4419"/>
                <a:gd name="T26" fmla="*/ 2281 w 3601"/>
                <a:gd name="T27" fmla="*/ 3967 h 4419"/>
                <a:gd name="T28" fmla="*/ 200 w 3601"/>
                <a:gd name="T29" fmla="*/ 4015 h 4419"/>
                <a:gd name="T30" fmla="*/ 245 w 3601"/>
                <a:gd name="T31" fmla="*/ 4102 h 4419"/>
                <a:gd name="T32" fmla="*/ 313 w 3601"/>
                <a:gd name="T33" fmla="*/ 4172 h 4419"/>
                <a:gd name="T34" fmla="*/ 397 w 3601"/>
                <a:gd name="T35" fmla="*/ 4223 h 4419"/>
                <a:gd name="T36" fmla="*/ 492 w 3601"/>
                <a:gd name="T37" fmla="*/ 4250 h 4419"/>
                <a:gd name="T38" fmla="*/ 3056 w 3601"/>
                <a:gd name="T39" fmla="*/ 4253 h 4419"/>
                <a:gd name="T40" fmla="*/ 3162 w 3601"/>
                <a:gd name="T41" fmla="*/ 4238 h 4419"/>
                <a:gd name="T42" fmla="*/ 3256 w 3601"/>
                <a:gd name="T43" fmla="*/ 4194 h 4419"/>
                <a:gd name="T44" fmla="*/ 3334 w 3601"/>
                <a:gd name="T45" fmla="*/ 4125 h 4419"/>
                <a:gd name="T46" fmla="*/ 3390 w 3601"/>
                <a:gd name="T47" fmla="*/ 4039 h 4419"/>
                <a:gd name="T48" fmla="*/ 3421 w 3601"/>
                <a:gd name="T49" fmla="*/ 3939 h 4419"/>
                <a:gd name="T50" fmla="*/ 3425 w 3601"/>
                <a:gd name="T51" fmla="*/ 553 h 4419"/>
                <a:gd name="T52" fmla="*/ 3409 w 3601"/>
                <a:gd name="T53" fmla="*/ 447 h 4419"/>
                <a:gd name="T54" fmla="*/ 3366 w 3601"/>
                <a:gd name="T55" fmla="*/ 353 h 4419"/>
                <a:gd name="T56" fmla="*/ 3298 w 3601"/>
                <a:gd name="T57" fmla="*/ 275 h 4419"/>
                <a:gd name="T58" fmla="*/ 3212 w 3601"/>
                <a:gd name="T59" fmla="*/ 219 h 4419"/>
                <a:gd name="T60" fmla="*/ 3110 w 3601"/>
                <a:gd name="T61" fmla="*/ 188 h 4419"/>
                <a:gd name="T62" fmla="*/ 545 w 3601"/>
                <a:gd name="T63" fmla="*/ 184 h 4419"/>
                <a:gd name="T64" fmla="*/ 3056 w 3601"/>
                <a:gd name="T65" fmla="*/ 0 h 4419"/>
                <a:gd name="T66" fmla="*/ 3182 w 3601"/>
                <a:gd name="T67" fmla="*/ 15 h 4419"/>
                <a:gd name="T68" fmla="*/ 3298 w 3601"/>
                <a:gd name="T69" fmla="*/ 57 h 4419"/>
                <a:gd name="T70" fmla="*/ 3398 w 3601"/>
                <a:gd name="T71" fmla="*/ 121 h 4419"/>
                <a:gd name="T72" fmla="*/ 3481 w 3601"/>
                <a:gd name="T73" fmla="*/ 206 h 4419"/>
                <a:gd name="T74" fmla="*/ 3546 w 3601"/>
                <a:gd name="T75" fmla="*/ 308 h 4419"/>
                <a:gd name="T76" fmla="*/ 3586 w 3601"/>
                <a:gd name="T77" fmla="*/ 422 h 4419"/>
                <a:gd name="T78" fmla="*/ 3601 w 3601"/>
                <a:gd name="T79" fmla="*/ 544 h 4419"/>
                <a:gd name="T80" fmla="*/ 3597 w 3601"/>
                <a:gd name="T81" fmla="*/ 3937 h 4419"/>
                <a:gd name="T82" fmla="*/ 3569 w 3601"/>
                <a:gd name="T83" fmla="*/ 4057 h 4419"/>
                <a:gd name="T84" fmla="*/ 3516 w 3601"/>
                <a:gd name="T85" fmla="*/ 4164 h 4419"/>
                <a:gd name="T86" fmla="*/ 3443 w 3601"/>
                <a:gd name="T87" fmla="*/ 4258 h 4419"/>
                <a:gd name="T88" fmla="*/ 3350 w 3601"/>
                <a:gd name="T89" fmla="*/ 4333 h 4419"/>
                <a:gd name="T90" fmla="*/ 3241 w 3601"/>
                <a:gd name="T91" fmla="*/ 4387 h 4419"/>
                <a:gd name="T92" fmla="*/ 3120 w 3601"/>
                <a:gd name="T93" fmla="*/ 4415 h 4419"/>
                <a:gd name="T94" fmla="*/ 545 w 3601"/>
                <a:gd name="T95" fmla="*/ 4419 h 4419"/>
                <a:gd name="T96" fmla="*/ 421 w 3601"/>
                <a:gd name="T97" fmla="*/ 4404 h 4419"/>
                <a:gd name="T98" fmla="*/ 307 w 3601"/>
                <a:gd name="T99" fmla="*/ 4364 h 4419"/>
                <a:gd name="T100" fmla="*/ 206 w 3601"/>
                <a:gd name="T101" fmla="*/ 4301 h 4419"/>
                <a:gd name="T102" fmla="*/ 122 w 3601"/>
                <a:gd name="T103" fmla="*/ 4216 h 4419"/>
                <a:gd name="T104" fmla="*/ 56 w 3601"/>
                <a:gd name="T105" fmla="*/ 4116 h 4419"/>
                <a:gd name="T106" fmla="*/ 14 w 3601"/>
                <a:gd name="T107" fmla="*/ 4000 h 4419"/>
                <a:gd name="T108" fmla="*/ 0 w 3601"/>
                <a:gd name="T109" fmla="*/ 3874 h 4419"/>
                <a:gd name="T110" fmla="*/ 4 w 3601"/>
                <a:gd name="T111" fmla="*/ 482 h 4419"/>
                <a:gd name="T112" fmla="*/ 32 w 3601"/>
                <a:gd name="T113" fmla="*/ 363 h 4419"/>
                <a:gd name="T114" fmla="*/ 84 w 3601"/>
                <a:gd name="T115" fmla="*/ 255 h 4419"/>
                <a:gd name="T116" fmla="*/ 158 w 3601"/>
                <a:gd name="T117" fmla="*/ 161 h 4419"/>
                <a:gd name="T118" fmla="*/ 251 w 3601"/>
                <a:gd name="T119" fmla="*/ 86 h 4419"/>
                <a:gd name="T120" fmla="*/ 360 w 3601"/>
                <a:gd name="T121" fmla="*/ 33 h 4419"/>
                <a:gd name="T122" fmla="*/ 480 w 3601"/>
                <a:gd name="T123" fmla="*/ 4 h 4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01" h="4419">
                  <a:moveTo>
                    <a:pt x="545" y="184"/>
                  </a:moveTo>
                  <a:lnTo>
                    <a:pt x="491" y="188"/>
                  </a:lnTo>
                  <a:lnTo>
                    <a:pt x="439" y="200"/>
                  </a:lnTo>
                  <a:lnTo>
                    <a:pt x="389" y="219"/>
                  </a:lnTo>
                  <a:lnTo>
                    <a:pt x="345" y="245"/>
                  </a:lnTo>
                  <a:lnTo>
                    <a:pt x="303" y="275"/>
                  </a:lnTo>
                  <a:lnTo>
                    <a:pt x="267" y="312"/>
                  </a:lnTo>
                  <a:lnTo>
                    <a:pt x="235" y="353"/>
                  </a:lnTo>
                  <a:lnTo>
                    <a:pt x="210" y="399"/>
                  </a:lnTo>
                  <a:lnTo>
                    <a:pt x="192" y="447"/>
                  </a:lnTo>
                  <a:lnTo>
                    <a:pt x="180" y="500"/>
                  </a:lnTo>
                  <a:lnTo>
                    <a:pt x="176" y="553"/>
                  </a:lnTo>
                  <a:lnTo>
                    <a:pt x="176" y="3783"/>
                  </a:lnTo>
                  <a:lnTo>
                    <a:pt x="2281" y="3783"/>
                  </a:lnTo>
                  <a:lnTo>
                    <a:pt x="2303" y="3786"/>
                  </a:lnTo>
                  <a:lnTo>
                    <a:pt x="2323" y="3792"/>
                  </a:lnTo>
                  <a:lnTo>
                    <a:pt x="2340" y="3804"/>
                  </a:lnTo>
                  <a:lnTo>
                    <a:pt x="2354" y="3819"/>
                  </a:lnTo>
                  <a:lnTo>
                    <a:pt x="2364" y="3837"/>
                  </a:lnTo>
                  <a:lnTo>
                    <a:pt x="2371" y="3855"/>
                  </a:lnTo>
                  <a:lnTo>
                    <a:pt x="2372" y="3874"/>
                  </a:lnTo>
                  <a:lnTo>
                    <a:pt x="2370" y="3897"/>
                  </a:lnTo>
                  <a:lnTo>
                    <a:pt x="2363" y="3917"/>
                  </a:lnTo>
                  <a:lnTo>
                    <a:pt x="2351" y="3935"/>
                  </a:lnTo>
                  <a:lnTo>
                    <a:pt x="2336" y="3948"/>
                  </a:lnTo>
                  <a:lnTo>
                    <a:pt x="2319" y="3959"/>
                  </a:lnTo>
                  <a:lnTo>
                    <a:pt x="2300" y="3964"/>
                  </a:lnTo>
                  <a:lnTo>
                    <a:pt x="2281" y="3967"/>
                  </a:lnTo>
                  <a:lnTo>
                    <a:pt x="185" y="3967"/>
                  </a:lnTo>
                  <a:lnTo>
                    <a:pt x="200" y="4015"/>
                  </a:lnTo>
                  <a:lnTo>
                    <a:pt x="220" y="4061"/>
                  </a:lnTo>
                  <a:lnTo>
                    <a:pt x="245" y="4102"/>
                  </a:lnTo>
                  <a:lnTo>
                    <a:pt x="278" y="4140"/>
                  </a:lnTo>
                  <a:lnTo>
                    <a:pt x="313" y="4172"/>
                  </a:lnTo>
                  <a:lnTo>
                    <a:pt x="353" y="4200"/>
                  </a:lnTo>
                  <a:lnTo>
                    <a:pt x="397" y="4223"/>
                  </a:lnTo>
                  <a:lnTo>
                    <a:pt x="444" y="4239"/>
                  </a:lnTo>
                  <a:lnTo>
                    <a:pt x="492" y="4250"/>
                  </a:lnTo>
                  <a:lnTo>
                    <a:pt x="545" y="4253"/>
                  </a:lnTo>
                  <a:lnTo>
                    <a:pt x="3056" y="4253"/>
                  </a:lnTo>
                  <a:lnTo>
                    <a:pt x="3110" y="4249"/>
                  </a:lnTo>
                  <a:lnTo>
                    <a:pt x="3162" y="4238"/>
                  </a:lnTo>
                  <a:lnTo>
                    <a:pt x="3212" y="4219"/>
                  </a:lnTo>
                  <a:lnTo>
                    <a:pt x="3256" y="4194"/>
                  </a:lnTo>
                  <a:lnTo>
                    <a:pt x="3298" y="4163"/>
                  </a:lnTo>
                  <a:lnTo>
                    <a:pt x="3334" y="4125"/>
                  </a:lnTo>
                  <a:lnTo>
                    <a:pt x="3366" y="4085"/>
                  </a:lnTo>
                  <a:lnTo>
                    <a:pt x="3390" y="4039"/>
                  </a:lnTo>
                  <a:lnTo>
                    <a:pt x="3409" y="3990"/>
                  </a:lnTo>
                  <a:lnTo>
                    <a:pt x="3421" y="3939"/>
                  </a:lnTo>
                  <a:lnTo>
                    <a:pt x="3425" y="3884"/>
                  </a:lnTo>
                  <a:lnTo>
                    <a:pt x="3425" y="553"/>
                  </a:lnTo>
                  <a:lnTo>
                    <a:pt x="3421" y="500"/>
                  </a:lnTo>
                  <a:lnTo>
                    <a:pt x="3409" y="447"/>
                  </a:lnTo>
                  <a:lnTo>
                    <a:pt x="3390" y="399"/>
                  </a:lnTo>
                  <a:lnTo>
                    <a:pt x="3366" y="353"/>
                  </a:lnTo>
                  <a:lnTo>
                    <a:pt x="3334" y="312"/>
                  </a:lnTo>
                  <a:lnTo>
                    <a:pt x="3298" y="275"/>
                  </a:lnTo>
                  <a:lnTo>
                    <a:pt x="3256" y="245"/>
                  </a:lnTo>
                  <a:lnTo>
                    <a:pt x="3212" y="219"/>
                  </a:lnTo>
                  <a:lnTo>
                    <a:pt x="3162" y="200"/>
                  </a:lnTo>
                  <a:lnTo>
                    <a:pt x="3110" y="188"/>
                  </a:lnTo>
                  <a:lnTo>
                    <a:pt x="3056" y="184"/>
                  </a:lnTo>
                  <a:lnTo>
                    <a:pt x="545" y="184"/>
                  </a:lnTo>
                  <a:close/>
                  <a:moveTo>
                    <a:pt x="545" y="0"/>
                  </a:moveTo>
                  <a:lnTo>
                    <a:pt x="3056" y="0"/>
                  </a:lnTo>
                  <a:lnTo>
                    <a:pt x="3120" y="4"/>
                  </a:lnTo>
                  <a:lnTo>
                    <a:pt x="3182" y="15"/>
                  </a:lnTo>
                  <a:lnTo>
                    <a:pt x="3241" y="33"/>
                  </a:lnTo>
                  <a:lnTo>
                    <a:pt x="3298" y="57"/>
                  </a:lnTo>
                  <a:lnTo>
                    <a:pt x="3350" y="86"/>
                  </a:lnTo>
                  <a:lnTo>
                    <a:pt x="3398" y="121"/>
                  </a:lnTo>
                  <a:lnTo>
                    <a:pt x="3443" y="161"/>
                  </a:lnTo>
                  <a:lnTo>
                    <a:pt x="3481" y="206"/>
                  </a:lnTo>
                  <a:lnTo>
                    <a:pt x="3516" y="255"/>
                  </a:lnTo>
                  <a:lnTo>
                    <a:pt x="3546" y="308"/>
                  </a:lnTo>
                  <a:lnTo>
                    <a:pt x="3569" y="363"/>
                  </a:lnTo>
                  <a:lnTo>
                    <a:pt x="3586" y="422"/>
                  </a:lnTo>
                  <a:lnTo>
                    <a:pt x="3597" y="482"/>
                  </a:lnTo>
                  <a:lnTo>
                    <a:pt x="3601" y="544"/>
                  </a:lnTo>
                  <a:lnTo>
                    <a:pt x="3601" y="3874"/>
                  </a:lnTo>
                  <a:lnTo>
                    <a:pt x="3597" y="3937"/>
                  </a:lnTo>
                  <a:lnTo>
                    <a:pt x="3586" y="3998"/>
                  </a:lnTo>
                  <a:lnTo>
                    <a:pt x="3569" y="4057"/>
                  </a:lnTo>
                  <a:lnTo>
                    <a:pt x="3546" y="4112"/>
                  </a:lnTo>
                  <a:lnTo>
                    <a:pt x="3516" y="4164"/>
                  </a:lnTo>
                  <a:lnTo>
                    <a:pt x="3481" y="4212"/>
                  </a:lnTo>
                  <a:lnTo>
                    <a:pt x="3443" y="4258"/>
                  </a:lnTo>
                  <a:lnTo>
                    <a:pt x="3398" y="4298"/>
                  </a:lnTo>
                  <a:lnTo>
                    <a:pt x="3350" y="4333"/>
                  </a:lnTo>
                  <a:lnTo>
                    <a:pt x="3298" y="4363"/>
                  </a:lnTo>
                  <a:lnTo>
                    <a:pt x="3241" y="4387"/>
                  </a:lnTo>
                  <a:lnTo>
                    <a:pt x="3182" y="4404"/>
                  </a:lnTo>
                  <a:lnTo>
                    <a:pt x="3120" y="4415"/>
                  </a:lnTo>
                  <a:lnTo>
                    <a:pt x="3056" y="4419"/>
                  </a:lnTo>
                  <a:lnTo>
                    <a:pt x="545" y="4419"/>
                  </a:lnTo>
                  <a:lnTo>
                    <a:pt x="482" y="4415"/>
                  </a:lnTo>
                  <a:lnTo>
                    <a:pt x="421" y="4404"/>
                  </a:lnTo>
                  <a:lnTo>
                    <a:pt x="364" y="4388"/>
                  </a:lnTo>
                  <a:lnTo>
                    <a:pt x="307" y="4364"/>
                  </a:lnTo>
                  <a:lnTo>
                    <a:pt x="255" y="4336"/>
                  </a:lnTo>
                  <a:lnTo>
                    <a:pt x="206" y="4301"/>
                  </a:lnTo>
                  <a:lnTo>
                    <a:pt x="162" y="4261"/>
                  </a:lnTo>
                  <a:lnTo>
                    <a:pt x="122" y="4216"/>
                  </a:lnTo>
                  <a:lnTo>
                    <a:pt x="87" y="4168"/>
                  </a:lnTo>
                  <a:lnTo>
                    <a:pt x="56" y="4116"/>
                  </a:lnTo>
                  <a:lnTo>
                    <a:pt x="32" y="4059"/>
                  </a:lnTo>
                  <a:lnTo>
                    <a:pt x="14" y="4000"/>
                  </a:lnTo>
                  <a:lnTo>
                    <a:pt x="4" y="3939"/>
                  </a:lnTo>
                  <a:lnTo>
                    <a:pt x="0" y="3874"/>
                  </a:lnTo>
                  <a:lnTo>
                    <a:pt x="0" y="544"/>
                  </a:lnTo>
                  <a:lnTo>
                    <a:pt x="4" y="482"/>
                  </a:lnTo>
                  <a:lnTo>
                    <a:pt x="14" y="422"/>
                  </a:lnTo>
                  <a:lnTo>
                    <a:pt x="32" y="363"/>
                  </a:lnTo>
                  <a:lnTo>
                    <a:pt x="55" y="308"/>
                  </a:lnTo>
                  <a:lnTo>
                    <a:pt x="84" y="255"/>
                  </a:lnTo>
                  <a:lnTo>
                    <a:pt x="119" y="206"/>
                  </a:lnTo>
                  <a:lnTo>
                    <a:pt x="158" y="161"/>
                  </a:lnTo>
                  <a:lnTo>
                    <a:pt x="202" y="121"/>
                  </a:lnTo>
                  <a:lnTo>
                    <a:pt x="251" y="86"/>
                  </a:lnTo>
                  <a:lnTo>
                    <a:pt x="303" y="57"/>
                  </a:lnTo>
                  <a:lnTo>
                    <a:pt x="360" y="33"/>
                  </a:lnTo>
                  <a:lnTo>
                    <a:pt x="419" y="15"/>
                  </a:lnTo>
                  <a:lnTo>
                    <a:pt x="480" y="4"/>
                  </a:lnTo>
                  <a:lnTo>
                    <a:pt x="545"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33" name="Freeform 7"/>
            <p:cNvSpPr>
              <a:spLocks noEditPoints="1"/>
            </p:cNvSpPr>
            <p:nvPr/>
          </p:nvSpPr>
          <p:spPr bwMode="auto">
            <a:xfrm>
              <a:off x="3355975" y="1550988"/>
              <a:ext cx="587375" cy="585788"/>
            </a:xfrm>
            <a:custGeom>
              <a:avLst/>
              <a:gdLst>
                <a:gd name="T0" fmla="*/ 194 w 738"/>
                <a:gd name="T1" fmla="*/ 184 h 738"/>
                <a:gd name="T2" fmla="*/ 194 w 738"/>
                <a:gd name="T3" fmla="*/ 553 h 738"/>
                <a:gd name="T4" fmla="*/ 564 w 738"/>
                <a:gd name="T5" fmla="*/ 553 h 738"/>
                <a:gd name="T6" fmla="*/ 564 w 738"/>
                <a:gd name="T7" fmla="*/ 184 h 738"/>
                <a:gd name="T8" fmla="*/ 194 w 738"/>
                <a:gd name="T9" fmla="*/ 184 h 738"/>
                <a:gd name="T10" fmla="*/ 92 w 738"/>
                <a:gd name="T11" fmla="*/ 0 h 738"/>
                <a:gd name="T12" fmla="*/ 646 w 738"/>
                <a:gd name="T13" fmla="*/ 0 h 738"/>
                <a:gd name="T14" fmla="*/ 668 w 738"/>
                <a:gd name="T15" fmla="*/ 3 h 738"/>
                <a:gd name="T16" fmla="*/ 689 w 738"/>
                <a:gd name="T17" fmla="*/ 9 h 738"/>
                <a:gd name="T18" fmla="*/ 706 w 738"/>
                <a:gd name="T19" fmla="*/ 21 h 738"/>
                <a:gd name="T20" fmla="*/ 719 w 738"/>
                <a:gd name="T21" fmla="*/ 36 h 738"/>
                <a:gd name="T22" fmla="*/ 730 w 738"/>
                <a:gd name="T23" fmla="*/ 54 h 738"/>
                <a:gd name="T24" fmla="*/ 737 w 738"/>
                <a:gd name="T25" fmla="*/ 72 h 738"/>
                <a:gd name="T26" fmla="*/ 738 w 738"/>
                <a:gd name="T27" fmla="*/ 93 h 738"/>
                <a:gd name="T28" fmla="*/ 738 w 738"/>
                <a:gd name="T29" fmla="*/ 645 h 738"/>
                <a:gd name="T30" fmla="*/ 736 w 738"/>
                <a:gd name="T31" fmla="*/ 668 h 738"/>
                <a:gd name="T32" fmla="*/ 729 w 738"/>
                <a:gd name="T33" fmla="*/ 688 h 738"/>
                <a:gd name="T34" fmla="*/ 717 w 738"/>
                <a:gd name="T35" fmla="*/ 706 h 738"/>
                <a:gd name="T36" fmla="*/ 702 w 738"/>
                <a:gd name="T37" fmla="*/ 719 h 738"/>
                <a:gd name="T38" fmla="*/ 685 w 738"/>
                <a:gd name="T39" fmla="*/ 729 h 738"/>
                <a:gd name="T40" fmla="*/ 666 w 738"/>
                <a:gd name="T41" fmla="*/ 735 h 738"/>
                <a:gd name="T42" fmla="*/ 646 w 738"/>
                <a:gd name="T43" fmla="*/ 738 h 738"/>
                <a:gd name="T44" fmla="*/ 92 w 738"/>
                <a:gd name="T45" fmla="*/ 738 h 738"/>
                <a:gd name="T46" fmla="*/ 70 w 738"/>
                <a:gd name="T47" fmla="*/ 735 h 738"/>
                <a:gd name="T48" fmla="*/ 49 w 738"/>
                <a:gd name="T49" fmla="*/ 727 h 738"/>
                <a:gd name="T50" fmla="*/ 33 w 738"/>
                <a:gd name="T51" fmla="*/ 717 h 738"/>
                <a:gd name="T52" fmla="*/ 19 w 738"/>
                <a:gd name="T53" fmla="*/ 702 h 738"/>
                <a:gd name="T54" fmla="*/ 9 w 738"/>
                <a:gd name="T55" fmla="*/ 684 h 738"/>
                <a:gd name="T56" fmla="*/ 2 w 738"/>
                <a:gd name="T57" fmla="*/ 666 h 738"/>
                <a:gd name="T58" fmla="*/ 0 w 738"/>
                <a:gd name="T59" fmla="*/ 645 h 738"/>
                <a:gd name="T60" fmla="*/ 0 w 738"/>
                <a:gd name="T61" fmla="*/ 93 h 738"/>
                <a:gd name="T62" fmla="*/ 2 w 738"/>
                <a:gd name="T63" fmla="*/ 70 h 738"/>
                <a:gd name="T64" fmla="*/ 10 w 738"/>
                <a:gd name="T65" fmla="*/ 50 h 738"/>
                <a:gd name="T66" fmla="*/ 21 w 738"/>
                <a:gd name="T67" fmla="*/ 32 h 738"/>
                <a:gd name="T68" fmla="*/ 36 w 738"/>
                <a:gd name="T69" fmla="*/ 19 h 738"/>
                <a:gd name="T70" fmla="*/ 53 w 738"/>
                <a:gd name="T71" fmla="*/ 8 h 738"/>
                <a:gd name="T72" fmla="*/ 72 w 738"/>
                <a:gd name="T73" fmla="*/ 3 h 738"/>
                <a:gd name="T74" fmla="*/ 92 w 738"/>
                <a:gd name="T75" fmla="*/ 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8" h="738">
                  <a:moveTo>
                    <a:pt x="194" y="184"/>
                  </a:moveTo>
                  <a:lnTo>
                    <a:pt x="194" y="553"/>
                  </a:lnTo>
                  <a:lnTo>
                    <a:pt x="564" y="553"/>
                  </a:lnTo>
                  <a:lnTo>
                    <a:pt x="564" y="184"/>
                  </a:lnTo>
                  <a:lnTo>
                    <a:pt x="194" y="184"/>
                  </a:lnTo>
                  <a:close/>
                  <a:moveTo>
                    <a:pt x="92" y="0"/>
                  </a:moveTo>
                  <a:lnTo>
                    <a:pt x="646" y="0"/>
                  </a:lnTo>
                  <a:lnTo>
                    <a:pt x="668" y="3"/>
                  </a:lnTo>
                  <a:lnTo>
                    <a:pt x="689" y="9"/>
                  </a:lnTo>
                  <a:lnTo>
                    <a:pt x="706" y="21"/>
                  </a:lnTo>
                  <a:lnTo>
                    <a:pt x="719" y="36"/>
                  </a:lnTo>
                  <a:lnTo>
                    <a:pt x="730" y="54"/>
                  </a:lnTo>
                  <a:lnTo>
                    <a:pt x="737" y="72"/>
                  </a:lnTo>
                  <a:lnTo>
                    <a:pt x="738" y="93"/>
                  </a:lnTo>
                  <a:lnTo>
                    <a:pt x="738" y="645"/>
                  </a:lnTo>
                  <a:lnTo>
                    <a:pt x="736" y="668"/>
                  </a:lnTo>
                  <a:lnTo>
                    <a:pt x="729" y="688"/>
                  </a:lnTo>
                  <a:lnTo>
                    <a:pt x="717" y="706"/>
                  </a:lnTo>
                  <a:lnTo>
                    <a:pt x="702" y="719"/>
                  </a:lnTo>
                  <a:lnTo>
                    <a:pt x="685" y="729"/>
                  </a:lnTo>
                  <a:lnTo>
                    <a:pt x="666" y="735"/>
                  </a:lnTo>
                  <a:lnTo>
                    <a:pt x="646" y="738"/>
                  </a:lnTo>
                  <a:lnTo>
                    <a:pt x="92" y="738"/>
                  </a:lnTo>
                  <a:lnTo>
                    <a:pt x="70" y="735"/>
                  </a:lnTo>
                  <a:lnTo>
                    <a:pt x="49" y="727"/>
                  </a:lnTo>
                  <a:lnTo>
                    <a:pt x="33" y="717"/>
                  </a:lnTo>
                  <a:lnTo>
                    <a:pt x="19" y="702"/>
                  </a:lnTo>
                  <a:lnTo>
                    <a:pt x="9" y="684"/>
                  </a:lnTo>
                  <a:lnTo>
                    <a:pt x="2" y="666"/>
                  </a:lnTo>
                  <a:lnTo>
                    <a:pt x="0" y="645"/>
                  </a:lnTo>
                  <a:lnTo>
                    <a:pt x="0" y="93"/>
                  </a:lnTo>
                  <a:lnTo>
                    <a:pt x="2" y="70"/>
                  </a:lnTo>
                  <a:lnTo>
                    <a:pt x="10" y="50"/>
                  </a:lnTo>
                  <a:lnTo>
                    <a:pt x="21" y="32"/>
                  </a:lnTo>
                  <a:lnTo>
                    <a:pt x="36" y="19"/>
                  </a:lnTo>
                  <a:lnTo>
                    <a:pt x="53" y="8"/>
                  </a:lnTo>
                  <a:lnTo>
                    <a:pt x="72" y="3"/>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35" name="Freeform 8"/>
            <p:cNvSpPr>
              <a:spLocks noEditPoints="1"/>
            </p:cNvSpPr>
            <p:nvPr/>
          </p:nvSpPr>
          <p:spPr bwMode="auto">
            <a:xfrm>
              <a:off x="3355975" y="2473325"/>
              <a:ext cx="587375" cy="585788"/>
            </a:xfrm>
            <a:custGeom>
              <a:avLst/>
              <a:gdLst>
                <a:gd name="T0" fmla="*/ 194 w 738"/>
                <a:gd name="T1" fmla="*/ 185 h 738"/>
                <a:gd name="T2" fmla="*/ 194 w 738"/>
                <a:gd name="T3" fmla="*/ 554 h 738"/>
                <a:gd name="T4" fmla="*/ 564 w 738"/>
                <a:gd name="T5" fmla="*/ 554 h 738"/>
                <a:gd name="T6" fmla="*/ 564 w 738"/>
                <a:gd name="T7" fmla="*/ 185 h 738"/>
                <a:gd name="T8" fmla="*/ 194 w 738"/>
                <a:gd name="T9" fmla="*/ 185 h 738"/>
                <a:gd name="T10" fmla="*/ 92 w 738"/>
                <a:gd name="T11" fmla="*/ 0 h 738"/>
                <a:gd name="T12" fmla="*/ 646 w 738"/>
                <a:gd name="T13" fmla="*/ 0 h 738"/>
                <a:gd name="T14" fmla="*/ 668 w 738"/>
                <a:gd name="T15" fmla="*/ 3 h 738"/>
                <a:gd name="T16" fmla="*/ 689 w 738"/>
                <a:gd name="T17" fmla="*/ 11 h 738"/>
                <a:gd name="T18" fmla="*/ 706 w 738"/>
                <a:gd name="T19" fmla="*/ 21 h 738"/>
                <a:gd name="T20" fmla="*/ 719 w 738"/>
                <a:gd name="T21" fmla="*/ 36 h 738"/>
                <a:gd name="T22" fmla="*/ 730 w 738"/>
                <a:gd name="T23" fmla="*/ 54 h 738"/>
                <a:gd name="T24" fmla="*/ 737 w 738"/>
                <a:gd name="T25" fmla="*/ 72 h 738"/>
                <a:gd name="T26" fmla="*/ 738 w 738"/>
                <a:gd name="T27" fmla="*/ 93 h 738"/>
                <a:gd name="T28" fmla="*/ 738 w 738"/>
                <a:gd name="T29" fmla="*/ 645 h 738"/>
                <a:gd name="T30" fmla="*/ 736 w 738"/>
                <a:gd name="T31" fmla="*/ 668 h 738"/>
                <a:gd name="T32" fmla="*/ 729 w 738"/>
                <a:gd name="T33" fmla="*/ 688 h 738"/>
                <a:gd name="T34" fmla="*/ 717 w 738"/>
                <a:gd name="T35" fmla="*/ 706 h 738"/>
                <a:gd name="T36" fmla="*/ 702 w 738"/>
                <a:gd name="T37" fmla="*/ 719 h 738"/>
                <a:gd name="T38" fmla="*/ 685 w 738"/>
                <a:gd name="T39" fmla="*/ 730 h 738"/>
                <a:gd name="T40" fmla="*/ 666 w 738"/>
                <a:gd name="T41" fmla="*/ 735 h 738"/>
                <a:gd name="T42" fmla="*/ 646 w 738"/>
                <a:gd name="T43" fmla="*/ 738 h 738"/>
                <a:gd name="T44" fmla="*/ 92 w 738"/>
                <a:gd name="T45" fmla="*/ 738 h 738"/>
                <a:gd name="T46" fmla="*/ 70 w 738"/>
                <a:gd name="T47" fmla="*/ 735 h 738"/>
                <a:gd name="T48" fmla="*/ 49 w 738"/>
                <a:gd name="T49" fmla="*/ 729 h 738"/>
                <a:gd name="T50" fmla="*/ 33 w 738"/>
                <a:gd name="T51" fmla="*/ 717 h 738"/>
                <a:gd name="T52" fmla="*/ 19 w 738"/>
                <a:gd name="T53" fmla="*/ 702 h 738"/>
                <a:gd name="T54" fmla="*/ 9 w 738"/>
                <a:gd name="T55" fmla="*/ 684 h 738"/>
                <a:gd name="T56" fmla="*/ 2 w 738"/>
                <a:gd name="T57" fmla="*/ 666 h 738"/>
                <a:gd name="T58" fmla="*/ 0 w 738"/>
                <a:gd name="T59" fmla="*/ 645 h 738"/>
                <a:gd name="T60" fmla="*/ 0 w 738"/>
                <a:gd name="T61" fmla="*/ 93 h 738"/>
                <a:gd name="T62" fmla="*/ 2 w 738"/>
                <a:gd name="T63" fmla="*/ 70 h 738"/>
                <a:gd name="T64" fmla="*/ 10 w 738"/>
                <a:gd name="T65" fmla="*/ 50 h 738"/>
                <a:gd name="T66" fmla="*/ 21 w 738"/>
                <a:gd name="T67" fmla="*/ 34 h 738"/>
                <a:gd name="T68" fmla="*/ 36 w 738"/>
                <a:gd name="T69" fmla="*/ 19 h 738"/>
                <a:gd name="T70" fmla="*/ 53 w 738"/>
                <a:gd name="T71" fmla="*/ 9 h 738"/>
                <a:gd name="T72" fmla="*/ 72 w 738"/>
                <a:gd name="T73" fmla="*/ 3 h 738"/>
                <a:gd name="T74" fmla="*/ 92 w 738"/>
                <a:gd name="T75" fmla="*/ 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8" h="738">
                  <a:moveTo>
                    <a:pt x="194" y="185"/>
                  </a:moveTo>
                  <a:lnTo>
                    <a:pt x="194" y="554"/>
                  </a:lnTo>
                  <a:lnTo>
                    <a:pt x="564" y="554"/>
                  </a:lnTo>
                  <a:lnTo>
                    <a:pt x="564" y="185"/>
                  </a:lnTo>
                  <a:lnTo>
                    <a:pt x="194" y="185"/>
                  </a:lnTo>
                  <a:close/>
                  <a:moveTo>
                    <a:pt x="92" y="0"/>
                  </a:moveTo>
                  <a:lnTo>
                    <a:pt x="646" y="0"/>
                  </a:lnTo>
                  <a:lnTo>
                    <a:pt x="668" y="3"/>
                  </a:lnTo>
                  <a:lnTo>
                    <a:pt x="689" y="11"/>
                  </a:lnTo>
                  <a:lnTo>
                    <a:pt x="706" y="21"/>
                  </a:lnTo>
                  <a:lnTo>
                    <a:pt x="719" y="36"/>
                  </a:lnTo>
                  <a:lnTo>
                    <a:pt x="730" y="54"/>
                  </a:lnTo>
                  <a:lnTo>
                    <a:pt x="737" y="72"/>
                  </a:lnTo>
                  <a:lnTo>
                    <a:pt x="738" y="93"/>
                  </a:lnTo>
                  <a:lnTo>
                    <a:pt x="738" y="645"/>
                  </a:lnTo>
                  <a:lnTo>
                    <a:pt x="736" y="668"/>
                  </a:lnTo>
                  <a:lnTo>
                    <a:pt x="729" y="688"/>
                  </a:lnTo>
                  <a:lnTo>
                    <a:pt x="717" y="706"/>
                  </a:lnTo>
                  <a:lnTo>
                    <a:pt x="702" y="719"/>
                  </a:lnTo>
                  <a:lnTo>
                    <a:pt x="685" y="730"/>
                  </a:lnTo>
                  <a:lnTo>
                    <a:pt x="666" y="735"/>
                  </a:lnTo>
                  <a:lnTo>
                    <a:pt x="646" y="738"/>
                  </a:lnTo>
                  <a:lnTo>
                    <a:pt x="92" y="738"/>
                  </a:lnTo>
                  <a:lnTo>
                    <a:pt x="70" y="735"/>
                  </a:lnTo>
                  <a:lnTo>
                    <a:pt x="49" y="729"/>
                  </a:lnTo>
                  <a:lnTo>
                    <a:pt x="33" y="717"/>
                  </a:lnTo>
                  <a:lnTo>
                    <a:pt x="19" y="702"/>
                  </a:lnTo>
                  <a:lnTo>
                    <a:pt x="9" y="684"/>
                  </a:lnTo>
                  <a:lnTo>
                    <a:pt x="2" y="666"/>
                  </a:lnTo>
                  <a:lnTo>
                    <a:pt x="0" y="645"/>
                  </a:lnTo>
                  <a:lnTo>
                    <a:pt x="0" y="93"/>
                  </a:lnTo>
                  <a:lnTo>
                    <a:pt x="2" y="70"/>
                  </a:lnTo>
                  <a:lnTo>
                    <a:pt x="10" y="50"/>
                  </a:lnTo>
                  <a:lnTo>
                    <a:pt x="21" y="34"/>
                  </a:lnTo>
                  <a:lnTo>
                    <a:pt x="36" y="19"/>
                  </a:lnTo>
                  <a:lnTo>
                    <a:pt x="53" y="9"/>
                  </a:lnTo>
                  <a:lnTo>
                    <a:pt x="72" y="3"/>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38" name="Freeform 9"/>
            <p:cNvSpPr>
              <a:spLocks noEditPoints="1"/>
            </p:cNvSpPr>
            <p:nvPr/>
          </p:nvSpPr>
          <p:spPr bwMode="auto">
            <a:xfrm>
              <a:off x="3355975" y="3395663"/>
              <a:ext cx="587375" cy="585788"/>
            </a:xfrm>
            <a:custGeom>
              <a:avLst/>
              <a:gdLst>
                <a:gd name="T0" fmla="*/ 194 w 738"/>
                <a:gd name="T1" fmla="*/ 185 h 738"/>
                <a:gd name="T2" fmla="*/ 194 w 738"/>
                <a:gd name="T3" fmla="*/ 554 h 738"/>
                <a:gd name="T4" fmla="*/ 564 w 738"/>
                <a:gd name="T5" fmla="*/ 554 h 738"/>
                <a:gd name="T6" fmla="*/ 564 w 738"/>
                <a:gd name="T7" fmla="*/ 185 h 738"/>
                <a:gd name="T8" fmla="*/ 194 w 738"/>
                <a:gd name="T9" fmla="*/ 185 h 738"/>
                <a:gd name="T10" fmla="*/ 92 w 738"/>
                <a:gd name="T11" fmla="*/ 0 h 738"/>
                <a:gd name="T12" fmla="*/ 646 w 738"/>
                <a:gd name="T13" fmla="*/ 0 h 738"/>
                <a:gd name="T14" fmla="*/ 668 w 738"/>
                <a:gd name="T15" fmla="*/ 3 h 738"/>
                <a:gd name="T16" fmla="*/ 689 w 738"/>
                <a:gd name="T17" fmla="*/ 11 h 738"/>
                <a:gd name="T18" fmla="*/ 706 w 738"/>
                <a:gd name="T19" fmla="*/ 23 h 738"/>
                <a:gd name="T20" fmla="*/ 719 w 738"/>
                <a:gd name="T21" fmla="*/ 38 h 738"/>
                <a:gd name="T22" fmla="*/ 730 w 738"/>
                <a:gd name="T23" fmla="*/ 54 h 738"/>
                <a:gd name="T24" fmla="*/ 737 w 738"/>
                <a:gd name="T25" fmla="*/ 72 h 738"/>
                <a:gd name="T26" fmla="*/ 738 w 738"/>
                <a:gd name="T27" fmla="*/ 93 h 738"/>
                <a:gd name="T28" fmla="*/ 738 w 738"/>
                <a:gd name="T29" fmla="*/ 647 h 738"/>
                <a:gd name="T30" fmla="*/ 736 w 738"/>
                <a:gd name="T31" fmla="*/ 668 h 738"/>
                <a:gd name="T32" fmla="*/ 729 w 738"/>
                <a:gd name="T33" fmla="*/ 688 h 738"/>
                <a:gd name="T34" fmla="*/ 717 w 738"/>
                <a:gd name="T35" fmla="*/ 706 h 738"/>
                <a:gd name="T36" fmla="*/ 702 w 738"/>
                <a:gd name="T37" fmla="*/ 719 h 738"/>
                <a:gd name="T38" fmla="*/ 685 w 738"/>
                <a:gd name="T39" fmla="*/ 730 h 738"/>
                <a:gd name="T40" fmla="*/ 666 w 738"/>
                <a:gd name="T41" fmla="*/ 737 h 738"/>
                <a:gd name="T42" fmla="*/ 646 w 738"/>
                <a:gd name="T43" fmla="*/ 738 h 738"/>
                <a:gd name="T44" fmla="*/ 92 w 738"/>
                <a:gd name="T45" fmla="*/ 738 h 738"/>
                <a:gd name="T46" fmla="*/ 70 w 738"/>
                <a:gd name="T47" fmla="*/ 735 h 738"/>
                <a:gd name="T48" fmla="*/ 49 w 738"/>
                <a:gd name="T49" fmla="*/ 729 h 738"/>
                <a:gd name="T50" fmla="*/ 33 w 738"/>
                <a:gd name="T51" fmla="*/ 717 h 738"/>
                <a:gd name="T52" fmla="*/ 19 w 738"/>
                <a:gd name="T53" fmla="*/ 702 h 738"/>
                <a:gd name="T54" fmla="*/ 9 w 738"/>
                <a:gd name="T55" fmla="*/ 684 h 738"/>
                <a:gd name="T56" fmla="*/ 2 w 738"/>
                <a:gd name="T57" fmla="*/ 666 h 738"/>
                <a:gd name="T58" fmla="*/ 0 w 738"/>
                <a:gd name="T59" fmla="*/ 647 h 738"/>
                <a:gd name="T60" fmla="*/ 0 w 738"/>
                <a:gd name="T61" fmla="*/ 93 h 738"/>
                <a:gd name="T62" fmla="*/ 2 w 738"/>
                <a:gd name="T63" fmla="*/ 70 h 738"/>
                <a:gd name="T64" fmla="*/ 10 w 738"/>
                <a:gd name="T65" fmla="*/ 50 h 738"/>
                <a:gd name="T66" fmla="*/ 21 w 738"/>
                <a:gd name="T67" fmla="*/ 34 h 738"/>
                <a:gd name="T68" fmla="*/ 36 w 738"/>
                <a:gd name="T69" fmla="*/ 19 h 738"/>
                <a:gd name="T70" fmla="*/ 53 w 738"/>
                <a:gd name="T71" fmla="*/ 9 h 738"/>
                <a:gd name="T72" fmla="*/ 72 w 738"/>
                <a:gd name="T73" fmla="*/ 3 h 738"/>
                <a:gd name="T74" fmla="*/ 92 w 738"/>
                <a:gd name="T75" fmla="*/ 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8" h="738">
                  <a:moveTo>
                    <a:pt x="194" y="185"/>
                  </a:moveTo>
                  <a:lnTo>
                    <a:pt x="194" y="554"/>
                  </a:lnTo>
                  <a:lnTo>
                    <a:pt x="564" y="554"/>
                  </a:lnTo>
                  <a:lnTo>
                    <a:pt x="564" y="185"/>
                  </a:lnTo>
                  <a:lnTo>
                    <a:pt x="194" y="185"/>
                  </a:lnTo>
                  <a:close/>
                  <a:moveTo>
                    <a:pt x="92" y="0"/>
                  </a:moveTo>
                  <a:lnTo>
                    <a:pt x="646" y="0"/>
                  </a:lnTo>
                  <a:lnTo>
                    <a:pt x="668" y="3"/>
                  </a:lnTo>
                  <a:lnTo>
                    <a:pt x="689" y="11"/>
                  </a:lnTo>
                  <a:lnTo>
                    <a:pt x="706" y="23"/>
                  </a:lnTo>
                  <a:lnTo>
                    <a:pt x="719" y="38"/>
                  </a:lnTo>
                  <a:lnTo>
                    <a:pt x="730" y="54"/>
                  </a:lnTo>
                  <a:lnTo>
                    <a:pt x="737" y="72"/>
                  </a:lnTo>
                  <a:lnTo>
                    <a:pt x="738" y="93"/>
                  </a:lnTo>
                  <a:lnTo>
                    <a:pt x="738" y="647"/>
                  </a:lnTo>
                  <a:lnTo>
                    <a:pt x="736" y="668"/>
                  </a:lnTo>
                  <a:lnTo>
                    <a:pt x="729" y="688"/>
                  </a:lnTo>
                  <a:lnTo>
                    <a:pt x="717" y="706"/>
                  </a:lnTo>
                  <a:lnTo>
                    <a:pt x="702" y="719"/>
                  </a:lnTo>
                  <a:lnTo>
                    <a:pt x="685" y="730"/>
                  </a:lnTo>
                  <a:lnTo>
                    <a:pt x="666" y="737"/>
                  </a:lnTo>
                  <a:lnTo>
                    <a:pt x="646" y="738"/>
                  </a:lnTo>
                  <a:lnTo>
                    <a:pt x="92" y="738"/>
                  </a:lnTo>
                  <a:lnTo>
                    <a:pt x="70" y="735"/>
                  </a:lnTo>
                  <a:lnTo>
                    <a:pt x="49" y="729"/>
                  </a:lnTo>
                  <a:lnTo>
                    <a:pt x="33" y="717"/>
                  </a:lnTo>
                  <a:lnTo>
                    <a:pt x="19" y="702"/>
                  </a:lnTo>
                  <a:lnTo>
                    <a:pt x="9" y="684"/>
                  </a:lnTo>
                  <a:lnTo>
                    <a:pt x="2" y="666"/>
                  </a:lnTo>
                  <a:lnTo>
                    <a:pt x="0" y="647"/>
                  </a:lnTo>
                  <a:lnTo>
                    <a:pt x="0" y="93"/>
                  </a:lnTo>
                  <a:lnTo>
                    <a:pt x="2" y="70"/>
                  </a:lnTo>
                  <a:lnTo>
                    <a:pt x="10" y="50"/>
                  </a:lnTo>
                  <a:lnTo>
                    <a:pt x="21" y="34"/>
                  </a:lnTo>
                  <a:lnTo>
                    <a:pt x="36" y="19"/>
                  </a:lnTo>
                  <a:lnTo>
                    <a:pt x="53" y="9"/>
                  </a:lnTo>
                  <a:lnTo>
                    <a:pt x="72" y="3"/>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40" name="Freeform 10"/>
            <p:cNvSpPr>
              <a:spLocks/>
            </p:cNvSpPr>
            <p:nvPr/>
          </p:nvSpPr>
          <p:spPr bwMode="auto">
            <a:xfrm>
              <a:off x="4133850" y="1617663"/>
              <a:ext cx="1011238" cy="146050"/>
            </a:xfrm>
            <a:custGeom>
              <a:avLst/>
              <a:gdLst>
                <a:gd name="T0" fmla="*/ 92 w 1274"/>
                <a:gd name="T1" fmla="*/ 0 h 184"/>
                <a:gd name="T2" fmla="*/ 1181 w 1274"/>
                <a:gd name="T3" fmla="*/ 0 h 184"/>
                <a:gd name="T4" fmla="*/ 1204 w 1274"/>
                <a:gd name="T5" fmla="*/ 3 h 184"/>
                <a:gd name="T6" fmla="*/ 1224 w 1274"/>
                <a:gd name="T7" fmla="*/ 11 h 184"/>
                <a:gd name="T8" fmla="*/ 1242 w 1274"/>
                <a:gd name="T9" fmla="*/ 26 h 184"/>
                <a:gd name="T10" fmla="*/ 1256 w 1274"/>
                <a:gd name="T11" fmla="*/ 43 h 184"/>
                <a:gd name="T12" fmla="*/ 1267 w 1274"/>
                <a:gd name="T13" fmla="*/ 66 h 184"/>
                <a:gd name="T14" fmla="*/ 1274 w 1274"/>
                <a:gd name="T15" fmla="*/ 91 h 184"/>
                <a:gd name="T16" fmla="*/ 1271 w 1274"/>
                <a:gd name="T17" fmla="*/ 114 h 184"/>
                <a:gd name="T18" fmla="*/ 1263 w 1274"/>
                <a:gd name="T19" fmla="*/ 134 h 184"/>
                <a:gd name="T20" fmla="*/ 1252 w 1274"/>
                <a:gd name="T21" fmla="*/ 152 h 184"/>
                <a:gd name="T22" fmla="*/ 1238 w 1274"/>
                <a:gd name="T23" fmla="*/ 165 h 184"/>
                <a:gd name="T24" fmla="*/ 1220 w 1274"/>
                <a:gd name="T25" fmla="*/ 176 h 184"/>
                <a:gd name="T26" fmla="*/ 1201 w 1274"/>
                <a:gd name="T27" fmla="*/ 183 h 184"/>
                <a:gd name="T28" fmla="*/ 1181 w 1274"/>
                <a:gd name="T29" fmla="*/ 184 h 184"/>
                <a:gd name="T30" fmla="*/ 92 w 1274"/>
                <a:gd name="T31" fmla="*/ 184 h 184"/>
                <a:gd name="T32" fmla="*/ 69 w 1274"/>
                <a:gd name="T33" fmla="*/ 181 h 184"/>
                <a:gd name="T34" fmla="*/ 49 w 1274"/>
                <a:gd name="T35" fmla="*/ 175 h 184"/>
                <a:gd name="T36" fmla="*/ 32 w 1274"/>
                <a:gd name="T37" fmla="*/ 163 h 184"/>
                <a:gd name="T38" fmla="*/ 18 w 1274"/>
                <a:gd name="T39" fmla="*/ 148 h 184"/>
                <a:gd name="T40" fmla="*/ 8 w 1274"/>
                <a:gd name="T41" fmla="*/ 130 h 184"/>
                <a:gd name="T42" fmla="*/ 2 w 1274"/>
                <a:gd name="T43" fmla="*/ 112 h 184"/>
                <a:gd name="T44" fmla="*/ 0 w 1274"/>
                <a:gd name="T45" fmla="*/ 91 h 184"/>
                <a:gd name="T46" fmla="*/ 2 w 1274"/>
                <a:gd name="T47" fmla="*/ 70 h 184"/>
                <a:gd name="T48" fmla="*/ 10 w 1274"/>
                <a:gd name="T49" fmla="*/ 50 h 184"/>
                <a:gd name="T50" fmla="*/ 21 w 1274"/>
                <a:gd name="T51" fmla="*/ 32 h 184"/>
                <a:gd name="T52" fmla="*/ 36 w 1274"/>
                <a:gd name="T53" fmla="*/ 19 h 184"/>
                <a:gd name="T54" fmla="*/ 53 w 1274"/>
                <a:gd name="T55" fmla="*/ 8 h 184"/>
                <a:gd name="T56" fmla="*/ 72 w 1274"/>
                <a:gd name="T57" fmla="*/ 2 h 184"/>
                <a:gd name="T58" fmla="*/ 92 w 1274"/>
                <a:gd name="T5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4" h="184">
                  <a:moveTo>
                    <a:pt x="92" y="0"/>
                  </a:moveTo>
                  <a:lnTo>
                    <a:pt x="1181" y="0"/>
                  </a:lnTo>
                  <a:lnTo>
                    <a:pt x="1204" y="3"/>
                  </a:lnTo>
                  <a:lnTo>
                    <a:pt x="1224" y="11"/>
                  </a:lnTo>
                  <a:lnTo>
                    <a:pt x="1242" y="26"/>
                  </a:lnTo>
                  <a:lnTo>
                    <a:pt x="1256" y="43"/>
                  </a:lnTo>
                  <a:lnTo>
                    <a:pt x="1267" y="66"/>
                  </a:lnTo>
                  <a:lnTo>
                    <a:pt x="1274" y="91"/>
                  </a:lnTo>
                  <a:lnTo>
                    <a:pt x="1271" y="114"/>
                  </a:lnTo>
                  <a:lnTo>
                    <a:pt x="1263" y="134"/>
                  </a:lnTo>
                  <a:lnTo>
                    <a:pt x="1252" y="152"/>
                  </a:lnTo>
                  <a:lnTo>
                    <a:pt x="1238" y="165"/>
                  </a:lnTo>
                  <a:lnTo>
                    <a:pt x="1220" y="176"/>
                  </a:lnTo>
                  <a:lnTo>
                    <a:pt x="1201" y="183"/>
                  </a:lnTo>
                  <a:lnTo>
                    <a:pt x="1181" y="184"/>
                  </a:lnTo>
                  <a:lnTo>
                    <a:pt x="92" y="184"/>
                  </a:lnTo>
                  <a:lnTo>
                    <a:pt x="69" y="181"/>
                  </a:lnTo>
                  <a:lnTo>
                    <a:pt x="49" y="175"/>
                  </a:lnTo>
                  <a:lnTo>
                    <a:pt x="32" y="163"/>
                  </a:lnTo>
                  <a:lnTo>
                    <a:pt x="18" y="148"/>
                  </a:lnTo>
                  <a:lnTo>
                    <a:pt x="8" y="130"/>
                  </a:lnTo>
                  <a:lnTo>
                    <a:pt x="2" y="112"/>
                  </a:lnTo>
                  <a:lnTo>
                    <a:pt x="0" y="91"/>
                  </a:lnTo>
                  <a:lnTo>
                    <a:pt x="2" y="70"/>
                  </a:lnTo>
                  <a:lnTo>
                    <a:pt x="10" y="50"/>
                  </a:lnTo>
                  <a:lnTo>
                    <a:pt x="21" y="32"/>
                  </a:lnTo>
                  <a:lnTo>
                    <a:pt x="36" y="19"/>
                  </a:lnTo>
                  <a:lnTo>
                    <a:pt x="53" y="8"/>
                  </a:lnTo>
                  <a:lnTo>
                    <a:pt x="72" y="2"/>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42" name="Freeform 11"/>
            <p:cNvSpPr>
              <a:spLocks/>
            </p:cNvSpPr>
            <p:nvPr/>
          </p:nvSpPr>
          <p:spPr bwMode="auto">
            <a:xfrm>
              <a:off x="4133850" y="1931988"/>
              <a:ext cx="857250" cy="146050"/>
            </a:xfrm>
            <a:custGeom>
              <a:avLst/>
              <a:gdLst>
                <a:gd name="T0" fmla="*/ 92 w 1079"/>
                <a:gd name="T1" fmla="*/ 0 h 185"/>
                <a:gd name="T2" fmla="*/ 988 w 1079"/>
                <a:gd name="T3" fmla="*/ 0 h 185"/>
                <a:gd name="T4" fmla="*/ 1009 w 1079"/>
                <a:gd name="T5" fmla="*/ 3 h 185"/>
                <a:gd name="T6" fmla="*/ 1030 w 1079"/>
                <a:gd name="T7" fmla="*/ 11 h 185"/>
                <a:gd name="T8" fmla="*/ 1047 w 1079"/>
                <a:gd name="T9" fmla="*/ 23 h 185"/>
                <a:gd name="T10" fmla="*/ 1060 w 1079"/>
                <a:gd name="T11" fmla="*/ 38 h 185"/>
                <a:gd name="T12" fmla="*/ 1071 w 1079"/>
                <a:gd name="T13" fmla="*/ 54 h 185"/>
                <a:gd name="T14" fmla="*/ 1078 w 1079"/>
                <a:gd name="T15" fmla="*/ 72 h 185"/>
                <a:gd name="T16" fmla="*/ 1079 w 1079"/>
                <a:gd name="T17" fmla="*/ 93 h 185"/>
                <a:gd name="T18" fmla="*/ 1077 w 1079"/>
                <a:gd name="T19" fmla="*/ 115 h 185"/>
                <a:gd name="T20" fmla="*/ 1070 w 1079"/>
                <a:gd name="T21" fmla="*/ 136 h 185"/>
                <a:gd name="T22" fmla="*/ 1058 w 1079"/>
                <a:gd name="T23" fmla="*/ 152 h 185"/>
                <a:gd name="T24" fmla="*/ 1043 w 1079"/>
                <a:gd name="T25" fmla="*/ 166 h 185"/>
                <a:gd name="T26" fmla="*/ 1026 w 1079"/>
                <a:gd name="T27" fmla="*/ 176 h 185"/>
                <a:gd name="T28" fmla="*/ 1007 w 1079"/>
                <a:gd name="T29" fmla="*/ 183 h 185"/>
                <a:gd name="T30" fmla="*/ 988 w 1079"/>
                <a:gd name="T31" fmla="*/ 185 h 185"/>
                <a:gd name="T32" fmla="*/ 92 w 1079"/>
                <a:gd name="T33" fmla="*/ 185 h 185"/>
                <a:gd name="T34" fmla="*/ 69 w 1079"/>
                <a:gd name="T35" fmla="*/ 183 h 185"/>
                <a:gd name="T36" fmla="*/ 49 w 1079"/>
                <a:gd name="T37" fmla="*/ 174 h 185"/>
                <a:gd name="T38" fmla="*/ 32 w 1079"/>
                <a:gd name="T39" fmla="*/ 164 h 185"/>
                <a:gd name="T40" fmla="*/ 18 w 1079"/>
                <a:gd name="T41" fmla="*/ 149 h 185"/>
                <a:gd name="T42" fmla="*/ 8 w 1079"/>
                <a:gd name="T43" fmla="*/ 132 h 185"/>
                <a:gd name="T44" fmla="*/ 2 w 1079"/>
                <a:gd name="T45" fmla="*/ 113 h 185"/>
                <a:gd name="T46" fmla="*/ 0 w 1079"/>
                <a:gd name="T47" fmla="*/ 93 h 185"/>
                <a:gd name="T48" fmla="*/ 2 w 1079"/>
                <a:gd name="T49" fmla="*/ 70 h 185"/>
                <a:gd name="T50" fmla="*/ 10 w 1079"/>
                <a:gd name="T51" fmla="*/ 50 h 185"/>
                <a:gd name="T52" fmla="*/ 21 w 1079"/>
                <a:gd name="T53" fmla="*/ 34 h 185"/>
                <a:gd name="T54" fmla="*/ 36 w 1079"/>
                <a:gd name="T55" fmla="*/ 19 h 185"/>
                <a:gd name="T56" fmla="*/ 53 w 1079"/>
                <a:gd name="T57" fmla="*/ 9 h 185"/>
                <a:gd name="T58" fmla="*/ 72 w 1079"/>
                <a:gd name="T59" fmla="*/ 3 h 185"/>
                <a:gd name="T60" fmla="*/ 92 w 1079"/>
                <a:gd name="T61"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79" h="185">
                  <a:moveTo>
                    <a:pt x="92" y="0"/>
                  </a:moveTo>
                  <a:lnTo>
                    <a:pt x="988" y="0"/>
                  </a:lnTo>
                  <a:lnTo>
                    <a:pt x="1009" y="3"/>
                  </a:lnTo>
                  <a:lnTo>
                    <a:pt x="1030" y="11"/>
                  </a:lnTo>
                  <a:lnTo>
                    <a:pt x="1047" y="23"/>
                  </a:lnTo>
                  <a:lnTo>
                    <a:pt x="1060" y="38"/>
                  </a:lnTo>
                  <a:lnTo>
                    <a:pt x="1071" y="54"/>
                  </a:lnTo>
                  <a:lnTo>
                    <a:pt x="1078" y="72"/>
                  </a:lnTo>
                  <a:lnTo>
                    <a:pt x="1079" y="93"/>
                  </a:lnTo>
                  <a:lnTo>
                    <a:pt x="1077" y="115"/>
                  </a:lnTo>
                  <a:lnTo>
                    <a:pt x="1070" y="136"/>
                  </a:lnTo>
                  <a:lnTo>
                    <a:pt x="1058" y="152"/>
                  </a:lnTo>
                  <a:lnTo>
                    <a:pt x="1043" y="166"/>
                  </a:lnTo>
                  <a:lnTo>
                    <a:pt x="1026" y="176"/>
                  </a:lnTo>
                  <a:lnTo>
                    <a:pt x="1007" y="183"/>
                  </a:lnTo>
                  <a:lnTo>
                    <a:pt x="988" y="185"/>
                  </a:lnTo>
                  <a:lnTo>
                    <a:pt x="92" y="185"/>
                  </a:lnTo>
                  <a:lnTo>
                    <a:pt x="69" y="183"/>
                  </a:lnTo>
                  <a:lnTo>
                    <a:pt x="49" y="174"/>
                  </a:lnTo>
                  <a:lnTo>
                    <a:pt x="32" y="164"/>
                  </a:lnTo>
                  <a:lnTo>
                    <a:pt x="18" y="149"/>
                  </a:lnTo>
                  <a:lnTo>
                    <a:pt x="8" y="132"/>
                  </a:lnTo>
                  <a:lnTo>
                    <a:pt x="2" y="113"/>
                  </a:lnTo>
                  <a:lnTo>
                    <a:pt x="0" y="93"/>
                  </a:lnTo>
                  <a:lnTo>
                    <a:pt x="2" y="70"/>
                  </a:lnTo>
                  <a:lnTo>
                    <a:pt x="10" y="50"/>
                  </a:lnTo>
                  <a:lnTo>
                    <a:pt x="21" y="34"/>
                  </a:lnTo>
                  <a:lnTo>
                    <a:pt x="36" y="19"/>
                  </a:lnTo>
                  <a:lnTo>
                    <a:pt x="53" y="9"/>
                  </a:lnTo>
                  <a:lnTo>
                    <a:pt x="72" y="3"/>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43" name="Freeform 12"/>
            <p:cNvSpPr>
              <a:spLocks/>
            </p:cNvSpPr>
            <p:nvPr/>
          </p:nvSpPr>
          <p:spPr bwMode="auto">
            <a:xfrm>
              <a:off x="4133850" y="2540000"/>
              <a:ext cx="1011238" cy="146050"/>
            </a:xfrm>
            <a:custGeom>
              <a:avLst/>
              <a:gdLst>
                <a:gd name="T0" fmla="*/ 92 w 1274"/>
                <a:gd name="T1" fmla="*/ 0 h 185"/>
                <a:gd name="T2" fmla="*/ 1181 w 1274"/>
                <a:gd name="T3" fmla="*/ 0 h 185"/>
                <a:gd name="T4" fmla="*/ 1204 w 1274"/>
                <a:gd name="T5" fmla="*/ 3 h 185"/>
                <a:gd name="T6" fmla="*/ 1224 w 1274"/>
                <a:gd name="T7" fmla="*/ 12 h 185"/>
                <a:gd name="T8" fmla="*/ 1242 w 1274"/>
                <a:gd name="T9" fmla="*/ 26 h 185"/>
                <a:gd name="T10" fmla="*/ 1256 w 1274"/>
                <a:gd name="T11" fmla="*/ 44 h 185"/>
                <a:gd name="T12" fmla="*/ 1267 w 1274"/>
                <a:gd name="T13" fmla="*/ 66 h 185"/>
                <a:gd name="T14" fmla="*/ 1274 w 1274"/>
                <a:gd name="T15" fmla="*/ 93 h 185"/>
                <a:gd name="T16" fmla="*/ 1271 w 1274"/>
                <a:gd name="T17" fmla="*/ 116 h 185"/>
                <a:gd name="T18" fmla="*/ 1263 w 1274"/>
                <a:gd name="T19" fmla="*/ 134 h 185"/>
                <a:gd name="T20" fmla="*/ 1252 w 1274"/>
                <a:gd name="T21" fmla="*/ 152 h 185"/>
                <a:gd name="T22" fmla="*/ 1238 w 1274"/>
                <a:gd name="T23" fmla="*/ 165 h 185"/>
                <a:gd name="T24" fmla="*/ 1220 w 1274"/>
                <a:gd name="T25" fmla="*/ 176 h 185"/>
                <a:gd name="T26" fmla="*/ 1201 w 1274"/>
                <a:gd name="T27" fmla="*/ 183 h 185"/>
                <a:gd name="T28" fmla="*/ 1181 w 1274"/>
                <a:gd name="T29" fmla="*/ 185 h 185"/>
                <a:gd name="T30" fmla="*/ 92 w 1274"/>
                <a:gd name="T31" fmla="*/ 185 h 185"/>
                <a:gd name="T32" fmla="*/ 69 w 1274"/>
                <a:gd name="T33" fmla="*/ 183 h 185"/>
                <a:gd name="T34" fmla="*/ 49 w 1274"/>
                <a:gd name="T35" fmla="*/ 175 h 185"/>
                <a:gd name="T36" fmla="*/ 32 w 1274"/>
                <a:gd name="T37" fmla="*/ 163 h 185"/>
                <a:gd name="T38" fmla="*/ 18 w 1274"/>
                <a:gd name="T39" fmla="*/ 148 h 185"/>
                <a:gd name="T40" fmla="*/ 8 w 1274"/>
                <a:gd name="T41" fmla="*/ 130 h 185"/>
                <a:gd name="T42" fmla="*/ 2 w 1274"/>
                <a:gd name="T43" fmla="*/ 112 h 185"/>
                <a:gd name="T44" fmla="*/ 0 w 1274"/>
                <a:gd name="T45" fmla="*/ 93 h 185"/>
                <a:gd name="T46" fmla="*/ 2 w 1274"/>
                <a:gd name="T47" fmla="*/ 70 h 185"/>
                <a:gd name="T48" fmla="*/ 10 w 1274"/>
                <a:gd name="T49" fmla="*/ 50 h 185"/>
                <a:gd name="T50" fmla="*/ 21 w 1274"/>
                <a:gd name="T51" fmla="*/ 32 h 185"/>
                <a:gd name="T52" fmla="*/ 36 w 1274"/>
                <a:gd name="T53" fmla="*/ 19 h 185"/>
                <a:gd name="T54" fmla="*/ 53 w 1274"/>
                <a:gd name="T55" fmla="*/ 8 h 185"/>
                <a:gd name="T56" fmla="*/ 72 w 1274"/>
                <a:gd name="T57" fmla="*/ 3 h 185"/>
                <a:gd name="T58" fmla="*/ 92 w 1274"/>
                <a:gd name="T5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4" h="185">
                  <a:moveTo>
                    <a:pt x="92" y="0"/>
                  </a:moveTo>
                  <a:lnTo>
                    <a:pt x="1181" y="0"/>
                  </a:lnTo>
                  <a:lnTo>
                    <a:pt x="1204" y="3"/>
                  </a:lnTo>
                  <a:lnTo>
                    <a:pt x="1224" y="12"/>
                  </a:lnTo>
                  <a:lnTo>
                    <a:pt x="1242" y="26"/>
                  </a:lnTo>
                  <a:lnTo>
                    <a:pt x="1256" y="44"/>
                  </a:lnTo>
                  <a:lnTo>
                    <a:pt x="1267" y="66"/>
                  </a:lnTo>
                  <a:lnTo>
                    <a:pt x="1274" y="93"/>
                  </a:lnTo>
                  <a:lnTo>
                    <a:pt x="1271" y="116"/>
                  </a:lnTo>
                  <a:lnTo>
                    <a:pt x="1263" y="134"/>
                  </a:lnTo>
                  <a:lnTo>
                    <a:pt x="1252" y="152"/>
                  </a:lnTo>
                  <a:lnTo>
                    <a:pt x="1238" y="165"/>
                  </a:lnTo>
                  <a:lnTo>
                    <a:pt x="1220" y="176"/>
                  </a:lnTo>
                  <a:lnTo>
                    <a:pt x="1201" y="183"/>
                  </a:lnTo>
                  <a:lnTo>
                    <a:pt x="1181" y="185"/>
                  </a:lnTo>
                  <a:lnTo>
                    <a:pt x="92" y="185"/>
                  </a:lnTo>
                  <a:lnTo>
                    <a:pt x="69" y="183"/>
                  </a:lnTo>
                  <a:lnTo>
                    <a:pt x="49" y="175"/>
                  </a:lnTo>
                  <a:lnTo>
                    <a:pt x="32" y="163"/>
                  </a:lnTo>
                  <a:lnTo>
                    <a:pt x="18" y="148"/>
                  </a:lnTo>
                  <a:lnTo>
                    <a:pt x="8" y="130"/>
                  </a:lnTo>
                  <a:lnTo>
                    <a:pt x="2" y="112"/>
                  </a:lnTo>
                  <a:lnTo>
                    <a:pt x="0" y="93"/>
                  </a:lnTo>
                  <a:lnTo>
                    <a:pt x="2" y="70"/>
                  </a:lnTo>
                  <a:lnTo>
                    <a:pt x="10" y="50"/>
                  </a:lnTo>
                  <a:lnTo>
                    <a:pt x="21" y="32"/>
                  </a:lnTo>
                  <a:lnTo>
                    <a:pt x="36" y="19"/>
                  </a:lnTo>
                  <a:lnTo>
                    <a:pt x="53" y="8"/>
                  </a:lnTo>
                  <a:lnTo>
                    <a:pt x="72" y="3"/>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45" name="Freeform 13"/>
            <p:cNvSpPr>
              <a:spLocks/>
            </p:cNvSpPr>
            <p:nvPr/>
          </p:nvSpPr>
          <p:spPr bwMode="auto">
            <a:xfrm>
              <a:off x="4133850" y="2854325"/>
              <a:ext cx="733425" cy="146050"/>
            </a:xfrm>
            <a:custGeom>
              <a:avLst/>
              <a:gdLst>
                <a:gd name="T0" fmla="*/ 92 w 923"/>
                <a:gd name="T1" fmla="*/ 0 h 184"/>
                <a:gd name="T2" fmla="*/ 831 w 923"/>
                <a:gd name="T3" fmla="*/ 0 h 184"/>
                <a:gd name="T4" fmla="*/ 854 w 923"/>
                <a:gd name="T5" fmla="*/ 3 h 184"/>
                <a:gd name="T6" fmla="*/ 872 w 923"/>
                <a:gd name="T7" fmla="*/ 10 h 184"/>
                <a:gd name="T8" fmla="*/ 890 w 923"/>
                <a:gd name="T9" fmla="*/ 22 h 184"/>
                <a:gd name="T10" fmla="*/ 903 w 923"/>
                <a:gd name="T11" fmla="*/ 37 h 184"/>
                <a:gd name="T12" fmla="*/ 914 w 923"/>
                <a:gd name="T13" fmla="*/ 54 h 184"/>
                <a:gd name="T14" fmla="*/ 921 w 923"/>
                <a:gd name="T15" fmla="*/ 73 h 184"/>
                <a:gd name="T16" fmla="*/ 923 w 923"/>
                <a:gd name="T17" fmla="*/ 92 h 184"/>
                <a:gd name="T18" fmla="*/ 921 w 923"/>
                <a:gd name="T19" fmla="*/ 114 h 184"/>
                <a:gd name="T20" fmla="*/ 913 w 923"/>
                <a:gd name="T21" fmla="*/ 135 h 184"/>
                <a:gd name="T22" fmla="*/ 901 w 923"/>
                <a:gd name="T23" fmla="*/ 152 h 184"/>
                <a:gd name="T24" fmla="*/ 886 w 923"/>
                <a:gd name="T25" fmla="*/ 165 h 184"/>
                <a:gd name="T26" fmla="*/ 868 w 923"/>
                <a:gd name="T27" fmla="*/ 176 h 184"/>
                <a:gd name="T28" fmla="*/ 850 w 923"/>
                <a:gd name="T29" fmla="*/ 183 h 184"/>
                <a:gd name="T30" fmla="*/ 831 w 923"/>
                <a:gd name="T31" fmla="*/ 184 h 184"/>
                <a:gd name="T32" fmla="*/ 92 w 923"/>
                <a:gd name="T33" fmla="*/ 184 h 184"/>
                <a:gd name="T34" fmla="*/ 69 w 923"/>
                <a:gd name="T35" fmla="*/ 182 h 184"/>
                <a:gd name="T36" fmla="*/ 49 w 923"/>
                <a:gd name="T37" fmla="*/ 175 h 184"/>
                <a:gd name="T38" fmla="*/ 32 w 923"/>
                <a:gd name="T39" fmla="*/ 163 h 184"/>
                <a:gd name="T40" fmla="*/ 18 w 923"/>
                <a:gd name="T41" fmla="*/ 148 h 184"/>
                <a:gd name="T42" fmla="*/ 8 w 923"/>
                <a:gd name="T43" fmla="*/ 131 h 184"/>
                <a:gd name="T44" fmla="*/ 2 w 923"/>
                <a:gd name="T45" fmla="*/ 112 h 184"/>
                <a:gd name="T46" fmla="*/ 0 w 923"/>
                <a:gd name="T47" fmla="*/ 92 h 184"/>
                <a:gd name="T48" fmla="*/ 2 w 923"/>
                <a:gd name="T49" fmla="*/ 70 h 184"/>
                <a:gd name="T50" fmla="*/ 10 w 923"/>
                <a:gd name="T51" fmla="*/ 50 h 184"/>
                <a:gd name="T52" fmla="*/ 21 w 923"/>
                <a:gd name="T53" fmla="*/ 33 h 184"/>
                <a:gd name="T54" fmla="*/ 36 w 923"/>
                <a:gd name="T55" fmla="*/ 19 h 184"/>
                <a:gd name="T56" fmla="*/ 53 w 923"/>
                <a:gd name="T57" fmla="*/ 8 h 184"/>
                <a:gd name="T58" fmla="*/ 72 w 923"/>
                <a:gd name="T59" fmla="*/ 2 h 184"/>
                <a:gd name="T60" fmla="*/ 92 w 923"/>
                <a:gd name="T61"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23" h="184">
                  <a:moveTo>
                    <a:pt x="92" y="0"/>
                  </a:moveTo>
                  <a:lnTo>
                    <a:pt x="831" y="0"/>
                  </a:lnTo>
                  <a:lnTo>
                    <a:pt x="854" y="3"/>
                  </a:lnTo>
                  <a:lnTo>
                    <a:pt x="872" y="10"/>
                  </a:lnTo>
                  <a:lnTo>
                    <a:pt x="890" y="22"/>
                  </a:lnTo>
                  <a:lnTo>
                    <a:pt x="903" y="37"/>
                  </a:lnTo>
                  <a:lnTo>
                    <a:pt x="914" y="54"/>
                  </a:lnTo>
                  <a:lnTo>
                    <a:pt x="921" y="73"/>
                  </a:lnTo>
                  <a:lnTo>
                    <a:pt x="923" y="92"/>
                  </a:lnTo>
                  <a:lnTo>
                    <a:pt x="921" y="114"/>
                  </a:lnTo>
                  <a:lnTo>
                    <a:pt x="913" y="135"/>
                  </a:lnTo>
                  <a:lnTo>
                    <a:pt x="901" y="152"/>
                  </a:lnTo>
                  <a:lnTo>
                    <a:pt x="886" y="165"/>
                  </a:lnTo>
                  <a:lnTo>
                    <a:pt x="868" y="176"/>
                  </a:lnTo>
                  <a:lnTo>
                    <a:pt x="850" y="183"/>
                  </a:lnTo>
                  <a:lnTo>
                    <a:pt x="831" y="184"/>
                  </a:lnTo>
                  <a:lnTo>
                    <a:pt x="92" y="184"/>
                  </a:lnTo>
                  <a:lnTo>
                    <a:pt x="69" y="182"/>
                  </a:lnTo>
                  <a:lnTo>
                    <a:pt x="49" y="175"/>
                  </a:lnTo>
                  <a:lnTo>
                    <a:pt x="32" y="163"/>
                  </a:lnTo>
                  <a:lnTo>
                    <a:pt x="18" y="148"/>
                  </a:lnTo>
                  <a:lnTo>
                    <a:pt x="8" y="131"/>
                  </a:lnTo>
                  <a:lnTo>
                    <a:pt x="2" y="112"/>
                  </a:lnTo>
                  <a:lnTo>
                    <a:pt x="0" y="92"/>
                  </a:lnTo>
                  <a:lnTo>
                    <a:pt x="2" y="70"/>
                  </a:lnTo>
                  <a:lnTo>
                    <a:pt x="10" y="50"/>
                  </a:lnTo>
                  <a:lnTo>
                    <a:pt x="21" y="33"/>
                  </a:lnTo>
                  <a:lnTo>
                    <a:pt x="36" y="19"/>
                  </a:lnTo>
                  <a:lnTo>
                    <a:pt x="53" y="8"/>
                  </a:lnTo>
                  <a:lnTo>
                    <a:pt x="72" y="2"/>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49" name="Freeform 14"/>
            <p:cNvSpPr>
              <a:spLocks/>
            </p:cNvSpPr>
            <p:nvPr/>
          </p:nvSpPr>
          <p:spPr bwMode="auto">
            <a:xfrm>
              <a:off x="4133850" y="3462338"/>
              <a:ext cx="1011238" cy="146050"/>
            </a:xfrm>
            <a:custGeom>
              <a:avLst/>
              <a:gdLst>
                <a:gd name="T0" fmla="*/ 92 w 1274"/>
                <a:gd name="T1" fmla="*/ 0 h 185"/>
                <a:gd name="T2" fmla="*/ 1181 w 1274"/>
                <a:gd name="T3" fmla="*/ 0 h 185"/>
                <a:gd name="T4" fmla="*/ 1204 w 1274"/>
                <a:gd name="T5" fmla="*/ 3 h 185"/>
                <a:gd name="T6" fmla="*/ 1224 w 1274"/>
                <a:gd name="T7" fmla="*/ 12 h 185"/>
                <a:gd name="T8" fmla="*/ 1242 w 1274"/>
                <a:gd name="T9" fmla="*/ 26 h 185"/>
                <a:gd name="T10" fmla="*/ 1256 w 1274"/>
                <a:gd name="T11" fmla="*/ 44 h 185"/>
                <a:gd name="T12" fmla="*/ 1267 w 1274"/>
                <a:gd name="T13" fmla="*/ 67 h 185"/>
                <a:gd name="T14" fmla="*/ 1274 w 1274"/>
                <a:gd name="T15" fmla="*/ 93 h 185"/>
                <a:gd name="T16" fmla="*/ 1271 w 1274"/>
                <a:gd name="T17" fmla="*/ 116 h 185"/>
                <a:gd name="T18" fmla="*/ 1263 w 1274"/>
                <a:gd name="T19" fmla="*/ 136 h 185"/>
                <a:gd name="T20" fmla="*/ 1252 w 1274"/>
                <a:gd name="T21" fmla="*/ 152 h 185"/>
                <a:gd name="T22" fmla="*/ 1238 w 1274"/>
                <a:gd name="T23" fmla="*/ 167 h 185"/>
                <a:gd name="T24" fmla="*/ 1220 w 1274"/>
                <a:gd name="T25" fmla="*/ 176 h 185"/>
                <a:gd name="T26" fmla="*/ 1201 w 1274"/>
                <a:gd name="T27" fmla="*/ 183 h 185"/>
                <a:gd name="T28" fmla="*/ 1181 w 1274"/>
                <a:gd name="T29" fmla="*/ 185 h 185"/>
                <a:gd name="T30" fmla="*/ 92 w 1274"/>
                <a:gd name="T31" fmla="*/ 185 h 185"/>
                <a:gd name="T32" fmla="*/ 69 w 1274"/>
                <a:gd name="T33" fmla="*/ 183 h 185"/>
                <a:gd name="T34" fmla="*/ 49 w 1274"/>
                <a:gd name="T35" fmla="*/ 175 h 185"/>
                <a:gd name="T36" fmla="*/ 32 w 1274"/>
                <a:gd name="T37" fmla="*/ 164 h 185"/>
                <a:gd name="T38" fmla="*/ 18 w 1274"/>
                <a:gd name="T39" fmla="*/ 149 h 185"/>
                <a:gd name="T40" fmla="*/ 8 w 1274"/>
                <a:gd name="T41" fmla="*/ 132 h 185"/>
                <a:gd name="T42" fmla="*/ 2 w 1274"/>
                <a:gd name="T43" fmla="*/ 113 h 185"/>
                <a:gd name="T44" fmla="*/ 0 w 1274"/>
                <a:gd name="T45" fmla="*/ 93 h 185"/>
                <a:gd name="T46" fmla="*/ 2 w 1274"/>
                <a:gd name="T47" fmla="*/ 70 h 185"/>
                <a:gd name="T48" fmla="*/ 10 w 1274"/>
                <a:gd name="T49" fmla="*/ 50 h 185"/>
                <a:gd name="T50" fmla="*/ 21 w 1274"/>
                <a:gd name="T51" fmla="*/ 34 h 185"/>
                <a:gd name="T52" fmla="*/ 36 w 1274"/>
                <a:gd name="T53" fmla="*/ 19 h 185"/>
                <a:gd name="T54" fmla="*/ 53 w 1274"/>
                <a:gd name="T55" fmla="*/ 10 h 185"/>
                <a:gd name="T56" fmla="*/ 72 w 1274"/>
                <a:gd name="T57" fmla="*/ 3 h 185"/>
                <a:gd name="T58" fmla="*/ 92 w 1274"/>
                <a:gd name="T5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74" h="185">
                  <a:moveTo>
                    <a:pt x="92" y="0"/>
                  </a:moveTo>
                  <a:lnTo>
                    <a:pt x="1181" y="0"/>
                  </a:lnTo>
                  <a:lnTo>
                    <a:pt x="1204" y="3"/>
                  </a:lnTo>
                  <a:lnTo>
                    <a:pt x="1224" y="12"/>
                  </a:lnTo>
                  <a:lnTo>
                    <a:pt x="1242" y="26"/>
                  </a:lnTo>
                  <a:lnTo>
                    <a:pt x="1256" y="44"/>
                  </a:lnTo>
                  <a:lnTo>
                    <a:pt x="1267" y="67"/>
                  </a:lnTo>
                  <a:lnTo>
                    <a:pt x="1274" y="93"/>
                  </a:lnTo>
                  <a:lnTo>
                    <a:pt x="1271" y="116"/>
                  </a:lnTo>
                  <a:lnTo>
                    <a:pt x="1263" y="136"/>
                  </a:lnTo>
                  <a:lnTo>
                    <a:pt x="1252" y="152"/>
                  </a:lnTo>
                  <a:lnTo>
                    <a:pt x="1238" y="167"/>
                  </a:lnTo>
                  <a:lnTo>
                    <a:pt x="1220" y="176"/>
                  </a:lnTo>
                  <a:lnTo>
                    <a:pt x="1201" y="183"/>
                  </a:lnTo>
                  <a:lnTo>
                    <a:pt x="1181" y="185"/>
                  </a:lnTo>
                  <a:lnTo>
                    <a:pt x="92" y="185"/>
                  </a:lnTo>
                  <a:lnTo>
                    <a:pt x="69" y="183"/>
                  </a:lnTo>
                  <a:lnTo>
                    <a:pt x="49" y="175"/>
                  </a:lnTo>
                  <a:lnTo>
                    <a:pt x="32" y="164"/>
                  </a:lnTo>
                  <a:lnTo>
                    <a:pt x="18" y="149"/>
                  </a:lnTo>
                  <a:lnTo>
                    <a:pt x="8" y="132"/>
                  </a:lnTo>
                  <a:lnTo>
                    <a:pt x="2" y="113"/>
                  </a:lnTo>
                  <a:lnTo>
                    <a:pt x="0" y="93"/>
                  </a:lnTo>
                  <a:lnTo>
                    <a:pt x="2" y="70"/>
                  </a:lnTo>
                  <a:lnTo>
                    <a:pt x="10" y="50"/>
                  </a:lnTo>
                  <a:lnTo>
                    <a:pt x="21" y="34"/>
                  </a:lnTo>
                  <a:lnTo>
                    <a:pt x="36" y="19"/>
                  </a:lnTo>
                  <a:lnTo>
                    <a:pt x="53" y="10"/>
                  </a:lnTo>
                  <a:lnTo>
                    <a:pt x="72" y="3"/>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50" name="Freeform 15"/>
            <p:cNvSpPr>
              <a:spLocks/>
            </p:cNvSpPr>
            <p:nvPr/>
          </p:nvSpPr>
          <p:spPr bwMode="auto">
            <a:xfrm>
              <a:off x="4133850" y="3776663"/>
              <a:ext cx="476250" cy="146050"/>
            </a:xfrm>
            <a:custGeom>
              <a:avLst/>
              <a:gdLst>
                <a:gd name="T0" fmla="*/ 92 w 600"/>
                <a:gd name="T1" fmla="*/ 0 h 184"/>
                <a:gd name="T2" fmla="*/ 507 w 600"/>
                <a:gd name="T3" fmla="*/ 0 h 184"/>
                <a:gd name="T4" fmla="*/ 527 w 600"/>
                <a:gd name="T5" fmla="*/ 3 h 184"/>
                <a:gd name="T6" fmla="*/ 546 w 600"/>
                <a:gd name="T7" fmla="*/ 8 h 184"/>
                <a:gd name="T8" fmla="*/ 564 w 600"/>
                <a:gd name="T9" fmla="*/ 19 h 184"/>
                <a:gd name="T10" fmla="*/ 578 w 600"/>
                <a:gd name="T11" fmla="*/ 33 h 184"/>
                <a:gd name="T12" fmla="*/ 589 w 600"/>
                <a:gd name="T13" fmla="*/ 50 h 184"/>
                <a:gd name="T14" fmla="*/ 597 w 600"/>
                <a:gd name="T15" fmla="*/ 70 h 184"/>
                <a:gd name="T16" fmla="*/ 600 w 600"/>
                <a:gd name="T17" fmla="*/ 93 h 184"/>
                <a:gd name="T18" fmla="*/ 597 w 600"/>
                <a:gd name="T19" fmla="*/ 114 h 184"/>
                <a:gd name="T20" fmla="*/ 589 w 600"/>
                <a:gd name="T21" fmla="*/ 135 h 184"/>
                <a:gd name="T22" fmla="*/ 578 w 600"/>
                <a:gd name="T23" fmla="*/ 152 h 184"/>
                <a:gd name="T24" fmla="*/ 564 w 600"/>
                <a:gd name="T25" fmla="*/ 165 h 184"/>
                <a:gd name="T26" fmla="*/ 546 w 600"/>
                <a:gd name="T27" fmla="*/ 176 h 184"/>
                <a:gd name="T28" fmla="*/ 527 w 600"/>
                <a:gd name="T29" fmla="*/ 183 h 184"/>
                <a:gd name="T30" fmla="*/ 507 w 600"/>
                <a:gd name="T31" fmla="*/ 184 h 184"/>
                <a:gd name="T32" fmla="*/ 92 w 600"/>
                <a:gd name="T33" fmla="*/ 184 h 184"/>
                <a:gd name="T34" fmla="*/ 65 w 600"/>
                <a:gd name="T35" fmla="*/ 182 h 184"/>
                <a:gd name="T36" fmla="*/ 44 w 600"/>
                <a:gd name="T37" fmla="*/ 173 h 184"/>
                <a:gd name="T38" fmla="*/ 25 w 600"/>
                <a:gd name="T39" fmla="*/ 159 h 184"/>
                <a:gd name="T40" fmla="*/ 12 w 600"/>
                <a:gd name="T41" fmla="*/ 141 h 184"/>
                <a:gd name="T42" fmla="*/ 2 w 600"/>
                <a:gd name="T43" fmla="*/ 118 h 184"/>
                <a:gd name="T44" fmla="*/ 0 w 600"/>
                <a:gd name="T45" fmla="*/ 93 h 184"/>
                <a:gd name="T46" fmla="*/ 2 w 600"/>
                <a:gd name="T47" fmla="*/ 70 h 184"/>
                <a:gd name="T48" fmla="*/ 10 w 600"/>
                <a:gd name="T49" fmla="*/ 50 h 184"/>
                <a:gd name="T50" fmla="*/ 21 w 600"/>
                <a:gd name="T51" fmla="*/ 33 h 184"/>
                <a:gd name="T52" fmla="*/ 36 w 600"/>
                <a:gd name="T53" fmla="*/ 19 h 184"/>
                <a:gd name="T54" fmla="*/ 53 w 600"/>
                <a:gd name="T55" fmla="*/ 8 h 184"/>
                <a:gd name="T56" fmla="*/ 72 w 600"/>
                <a:gd name="T57" fmla="*/ 3 h 184"/>
                <a:gd name="T58" fmla="*/ 92 w 600"/>
                <a:gd name="T59"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0" h="184">
                  <a:moveTo>
                    <a:pt x="92" y="0"/>
                  </a:moveTo>
                  <a:lnTo>
                    <a:pt x="507" y="0"/>
                  </a:lnTo>
                  <a:lnTo>
                    <a:pt x="527" y="3"/>
                  </a:lnTo>
                  <a:lnTo>
                    <a:pt x="546" y="8"/>
                  </a:lnTo>
                  <a:lnTo>
                    <a:pt x="564" y="19"/>
                  </a:lnTo>
                  <a:lnTo>
                    <a:pt x="578" y="33"/>
                  </a:lnTo>
                  <a:lnTo>
                    <a:pt x="589" y="50"/>
                  </a:lnTo>
                  <a:lnTo>
                    <a:pt x="597" y="70"/>
                  </a:lnTo>
                  <a:lnTo>
                    <a:pt x="600" y="93"/>
                  </a:lnTo>
                  <a:lnTo>
                    <a:pt x="597" y="114"/>
                  </a:lnTo>
                  <a:lnTo>
                    <a:pt x="589" y="135"/>
                  </a:lnTo>
                  <a:lnTo>
                    <a:pt x="578" y="152"/>
                  </a:lnTo>
                  <a:lnTo>
                    <a:pt x="564" y="165"/>
                  </a:lnTo>
                  <a:lnTo>
                    <a:pt x="546" y="176"/>
                  </a:lnTo>
                  <a:lnTo>
                    <a:pt x="527" y="183"/>
                  </a:lnTo>
                  <a:lnTo>
                    <a:pt x="507" y="184"/>
                  </a:lnTo>
                  <a:lnTo>
                    <a:pt x="92" y="184"/>
                  </a:lnTo>
                  <a:lnTo>
                    <a:pt x="65" y="182"/>
                  </a:lnTo>
                  <a:lnTo>
                    <a:pt x="44" y="173"/>
                  </a:lnTo>
                  <a:lnTo>
                    <a:pt x="25" y="159"/>
                  </a:lnTo>
                  <a:lnTo>
                    <a:pt x="12" y="141"/>
                  </a:lnTo>
                  <a:lnTo>
                    <a:pt x="2" y="118"/>
                  </a:lnTo>
                  <a:lnTo>
                    <a:pt x="0" y="93"/>
                  </a:lnTo>
                  <a:lnTo>
                    <a:pt x="2" y="70"/>
                  </a:lnTo>
                  <a:lnTo>
                    <a:pt x="10" y="50"/>
                  </a:lnTo>
                  <a:lnTo>
                    <a:pt x="21" y="33"/>
                  </a:lnTo>
                  <a:lnTo>
                    <a:pt x="36" y="19"/>
                  </a:lnTo>
                  <a:lnTo>
                    <a:pt x="53" y="8"/>
                  </a:lnTo>
                  <a:lnTo>
                    <a:pt x="72" y="3"/>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51" name="Freeform 16"/>
            <p:cNvSpPr>
              <a:spLocks/>
            </p:cNvSpPr>
            <p:nvPr/>
          </p:nvSpPr>
          <p:spPr bwMode="auto">
            <a:xfrm>
              <a:off x="4770438" y="4135438"/>
              <a:ext cx="344488" cy="146050"/>
            </a:xfrm>
            <a:custGeom>
              <a:avLst/>
              <a:gdLst>
                <a:gd name="T0" fmla="*/ 92 w 433"/>
                <a:gd name="T1" fmla="*/ 0 h 183"/>
                <a:gd name="T2" fmla="*/ 341 w 433"/>
                <a:gd name="T3" fmla="*/ 0 h 183"/>
                <a:gd name="T4" fmla="*/ 364 w 433"/>
                <a:gd name="T5" fmla="*/ 2 h 183"/>
                <a:gd name="T6" fmla="*/ 384 w 433"/>
                <a:gd name="T7" fmla="*/ 13 h 183"/>
                <a:gd name="T8" fmla="*/ 401 w 433"/>
                <a:gd name="T9" fmla="*/ 28 h 183"/>
                <a:gd name="T10" fmla="*/ 416 w 433"/>
                <a:gd name="T11" fmla="*/ 47 h 183"/>
                <a:gd name="T12" fmla="*/ 427 w 433"/>
                <a:gd name="T13" fmla="*/ 68 h 183"/>
                <a:gd name="T14" fmla="*/ 433 w 433"/>
                <a:gd name="T15" fmla="*/ 92 h 183"/>
                <a:gd name="T16" fmla="*/ 431 w 433"/>
                <a:gd name="T17" fmla="*/ 114 h 183"/>
                <a:gd name="T18" fmla="*/ 424 w 433"/>
                <a:gd name="T19" fmla="*/ 134 h 183"/>
                <a:gd name="T20" fmla="*/ 412 w 433"/>
                <a:gd name="T21" fmla="*/ 151 h 183"/>
                <a:gd name="T22" fmla="*/ 397 w 433"/>
                <a:gd name="T23" fmla="*/ 165 h 183"/>
                <a:gd name="T24" fmla="*/ 380 w 433"/>
                <a:gd name="T25" fmla="*/ 175 h 183"/>
                <a:gd name="T26" fmla="*/ 361 w 433"/>
                <a:gd name="T27" fmla="*/ 182 h 183"/>
                <a:gd name="T28" fmla="*/ 341 w 433"/>
                <a:gd name="T29" fmla="*/ 183 h 183"/>
                <a:gd name="T30" fmla="*/ 92 w 433"/>
                <a:gd name="T31" fmla="*/ 183 h 183"/>
                <a:gd name="T32" fmla="*/ 69 w 433"/>
                <a:gd name="T33" fmla="*/ 181 h 183"/>
                <a:gd name="T34" fmla="*/ 49 w 433"/>
                <a:gd name="T35" fmla="*/ 174 h 183"/>
                <a:gd name="T36" fmla="*/ 32 w 433"/>
                <a:gd name="T37" fmla="*/ 162 h 183"/>
                <a:gd name="T38" fmla="*/ 18 w 433"/>
                <a:gd name="T39" fmla="*/ 147 h 183"/>
                <a:gd name="T40" fmla="*/ 9 w 433"/>
                <a:gd name="T41" fmla="*/ 130 h 183"/>
                <a:gd name="T42" fmla="*/ 2 w 433"/>
                <a:gd name="T43" fmla="*/ 111 h 183"/>
                <a:gd name="T44" fmla="*/ 0 w 433"/>
                <a:gd name="T45" fmla="*/ 92 h 183"/>
                <a:gd name="T46" fmla="*/ 2 w 433"/>
                <a:gd name="T47" fmla="*/ 69 h 183"/>
                <a:gd name="T48" fmla="*/ 10 w 433"/>
                <a:gd name="T49" fmla="*/ 49 h 183"/>
                <a:gd name="T50" fmla="*/ 21 w 433"/>
                <a:gd name="T51" fmla="*/ 32 h 183"/>
                <a:gd name="T52" fmla="*/ 36 w 433"/>
                <a:gd name="T53" fmla="*/ 18 h 183"/>
                <a:gd name="T54" fmla="*/ 53 w 433"/>
                <a:gd name="T55" fmla="*/ 8 h 183"/>
                <a:gd name="T56" fmla="*/ 72 w 433"/>
                <a:gd name="T57" fmla="*/ 1 h 183"/>
                <a:gd name="T58" fmla="*/ 92 w 433"/>
                <a:gd name="T59"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33" h="183">
                  <a:moveTo>
                    <a:pt x="92" y="0"/>
                  </a:moveTo>
                  <a:lnTo>
                    <a:pt x="341" y="0"/>
                  </a:lnTo>
                  <a:lnTo>
                    <a:pt x="364" y="2"/>
                  </a:lnTo>
                  <a:lnTo>
                    <a:pt x="384" y="13"/>
                  </a:lnTo>
                  <a:lnTo>
                    <a:pt x="401" y="28"/>
                  </a:lnTo>
                  <a:lnTo>
                    <a:pt x="416" y="47"/>
                  </a:lnTo>
                  <a:lnTo>
                    <a:pt x="427" y="68"/>
                  </a:lnTo>
                  <a:lnTo>
                    <a:pt x="433" y="92"/>
                  </a:lnTo>
                  <a:lnTo>
                    <a:pt x="431" y="114"/>
                  </a:lnTo>
                  <a:lnTo>
                    <a:pt x="424" y="134"/>
                  </a:lnTo>
                  <a:lnTo>
                    <a:pt x="412" y="151"/>
                  </a:lnTo>
                  <a:lnTo>
                    <a:pt x="397" y="165"/>
                  </a:lnTo>
                  <a:lnTo>
                    <a:pt x="380" y="175"/>
                  </a:lnTo>
                  <a:lnTo>
                    <a:pt x="361" y="182"/>
                  </a:lnTo>
                  <a:lnTo>
                    <a:pt x="341" y="183"/>
                  </a:lnTo>
                  <a:lnTo>
                    <a:pt x="92" y="183"/>
                  </a:lnTo>
                  <a:lnTo>
                    <a:pt x="69" y="181"/>
                  </a:lnTo>
                  <a:lnTo>
                    <a:pt x="49" y="174"/>
                  </a:lnTo>
                  <a:lnTo>
                    <a:pt x="32" y="162"/>
                  </a:lnTo>
                  <a:lnTo>
                    <a:pt x="18" y="147"/>
                  </a:lnTo>
                  <a:lnTo>
                    <a:pt x="9" y="130"/>
                  </a:lnTo>
                  <a:lnTo>
                    <a:pt x="2" y="111"/>
                  </a:lnTo>
                  <a:lnTo>
                    <a:pt x="0" y="92"/>
                  </a:lnTo>
                  <a:lnTo>
                    <a:pt x="2" y="69"/>
                  </a:lnTo>
                  <a:lnTo>
                    <a:pt x="10" y="49"/>
                  </a:lnTo>
                  <a:lnTo>
                    <a:pt x="21" y="32"/>
                  </a:lnTo>
                  <a:lnTo>
                    <a:pt x="36" y="18"/>
                  </a:lnTo>
                  <a:lnTo>
                    <a:pt x="53" y="8"/>
                  </a:lnTo>
                  <a:lnTo>
                    <a:pt x="72" y="1"/>
                  </a:lnTo>
                  <a:lnTo>
                    <a:pt x="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grpSp>
      <p:pic>
        <p:nvPicPr>
          <p:cNvPr id="52" name="Picture 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18720" y="4052582"/>
            <a:ext cx="428239" cy="428239"/>
          </a:xfrm>
          <a:prstGeom prst="rect">
            <a:avLst/>
          </a:prstGeom>
        </p:spPr>
      </p:pic>
      <p:grpSp>
        <p:nvGrpSpPr>
          <p:cNvPr id="53" name="Group 52"/>
          <p:cNvGrpSpPr>
            <a:grpSpLocks noChangeAspect="1"/>
          </p:cNvGrpSpPr>
          <p:nvPr/>
        </p:nvGrpSpPr>
        <p:grpSpPr>
          <a:xfrm>
            <a:off x="5628545" y="2969045"/>
            <a:ext cx="475983" cy="483967"/>
            <a:chOff x="2743200" y="1154113"/>
            <a:chExt cx="3597275" cy="3657600"/>
          </a:xfrm>
          <a:solidFill>
            <a:schemeClr val="tx1"/>
          </a:solidFill>
        </p:grpSpPr>
        <p:sp>
          <p:nvSpPr>
            <p:cNvPr id="54" name="Freeform 6"/>
            <p:cNvSpPr>
              <a:spLocks/>
            </p:cNvSpPr>
            <p:nvPr/>
          </p:nvSpPr>
          <p:spPr bwMode="auto">
            <a:xfrm>
              <a:off x="3459163" y="1901826"/>
              <a:ext cx="2149475" cy="150813"/>
            </a:xfrm>
            <a:custGeom>
              <a:avLst/>
              <a:gdLst>
                <a:gd name="T0" fmla="*/ 96 w 2708"/>
                <a:gd name="T1" fmla="*/ 0 h 191"/>
                <a:gd name="T2" fmla="*/ 2611 w 2708"/>
                <a:gd name="T3" fmla="*/ 0 h 191"/>
                <a:gd name="T4" fmla="*/ 2635 w 2708"/>
                <a:gd name="T5" fmla="*/ 3 h 191"/>
                <a:gd name="T6" fmla="*/ 2656 w 2708"/>
                <a:gd name="T7" fmla="*/ 10 h 191"/>
                <a:gd name="T8" fmla="*/ 2674 w 2708"/>
                <a:gd name="T9" fmla="*/ 22 h 191"/>
                <a:gd name="T10" fmla="*/ 2688 w 2708"/>
                <a:gd name="T11" fmla="*/ 38 h 191"/>
                <a:gd name="T12" fmla="*/ 2699 w 2708"/>
                <a:gd name="T13" fmla="*/ 56 h 191"/>
                <a:gd name="T14" fmla="*/ 2705 w 2708"/>
                <a:gd name="T15" fmla="*/ 76 h 191"/>
                <a:gd name="T16" fmla="*/ 2708 w 2708"/>
                <a:gd name="T17" fmla="*/ 95 h 191"/>
                <a:gd name="T18" fmla="*/ 2705 w 2708"/>
                <a:gd name="T19" fmla="*/ 119 h 191"/>
                <a:gd name="T20" fmla="*/ 2696 w 2708"/>
                <a:gd name="T21" fmla="*/ 140 h 191"/>
                <a:gd name="T22" fmla="*/ 2685 w 2708"/>
                <a:gd name="T23" fmla="*/ 158 h 191"/>
                <a:gd name="T24" fmla="*/ 2670 w 2708"/>
                <a:gd name="T25" fmla="*/ 172 h 191"/>
                <a:gd name="T26" fmla="*/ 2652 w 2708"/>
                <a:gd name="T27" fmla="*/ 183 h 191"/>
                <a:gd name="T28" fmla="*/ 2632 w 2708"/>
                <a:gd name="T29" fmla="*/ 190 h 191"/>
                <a:gd name="T30" fmla="*/ 2611 w 2708"/>
                <a:gd name="T31" fmla="*/ 191 h 191"/>
                <a:gd name="T32" fmla="*/ 96 w 2708"/>
                <a:gd name="T33" fmla="*/ 191 h 191"/>
                <a:gd name="T34" fmla="*/ 73 w 2708"/>
                <a:gd name="T35" fmla="*/ 189 h 191"/>
                <a:gd name="T36" fmla="*/ 52 w 2708"/>
                <a:gd name="T37" fmla="*/ 182 h 191"/>
                <a:gd name="T38" fmla="*/ 35 w 2708"/>
                <a:gd name="T39" fmla="*/ 169 h 191"/>
                <a:gd name="T40" fmla="*/ 20 w 2708"/>
                <a:gd name="T41" fmla="*/ 154 h 191"/>
                <a:gd name="T42" fmla="*/ 10 w 2708"/>
                <a:gd name="T43" fmla="*/ 136 h 191"/>
                <a:gd name="T44" fmla="*/ 3 w 2708"/>
                <a:gd name="T45" fmla="*/ 116 h 191"/>
                <a:gd name="T46" fmla="*/ 0 w 2708"/>
                <a:gd name="T47" fmla="*/ 95 h 191"/>
                <a:gd name="T48" fmla="*/ 3 w 2708"/>
                <a:gd name="T49" fmla="*/ 73 h 191"/>
                <a:gd name="T50" fmla="*/ 11 w 2708"/>
                <a:gd name="T51" fmla="*/ 52 h 191"/>
                <a:gd name="T52" fmla="*/ 22 w 2708"/>
                <a:gd name="T53" fmla="*/ 34 h 191"/>
                <a:gd name="T54" fmla="*/ 39 w 2708"/>
                <a:gd name="T55" fmla="*/ 20 h 191"/>
                <a:gd name="T56" fmla="*/ 56 w 2708"/>
                <a:gd name="T57" fmla="*/ 9 h 191"/>
                <a:gd name="T58" fmla="*/ 75 w 2708"/>
                <a:gd name="T59" fmla="*/ 2 h 191"/>
                <a:gd name="T60" fmla="*/ 96 w 2708"/>
                <a:gd name="T61"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8" h="191">
                  <a:moveTo>
                    <a:pt x="96" y="0"/>
                  </a:moveTo>
                  <a:lnTo>
                    <a:pt x="2611" y="0"/>
                  </a:lnTo>
                  <a:lnTo>
                    <a:pt x="2635" y="3"/>
                  </a:lnTo>
                  <a:lnTo>
                    <a:pt x="2656" y="10"/>
                  </a:lnTo>
                  <a:lnTo>
                    <a:pt x="2674" y="22"/>
                  </a:lnTo>
                  <a:lnTo>
                    <a:pt x="2688" y="38"/>
                  </a:lnTo>
                  <a:lnTo>
                    <a:pt x="2699" y="56"/>
                  </a:lnTo>
                  <a:lnTo>
                    <a:pt x="2705" y="76"/>
                  </a:lnTo>
                  <a:lnTo>
                    <a:pt x="2708" y="95"/>
                  </a:lnTo>
                  <a:lnTo>
                    <a:pt x="2705" y="119"/>
                  </a:lnTo>
                  <a:lnTo>
                    <a:pt x="2696" y="140"/>
                  </a:lnTo>
                  <a:lnTo>
                    <a:pt x="2685" y="158"/>
                  </a:lnTo>
                  <a:lnTo>
                    <a:pt x="2670" y="172"/>
                  </a:lnTo>
                  <a:lnTo>
                    <a:pt x="2652" y="183"/>
                  </a:lnTo>
                  <a:lnTo>
                    <a:pt x="2632" y="190"/>
                  </a:lnTo>
                  <a:lnTo>
                    <a:pt x="2611" y="191"/>
                  </a:lnTo>
                  <a:lnTo>
                    <a:pt x="96" y="191"/>
                  </a:lnTo>
                  <a:lnTo>
                    <a:pt x="73" y="189"/>
                  </a:lnTo>
                  <a:lnTo>
                    <a:pt x="52" y="182"/>
                  </a:lnTo>
                  <a:lnTo>
                    <a:pt x="35" y="169"/>
                  </a:lnTo>
                  <a:lnTo>
                    <a:pt x="20" y="154"/>
                  </a:lnTo>
                  <a:lnTo>
                    <a:pt x="10" y="136"/>
                  </a:lnTo>
                  <a:lnTo>
                    <a:pt x="3" y="116"/>
                  </a:lnTo>
                  <a:lnTo>
                    <a:pt x="0" y="95"/>
                  </a:lnTo>
                  <a:lnTo>
                    <a:pt x="3" y="73"/>
                  </a:lnTo>
                  <a:lnTo>
                    <a:pt x="11" y="52"/>
                  </a:lnTo>
                  <a:lnTo>
                    <a:pt x="22" y="34"/>
                  </a:lnTo>
                  <a:lnTo>
                    <a:pt x="39" y="20"/>
                  </a:lnTo>
                  <a:lnTo>
                    <a:pt x="56" y="9"/>
                  </a:lnTo>
                  <a:lnTo>
                    <a:pt x="75" y="2"/>
                  </a:lnTo>
                  <a:lnTo>
                    <a:pt x="96"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55" name="Freeform 7"/>
            <p:cNvSpPr>
              <a:spLocks/>
            </p:cNvSpPr>
            <p:nvPr/>
          </p:nvSpPr>
          <p:spPr bwMode="auto">
            <a:xfrm>
              <a:off x="3459163" y="2235201"/>
              <a:ext cx="2149475" cy="153988"/>
            </a:xfrm>
            <a:custGeom>
              <a:avLst/>
              <a:gdLst>
                <a:gd name="T0" fmla="*/ 96 w 2708"/>
                <a:gd name="T1" fmla="*/ 0 h 193"/>
                <a:gd name="T2" fmla="*/ 2611 w 2708"/>
                <a:gd name="T3" fmla="*/ 0 h 193"/>
                <a:gd name="T4" fmla="*/ 2635 w 2708"/>
                <a:gd name="T5" fmla="*/ 3 h 193"/>
                <a:gd name="T6" fmla="*/ 2656 w 2708"/>
                <a:gd name="T7" fmla="*/ 11 h 193"/>
                <a:gd name="T8" fmla="*/ 2674 w 2708"/>
                <a:gd name="T9" fmla="*/ 22 h 193"/>
                <a:gd name="T10" fmla="*/ 2688 w 2708"/>
                <a:gd name="T11" fmla="*/ 39 h 193"/>
                <a:gd name="T12" fmla="*/ 2699 w 2708"/>
                <a:gd name="T13" fmla="*/ 56 h 193"/>
                <a:gd name="T14" fmla="*/ 2705 w 2708"/>
                <a:gd name="T15" fmla="*/ 75 h 193"/>
                <a:gd name="T16" fmla="*/ 2708 w 2708"/>
                <a:gd name="T17" fmla="*/ 96 h 193"/>
                <a:gd name="T18" fmla="*/ 2705 w 2708"/>
                <a:gd name="T19" fmla="*/ 120 h 193"/>
                <a:gd name="T20" fmla="*/ 2696 w 2708"/>
                <a:gd name="T21" fmla="*/ 141 h 193"/>
                <a:gd name="T22" fmla="*/ 2685 w 2708"/>
                <a:gd name="T23" fmla="*/ 158 h 193"/>
                <a:gd name="T24" fmla="*/ 2670 w 2708"/>
                <a:gd name="T25" fmla="*/ 173 h 193"/>
                <a:gd name="T26" fmla="*/ 2652 w 2708"/>
                <a:gd name="T27" fmla="*/ 183 h 193"/>
                <a:gd name="T28" fmla="*/ 2632 w 2708"/>
                <a:gd name="T29" fmla="*/ 190 h 193"/>
                <a:gd name="T30" fmla="*/ 2611 w 2708"/>
                <a:gd name="T31" fmla="*/ 193 h 193"/>
                <a:gd name="T32" fmla="*/ 96 w 2708"/>
                <a:gd name="T33" fmla="*/ 193 h 193"/>
                <a:gd name="T34" fmla="*/ 73 w 2708"/>
                <a:gd name="T35" fmla="*/ 190 h 193"/>
                <a:gd name="T36" fmla="*/ 52 w 2708"/>
                <a:gd name="T37" fmla="*/ 181 h 193"/>
                <a:gd name="T38" fmla="*/ 35 w 2708"/>
                <a:gd name="T39" fmla="*/ 170 h 193"/>
                <a:gd name="T40" fmla="*/ 20 w 2708"/>
                <a:gd name="T41" fmla="*/ 155 h 193"/>
                <a:gd name="T42" fmla="*/ 10 w 2708"/>
                <a:gd name="T43" fmla="*/ 137 h 193"/>
                <a:gd name="T44" fmla="*/ 3 w 2708"/>
                <a:gd name="T45" fmla="*/ 117 h 193"/>
                <a:gd name="T46" fmla="*/ 0 w 2708"/>
                <a:gd name="T47" fmla="*/ 96 h 193"/>
                <a:gd name="T48" fmla="*/ 3 w 2708"/>
                <a:gd name="T49" fmla="*/ 72 h 193"/>
                <a:gd name="T50" fmla="*/ 11 w 2708"/>
                <a:gd name="T51" fmla="*/ 52 h 193"/>
                <a:gd name="T52" fmla="*/ 22 w 2708"/>
                <a:gd name="T53" fmla="*/ 35 h 193"/>
                <a:gd name="T54" fmla="*/ 39 w 2708"/>
                <a:gd name="T55" fmla="*/ 19 h 193"/>
                <a:gd name="T56" fmla="*/ 56 w 2708"/>
                <a:gd name="T57" fmla="*/ 10 h 193"/>
                <a:gd name="T58" fmla="*/ 75 w 2708"/>
                <a:gd name="T59" fmla="*/ 3 h 193"/>
                <a:gd name="T60" fmla="*/ 96 w 2708"/>
                <a:gd name="T61" fmla="*/ 0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8" h="193">
                  <a:moveTo>
                    <a:pt x="96" y="0"/>
                  </a:moveTo>
                  <a:lnTo>
                    <a:pt x="2611" y="0"/>
                  </a:lnTo>
                  <a:lnTo>
                    <a:pt x="2635" y="3"/>
                  </a:lnTo>
                  <a:lnTo>
                    <a:pt x="2656" y="11"/>
                  </a:lnTo>
                  <a:lnTo>
                    <a:pt x="2674" y="22"/>
                  </a:lnTo>
                  <a:lnTo>
                    <a:pt x="2688" y="39"/>
                  </a:lnTo>
                  <a:lnTo>
                    <a:pt x="2699" y="56"/>
                  </a:lnTo>
                  <a:lnTo>
                    <a:pt x="2705" y="75"/>
                  </a:lnTo>
                  <a:lnTo>
                    <a:pt x="2708" y="96"/>
                  </a:lnTo>
                  <a:lnTo>
                    <a:pt x="2705" y="120"/>
                  </a:lnTo>
                  <a:lnTo>
                    <a:pt x="2696" y="141"/>
                  </a:lnTo>
                  <a:lnTo>
                    <a:pt x="2685" y="158"/>
                  </a:lnTo>
                  <a:lnTo>
                    <a:pt x="2670" y="173"/>
                  </a:lnTo>
                  <a:lnTo>
                    <a:pt x="2652" y="183"/>
                  </a:lnTo>
                  <a:lnTo>
                    <a:pt x="2632" y="190"/>
                  </a:lnTo>
                  <a:lnTo>
                    <a:pt x="2611" y="193"/>
                  </a:lnTo>
                  <a:lnTo>
                    <a:pt x="96" y="193"/>
                  </a:lnTo>
                  <a:lnTo>
                    <a:pt x="73" y="190"/>
                  </a:lnTo>
                  <a:lnTo>
                    <a:pt x="52" y="181"/>
                  </a:lnTo>
                  <a:lnTo>
                    <a:pt x="35" y="170"/>
                  </a:lnTo>
                  <a:lnTo>
                    <a:pt x="20" y="155"/>
                  </a:lnTo>
                  <a:lnTo>
                    <a:pt x="10" y="137"/>
                  </a:lnTo>
                  <a:lnTo>
                    <a:pt x="3" y="117"/>
                  </a:lnTo>
                  <a:lnTo>
                    <a:pt x="0" y="96"/>
                  </a:lnTo>
                  <a:lnTo>
                    <a:pt x="3" y="72"/>
                  </a:lnTo>
                  <a:lnTo>
                    <a:pt x="11" y="52"/>
                  </a:lnTo>
                  <a:lnTo>
                    <a:pt x="22" y="35"/>
                  </a:lnTo>
                  <a:lnTo>
                    <a:pt x="39" y="19"/>
                  </a:lnTo>
                  <a:lnTo>
                    <a:pt x="56" y="10"/>
                  </a:lnTo>
                  <a:lnTo>
                    <a:pt x="75" y="3"/>
                  </a:lnTo>
                  <a:lnTo>
                    <a:pt x="96"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56" name="Freeform 8"/>
            <p:cNvSpPr>
              <a:spLocks/>
            </p:cNvSpPr>
            <p:nvPr/>
          </p:nvSpPr>
          <p:spPr bwMode="auto">
            <a:xfrm>
              <a:off x="3459163" y="2571751"/>
              <a:ext cx="1279525" cy="152400"/>
            </a:xfrm>
            <a:custGeom>
              <a:avLst/>
              <a:gdLst>
                <a:gd name="T0" fmla="*/ 96 w 1613"/>
                <a:gd name="T1" fmla="*/ 0 h 191"/>
                <a:gd name="T2" fmla="*/ 1518 w 1613"/>
                <a:gd name="T3" fmla="*/ 0 h 191"/>
                <a:gd name="T4" fmla="*/ 1542 w 1613"/>
                <a:gd name="T5" fmla="*/ 3 h 191"/>
                <a:gd name="T6" fmla="*/ 1564 w 1613"/>
                <a:gd name="T7" fmla="*/ 14 h 191"/>
                <a:gd name="T8" fmla="*/ 1584 w 1613"/>
                <a:gd name="T9" fmla="*/ 29 h 191"/>
                <a:gd name="T10" fmla="*/ 1599 w 1613"/>
                <a:gd name="T11" fmla="*/ 49 h 191"/>
                <a:gd name="T12" fmla="*/ 1610 w 1613"/>
                <a:gd name="T13" fmla="*/ 71 h 191"/>
                <a:gd name="T14" fmla="*/ 1613 w 1613"/>
                <a:gd name="T15" fmla="*/ 96 h 191"/>
                <a:gd name="T16" fmla="*/ 1610 w 1613"/>
                <a:gd name="T17" fmla="*/ 119 h 191"/>
                <a:gd name="T18" fmla="*/ 1603 w 1613"/>
                <a:gd name="T19" fmla="*/ 140 h 191"/>
                <a:gd name="T20" fmla="*/ 1591 w 1613"/>
                <a:gd name="T21" fmla="*/ 158 h 191"/>
                <a:gd name="T22" fmla="*/ 1575 w 1613"/>
                <a:gd name="T23" fmla="*/ 172 h 191"/>
                <a:gd name="T24" fmla="*/ 1557 w 1613"/>
                <a:gd name="T25" fmla="*/ 183 h 191"/>
                <a:gd name="T26" fmla="*/ 1537 w 1613"/>
                <a:gd name="T27" fmla="*/ 190 h 191"/>
                <a:gd name="T28" fmla="*/ 1518 w 1613"/>
                <a:gd name="T29" fmla="*/ 191 h 191"/>
                <a:gd name="T30" fmla="*/ 96 w 1613"/>
                <a:gd name="T31" fmla="*/ 191 h 191"/>
                <a:gd name="T32" fmla="*/ 73 w 1613"/>
                <a:gd name="T33" fmla="*/ 188 h 191"/>
                <a:gd name="T34" fmla="*/ 52 w 1613"/>
                <a:gd name="T35" fmla="*/ 181 h 191"/>
                <a:gd name="T36" fmla="*/ 35 w 1613"/>
                <a:gd name="T37" fmla="*/ 169 h 191"/>
                <a:gd name="T38" fmla="*/ 20 w 1613"/>
                <a:gd name="T39" fmla="*/ 154 h 191"/>
                <a:gd name="T40" fmla="*/ 10 w 1613"/>
                <a:gd name="T41" fmla="*/ 135 h 191"/>
                <a:gd name="T42" fmla="*/ 3 w 1613"/>
                <a:gd name="T43" fmla="*/ 116 h 191"/>
                <a:gd name="T44" fmla="*/ 0 w 1613"/>
                <a:gd name="T45" fmla="*/ 96 h 191"/>
                <a:gd name="T46" fmla="*/ 3 w 1613"/>
                <a:gd name="T47" fmla="*/ 73 h 191"/>
                <a:gd name="T48" fmla="*/ 11 w 1613"/>
                <a:gd name="T49" fmla="*/ 52 h 191"/>
                <a:gd name="T50" fmla="*/ 22 w 1613"/>
                <a:gd name="T51" fmla="*/ 33 h 191"/>
                <a:gd name="T52" fmla="*/ 39 w 1613"/>
                <a:gd name="T53" fmla="*/ 19 h 191"/>
                <a:gd name="T54" fmla="*/ 56 w 1613"/>
                <a:gd name="T55" fmla="*/ 8 h 191"/>
                <a:gd name="T56" fmla="*/ 75 w 1613"/>
                <a:gd name="T57" fmla="*/ 1 h 191"/>
                <a:gd name="T58" fmla="*/ 96 w 1613"/>
                <a:gd name="T59"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613" h="191">
                  <a:moveTo>
                    <a:pt x="96" y="0"/>
                  </a:moveTo>
                  <a:lnTo>
                    <a:pt x="1518" y="0"/>
                  </a:lnTo>
                  <a:lnTo>
                    <a:pt x="1542" y="3"/>
                  </a:lnTo>
                  <a:lnTo>
                    <a:pt x="1564" y="14"/>
                  </a:lnTo>
                  <a:lnTo>
                    <a:pt x="1584" y="29"/>
                  </a:lnTo>
                  <a:lnTo>
                    <a:pt x="1599" y="49"/>
                  </a:lnTo>
                  <a:lnTo>
                    <a:pt x="1610" y="71"/>
                  </a:lnTo>
                  <a:lnTo>
                    <a:pt x="1613" y="96"/>
                  </a:lnTo>
                  <a:lnTo>
                    <a:pt x="1610" y="119"/>
                  </a:lnTo>
                  <a:lnTo>
                    <a:pt x="1603" y="140"/>
                  </a:lnTo>
                  <a:lnTo>
                    <a:pt x="1591" y="158"/>
                  </a:lnTo>
                  <a:lnTo>
                    <a:pt x="1575" y="172"/>
                  </a:lnTo>
                  <a:lnTo>
                    <a:pt x="1557" y="183"/>
                  </a:lnTo>
                  <a:lnTo>
                    <a:pt x="1537" y="190"/>
                  </a:lnTo>
                  <a:lnTo>
                    <a:pt x="1518" y="191"/>
                  </a:lnTo>
                  <a:lnTo>
                    <a:pt x="96" y="191"/>
                  </a:lnTo>
                  <a:lnTo>
                    <a:pt x="73" y="188"/>
                  </a:lnTo>
                  <a:lnTo>
                    <a:pt x="52" y="181"/>
                  </a:lnTo>
                  <a:lnTo>
                    <a:pt x="35" y="169"/>
                  </a:lnTo>
                  <a:lnTo>
                    <a:pt x="20" y="154"/>
                  </a:lnTo>
                  <a:lnTo>
                    <a:pt x="10" y="135"/>
                  </a:lnTo>
                  <a:lnTo>
                    <a:pt x="3" y="116"/>
                  </a:lnTo>
                  <a:lnTo>
                    <a:pt x="0" y="96"/>
                  </a:lnTo>
                  <a:lnTo>
                    <a:pt x="3" y="73"/>
                  </a:lnTo>
                  <a:lnTo>
                    <a:pt x="11" y="52"/>
                  </a:lnTo>
                  <a:lnTo>
                    <a:pt x="22" y="33"/>
                  </a:lnTo>
                  <a:lnTo>
                    <a:pt x="39" y="19"/>
                  </a:lnTo>
                  <a:lnTo>
                    <a:pt x="56" y="8"/>
                  </a:lnTo>
                  <a:lnTo>
                    <a:pt x="75" y="1"/>
                  </a:lnTo>
                  <a:lnTo>
                    <a:pt x="96"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57" name="Freeform 9"/>
            <p:cNvSpPr>
              <a:spLocks noEditPoints="1"/>
            </p:cNvSpPr>
            <p:nvPr/>
          </p:nvSpPr>
          <p:spPr bwMode="auto">
            <a:xfrm>
              <a:off x="2743200" y="1154113"/>
              <a:ext cx="3597275" cy="3657600"/>
            </a:xfrm>
            <a:custGeom>
              <a:avLst/>
              <a:gdLst>
                <a:gd name="T0" fmla="*/ 1583 w 4531"/>
                <a:gd name="T1" fmla="*/ 4425 h 4608"/>
                <a:gd name="T2" fmla="*/ 1783 w 4531"/>
                <a:gd name="T3" fmla="*/ 4008 h 4608"/>
                <a:gd name="T4" fmla="*/ 2668 w 4531"/>
                <a:gd name="T5" fmla="*/ 3994 h 4608"/>
                <a:gd name="T6" fmla="*/ 2740 w 4531"/>
                <a:gd name="T7" fmla="*/ 4026 h 4608"/>
                <a:gd name="T8" fmla="*/ 3188 w 4531"/>
                <a:gd name="T9" fmla="*/ 4425 h 4608"/>
                <a:gd name="T10" fmla="*/ 2592 w 4531"/>
                <a:gd name="T11" fmla="*/ 3667 h 4608"/>
                <a:gd name="T12" fmla="*/ 2587 w 4531"/>
                <a:gd name="T13" fmla="*/ 3745 h 4608"/>
                <a:gd name="T14" fmla="*/ 2533 w 4531"/>
                <a:gd name="T15" fmla="*/ 3795 h 4608"/>
                <a:gd name="T16" fmla="*/ 1980 w 4531"/>
                <a:gd name="T17" fmla="*/ 3795 h 4608"/>
                <a:gd name="T18" fmla="*/ 1924 w 4531"/>
                <a:gd name="T19" fmla="*/ 3745 h 4608"/>
                <a:gd name="T20" fmla="*/ 1920 w 4531"/>
                <a:gd name="T21" fmla="*/ 3667 h 4608"/>
                <a:gd name="T22" fmla="*/ 2237 w 4531"/>
                <a:gd name="T23" fmla="*/ 3409 h 4608"/>
                <a:gd name="T24" fmla="*/ 2284 w 4531"/>
                <a:gd name="T25" fmla="*/ 3409 h 4608"/>
                <a:gd name="T26" fmla="*/ 330 w 4531"/>
                <a:gd name="T27" fmla="*/ 195 h 4608"/>
                <a:gd name="T28" fmla="*/ 237 w 4531"/>
                <a:gd name="T29" fmla="*/ 243 h 4608"/>
                <a:gd name="T30" fmla="*/ 186 w 4531"/>
                <a:gd name="T31" fmla="*/ 337 h 4608"/>
                <a:gd name="T32" fmla="*/ 711 w 4531"/>
                <a:gd name="T33" fmla="*/ 2755 h 4608"/>
                <a:gd name="T34" fmla="*/ 772 w 4531"/>
                <a:gd name="T35" fmla="*/ 2777 h 4608"/>
                <a:gd name="T36" fmla="*/ 804 w 4531"/>
                <a:gd name="T37" fmla="*/ 2830 h 4608"/>
                <a:gd name="T38" fmla="*/ 796 w 4531"/>
                <a:gd name="T39" fmla="*/ 2896 h 4608"/>
                <a:gd name="T40" fmla="*/ 750 w 4531"/>
                <a:gd name="T41" fmla="*/ 2938 h 4608"/>
                <a:gd name="T42" fmla="*/ 193 w 4531"/>
                <a:gd name="T43" fmla="*/ 2948 h 4608"/>
                <a:gd name="T44" fmla="*/ 205 w 4531"/>
                <a:gd name="T45" fmla="*/ 3112 h 4608"/>
                <a:gd name="T46" fmla="*/ 271 w 4531"/>
                <a:gd name="T47" fmla="*/ 3193 h 4608"/>
                <a:gd name="T48" fmla="*/ 374 w 4531"/>
                <a:gd name="T49" fmla="*/ 3226 h 4608"/>
                <a:gd name="T50" fmla="*/ 4216 w 4531"/>
                <a:gd name="T51" fmla="*/ 3212 h 4608"/>
                <a:gd name="T52" fmla="*/ 4297 w 4531"/>
                <a:gd name="T53" fmla="*/ 3147 h 4608"/>
                <a:gd name="T54" fmla="*/ 4330 w 4531"/>
                <a:gd name="T55" fmla="*/ 3043 h 4608"/>
                <a:gd name="T56" fmla="*/ 1051 w 4531"/>
                <a:gd name="T57" fmla="*/ 2945 h 4608"/>
                <a:gd name="T58" fmla="*/ 998 w 4531"/>
                <a:gd name="T59" fmla="*/ 2909 h 4608"/>
                <a:gd name="T60" fmla="*/ 979 w 4531"/>
                <a:gd name="T61" fmla="*/ 2851 h 4608"/>
                <a:gd name="T62" fmla="*/ 1001 w 4531"/>
                <a:gd name="T63" fmla="*/ 2789 h 4608"/>
                <a:gd name="T64" fmla="*/ 1054 w 4531"/>
                <a:gd name="T65" fmla="*/ 2758 h 4608"/>
                <a:gd name="T66" fmla="*/ 4320 w 4531"/>
                <a:gd name="T67" fmla="*/ 374 h 4608"/>
                <a:gd name="T68" fmla="*/ 4290 w 4531"/>
                <a:gd name="T69" fmla="*/ 275 h 4608"/>
                <a:gd name="T70" fmla="*/ 4210 w 4531"/>
                <a:gd name="T71" fmla="*/ 207 h 4608"/>
                <a:gd name="T72" fmla="*/ 364 w 4531"/>
                <a:gd name="T73" fmla="*/ 193 h 4608"/>
                <a:gd name="T74" fmla="*/ 4193 w 4531"/>
                <a:gd name="T75" fmla="*/ 4 h 4608"/>
                <a:gd name="T76" fmla="*/ 4344 w 4531"/>
                <a:gd name="T77" fmla="*/ 59 h 4608"/>
                <a:gd name="T78" fmla="*/ 4457 w 4531"/>
                <a:gd name="T79" fmla="*/ 169 h 4608"/>
                <a:gd name="T80" fmla="*/ 4523 w 4531"/>
                <a:gd name="T81" fmla="*/ 318 h 4608"/>
                <a:gd name="T82" fmla="*/ 4527 w 4531"/>
                <a:gd name="T83" fmla="*/ 3090 h 4608"/>
                <a:gd name="T84" fmla="*/ 4470 w 4531"/>
                <a:gd name="T85" fmla="*/ 3240 h 4608"/>
                <a:gd name="T86" fmla="*/ 4358 w 4531"/>
                <a:gd name="T87" fmla="*/ 3348 h 4608"/>
                <a:gd name="T88" fmla="*/ 4211 w 4531"/>
                <a:gd name="T89" fmla="*/ 3404 h 4608"/>
                <a:gd name="T90" fmla="*/ 3427 w 4531"/>
                <a:gd name="T91" fmla="*/ 4474 h 4608"/>
                <a:gd name="T92" fmla="*/ 3425 w 4531"/>
                <a:gd name="T93" fmla="*/ 4556 h 4608"/>
                <a:gd name="T94" fmla="*/ 3371 w 4531"/>
                <a:gd name="T95" fmla="*/ 4601 h 4608"/>
                <a:gd name="T96" fmla="*/ 2843 w 4531"/>
                <a:gd name="T97" fmla="*/ 4604 h 4608"/>
                <a:gd name="T98" fmla="*/ 2784 w 4531"/>
                <a:gd name="T99" fmla="*/ 4551 h 4608"/>
                <a:gd name="T100" fmla="*/ 1747 w 4531"/>
                <a:gd name="T101" fmla="*/ 4551 h 4608"/>
                <a:gd name="T102" fmla="*/ 1688 w 4531"/>
                <a:gd name="T103" fmla="*/ 4604 h 4608"/>
                <a:gd name="T104" fmla="*/ 1163 w 4531"/>
                <a:gd name="T105" fmla="*/ 4602 h 4608"/>
                <a:gd name="T106" fmla="*/ 1112 w 4531"/>
                <a:gd name="T107" fmla="*/ 4562 h 4608"/>
                <a:gd name="T108" fmla="*/ 1099 w 4531"/>
                <a:gd name="T109" fmla="*/ 4498 h 4608"/>
                <a:gd name="T110" fmla="*/ 374 w 4531"/>
                <a:gd name="T111" fmla="*/ 3409 h 4608"/>
                <a:gd name="T112" fmla="*/ 215 w 4531"/>
                <a:gd name="T113" fmla="*/ 3372 h 4608"/>
                <a:gd name="T114" fmla="*/ 91 w 4531"/>
                <a:gd name="T115" fmla="*/ 3277 h 4608"/>
                <a:gd name="T116" fmla="*/ 15 w 4531"/>
                <a:gd name="T117" fmla="*/ 3140 h 4608"/>
                <a:gd name="T118" fmla="*/ 0 w 4531"/>
                <a:gd name="T119" fmla="*/ 374 h 4608"/>
                <a:gd name="T120" fmla="*/ 34 w 4531"/>
                <a:gd name="T121" fmla="*/ 215 h 4608"/>
                <a:gd name="T122" fmla="*/ 127 w 4531"/>
                <a:gd name="T123" fmla="*/ 91 h 4608"/>
                <a:gd name="T124" fmla="*/ 265 w 4531"/>
                <a:gd name="T125" fmla="*/ 15 h 4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31" h="4608">
                  <a:moveTo>
                    <a:pt x="1757" y="3417"/>
                  </a:moveTo>
                  <a:lnTo>
                    <a:pt x="1315" y="4425"/>
                  </a:lnTo>
                  <a:lnTo>
                    <a:pt x="1583" y="4425"/>
                  </a:lnTo>
                  <a:lnTo>
                    <a:pt x="1747" y="4051"/>
                  </a:lnTo>
                  <a:lnTo>
                    <a:pt x="1764" y="4026"/>
                  </a:lnTo>
                  <a:lnTo>
                    <a:pt x="1783" y="4008"/>
                  </a:lnTo>
                  <a:lnTo>
                    <a:pt x="1807" y="3998"/>
                  </a:lnTo>
                  <a:lnTo>
                    <a:pt x="1833" y="3994"/>
                  </a:lnTo>
                  <a:lnTo>
                    <a:pt x="2668" y="3994"/>
                  </a:lnTo>
                  <a:lnTo>
                    <a:pt x="2696" y="3998"/>
                  </a:lnTo>
                  <a:lnTo>
                    <a:pt x="2719" y="4008"/>
                  </a:lnTo>
                  <a:lnTo>
                    <a:pt x="2740" y="4026"/>
                  </a:lnTo>
                  <a:lnTo>
                    <a:pt x="2755" y="4051"/>
                  </a:lnTo>
                  <a:lnTo>
                    <a:pt x="2918" y="4425"/>
                  </a:lnTo>
                  <a:lnTo>
                    <a:pt x="3188" y="4425"/>
                  </a:lnTo>
                  <a:lnTo>
                    <a:pt x="2755" y="3417"/>
                  </a:lnTo>
                  <a:lnTo>
                    <a:pt x="2487" y="3417"/>
                  </a:lnTo>
                  <a:lnTo>
                    <a:pt x="2592" y="3667"/>
                  </a:lnTo>
                  <a:lnTo>
                    <a:pt x="2597" y="3695"/>
                  </a:lnTo>
                  <a:lnTo>
                    <a:pt x="2594" y="3721"/>
                  </a:lnTo>
                  <a:lnTo>
                    <a:pt x="2587" y="3745"/>
                  </a:lnTo>
                  <a:lnTo>
                    <a:pt x="2573" y="3766"/>
                  </a:lnTo>
                  <a:lnTo>
                    <a:pt x="2555" y="3783"/>
                  </a:lnTo>
                  <a:lnTo>
                    <a:pt x="2533" y="3795"/>
                  </a:lnTo>
                  <a:lnTo>
                    <a:pt x="2505" y="3801"/>
                  </a:lnTo>
                  <a:lnTo>
                    <a:pt x="2007" y="3801"/>
                  </a:lnTo>
                  <a:lnTo>
                    <a:pt x="1980" y="3795"/>
                  </a:lnTo>
                  <a:lnTo>
                    <a:pt x="1956" y="3783"/>
                  </a:lnTo>
                  <a:lnTo>
                    <a:pt x="1938" y="3766"/>
                  </a:lnTo>
                  <a:lnTo>
                    <a:pt x="1924" y="3745"/>
                  </a:lnTo>
                  <a:lnTo>
                    <a:pt x="1917" y="3721"/>
                  </a:lnTo>
                  <a:lnTo>
                    <a:pt x="1916" y="3695"/>
                  </a:lnTo>
                  <a:lnTo>
                    <a:pt x="1920" y="3667"/>
                  </a:lnTo>
                  <a:lnTo>
                    <a:pt x="2026" y="3417"/>
                  </a:lnTo>
                  <a:lnTo>
                    <a:pt x="1757" y="3417"/>
                  </a:lnTo>
                  <a:close/>
                  <a:moveTo>
                    <a:pt x="2237" y="3409"/>
                  </a:moveTo>
                  <a:lnTo>
                    <a:pt x="2150" y="3600"/>
                  </a:lnTo>
                  <a:lnTo>
                    <a:pt x="2361" y="3600"/>
                  </a:lnTo>
                  <a:lnTo>
                    <a:pt x="2284" y="3409"/>
                  </a:lnTo>
                  <a:lnTo>
                    <a:pt x="2237" y="3409"/>
                  </a:lnTo>
                  <a:close/>
                  <a:moveTo>
                    <a:pt x="364" y="193"/>
                  </a:moveTo>
                  <a:lnTo>
                    <a:pt x="330" y="195"/>
                  </a:lnTo>
                  <a:lnTo>
                    <a:pt x="296" y="205"/>
                  </a:lnTo>
                  <a:lnTo>
                    <a:pt x="265" y="222"/>
                  </a:lnTo>
                  <a:lnTo>
                    <a:pt x="237" y="243"/>
                  </a:lnTo>
                  <a:lnTo>
                    <a:pt x="215" y="271"/>
                  </a:lnTo>
                  <a:lnTo>
                    <a:pt x="197" y="302"/>
                  </a:lnTo>
                  <a:lnTo>
                    <a:pt x="186" y="337"/>
                  </a:lnTo>
                  <a:lnTo>
                    <a:pt x="183" y="374"/>
                  </a:lnTo>
                  <a:lnTo>
                    <a:pt x="183" y="2755"/>
                  </a:lnTo>
                  <a:lnTo>
                    <a:pt x="711" y="2755"/>
                  </a:lnTo>
                  <a:lnTo>
                    <a:pt x="734" y="2758"/>
                  </a:lnTo>
                  <a:lnTo>
                    <a:pt x="754" y="2766"/>
                  </a:lnTo>
                  <a:lnTo>
                    <a:pt x="772" y="2777"/>
                  </a:lnTo>
                  <a:lnTo>
                    <a:pt x="786" y="2793"/>
                  </a:lnTo>
                  <a:lnTo>
                    <a:pt x="797" y="2811"/>
                  </a:lnTo>
                  <a:lnTo>
                    <a:pt x="804" y="2830"/>
                  </a:lnTo>
                  <a:lnTo>
                    <a:pt x="806" y="2851"/>
                  </a:lnTo>
                  <a:lnTo>
                    <a:pt x="803" y="2875"/>
                  </a:lnTo>
                  <a:lnTo>
                    <a:pt x="796" y="2896"/>
                  </a:lnTo>
                  <a:lnTo>
                    <a:pt x="783" y="2913"/>
                  </a:lnTo>
                  <a:lnTo>
                    <a:pt x="768" y="2928"/>
                  </a:lnTo>
                  <a:lnTo>
                    <a:pt x="750" y="2938"/>
                  </a:lnTo>
                  <a:lnTo>
                    <a:pt x="730" y="2945"/>
                  </a:lnTo>
                  <a:lnTo>
                    <a:pt x="711" y="2948"/>
                  </a:lnTo>
                  <a:lnTo>
                    <a:pt x="193" y="2948"/>
                  </a:lnTo>
                  <a:lnTo>
                    <a:pt x="193" y="3043"/>
                  </a:lnTo>
                  <a:lnTo>
                    <a:pt x="195" y="3079"/>
                  </a:lnTo>
                  <a:lnTo>
                    <a:pt x="205" y="3112"/>
                  </a:lnTo>
                  <a:lnTo>
                    <a:pt x="222" y="3143"/>
                  </a:lnTo>
                  <a:lnTo>
                    <a:pt x="243" y="3170"/>
                  </a:lnTo>
                  <a:lnTo>
                    <a:pt x="271" y="3193"/>
                  </a:lnTo>
                  <a:lnTo>
                    <a:pt x="302" y="3210"/>
                  </a:lnTo>
                  <a:lnTo>
                    <a:pt x="337" y="3221"/>
                  </a:lnTo>
                  <a:lnTo>
                    <a:pt x="374" y="3226"/>
                  </a:lnTo>
                  <a:lnTo>
                    <a:pt x="4147" y="3226"/>
                  </a:lnTo>
                  <a:lnTo>
                    <a:pt x="4182" y="3221"/>
                  </a:lnTo>
                  <a:lnTo>
                    <a:pt x="4216" y="3212"/>
                  </a:lnTo>
                  <a:lnTo>
                    <a:pt x="4248" y="3196"/>
                  </a:lnTo>
                  <a:lnTo>
                    <a:pt x="4274" y="3174"/>
                  </a:lnTo>
                  <a:lnTo>
                    <a:pt x="4297" y="3147"/>
                  </a:lnTo>
                  <a:lnTo>
                    <a:pt x="4315" y="3117"/>
                  </a:lnTo>
                  <a:lnTo>
                    <a:pt x="4326" y="3082"/>
                  </a:lnTo>
                  <a:lnTo>
                    <a:pt x="4330" y="3043"/>
                  </a:lnTo>
                  <a:lnTo>
                    <a:pt x="4330" y="2948"/>
                  </a:lnTo>
                  <a:lnTo>
                    <a:pt x="1075" y="2948"/>
                  </a:lnTo>
                  <a:lnTo>
                    <a:pt x="1051" y="2945"/>
                  </a:lnTo>
                  <a:lnTo>
                    <a:pt x="1031" y="2937"/>
                  </a:lnTo>
                  <a:lnTo>
                    <a:pt x="1014" y="2924"/>
                  </a:lnTo>
                  <a:lnTo>
                    <a:pt x="998" y="2909"/>
                  </a:lnTo>
                  <a:lnTo>
                    <a:pt x="989" y="2892"/>
                  </a:lnTo>
                  <a:lnTo>
                    <a:pt x="982" y="2872"/>
                  </a:lnTo>
                  <a:lnTo>
                    <a:pt x="979" y="2851"/>
                  </a:lnTo>
                  <a:lnTo>
                    <a:pt x="982" y="2828"/>
                  </a:lnTo>
                  <a:lnTo>
                    <a:pt x="990" y="2807"/>
                  </a:lnTo>
                  <a:lnTo>
                    <a:pt x="1001" y="2789"/>
                  </a:lnTo>
                  <a:lnTo>
                    <a:pt x="1018" y="2775"/>
                  </a:lnTo>
                  <a:lnTo>
                    <a:pt x="1035" y="2765"/>
                  </a:lnTo>
                  <a:lnTo>
                    <a:pt x="1054" y="2758"/>
                  </a:lnTo>
                  <a:lnTo>
                    <a:pt x="1075" y="2755"/>
                  </a:lnTo>
                  <a:lnTo>
                    <a:pt x="4320" y="2755"/>
                  </a:lnTo>
                  <a:lnTo>
                    <a:pt x="4320" y="374"/>
                  </a:lnTo>
                  <a:lnTo>
                    <a:pt x="4316" y="339"/>
                  </a:lnTo>
                  <a:lnTo>
                    <a:pt x="4306" y="306"/>
                  </a:lnTo>
                  <a:lnTo>
                    <a:pt x="4290" y="275"/>
                  </a:lnTo>
                  <a:lnTo>
                    <a:pt x="4269" y="247"/>
                  </a:lnTo>
                  <a:lnTo>
                    <a:pt x="4242" y="225"/>
                  </a:lnTo>
                  <a:lnTo>
                    <a:pt x="4210" y="207"/>
                  </a:lnTo>
                  <a:lnTo>
                    <a:pt x="4175" y="195"/>
                  </a:lnTo>
                  <a:lnTo>
                    <a:pt x="4137" y="193"/>
                  </a:lnTo>
                  <a:lnTo>
                    <a:pt x="364" y="193"/>
                  </a:lnTo>
                  <a:close/>
                  <a:moveTo>
                    <a:pt x="374" y="0"/>
                  </a:moveTo>
                  <a:lnTo>
                    <a:pt x="4137" y="0"/>
                  </a:lnTo>
                  <a:lnTo>
                    <a:pt x="4193" y="4"/>
                  </a:lnTo>
                  <a:lnTo>
                    <a:pt x="4248" y="15"/>
                  </a:lnTo>
                  <a:lnTo>
                    <a:pt x="4298" y="34"/>
                  </a:lnTo>
                  <a:lnTo>
                    <a:pt x="4344" y="59"/>
                  </a:lnTo>
                  <a:lnTo>
                    <a:pt x="4387" y="91"/>
                  </a:lnTo>
                  <a:lnTo>
                    <a:pt x="4425" y="127"/>
                  </a:lnTo>
                  <a:lnTo>
                    <a:pt x="4457" y="169"/>
                  </a:lnTo>
                  <a:lnTo>
                    <a:pt x="4485" y="215"/>
                  </a:lnTo>
                  <a:lnTo>
                    <a:pt x="4507" y="265"/>
                  </a:lnTo>
                  <a:lnTo>
                    <a:pt x="4523" y="318"/>
                  </a:lnTo>
                  <a:lnTo>
                    <a:pt x="4531" y="374"/>
                  </a:lnTo>
                  <a:lnTo>
                    <a:pt x="4531" y="3034"/>
                  </a:lnTo>
                  <a:lnTo>
                    <a:pt x="4527" y="3090"/>
                  </a:lnTo>
                  <a:lnTo>
                    <a:pt x="4514" y="3143"/>
                  </a:lnTo>
                  <a:lnTo>
                    <a:pt x="4495" y="3193"/>
                  </a:lnTo>
                  <a:lnTo>
                    <a:pt x="4470" y="3240"/>
                  </a:lnTo>
                  <a:lnTo>
                    <a:pt x="4438" y="3281"/>
                  </a:lnTo>
                  <a:lnTo>
                    <a:pt x="4400" y="3318"/>
                  </a:lnTo>
                  <a:lnTo>
                    <a:pt x="4358" y="3348"/>
                  </a:lnTo>
                  <a:lnTo>
                    <a:pt x="4312" y="3374"/>
                  </a:lnTo>
                  <a:lnTo>
                    <a:pt x="4263" y="3393"/>
                  </a:lnTo>
                  <a:lnTo>
                    <a:pt x="4211" y="3404"/>
                  </a:lnTo>
                  <a:lnTo>
                    <a:pt x="4157" y="3409"/>
                  </a:lnTo>
                  <a:lnTo>
                    <a:pt x="2966" y="3409"/>
                  </a:lnTo>
                  <a:lnTo>
                    <a:pt x="3427" y="4474"/>
                  </a:lnTo>
                  <a:lnTo>
                    <a:pt x="3432" y="4505"/>
                  </a:lnTo>
                  <a:lnTo>
                    <a:pt x="3432" y="4533"/>
                  </a:lnTo>
                  <a:lnTo>
                    <a:pt x="3425" y="4556"/>
                  </a:lnTo>
                  <a:lnTo>
                    <a:pt x="3413" y="4576"/>
                  </a:lnTo>
                  <a:lnTo>
                    <a:pt x="3395" y="4591"/>
                  </a:lnTo>
                  <a:lnTo>
                    <a:pt x="3371" y="4601"/>
                  </a:lnTo>
                  <a:lnTo>
                    <a:pt x="3340" y="4608"/>
                  </a:lnTo>
                  <a:lnTo>
                    <a:pt x="2871" y="4608"/>
                  </a:lnTo>
                  <a:lnTo>
                    <a:pt x="2843" y="4604"/>
                  </a:lnTo>
                  <a:lnTo>
                    <a:pt x="2821" y="4594"/>
                  </a:lnTo>
                  <a:lnTo>
                    <a:pt x="2800" y="4576"/>
                  </a:lnTo>
                  <a:lnTo>
                    <a:pt x="2784" y="4551"/>
                  </a:lnTo>
                  <a:lnTo>
                    <a:pt x="2621" y="4177"/>
                  </a:lnTo>
                  <a:lnTo>
                    <a:pt x="1910" y="4177"/>
                  </a:lnTo>
                  <a:lnTo>
                    <a:pt x="1747" y="4551"/>
                  </a:lnTo>
                  <a:lnTo>
                    <a:pt x="1731" y="4576"/>
                  </a:lnTo>
                  <a:lnTo>
                    <a:pt x="1711" y="4594"/>
                  </a:lnTo>
                  <a:lnTo>
                    <a:pt x="1688" y="4604"/>
                  </a:lnTo>
                  <a:lnTo>
                    <a:pt x="1660" y="4608"/>
                  </a:lnTo>
                  <a:lnTo>
                    <a:pt x="1190" y="4608"/>
                  </a:lnTo>
                  <a:lnTo>
                    <a:pt x="1163" y="4602"/>
                  </a:lnTo>
                  <a:lnTo>
                    <a:pt x="1142" y="4593"/>
                  </a:lnTo>
                  <a:lnTo>
                    <a:pt x="1124" y="4579"/>
                  </a:lnTo>
                  <a:lnTo>
                    <a:pt x="1112" y="4562"/>
                  </a:lnTo>
                  <a:lnTo>
                    <a:pt x="1103" y="4544"/>
                  </a:lnTo>
                  <a:lnTo>
                    <a:pt x="1099" y="4521"/>
                  </a:lnTo>
                  <a:lnTo>
                    <a:pt x="1099" y="4498"/>
                  </a:lnTo>
                  <a:lnTo>
                    <a:pt x="1105" y="4474"/>
                  </a:lnTo>
                  <a:lnTo>
                    <a:pt x="1565" y="3409"/>
                  </a:lnTo>
                  <a:lnTo>
                    <a:pt x="374" y="3409"/>
                  </a:lnTo>
                  <a:lnTo>
                    <a:pt x="318" y="3404"/>
                  </a:lnTo>
                  <a:lnTo>
                    <a:pt x="265" y="3392"/>
                  </a:lnTo>
                  <a:lnTo>
                    <a:pt x="215" y="3372"/>
                  </a:lnTo>
                  <a:lnTo>
                    <a:pt x="169" y="3346"/>
                  </a:lnTo>
                  <a:lnTo>
                    <a:pt x="127" y="3315"/>
                  </a:lnTo>
                  <a:lnTo>
                    <a:pt x="91" y="3277"/>
                  </a:lnTo>
                  <a:lnTo>
                    <a:pt x="59" y="3235"/>
                  </a:lnTo>
                  <a:lnTo>
                    <a:pt x="34" y="3189"/>
                  </a:lnTo>
                  <a:lnTo>
                    <a:pt x="15" y="3140"/>
                  </a:lnTo>
                  <a:lnTo>
                    <a:pt x="4" y="3087"/>
                  </a:lnTo>
                  <a:lnTo>
                    <a:pt x="0" y="3033"/>
                  </a:lnTo>
                  <a:lnTo>
                    <a:pt x="0" y="374"/>
                  </a:lnTo>
                  <a:lnTo>
                    <a:pt x="4" y="318"/>
                  </a:lnTo>
                  <a:lnTo>
                    <a:pt x="15" y="265"/>
                  </a:lnTo>
                  <a:lnTo>
                    <a:pt x="34" y="215"/>
                  </a:lnTo>
                  <a:lnTo>
                    <a:pt x="59" y="169"/>
                  </a:lnTo>
                  <a:lnTo>
                    <a:pt x="91" y="127"/>
                  </a:lnTo>
                  <a:lnTo>
                    <a:pt x="127" y="91"/>
                  </a:lnTo>
                  <a:lnTo>
                    <a:pt x="169" y="59"/>
                  </a:lnTo>
                  <a:lnTo>
                    <a:pt x="215" y="34"/>
                  </a:lnTo>
                  <a:lnTo>
                    <a:pt x="265" y="15"/>
                  </a:lnTo>
                  <a:lnTo>
                    <a:pt x="318" y="4"/>
                  </a:lnTo>
                  <a:lnTo>
                    <a:pt x="374"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grpSp>
      <p:grpSp>
        <p:nvGrpSpPr>
          <p:cNvPr id="58" name="Group 57"/>
          <p:cNvGrpSpPr>
            <a:grpSpLocks noChangeAspect="1"/>
          </p:cNvGrpSpPr>
          <p:nvPr/>
        </p:nvGrpSpPr>
        <p:grpSpPr>
          <a:xfrm>
            <a:off x="7618015" y="4736723"/>
            <a:ext cx="512632" cy="519412"/>
            <a:chOff x="2746375" y="1095376"/>
            <a:chExt cx="3602038" cy="3649663"/>
          </a:xfrm>
          <a:solidFill>
            <a:schemeClr val="tx1"/>
          </a:solidFill>
        </p:grpSpPr>
        <p:sp>
          <p:nvSpPr>
            <p:cNvPr id="59" name="Freeform 6"/>
            <p:cNvSpPr>
              <a:spLocks noEditPoints="1"/>
            </p:cNvSpPr>
            <p:nvPr/>
          </p:nvSpPr>
          <p:spPr bwMode="auto">
            <a:xfrm>
              <a:off x="4116388" y="1095376"/>
              <a:ext cx="2209800" cy="2209800"/>
            </a:xfrm>
            <a:custGeom>
              <a:avLst/>
              <a:gdLst>
                <a:gd name="T0" fmla="*/ 1187 w 2784"/>
                <a:gd name="T1" fmla="*/ 199 h 2784"/>
                <a:gd name="T2" fmla="*/ 901 w 2784"/>
                <a:gd name="T3" fmla="*/ 287 h 2784"/>
                <a:gd name="T4" fmla="*/ 648 w 2784"/>
                <a:gd name="T5" fmla="*/ 441 h 2784"/>
                <a:gd name="T6" fmla="*/ 441 w 2784"/>
                <a:gd name="T7" fmla="*/ 649 h 2784"/>
                <a:gd name="T8" fmla="*/ 288 w 2784"/>
                <a:gd name="T9" fmla="*/ 900 h 2784"/>
                <a:gd name="T10" fmla="*/ 200 w 2784"/>
                <a:gd name="T11" fmla="*/ 1187 h 2784"/>
                <a:gd name="T12" fmla="*/ 186 w 2784"/>
                <a:gd name="T13" fmla="*/ 1491 h 2784"/>
                <a:gd name="T14" fmla="*/ 244 w 2784"/>
                <a:gd name="T15" fmla="*/ 1776 h 2784"/>
                <a:gd name="T16" fmla="*/ 364 w 2784"/>
                <a:gd name="T17" fmla="*/ 2030 h 2784"/>
                <a:gd name="T18" fmla="*/ 539 w 2784"/>
                <a:gd name="T19" fmla="*/ 2248 h 2784"/>
                <a:gd name="T20" fmla="*/ 757 w 2784"/>
                <a:gd name="T21" fmla="*/ 2421 h 2784"/>
                <a:gd name="T22" fmla="*/ 1011 w 2784"/>
                <a:gd name="T23" fmla="*/ 2540 h 2784"/>
                <a:gd name="T24" fmla="*/ 1293 w 2784"/>
                <a:gd name="T25" fmla="*/ 2597 h 2784"/>
                <a:gd name="T26" fmla="*/ 1589 w 2784"/>
                <a:gd name="T27" fmla="*/ 2586 h 2784"/>
                <a:gd name="T28" fmla="*/ 1864 w 2784"/>
                <a:gd name="T29" fmla="*/ 2505 h 2784"/>
                <a:gd name="T30" fmla="*/ 2107 w 2784"/>
                <a:gd name="T31" fmla="*/ 2367 h 2784"/>
                <a:gd name="T32" fmla="*/ 2311 w 2784"/>
                <a:gd name="T33" fmla="*/ 2177 h 2784"/>
                <a:gd name="T34" fmla="*/ 2467 w 2784"/>
                <a:gd name="T35" fmla="*/ 1945 h 2784"/>
                <a:gd name="T36" fmla="*/ 2566 w 2784"/>
                <a:gd name="T37" fmla="*/ 1681 h 2784"/>
                <a:gd name="T38" fmla="*/ 2601 w 2784"/>
                <a:gd name="T39" fmla="*/ 1392 h 2784"/>
                <a:gd name="T40" fmla="*/ 2566 w 2784"/>
                <a:gd name="T41" fmla="*/ 1100 h 2784"/>
                <a:gd name="T42" fmla="*/ 2464 w 2784"/>
                <a:gd name="T43" fmla="*/ 833 h 2784"/>
                <a:gd name="T44" fmla="*/ 2308 w 2784"/>
                <a:gd name="T45" fmla="*/ 603 h 2784"/>
                <a:gd name="T46" fmla="*/ 2104 w 2784"/>
                <a:gd name="T47" fmla="*/ 414 h 2784"/>
                <a:gd name="T48" fmla="*/ 1860 w 2784"/>
                <a:gd name="T49" fmla="*/ 276 h 2784"/>
                <a:gd name="T50" fmla="*/ 1586 w 2784"/>
                <a:gd name="T51" fmla="*/ 198 h 2784"/>
                <a:gd name="T52" fmla="*/ 1392 w 2784"/>
                <a:gd name="T53" fmla="*/ 0 h 2784"/>
                <a:gd name="T54" fmla="*/ 1710 w 2784"/>
                <a:gd name="T55" fmla="*/ 36 h 2784"/>
                <a:gd name="T56" fmla="*/ 2004 w 2784"/>
                <a:gd name="T57" fmla="*/ 141 h 2784"/>
                <a:gd name="T58" fmla="*/ 2262 w 2784"/>
                <a:gd name="T59" fmla="*/ 306 h 2784"/>
                <a:gd name="T60" fmla="*/ 2477 w 2784"/>
                <a:gd name="T61" fmla="*/ 521 h 2784"/>
                <a:gd name="T62" fmla="*/ 2642 w 2784"/>
                <a:gd name="T63" fmla="*/ 780 h 2784"/>
                <a:gd name="T64" fmla="*/ 2747 w 2784"/>
                <a:gd name="T65" fmla="*/ 1072 h 2784"/>
                <a:gd name="T66" fmla="*/ 2784 w 2784"/>
                <a:gd name="T67" fmla="*/ 1392 h 2784"/>
                <a:gd name="T68" fmla="*/ 2747 w 2784"/>
                <a:gd name="T69" fmla="*/ 1710 h 2784"/>
                <a:gd name="T70" fmla="*/ 2642 w 2784"/>
                <a:gd name="T71" fmla="*/ 2004 h 2784"/>
                <a:gd name="T72" fmla="*/ 2477 w 2784"/>
                <a:gd name="T73" fmla="*/ 2262 h 2784"/>
                <a:gd name="T74" fmla="*/ 2262 w 2784"/>
                <a:gd name="T75" fmla="*/ 2477 h 2784"/>
                <a:gd name="T76" fmla="*/ 2004 w 2784"/>
                <a:gd name="T77" fmla="*/ 2642 h 2784"/>
                <a:gd name="T78" fmla="*/ 1710 w 2784"/>
                <a:gd name="T79" fmla="*/ 2746 h 2784"/>
                <a:gd name="T80" fmla="*/ 1392 w 2784"/>
                <a:gd name="T81" fmla="*/ 2784 h 2784"/>
                <a:gd name="T82" fmla="*/ 1072 w 2784"/>
                <a:gd name="T83" fmla="*/ 2746 h 2784"/>
                <a:gd name="T84" fmla="*/ 779 w 2784"/>
                <a:gd name="T85" fmla="*/ 2642 h 2784"/>
                <a:gd name="T86" fmla="*/ 521 w 2784"/>
                <a:gd name="T87" fmla="*/ 2477 h 2784"/>
                <a:gd name="T88" fmla="*/ 306 w 2784"/>
                <a:gd name="T89" fmla="*/ 2262 h 2784"/>
                <a:gd name="T90" fmla="*/ 141 w 2784"/>
                <a:gd name="T91" fmla="*/ 2004 h 2784"/>
                <a:gd name="T92" fmla="*/ 36 w 2784"/>
                <a:gd name="T93" fmla="*/ 1710 h 2784"/>
                <a:gd name="T94" fmla="*/ 0 w 2784"/>
                <a:gd name="T95" fmla="*/ 1392 h 2784"/>
                <a:gd name="T96" fmla="*/ 36 w 2784"/>
                <a:gd name="T97" fmla="*/ 1072 h 2784"/>
                <a:gd name="T98" fmla="*/ 141 w 2784"/>
                <a:gd name="T99" fmla="*/ 780 h 2784"/>
                <a:gd name="T100" fmla="*/ 306 w 2784"/>
                <a:gd name="T101" fmla="*/ 521 h 2784"/>
                <a:gd name="T102" fmla="*/ 521 w 2784"/>
                <a:gd name="T103" fmla="*/ 306 h 2784"/>
                <a:gd name="T104" fmla="*/ 779 w 2784"/>
                <a:gd name="T105" fmla="*/ 141 h 2784"/>
                <a:gd name="T106" fmla="*/ 1072 w 2784"/>
                <a:gd name="T107" fmla="*/ 36 h 2784"/>
                <a:gd name="T108" fmla="*/ 1392 w 2784"/>
                <a:gd name="T109" fmla="*/ 0 h 2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84" h="2784">
                  <a:moveTo>
                    <a:pt x="1392" y="181"/>
                  </a:moveTo>
                  <a:lnTo>
                    <a:pt x="1287" y="187"/>
                  </a:lnTo>
                  <a:lnTo>
                    <a:pt x="1187" y="199"/>
                  </a:lnTo>
                  <a:lnTo>
                    <a:pt x="1088" y="222"/>
                  </a:lnTo>
                  <a:lnTo>
                    <a:pt x="993" y="251"/>
                  </a:lnTo>
                  <a:lnTo>
                    <a:pt x="901" y="287"/>
                  </a:lnTo>
                  <a:lnTo>
                    <a:pt x="813" y="332"/>
                  </a:lnTo>
                  <a:lnTo>
                    <a:pt x="727" y="384"/>
                  </a:lnTo>
                  <a:lnTo>
                    <a:pt x="648" y="441"/>
                  </a:lnTo>
                  <a:lnTo>
                    <a:pt x="574" y="504"/>
                  </a:lnTo>
                  <a:lnTo>
                    <a:pt x="504" y="574"/>
                  </a:lnTo>
                  <a:lnTo>
                    <a:pt x="441" y="649"/>
                  </a:lnTo>
                  <a:lnTo>
                    <a:pt x="384" y="729"/>
                  </a:lnTo>
                  <a:lnTo>
                    <a:pt x="332" y="812"/>
                  </a:lnTo>
                  <a:lnTo>
                    <a:pt x="288" y="900"/>
                  </a:lnTo>
                  <a:lnTo>
                    <a:pt x="251" y="993"/>
                  </a:lnTo>
                  <a:lnTo>
                    <a:pt x="222" y="1088"/>
                  </a:lnTo>
                  <a:lnTo>
                    <a:pt x="200" y="1187"/>
                  </a:lnTo>
                  <a:lnTo>
                    <a:pt x="187" y="1289"/>
                  </a:lnTo>
                  <a:lnTo>
                    <a:pt x="181" y="1392"/>
                  </a:lnTo>
                  <a:lnTo>
                    <a:pt x="186" y="1491"/>
                  </a:lnTo>
                  <a:lnTo>
                    <a:pt x="198" y="1589"/>
                  </a:lnTo>
                  <a:lnTo>
                    <a:pt x="218" y="1684"/>
                  </a:lnTo>
                  <a:lnTo>
                    <a:pt x="244" y="1776"/>
                  </a:lnTo>
                  <a:lnTo>
                    <a:pt x="278" y="1864"/>
                  </a:lnTo>
                  <a:lnTo>
                    <a:pt x="318" y="1949"/>
                  </a:lnTo>
                  <a:lnTo>
                    <a:pt x="364" y="2030"/>
                  </a:lnTo>
                  <a:lnTo>
                    <a:pt x="417" y="2108"/>
                  </a:lnTo>
                  <a:lnTo>
                    <a:pt x="475" y="2181"/>
                  </a:lnTo>
                  <a:lnTo>
                    <a:pt x="539" y="2248"/>
                  </a:lnTo>
                  <a:lnTo>
                    <a:pt x="607" y="2311"/>
                  </a:lnTo>
                  <a:lnTo>
                    <a:pt x="680" y="2369"/>
                  </a:lnTo>
                  <a:lnTo>
                    <a:pt x="757" y="2421"/>
                  </a:lnTo>
                  <a:lnTo>
                    <a:pt x="838" y="2467"/>
                  </a:lnTo>
                  <a:lnTo>
                    <a:pt x="923" y="2506"/>
                  </a:lnTo>
                  <a:lnTo>
                    <a:pt x="1011" y="2540"/>
                  </a:lnTo>
                  <a:lnTo>
                    <a:pt x="1103" y="2566"/>
                  </a:lnTo>
                  <a:lnTo>
                    <a:pt x="1197" y="2586"/>
                  </a:lnTo>
                  <a:lnTo>
                    <a:pt x="1293" y="2597"/>
                  </a:lnTo>
                  <a:lnTo>
                    <a:pt x="1392" y="2601"/>
                  </a:lnTo>
                  <a:lnTo>
                    <a:pt x="1491" y="2597"/>
                  </a:lnTo>
                  <a:lnTo>
                    <a:pt x="1589" y="2586"/>
                  </a:lnTo>
                  <a:lnTo>
                    <a:pt x="1684" y="2566"/>
                  </a:lnTo>
                  <a:lnTo>
                    <a:pt x="1776" y="2538"/>
                  </a:lnTo>
                  <a:lnTo>
                    <a:pt x="1864" y="2505"/>
                  </a:lnTo>
                  <a:lnTo>
                    <a:pt x="1949" y="2466"/>
                  </a:lnTo>
                  <a:lnTo>
                    <a:pt x="2030" y="2418"/>
                  </a:lnTo>
                  <a:lnTo>
                    <a:pt x="2107" y="2367"/>
                  </a:lnTo>
                  <a:lnTo>
                    <a:pt x="2181" y="2308"/>
                  </a:lnTo>
                  <a:lnTo>
                    <a:pt x="2248" y="2245"/>
                  </a:lnTo>
                  <a:lnTo>
                    <a:pt x="2311" y="2177"/>
                  </a:lnTo>
                  <a:lnTo>
                    <a:pt x="2370" y="2104"/>
                  </a:lnTo>
                  <a:lnTo>
                    <a:pt x="2421" y="2026"/>
                  </a:lnTo>
                  <a:lnTo>
                    <a:pt x="2467" y="1945"/>
                  </a:lnTo>
                  <a:lnTo>
                    <a:pt x="2506" y="1860"/>
                  </a:lnTo>
                  <a:lnTo>
                    <a:pt x="2540" y="1772"/>
                  </a:lnTo>
                  <a:lnTo>
                    <a:pt x="2566" y="1681"/>
                  </a:lnTo>
                  <a:lnTo>
                    <a:pt x="2586" y="1586"/>
                  </a:lnTo>
                  <a:lnTo>
                    <a:pt x="2597" y="1490"/>
                  </a:lnTo>
                  <a:lnTo>
                    <a:pt x="2601" y="1392"/>
                  </a:lnTo>
                  <a:lnTo>
                    <a:pt x="2597" y="1291"/>
                  </a:lnTo>
                  <a:lnTo>
                    <a:pt x="2585" y="1195"/>
                  </a:lnTo>
                  <a:lnTo>
                    <a:pt x="2566" y="1100"/>
                  </a:lnTo>
                  <a:lnTo>
                    <a:pt x="2538" y="1008"/>
                  </a:lnTo>
                  <a:lnTo>
                    <a:pt x="2505" y="919"/>
                  </a:lnTo>
                  <a:lnTo>
                    <a:pt x="2464" y="833"/>
                  </a:lnTo>
                  <a:lnTo>
                    <a:pt x="2418" y="752"/>
                  </a:lnTo>
                  <a:lnTo>
                    <a:pt x="2367" y="676"/>
                  </a:lnTo>
                  <a:lnTo>
                    <a:pt x="2308" y="603"/>
                  </a:lnTo>
                  <a:lnTo>
                    <a:pt x="2245" y="535"/>
                  </a:lnTo>
                  <a:lnTo>
                    <a:pt x="2177" y="472"/>
                  </a:lnTo>
                  <a:lnTo>
                    <a:pt x="2104" y="414"/>
                  </a:lnTo>
                  <a:lnTo>
                    <a:pt x="2026" y="363"/>
                  </a:lnTo>
                  <a:lnTo>
                    <a:pt x="1945" y="317"/>
                  </a:lnTo>
                  <a:lnTo>
                    <a:pt x="1860" y="276"/>
                  </a:lnTo>
                  <a:lnTo>
                    <a:pt x="1772" y="243"/>
                  </a:lnTo>
                  <a:lnTo>
                    <a:pt x="1681" y="218"/>
                  </a:lnTo>
                  <a:lnTo>
                    <a:pt x="1586" y="198"/>
                  </a:lnTo>
                  <a:lnTo>
                    <a:pt x="1490" y="185"/>
                  </a:lnTo>
                  <a:lnTo>
                    <a:pt x="1392" y="181"/>
                  </a:lnTo>
                  <a:close/>
                  <a:moveTo>
                    <a:pt x="1392" y="0"/>
                  </a:moveTo>
                  <a:lnTo>
                    <a:pt x="1500" y="4"/>
                  </a:lnTo>
                  <a:lnTo>
                    <a:pt x="1607" y="17"/>
                  </a:lnTo>
                  <a:lnTo>
                    <a:pt x="1710" y="36"/>
                  </a:lnTo>
                  <a:lnTo>
                    <a:pt x="1811" y="64"/>
                  </a:lnTo>
                  <a:lnTo>
                    <a:pt x="1909" y="99"/>
                  </a:lnTo>
                  <a:lnTo>
                    <a:pt x="2004" y="141"/>
                  </a:lnTo>
                  <a:lnTo>
                    <a:pt x="2094" y="190"/>
                  </a:lnTo>
                  <a:lnTo>
                    <a:pt x="2180" y="244"/>
                  </a:lnTo>
                  <a:lnTo>
                    <a:pt x="2262" y="306"/>
                  </a:lnTo>
                  <a:lnTo>
                    <a:pt x="2339" y="373"/>
                  </a:lnTo>
                  <a:lnTo>
                    <a:pt x="2411" y="444"/>
                  </a:lnTo>
                  <a:lnTo>
                    <a:pt x="2477" y="521"/>
                  </a:lnTo>
                  <a:lnTo>
                    <a:pt x="2538" y="603"/>
                  </a:lnTo>
                  <a:lnTo>
                    <a:pt x="2593" y="690"/>
                  </a:lnTo>
                  <a:lnTo>
                    <a:pt x="2642" y="780"/>
                  </a:lnTo>
                  <a:lnTo>
                    <a:pt x="2684" y="874"/>
                  </a:lnTo>
                  <a:lnTo>
                    <a:pt x="2719" y="972"/>
                  </a:lnTo>
                  <a:lnTo>
                    <a:pt x="2747" y="1072"/>
                  </a:lnTo>
                  <a:lnTo>
                    <a:pt x="2767" y="1177"/>
                  </a:lnTo>
                  <a:lnTo>
                    <a:pt x="2780" y="1283"/>
                  </a:lnTo>
                  <a:lnTo>
                    <a:pt x="2784" y="1392"/>
                  </a:lnTo>
                  <a:lnTo>
                    <a:pt x="2780" y="1501"/>
                  </a:lnTo>
                  <a:lnTo>
                    <a:pt x="2767" y="1607"/>
                  </a:lnTo>
                  <a:lnTo>
                    <a:pt x="2747" y="1710"/>
                  </a:lnTo>
                  <a:lnTo>
                    <a:pt x="2719" y="1811"/>
                  </a:lnTo>
                  <a:lnTo>
                    <a:pt x="2684" y="1909"/>
                  </a:lnTo>
                  <a:lnTo>
                    <a:pt x="2642" y="2004"/>
                  </a:lnTo>
                  <a:lnTo>
                    <a:pt x="2593" y="2094"/>
                  </a:lnTo>
                  <a:lnTo>
                    <a:pt x="2538" y="2179"/>
                  </a:lnTo>
                  <a:lnTo>
                    <a:pt x="2477" y="2262"/>
                  </a:lnTo>
                  <a:lnTo>
                    <a:pt x="2411" y="2339"/>
                  </a:lnTo>
                  <a:lnTo>
                    <a:pt x="2339" y="2411"/>
                  </a:lnTo>
                  <a:lnTo>
                    <a:pt x="2262" y="2477"/>
                  </a:lnTo>
                  <a:lnTo>
                    <a:pt x="2180" y="2538"/>
                  </a:lnTo>
                  <a:lnTo>
                    <a:pt x="2094" y="2593"/>
                  </a:lnTo>
                  <a:lnTo>
                    <a:pt x="2004" y="2642"/>
                  </a:lnTo>
                  <a:lnTo>
                    <a:pt x="1909" y="2684"/>
                  </a:lnTo>
                  <a:lnTo>
                    <a:pt x="1811" y="2718"/>
                  </a:lnTo>
                  <a:lnTo>
                    <a:pt x="1710" y="2746"/>
                  </a:lnTo>
                  <a:lnTo>
                    <a:pt x="1607" y="2767"/>
                  </a:lnTo>
                  <a:lnTo>
                    <a:pt x="1500" y="2780"/>
                  </a:lnTo>
                  <a:lnTo>
                    <a:pt x="1392" y="2784"/>
                  </a:lnTo>
                  <a:lnTo>
                    <a:pt x="1283" y="2780"/>
                  </a:lnTo>
                  <a:lnTo>
                    <a:pt x="1177" y="2767"/>
                  </a:lnTo>
                  <a:lnTo>
                    <a:pt x="1072" y="2746"/>
                  </a:lnTo>
                  <a:lnTo>
                    <a:pt x="972" y="2718"/>
                  </a:lnTo>
                  <a:lnTo>
                    <a:pt x="874" y="2684"/>
                  </a:lnTo>
                  <a:lnTo>
                    <a:pt x="779" y="2642"/>
                  </a:lnTo>
                  <a:lnTo>
                    <a:pt x="690" y="2593"/>
                  </a:lnTo>
                  <a:lnTo>
                    <a:pt x="603" y="2538"/>
                  </a:lnTo>
                  <a:lnTo>
                    <a:pt x="521" y="2477"/>
                  </a:lnTo>
                  <a:lnTo>
                    <a:pt x="444" y="2411"/>
                  </a:lnTo>
                  <a:lnTo>
                    <a:pt x="373" y="2339"/>
                  </a:lnTo>
                  <a:lnTo>
                    <a:pt x="306" y="2262"/>
                  </a:lnTo>
                  <a:lnTo>
                    <a:pt x="244" y="2179"/>
                  </a:lnTo>
                  <a:lnTo>
                    <a:pt x="190" y="2094"/>
                  </a:lnTo>
                  <a:lnTo>
                    <a:pt x="141" y="2004"/>
                  </a:lnTo>
                  <a:lnTo>
                    <a:pt x="99" y="1909"/>
                  </a:lnTo>
                  <a:lnTo>
                    <a:pt x="64" y="1811"/>
                  </a:lnTo>
                  <a:lnTo>
                    <a:pt x="36" y="1710"/>
                  </a:lnTo>
                  <a:lnTo>
                    <a:pt x="17" y="1607"/>
                  </a:lnTo>
                  <a:lnTo>
                    <a:pt x="4" y="1501"/>
                  </a:lnTo>
                  <a:lnTo>
                    <a:pt x="0" y="1392"/>
                  </a:lnTo>
                  <a:lnTo>
                    <a:pt x="4" y="1283"/>
                  </a:lnTo>
                  <a:lnTo>
                    <a:pt x="17" y="1177"/>
                  </a:lnTo>
                  <a:lnTo>
                    <a:pt x="36" y="1072"/>
                  </a:lnTo>
                  <a:lnTo>
                    <a:pt x="64" y="972"/>
                  </a:lnTo>
                  <a:lnTo>
                    <a:pt x="99" y="874"/>
                  </a:lnTo>
                  <a:lnTo>
                    <a:pt x="141" y="780"/>
                  </a:lnTo>
                  <a:lnTo>
                    <a:pt x="190" y="690"/>
                  </a:lnTo>
                  <a:lnTo>
                    <a:pt x="244" y="603"/>
                  </a:lnTo>
                  <a:lnTo>
                    <a:pt x="306" y="521"/>
                  </a:lnTo>
                  <a:lnTo>
                    <a:pt x="373" y="444"/>
                  </a:lnTo>
                  <a:lnTo>
                    <a:pt x="444" y="373"/>
                  </a:lnTo>
                  <a:lnTo>
                    <a:pt x="521" y="306"/>
                  </a:lnTo>
                  <a:lnTo>
                    <a:pt x="603" y="244"/>
                  </a:lnTo>
                  <a:lnTo>
                    <a:pt x="690" y="190"/>
                  </a:lnTo>
                  <a:lnTo>
                    <a:pt x="779" y="141"/>
                  </a:lnTo>
                  <a:lnTo>
                    <a:pt x="874" y="99"/>
                  </a:lnTo>
                  <a:lnTo>
                    <a:pt x="972" y="64"/>
                  </a:lnTo>
                  <a:lnTo>
                    <a:pt x="1072" y="36"/>
                  </a:lnTo>
                  <a:lnTo>
                    <a:pt x="1177" y="17"/>
                  </a:lnTo>
                  <a:lnTo>
                    <a:pt x="1283" y="4"/>
                  </a:lnTo>
                  <a:lnTo>
                    <a:pt x="1392"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60" name="Freeform 7"/>
            <p:cNvSpPr>
              <a:spLocks noEditPoints="1"/>
            </p:cNvSpPr>
            <p:nvPr/>
          </p:nvSpPr>
          <p:spPr bwMode="auto">
            <a:xfrm>
              <a:off x="4892675" y="1628776"/>
              <a:ext cx="647700" cy="1157288"/>
            </a:xfrm>
            <a:custGeom>
              <a:avLst/>
              <a:gdLst>
                <a:gd name="T0" fmla="*/ 500 w 815"/>
                <a:gd name="T1" fmla="*/ 1147 h 1460"/>
                <a:gd name="T2" fmla="*/ 610 w 815"/>
                <a:gd name="T3" fmla="*/ 1108 h 1460"/>
                <a:gd name="T4" fmla="*/ 670 w 815"/>
                <a:gd name="T5" fmla="*/ 1035 h 1460"/>
                <a:gd name="T6" fmla="*/ 678 w 815"/>
                <a:gd name="T7" fmla="*/ 947 h 1460"/>
                <a:gd name="T8" fmla="*/ 645 w 815"/>
                <a:gd name="T9" fmla="*/ 889 h 1460"/>
                <a:gd name="T10" fmla="*/ 551 w 815"/>
                <a:gd name="T11" fmla="*/ 837 h 1460"/>
                <a:gd name="T12" fmla="*/ 384 w 815"/>
                <a:gd name="T13" fmla="*/ 288 h 1460"/>
                <a:gd name="T14" fmla="*/ 252 w 815"/>
                <a:gd name="T15" fmla="*/ 326 h 1460"/>
                <a:gd name="T16" fmla="*/ 169 w 815"/>
                <a:gd name="T17" fmla="*/ 405 h 1460"/>
                <a:gd name="T18" fmla="*/ 156 w 815"/>
                <a:gd name="T19" fmla="*/ 498 h 1460"/>
                <a:gd name="T20" fmla="*/ 190 w 815"/>
                <a:gd name="T21" fmla="*/ 559 h 1460"/>
                <a:gd name="T22" fmla="*/ 283 w 815"/>
                <a:gd name="T23" fmla="*/ 613 h 1460"/>
                <a:gd name="T24" fmla="*/ 384 w 815"/>
                <a:gd name="T25" fmla="*/ 288 h 1460"/>
                <a:gd name="T26" fmla="*/ 458 w 815"/>
                <a:gd name="T27" fmla="*/ 10 h 1460"/>
                <a:gd name="T28" fmla="*/ 461 w 815"/>
                <a:gd name="T29" fmla="*/ 154 h 1460"/>
                <a:gd name="T30" fmla="*/ 673 w 815"/>
                <a:gd name="T31" fmla="*/ 182 h 1460"/>
                <a:gd name="T32" fmla="*/ 773 w 815"/>
                <a:gd name="T33" fmla="*/ 232 h 1460"/>
                <a:gd name="T34" fmla="*/ 785 w 815"/>
                <a:gd name="T35" fmla="*/ 288 h 1460"/>
                <a:gd name="T36" fmla="*/ 755 w 815"/>
                <a:gd name="T37" fmla="*/ 327 h 1460"/>
                <a:gd name="T38" fmla="*/ 711 w 815"/>
                <a:gd name="T39" fmla="*/ 334 h 1460"/>
                <a:gd name="T40" fmla="*/ 632 w 815"/>
                <a:gd name="T41" fmla="*/ 313 h 1460"/>
                <a:gd name="T42" fmla="*/ 451 w 815"/>
                <a:gd name="T43" fmla="*/ 288 h 1460"/>
                <a:gd name="T44" fmla="*/ 558 w 815"/>
                <a:gd name="T45" fmla="*/ 701 h 1460"/>
                <a:gd name="T46" fmla="*/ 677 w 815"/>
                <a:gd name="T47" fmla="*/ 747 h 1460"/>
                <a:gd name="T48" fmla="*/ 768 w 815"/>
                <a:gd name="T49" fmla="*/ 826 h 1460"/>
                <a:gd name="T50" fmla="*/ 812 w 815"/>
                <a:gd name="T51" fmla="*/ 942 h 1460"/>
                <a:gd name="T52" fmla="*/ 803 w 815"/>
                <a:gd name="T53" fmla="*/ 1070 h 1460"/>
                <a:gd name="T54" fmla="*/ 744 w 815"/>
                <a:gd name="T55" fmla="*/ 1172 h 1460"/>
                <a:gd name="T56" fmla="*/ 643 w 815"/>
                <a:gd name="T57" fmla="*/ 1249 h 1460"/>
                <a:gd name="T58" fmla="*/ 507 w 815"/>
                <a:gd name="T59" fmla="*/ 1293 h 1460"/>
                <a:gd name="T60" fmla="*/ 451 w 815"/>
                <a:gd name="T61" fmla="*/ 1430 h 1460"/>
                <a:gd name="T62" fmla="*/ 431 w 815"/>
                <a:gd name="T63" fmla="*/ 1457 h 1460"/>
                <a:gd name="T64" fmla="*/ 403 w 815"/>
                <a:gd name="T65" fmla="*/ 1460 h 1460"/>
                <a:gd name="T66" fmla="*/ 377 w 815"/>
                <a:gd name="T67" fmla="*/ 1440 h 1460"/>
                <a:gd name="T68" fmla="*/ 374 w 815"/>
                <a:gd name="T69" fmla="*/ 1296 h 1460"/>
                <a:gd name="T70" fmla="*/ 169 w 815"/>
                <a:gd name="T71" fmla="*/ 1264 h 1460"/>
                <a:gd name="T72" fmla="*/ 10 w 815"/>
                <a:gd name="T73" fmla="*/ 1192 h 1460"/>
                <a:gd name="T74" fmla="*/ 0 w 815"/>
                <a:gd name="T75" fmla="*/ 1161 h 1460"/>
                <a:gd name="T76" fmla="*/ 10 w 815"/>
                <a:gd name="T77" fmla="*/ 1118 h 1460"/>
                <a:gd name="T78" fmla="*/ 49 w 815"/>
                <a:gd name="T79" fmla="*/ 1088 h 1460"/>
                <a:gd name="T80" fmla="*/ 86 w 815"/>
                <a:gd name="T81" fmla="*/ 1092 h 1460"/>
                <a:gd name="T82" fmla="*/ 232 w 815"/>
                <a:gd name="T83" fmla="*/ 1138 h 1460"/>
                <a:gd name="T84" fmla="*/ 374 w 815"/>
                <a:gd name="T85" fmla="*/ 788 h 1460"/>
                <a:gd name="T86" fmla="*/ 222 w 815"/>
                <a:gd name="T87" fmla="*/ 745 h 1460"/>
                <a:gd name="T88" fmla="*/ 96 w 815"/>
                <a:gd name="T89" fmla="*/ 669 h 1460"/>
                <a:gd name="T90" fmla="*/ 28 w 815"/>
                <a:gd name="T91" fmla="*/ 583 h 1460"/>
                <a:gd name="T92" fmla="*/ 10 w 815"/>
                <a:gd name="T93" fmla="*/ 481 h 1460"/>
                <a:gd name="T94" fmla="*/ 29 w 815"/>
                <a:gd name="T95" fmla="*/ 363 h 1460"/>
                <a:gd name="T96" fmla="*/ 99 w 815"/>
                <a:gd name="T97" fmla="*/ 262 h 1460"/>
                <a:gd name="T98" fmla="*/ 218 w 815"/>
                <a:gd name="T99" fmla="*/ 192 h 1460"/>
                <a:gd name="T100" fmla="*/ 374 w 815"/>
                <a:gd name="T101" fmla="*/ 164 h 1460"/>
                <a:gd name="T102" fmla="*/ 377 w 815"/>
                <a:gd name="T103" fmla="*/ 20 h 1460"/>
                <a:gd name="T104" fmla="*/ 403 w 815"/>
                <a:gd name="T105" fmla="*/ 0 h 1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15" h="1460">
                  <a:moveTo>
                    <a:pt x="451" y="808"/>
                  </a:moveTo>
                  <a:lnTo>
                    <a:pt x="451" y="1152"/>
                  </a:lnTo>
                  <a:lnTo>
                    <a:pt x="500" y="1147"/>
                  </a:lnTo>
                  <a:lnTo>
                    <a:pt x="542" y="1138"/>
                  </a:lnTo>
                  <a:lnTo>
                    <a:pt x="579" y="1124"/>
                  </a:lnTo>
                  <a:lnTo>
                    <a:pt x="610" y="1108"/>
                  </a:lnTo>
                  <a:lnTo>
                    <a:pt x="636" y="1087"/>
                  </a:lnTo>
                  <a:lnTo>
                    <a:pt x="656" y="1062"/>
                  </a:lnTo>
                  <a:lnTo>
                    <a:pt x="670" y="1035"/>
                  </a:lnTo>
                  <a:lnTo>
                    <a:pt x="678" y="1004"/>
                  </a:lnTo>
                  <a:lnTo>
                    <a:pt x="681" y="971"/>
                  </a:lnTo>
                  <a:lnTo>
                    <a:pt x="678" y="947"/>
                  </a:lnTo>
                  <a:lnTo>
                    <a:pt x="673" y="925"/>
                  </a:lnTo>
                  <a:lnTo>
                    <a:pt x="660" y="905"/>
                  </a:lnTo>
                  <a:lnTo>
                    <a:pt x="645" y="889"/>
                  </a:lnTo>
                  <a:lnTo>
                    <a:pt x="624" y="875"/>
                  </a:lnTo>
                  <a:lnTo>
                    <a:pt x="592" y="854"/>
                  </a:lnTo>
                  <a:lnTo>
                    <a:pt x="551" y="837"/>
                  </a:lnTo>
                  <a:lnTo>
                    <a:pt x="505" y="821"/>
                  </a:lnTo>
                  <a:lnTo>
                    <a:pt x="451" y="808"/>
                  </a:lnTo>
                  <a:close/>
                  <a:moveTo>
                    <a:pt x="384" y="288"/>
                  </a:moveTo>
                  <a:lnTo>
                    <a:pt x="335" y="298"/>
                  </a:lnTo>
                  <a:lnTo>
                    <a:pt x="292" y="310"/>
                  </a:lnTo>
                  <a:lnTo>
                    <a:pt x="252" y="326"/>
                  </a:lnTo>
                  <a:lnTo>
                    <a:pt x="220" y="347"/>
                  </a:lnTo>
                  <a:lnTo>
                    <a:pt x="190" y="375"/>
                  </a:lnTo>
                  <a:lnTo>
                    <a:pt x="169" y="405"/>
                  </a:lnTo>
                  <a:lnTo>
                    <a:pt x="158" y="436"/>
                  </a:lnTo>
                  <a:lnTo>
                    <a:pt x="153" y="471"/>
                  </a:lnTo>
                  <a:lnTo>
                    <a:pt x="156" y="498"/>
                  </a:lnTo>
                  <a:lnTo>
                    <a:pt x="163" y="521"/>
                  </a:lnTo>
                  <a:lnTo>
                    <a:pt x="174" y="541"/>
                  </a:lnTo>
                  <a:lnTo>
                    <a:pt x="190" y="559"/>
                  </a:lnTo>
                  <a:lnTo>
                    <a:pt x="211" y="577"/>
                  </a:lnTo>
                  <a:lnTo>
                    <a:pt x="243" y="597"/>
                  </a:lnTo>
                  <a:lnTo>
                    <a:pt x="283" y="613"/>
                  </a:lnTo>
                  <a:lnTo>
                    <a:pt x="329" y="629"/>
                  </a:lnTo>
                  <a:lnTo>
                    <a:pt x="384" y="644"/>
                  </a:lnTo>
                  <a:lnTo>
                    <a:pt x="384" y="288"/>
                  </a:lnTo>
                  <a:close/>
                  <a:moveTo>
                    <a:pt x="413" y="0"/>
                  </a:moveTo>
                  <a:lnTo>
                    <a:pt x="451" y="0"/>
                  </a:lnTo>
                  <a:lnTo>
                    <a:pt x="458" y="10"/>
                  </a:lnTo>
                  <a:lnTo>
                    <a:pt x="461" y="20"/>
                  </a:lnTo>
                  <a:lnTo>
                    <a:pt x="461" y="30"/>
                  </a:lnTo>
                  <a:lnTo>
                    <a:pt x="461" y="154"/>
                  </a:lnTo>
                  <a:lnTo>
                    <a:pt x="532" y="158"/>
                  </a:lnTo>
                  <a:lnTo>
                    <a:pt x="603" y="168"/>
                  </a:lnTo>
                  <a:lnTo>
                    <a:pt x="673" y="182"/>
                  </a:lnTo>
                  <a:lnTo>
                    <a:pt x="738" y="203"/>
                  </a:lnTo>
                  <a:lnTo>
                    <a:pt x="758" y="217"/>
                  </a:lnTo>
                  <a:lnTo>
                    <a:pt x="773" y="232"/>
                  </a:lnTo>
                  <a:lnTo>
                    <a:pt x="783" y="249"/>
                  </a:lnTo>
                  <a:lnTo>
                    <a:pt x="787" y="270"/>
                  </a:lnTo>
                  <a:lnTo>
                    <a:pt x="785" y="288"/>
                  </a:lnTo>
                  <a:lnTo>
                    <a:pt x="778" y="305"/>
                  </a:lnTo>
                  <a:lnTo>
                    <a:pt x="768" y="317"/>
                  </a:lnTo>
                  <a:lnTo>
                    <a:pt x="755" y="327"/>
                  </a:lnTo>
                  <a:lnTo>
                    <a:pt x="738" y="334"/>
                  </a:lnTo>
                  <a:lnTo>
                    <a:pt x="720" y="337"/>
                  </a:lnTo>
                  <a:lnTo>
                    <a:pt x="711" y="334"/>
                  </a:lnTo>
                  <a:lnTo>
                    <a:pt x="701" y="330"/>
                  </a:lnTo>
                  <a:lnTo>
                    <a:pt x="691" y="327"/>
                  </a:lnTo>
                  <a:lnTo>
                    <a:pt x="632" y="313"/>
                  </a:lnTo>
                  <a:lnTo>
                    <a:pt x="571" y="301"/>
                  </a:lnTo>
                  <a:lnTo>
                    <a:pt x="509" y="292"/>
                  </a:lnTo>
                  <a:lnTo>
                    <a:pt x="451" y="288"/>
                  </a:lnTo>
                  <a:lnTo>
                    <a:pt x="451" y="672"/>
                  </a:lnTo>
                  <a:lnTo>
                    <a:pt x="507" y="687"/>
                  </a:lnTo>
                  <a:lnTo>
                    <a:pt x="558" y="701"/>
                  </a:lnTo>
                  <a:lnTo>
                    <a:pt x="603" y="715"/>
                  </a:lnTo>
                  <a:lnTo>
                    <a:pt x="643" y="731"/>
                  </a:lnTo>
                  <a:lnTo>
                    <a:pt x="677" y="747"/>
                  </a:lnTo>
                  <a:lnTo>
                    <a:pt x="709" y="771"/>
                  </a:lnTo>
                  <a:lnTo>
                    <a:pt x="738" y="798"/>
                  </a:lnTo>
                  <a:lnTo>
                    <a:pt x="768" y="826"/>
                  </a:lnTo>
                  <a:lnTo>
                    <a:pt x="787" y="858"/>
                  </a:lnTo>
                  <a:lnTo>
                    <a:pt x="803" y="897"/>
                  </a:lnTo>
                  <a:lnTo>
                    <a:pt x="812" y="942"/>
                  </a:lnTo>
                  <a:lnTo>
                    <a:pt x="815" y="989"/>
                  </a:lnTo>
                  <a:lnTo>
                    <a:pt x="812" y="1031"/>
                  </a:lnTo>
                  <a:lnTo>
                    <a:pt x="803" y="1070"/>
                  </a:lnTo>
                  <a:lnTo>
                    <a:pt x="787" y="1106"/>
                  </a:lnTo>
                  <a:lnTo>
                    <a:pt x="768" y="1143"/>
                  </a:lnTo>
                  <a:lnTo>
                    <a:pt x="744" y="1172"/>
                  </a:lnTo>
                  <a:lnTo>
                    <a:pt x="716" y="1200"/>
                  </a:lnTo>
                  <a:lnTo>
                    <a:pt x="683" y="1225"/>
                  </a:lnTo>
                  <a:lnTo>
                    <a:pt x="643" y="1249"/>
                  </a:lnTo>
                  <a:lnTo>
                    <a:pt x="603" y="1268"/>
                  </a:lnTo>
                  <a:lnTo>
                    <a:pt x="558" y="1284"/>
                  </a:lnTo>
                  <a:lnTo>
                    <a:pt x="507" y="1293"/>
                  </a:lnTo>
                  <a:lnTo>
                    <a:pt x="451" y="1296"/>
                  </a:lnTo>
                  <a:lnTo>
                    <a:pt x="451" y="1422"/>
                  </a:lnTo>
                  <a:lnTo>
                    <a:pt x="451" y="1430"/>
                  </a:lnTo>
                  <a:lnTo>
                    <a:pt x="448" y="1440"/>
                  </a:lnTo>
                  <a:lnTo>
                    <a:pt x="441" y="1450"/>
                  </a:lnTo>
                  <a:lnTo>
                    <a:pt x="431" y="1457"/>
                  </a:lnTo>
                  <a:lnTo>
                    <a:pt x="423" y="1460"/>
                  </a:lnTo>
                  <a:lnTo>
                    <a:pt x="413" y="1460"/>
                  </a:lnTo>
                  <a:lnTo>
                    <a:pt x="403" y="1460"/>
                  </a:lnTo>
                  <a:lnTo>
                    <a:pt x="394" y="1457"/>
                  </a:lnTo>
                  <a:lnTo>
                    <a:pt x="384" y="1450"/>
                  </a:lnTo>
                  <a:lnTo>
                    <a:pt x="377" y="1440"/>
                  </a:lnTo>
                  <a:lnTo>
                    <a:pt x="374" y="1430"/>
                  </a:lnTo>
                  <a:lnTo>
                    <a:pt x="374" y="1422"/>
                  </a:lnTo>
                  <a:lnTo>
                    <a:pt x="374" y="1296"/>
                  </a:lnTo>
                  <a:lnTo>
                    <a:pt x="306" y="1289"/>
                  </a:lnTo>
                  <a:lnTo>
                    <a:pt x="237" y="1279"/>
                  </a:lnTo>
                  <a:lnTo>
                    <a:pt x="169" y="1264"/>
                  </a:lnTo>
                  <a:lnTo>
                    <a:pt x="103" y="1246"/>
                  </a:lnTo>
                  <a:lnTo>
                    <a:pt x="39" y="1219"/>
                  </a:lnTo>
                  <a:lnTo>
                    <a:pt x="10" y="1192"/>
                  </a:lnTo>
                  <a:lnTo>
                    <a:pt x="4" y="1182"/>
                  </a:lnTo>
                  <a:lnTo>
                    <a:pt x="1" y="1172"/>
                  </a:lnTo>
                  <a:lnTo>
                    <a:pt x="0" y="1161"/>
                  </a:lnTo>
                  <a:lnTo>
                    <a:pt x="0" y="1152"/>
                  </a:lnTo>
                  <a:lnTo>
                    <a:pt x="3" y="1134"/>
                  </a:lnTo>
                  <a:lnTo>
                    <a:pt x="10" y="1118"/>
                  </a:lnTo>
                  <a:lnTo>
                    <a:pt x="19" y="1105"/>
                  </a:lnTo>
                  <a:lnTo>
                    <a:pt x="32" y="1095"/>
                  </a:lnTo>
                  <a:lnTo>
                    <a:pt x="49" y="1088"/>
                  </a:lnTo>
                  <a:lnTo>
                    <a:pt x="67" y="1085"/>
                  </a:lnTo>
                  <a:lnTo>
                    <a:pt x="77" y="1088"/>
                  </a:lnTo>
                  <a:lnTo>
                    <a:pt x="86" y="1092"/>
                  </a:lnTo>
                  <a:lnTo>
                    <a:pt x="96" y="1095"/>
                  </a:lnTo>
                  <a:lnTo>
                    <a:pt x="162" y="1120"/>
                  </a:lnTo>
                  <a:lnTo>
                    <a:pt x="232" y="1138"/>
                  </a:lnTo>
                  <a:lnTo>
                    <a:pt x="303" y="1150"/>
                  </a:lnTo>
                  <a:lnTo>
                    <a:pt x="374" y="1152"/>
                  </a:lnTo>
                  <a:lnTo>
                    <a:pt x="374" y="788"/>
                  </a:lnTo>
                  <a:lnTo>
                    <a:pt x="318" y="774"/>
                  </a:lnTo>
                  <a:lnTo>
                    <a:pt x="268" y="759"/>
                  </a:lnTo>
                  <a:lnTo>
                    <a:pt x="222" y="745"/>
                  </a:lnTo>
                  <a:lnTo>
                    <a:pt x="183" y="731"/>
                  </a:lnTo>
                  <a:lnTo>
                    <a:pt x="137" y="701"/>
                  </a:lnTo>
                  <a:lnTo>
                    <a:pt x="96" y="669"/>
                  </a:lnTo>
                  <a:lnTo>
                    <a:pt x="57" y="634"/>
                  </a:lnTo>
                  <a:lnTo>
                    <a:pt x="42" y="611"/>
                  </a:lnTo>
                  <a:lnTo>
                    <a:pt x="28" y="583"/>
                  </a:lnTo>
                  <a:lnTo>
                    <a:pt x="18" y="552"/>
                  </a:lnTo>
                  <a:lnTo>
                    <a:pt x="11" y="518"/>
                  </a:lnTo>
                  <a:lnTo>
                    <a:pt x="10" y="481"/>
                  </a:lnTo>
                  <a:lnTo>
                    <a:pt x="11" y="439"/>
                  </a:lnTo>
                  <a:lnTo>
                    <a:pt x="18" y="400"/>
                  </a:lnTo>
                  <a:lnTo>
                    <a:pt x="29" y="363"/>
                  </a:lnTo>
                  <a:lnTo>
                    <a:pt x="47" y="327"/>
                  </a:lnTo>
                  <a:lnTo>
                    <a:pt x="71" y="292"/>
                  </a:lnTo>
                  <a:lnTo>
                    <a:pt x="99" y="262"/>
                  </a:lnTo>
                  <a:lnTo>
                    <a:pt x="132" y="235"/>
                  </a:lnTo>
                  <a:lnTo>
                    <a:pt x="173" y="211"/>
                  </a:lnTo>
                  <a:lnTo>
                    <a:pt x="218" y="192"/>
                  </a:lnTo>
                  <a:lnTo>
                    <a:pt x="266" y="176"/>
                  </a:lnTo>
                  <a:lnTo>
                    <a:pt x="318" y="167"/>
                  </a:lnTo>
                  <a:lnTo>
                    <a:pt x="374" y="164"/>
                  </a:lnTo>
                  <a:lnTo>
                    <a:pt x="374" y="40"/>
                  </a:lnTo>
                  <a:lnTo>
                    <a:pt x="374" y="30"/>
                  </a:lnTo>
                  <a:lnTo>
                    <a:pt x="377" y="20"/>
                  </a:lnTo>
                  <a:lnTo>
                    <a:pt x="384" y="10"/>
                  </a:lnTo>
                  <a:lnTo>
                    <a:pt x="394" y="3"/>
                  </a:lnTo>
                  <a:lnTo>
                    <a:pt x="403" y="0"/>
                  </a:lnTo>
                  <a:lnTo>
                    <a:pt x="413"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61" name="Freeform 8"/>
            <p:cNvSpPr>
              <a:spLocks noEditPoints="1"/>
            </p:cNvSpPr>
            <p:nvPr/>
          </p:nvSpPr>
          <p:spPr bwMode="auto">
            <a:xfrm>
              <a:off x="2746375" y="3302001"/>
              <a:ext cx="3602038" cy="1443038"/>
            </a:xfrm>
            <a:custGeom>
              <a:avLst/>
              <a:gdLst>
                <a:gd name="T0" fmla="*/ 631 w 4538"/>
                <a:gd name="T1" fmla="*/ 1491 h 1818"/>
                <a:gd name="T2" fmla="*/ 726 w 4538"/>
                <a:gd name="T3" fmla="*/ 1440 h 1818"/>
                <a:gd name="T4" fmla="*/ 1438 w 4538"/>
                <a:gd name="T5" fmla="*/ 190 h 1818"/>
                <a:gd name="T6" fmla="*/ 525 w 4538"/>
                <a:gd name="T7" fmla="*/ 512 h 1818"/>
                <a:gd name="T8" fmla="*/ 965 w 4538"/>
                <a:gd name="T9" fmla="*/ 1304 h 1818"/>
                <a:gd name="T10" fmla="*/ 1014 w 4538"/>
                <a:gd name="T11" fmla="*/ 1278 h 1818"/>
                <a:gd name="T12" fmla="*/ 1037 w 4538"/>
                <a:gd name="T13" fmla="*/ 1265 h 1818"/>
                <a:gd name="T14" fmla="*/ 1072 w 4538"/>
                <a:gd name="T15" fmla="*/ 1261 h 1818"/>
                <a:gd name="T16" fmla="*/ 2495 w 4538"/>
                <a:gd name="T17" fmla="*/ 1639 h 1818"/>
                <a:gd name="T18" fmla="*/ 2599 w 4538"/>
                <a:gd name="T19" fmla="*/ 1617 h 1818"/>
                <a:gd name="T20" fmla="*/ 4351 w 4538"/>
                <a:gd name="T21" fmla="*/ 510 h 1818"/>
                <a:gd name="T22" fmla="*/ 4333 w 4538"/>
                <a:gd name="T23" fmla="*/ 468 h 1818"/>
                <a:gd name="T24" fmla="*/ 4298 w 4538"/>
                <a:gd name="T25" fmla="*/ 465 h 1818"/>
                <a:gd name="T26" fmla="*/ 2515 w 4538"/>
                <a:gd name="T27" fmla="*/ 1185 h 1818"/>
                <a:gd name="T28" fmla="*/ 2465 w 4538"/>
                <a:gd name="T29" fmla="*/ 1174 h 1818"/>
                <a:gd name="T30" fmla="*/ 1378 w 4538"/>
                <a:gd name="T31" fmla="*/ 571 h 1818"/>
                <a:gd name="T32" fmla="*/ 1364 w 4538"/>
                <a:gd name="T33" fmla="*/ 507 h 1818"/>
                <a:gd name="T34" fmla="*/ 1387 w 4538"/>
                <a:gd name="T35" fmla="*/ 450 h 1818"/>
                <a:gd name="T36" fmla="*/ 1435 w 4538"/>
                <a:gd name="T37" fmla="*/ 424 h 1818"/>
                <a:gd name="T38" fmla="*/ 2445 w 4538"/>
                <a:gd name="T39" fmla="*/ 676 h 1818"/>
                <a:gd name="T40" fmla="*/ 2490 w 4538"/>
                <a:gd name="T41" fmla="*/ 670 h 1818"/>
                <a:gd name="T42" fmla="*/ 2513 w 4538"/>
                <a:gd name="T43" fmla="*/ 637 h 1818"/>
                <a:gd name="T44" fmla="*/ 2509 w 4538"/>
                <a:gd name="T45" fmla="*/ 599 h 1818"/>
                <a:gd name="T46" fmla="*/ 1476 w 4538"/>
                <a:gd name="T47" fmla="*/ 195 h 1818"/>
                <a:gd name="T48" fmla="*/ 1427 w 4538"/>
                <a:gd name="T49" fmla="*/ 0 h 1818"/>
                <a:gd name="T50" fmla="*/ 1543 w 4538"/>
                <a:gd name="T51" fmla="*/ 13 h 1818"/>
                <a:gd name="T52" fmla="*/ 2620 w 4538"/>
                <a:gd name="T53" fmla="*/ 450 h 1818"/>
                <a:gd name="T54" fmla="*/ 2685 w 4538"/>
                <a:gd name="T55" fmla="*/ 543 h 1818"/>
                <a:gd name="T56" fmla="*/ 2702 w 4538"/>
                <a:gd name="T57" fmla="*/ 656 h 1818"/>
                <a:gd name="T58" fmla="*/ 2666 w 4538"/>
                <a:gd name="T59" fmla="*/ 764 h 1818"/>
                <a:gd name="T60" fmla="*/ 2587 w 4538"/>
                <a:gd name="T61" fmla="*/ 839 h 1818"/>
                <a:gd name="T62" fmla="*/ 2483 w 4538"/>
                <a:gd name="T63" fmla="*/ 873 h 1818"/>
                <a:gd name="T64" fmla="*/ 2177 w 4538"/>
                <a:gd name="T65" fmla="*/ 810 h 1818"/>
                <a:gd name="T66" fmla="*/ 4260 w 4538"/>
                <a:gd name="T67" fmla="*/ 286 h 1818"/>
                <a:gd name="T68" fmla="*/ 4318 w 4538"/>
                <a:gd name="T69" fmla="*/ 282 h 1818"/>
                <a:gd name="T70" fmla="*/ 4414 w 4538"/>
                <a:gd name="T71" fmla="*/ 303 h 1818"/>
                <a:gd name="T72" fmla="*/ 4491 w 4538"/>
                <a:gd name="T73" fmla="*/ 360 h 1818"/>
                <a:gd name="T74" fmla="*/ 4534 w 4538"/>
                <a:gd name="T75" fmla="*/ 454 h 1818"/>
                <a:gd name="T76" fmla="*/ 4533 w 4538"/>
                <a:gd name="T77" fmla="*/ 554 h 1818"/>
                <a:gd name="T78" fmla="*/ 4487 w 4538"/>
                <a:gd name="T79" fmla="*/ 642 h 1818"/>
                <a:gd name="T80" fmla="*/ 2685 w 4538"/>
                <a:gd name="T81" fmla="*/ 1771 h 1818"/>
                <a:gd name="T82" fmla="*/ 2553 w 4538"/>
                <a:gd name="T83" fmla="*/ 1815 h 1818"/>
                <a:gd name="T84" fmla="*/ 2467 w 4538"/>
                <a:gd name="T85" fmla="*/ 1818 h 1818"/>
                <a:gd name="T86" fmla="*/ 1082 w 4538"/>
                <a:gd name="T87" fmla="*/ 1444 h 1818"/>
                <a:gd name="T88" fmla="*/ 993 w 4538"/>
                <a:gd name="T89" fmla="*/ 1495 h 1818"/>
                <a:gd name="T90" fmla="*/ 866 w 4538"/>
                <a:gd name="T91" fmla="*/ 1567 h 1818"/>
                <a:gd name="T92" fmla="*/ 723 w 4538"/>
                <a:gd name="T93" fmla="*/ 1643 h 1818"/>
                <a:gd name="T94" fmla="*/ 612 w 4538"/>
                <a:gd name="T95" fmla="*/ 1703 h 1818"/>
                <a:gd name="T96" fmla="*/ 554 w 4538"/>
                <a:gd name="T97" fmla="*/ 1703 h 1818"/>
                <a:gd name="T98" fmla="*/ 505 w 4538"/>
                <a:gd name="T99" fmla="*/ 1669 h 1818"/>
                <a:gd name="T100" fmla="*/ 1 w 4538"/>
                <a:gd name="T101" fmla="*/ 588 h 1818"/>
                <a:gd name="T102" fmla="*/ 1 w 4538"/>
                <a:gd name="T103" fmla="*/ 551 h 1818"/>
                <a:gd name="T104" fmla="*/ 29 w 4538"/>
                <a:gd name="T105" fmla="*/ 504 h 1818"/>
                <a:gd name="T106" fmla="*/ 1342 w 4538"/>
                <a:gd name="T107" fmla="*/ 13 h 1818"/>
                <a:gd name="T108" fmla="*/ 1427 w 4538"/>
                <a:gd name="T109" fmla="*/ 0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538" h="1818">
                  <a:moveTo>
                    <a:pt x="353" y="579"/>
                  </a:moveTo>
                  <a:lnTo>
                    <a:pt x="228" y="628"/>
                  </a:lnTo>
                  <a:lnTo>
                    <a:pt x="631" y="1491"/>
                  </a:lnTo>
                  <a:lnTo>
                    <a:pt x="662" y="1472"/>
                  </a:lnTo>
                  <a:lnTo>
                    <a:pt x="694" y="1455"/>
                  </a:lnTo>
                  <a:lnTo>
                    <a:pt x="726" y="1440"/>
                  </a:lnTo>
                  <a:lnTo>
                    <a:pt x="755" y="1424"/>
                  </a:lnTo>
                  <a:lnTo>
                    <a:pt x="353" y="579"/>
                  </a:lnTo>
                  <a:close/>
                  <a:moveTo>
                    <a:pt x="1438" y="190"/>
                  </a:moveTo>
                  <a:lnTo>
                    <a:pt x="1419" y="195"/>
                  </a:lnTo>
                  <a:lnTo>
                    <a:pt x="1409" y="195"/>
                  </a:lnTo>
                  <a:lnTo>
                    <a:pt x="525" y="512"/>
                  </a:lnTo>
                  <a:lnTo>
                    <a:pt x="919" y="1328"/>
                  </a:lnTo>
                  <a:lnTo>
                    <a:pt x="943" y="1317"/>
                  </a:lnTo>
                  <a:lnTo>
                    <a:pt x="965" y="1304"/>
                  </a:lnTo>
                  <a:lnTo>
                    <a:pt x="984" y="1293"/>
                  </a:lnTo>
                  <a:lnTo>
                    <a:pt x="1001" y="1285"/>
                  </a:lnTo>
                  <a:lnTo>
                    <a:pt x="1014" y="1278"/>
                  </a:lnTo>
                  <a:lnTo>
                    <a:pt x="1022" y="1272"/>
                  </a:lnTo>
                  <a:lnTo>
                    <a:pt x="1025" y="1271"/>
                  </a:lnTo>
                  <a:lnTo>
                    <a:pt x="1037" y="1265"/>
                  </a:lnTo>
                  <a:lnTo>
                    <a:pt x="1049" y="1262"/>
                  </a:lnTo>
                  <a:lnTo>
                    <a:pt x="1060" y="1261"/>
                  </a:lnTo>
                  <a:lnTo>
                    <a:pt x="1072" y="1261"/>
                  </a:lnTo>
                  <a:lnTo>
                    <a:pt x="1102" y="1261"/>
                  </a:lnTo>
                  <a:lnTo>
                    <a:pt x="2465" y="1635"/>
                  </a:lnTo>
                  <a:lnTo>
                    <a:pt x="2495" y="1639"/>
                  </a:lnTo>
                  <a:lnTo>
                    <a:pt x="2529" y="1636"/>
                  </a:lnTo>
                  <a:lnTo>
                    <a:pt x="2564" y="1629"/>
                  </a:lnTo>
                  <a:lnTo>
                    <a:pt x="2599" y="1617"/>
                  </a:lnTo>
                  <a:lnTo>
                    <a:pt x="4337" y="532"/>
                  </a:lnTo>
                  <a:lnTo>
                    <a:pt x="4348" y="522"/>
                  </a:lnTo>
                  <a:lnTo>
                    <a:pt x="4351" y="510"/>
                  </a:lnTo>
                  <a:lnTo>
                    <a:pt x="4348" y="494"/>
                  </a:lnTo>
                  <a:lnTo>
                    <a:pt x="4337" y="475"/>
                  </a:lnTo>
                  <a:lnTo>
                    <a:pt x="4333" y="468"/>
                  </a:lnTo>
                  <a:lnTo>
                    <a:pt x="4325" y="462"/>
                  </a:lnTo>
                  <a:lnTo>
                    <a:pt x="4312" y="461"/>
                  </a:lnTo>
                  <a:lnTo>
                    <a:pt x="4298" y="465"/>
                  </a:lnTo>
                  <a:lnTo>
                    <a:pt x="2541" y="1174"/>
                  </a:lnTo>
                  <a:lnTo>
                    <a:pt x="2529" y="1183"/>
                  </a:lnTo>
                  <a:lnTo>
                    <a:pt x="2515" y="1185"/>
                  </a:lnTo>
                  <a:lnTo>
                    <a:pt x="2498" y="1184"/>
                  </a:lnTo>
                  <a:lnTo>
                    <a:pt x="2481" y="1180"/>
                  </a:lnTo>
                  <a:lnTo>
                    <a:pt x="2465" y="1174"/>
                  </a:lnTo>
                  <a:lnTo>
                    <a:pt x="1409" y="599"/>
                  </a:lnTo>
                  <a:lnTo>
                    <a:pt x="1391" y="586"/>
                  </a:lnTo>
                  <a:lnTo>
                    <a:pt x="1378" y="571"/>
                  </a:lnTo>
                  <a:lnTo>
                    <a:pt x="1368" y="551"/>
                  </a:lnTo>
                  <a:lnTo>
                    <a:pt x="1363" y="531"/>
                  </a:lnTo>
                  <a:lnTo>
                    <a:pt x="1364" y="507"/>
                  </a:lnTo>
                  <a:lnTo>
                    <a:pt x="1370" y="483"/>
                  </a:lnTo>
                  <a:lnTo>
                    <a:pt x="1377" y="465"/>
                  </a:lnTo>
                  <a:lnTo>
                    <a:pt x="1387" y="450"/>
                  </a:lnTo>
                  <a:lnTo>
                    <a:pt x="1401" y="438"/>
                  </a:lnTo>
                  <a:lnTo>
                    <a:pt x="1417" y="430"/>
                  </a:lnTo>
                  <a:lnTo>
                    <a:pt x="1435" y="424"/>
                  </a:lnTo>
                  <a:lnTo>
                    <a:pt x="1455" y="423"/>
                  </a:lnTo>
                  <a:lnTo>
                    <a:pt x="1476" y="426"/>
                  </a:lnTo>
                  <a:lnTo>
                    <a:pt x="2445" y="676"/>
                  </a:lnTo>
                  <a:lnTo>
                    <a:pt x="2463" y="679"/>
                  </a:lnTo>
                  <a:lnTo>
                    <a:pt x="2479" y="676"/>
                  </a:lnTo>
                  <a:lnTo>
                    <a:pt x="2490" y="670"/>
                  </a:lnTo>
                  <a:lnTo>
                    <a:pt x="2499" y="662"/>
                  </a:lnTo>
                  <a:lnTo>
                    <a:pt x="2506" y="651"/>
                  </a:lnTo>
                  <a:lnTo>
                    <a:pt x="2513" y="637"/>
                  </a:lnTo>
                  <a:lnTo>
                    <a:pt x="2516" y="624"/>
                  </a:lnTo>
                  <a:lnTo>
                    <a:pt x="2515" y="612"/>
                  </a:lnTo>
                  <a:lnTo>
                    <a:pt x="2509" y="599"/>
                  </a:lnTo>
                  <a:lnTo>
                    <a:pt x="2499" y="588"/>
                  </a:lnTo>
                  <a:lnTo>
                    <a:pt x="2484" y="579"/>
                  </a:lnTo>
                  <a:lnTo>
                    <a:pt x="1476" y="195"/>
                  </a:lnTo>
                  <a:lnTo>
                    <a:pt x="1456" y="190"/>
                  </a:lnTo>
                  <a:lnTo>
                    <a:pt x="1438" y="190"/>
                  </a:lnTo>
                  <a:close/>
                  <a:moveTo>
                    <a:pt x="1427" y="0"/>
                  </a:moveTo>
                  <a:lnTo>
                    <a:pt x="1468" y="0"/>
                  </a:lnTo>
                  <a:lnTo>
                    <a:pt x="1507" y="4"/>
                  </a:lnTo>
                  <a:lnTo>
                    <a:pt x="1543" y="13"/>
                  </a:lnTo>
                  <a:lnTo>
                    <a:pt x="2551" y="406"/>
                  </a:lnTo>
                  <a:lnTo>
                    <a:pt x="2587" y="426"/>
                  </a:lnTo>
                  <a:lnTo>
                    <a:pt x="2620" y="450"/>
                  </a:lnTo>
                  <a:lnTo>
                    <a:pt x="2646" y="477"/>
                  </a:lnTo>
                  <a:lnTo>
                    <a:pt x="2668" y="508"/>
                  </a:lnTo>
                  <a:lnTo>
                    <a:pt x="2685" y="543"/>
                  </a:lnTo>
                  <a:lnTo>
                    <a:pt x="2696" y="579"/>
                  </a:lnTo>
                  <a:lnTo>
                    <a:pt x="2702" y="617"/>
                  </a:lnTo>
                  <a:lnTo>
                    <a:pt x="2702" y="656"/>
                  </a:lnTo>
                  <a:lnTo>
                    <a:pt x="2695" y="695"/>
                  </a:lnTo>
                  <a:lnTo>
                    <a:pt x="2684" y="730"/>
                  </a:lnTo>
                  <a:lnTo>
                    <a:pt x="2666" y="764"/>
                  </a:lnTo>
                  <a:lnTo>
                    <a:pt x="2643" y="793"/>
                  </a:lnTo>
                  <a:lnTo>
                    <a:pt x="2617" y="818"/>
                  </a:lnTo>
                  <a:lnTo>
                    <a:pt x="2587" y="839"/>
                  </a:lnTo>
                  <a:lnTo>
                    <a:pt x="2554" y="855"/>
                  </a:lnTo>
                  <a:lnTo>
                    <a:pt x="2519" y="867"/>
                  </a:lnTo>
                  <a:lnTo>
                    <a:pt x="2483" y="873"/>
                  </a:lnTo>
                  <a:lnTo>
                    <a:pt x="2445" y="873"/>
                  </a:lnTo>
                  <a:lnTo>
                    <a:pt x="2407" y="867"/>
                  </a:lnTo>
                  <a:lnTo>
                    <a:pt x="2177" y="810"/>
                  </a:lnTo>
                  <a:lnTo>
                    <a:pt x="2513" y="983"/>
                  </a:lnTo>
                  <a:lnTo>
                    <a:pt x="4241" y="292"/>
                  </a:lnTo>
                  <a:lnTo>
                    <a:pt x="4260" y="286"/>
                  </a:lnTo>
                  <a:lnTo>
                    <a:pt x="4280" y="283"/>
                  </a:lnTo>
                  <a:lnTo>
                    <a:pt x="4298" y="282"/>
                  </a:lnTo>
                  <a:lnTo>
                    <a:pt x="4318" y="282"/>
                  </a:lnTo>
                  <a:lnTo>
                    <a:pt x="4351" y="285"/>
                  </a:lnTo>
                  <a:lnTo>
                    <a:pt x="4383" y="292"/>
                  </a:lnTo>
                  <a:lnTo>
                    <a:pt x="4414" y="303"/>
                  </a:lnTo>
                  <a:lnTo>
                    <a:pt x="4442" y="318"/>
                  </a:lnTo>
                  <a:lnTo>
                    <a:pt x="4468" y="338"/>
                  </a:lnTo>
                  <a:lnTo>
                    <a:pt x="4491" y="360"/>
                  </a:lnTo>
                  <a:lnTo>
                    <a:pt x="4510" y="388"/>
                  </a:lnTo>
                  <a:lnTo>
                    <a:pt x="4524" y="420"/>
                  </a:lnTo>
                  <a:lnTo>
                    <a:pt x="4534" y="454"/>
                  </a:lnTo>
                  <a:lnTo>
                    <a:pt x="4538" y="487"/>
                  </a:lnTo>
                  <a:lnTo>
                    <a:pt x="4538" y="521"/>
                  </a:lnTo>
                  <a:lnTo>
                    <a:pt x="4533" y="554"/>
                  </a:lnTo>
                  <a:lnTo>
                    <a:pt x="4521" y="586"/>
                  </a:lnTo>
                  <a:lnTo>
                    <a:pt x="4507" y="616"/>
                  </a:lnTo>
                  <a:lnTo>
                    <a:pt x="4487" y="642"/>
                  </a:lnTo>
                  <a:lnTo>
                    <a:pt x="4463" y="666"/>
                  </a:lnTo>
                  <a:lnTo>
                    <a:pt x="4433" y="686"/>
                  </a:lnTo>
                  <a:lnTo>
                    <a:pt x="2685" y="1771"/>
                  </a:lnTo>
                  <a:lnTo>
                    <a:pt x="2642" y="1790"/>
                  </a:lnTo>
                  <a:lnTo>
                    <a:pt x="2599" y="1805"/>
                  </a:lnTo>
                  <a:lnTo>
                    <a:pt x="2553" y="1815"/>
                  </a:lnTo>
                  <a:lnTo>
                    <a:pt x="2504" y="1818"/>
                  </a:lnTo>
                  <a:lnTo>
                    <a:pt x="2499" y="1818"/>
                  </a:lnTo>
                  <a:lnTo>
                    <a:pt x="2467" y="1818"/>
                  </a:lnTo>
                  <a:lnTo>
                    <a:pt x="2437" y="1815"/>
                  </a:lnTo>
                  <a:lnTo>
                    <a:pt x="2407" y="1808"/>
                  </a:lnTo>
                  <a:lnTo>
                    <a:pt x="1082" y="1444"/>
                  </a:lnTo>
                  <a:lnTo>
                    <a:pt x="1058" y="1458"/>
                  </a:lnTo>
                  <a:lnTo>
                    <a:pt x="1028" y="1476"/>
                  </a:lnTo>
                  <a:lnTo>
                    <a:pt x="993" y="1495"/>
                  </a:lnTo>
                  <a:lnTo>
                    <a:pt x="954" y="1518"/>
                  </a:lnTo>
                  <a:lnTo>
                    <a:pt x="912" y="1542"/>
                  </a:lnTo>
                  <a:lnTo>
                    <a:pt x="866" y="1567"/>
                  </a:lnTo>
                  <a:lnTo>
                    <a:pt x="820" y="1592"/>
                  </a:lnTo>
                  <a:lnTo>
                    <a:pt x="772" y="1618"/>
                  </a:lnTo>
                  <a:lnTo>
                    <a:pt x="723" y="1643"/>
                  </a:lnTo>
                  <a:lnTo>
                    <a:pt x="677" y="1669"/>
                  </a:lnTo>
                  <a:lnTo>
                    <a:pt x="631" y="1694"/>
                  </a:lnTo>
                  <a:lnTo>
                    <a:pt x="612" y="1703"/>
                  </a:lnTo>
                  <a:lnTo>
                    <a:pt x="593" y="1709"/>
                  </a:lnTo>
                  <a:lnTo>
                    <a:pt x="574" y="1708"/>
                  </a:lnTo>
                  <a:lnTo>
                    <a:pt x="554" y="1703"/>
                  </a:lnTo>
                  <a:lnTo>
                    <a:pt x="535" y="1694"/>
                  </a:lnTo>
                  <a:lnTo>
                    <a:pt x="518" y="1683"/>
                  </a:lnTo>
                  <a:lnTo>
                    <a:pt x="505" y="1669"/>
                  </a:lnTo>
                  <a:lnTo>
                    <a:pt x="497" y="1655"/>
                  </a:lnTo>
                  <a:lnTo>
                    <a:pt x="7" y="609"/>
                  </a:lnTo>
                  <a:lnTo>
                    <a:pt x="1" y="588"/>
                  </a:lnTo>
                  <a:lnTo>
                    <a:pt x="0" y="570"/>
                  </a:lnTo>
                  <a:lnTo>
                    <a:pt x="0" y="570"/>
                  </a:lnTo>
                  <a:lnTo>
                    <a:pt x="1" y="551"/>
                  </a:lnTo>
                  <a:lnTo>
                    <a:pt x="7" y="532"/>
                  </a:lnTo>
                  <a:lnTo>
                    <a:pt x="17" y="518"/>
                  </a:lnTo>
                  <a:lnTo>
                    <a:pt x="29" y="504"/>
                  </a:lnTo>
                  <a:lnTo>
                    <a:pt x="45" y="493"/>
                  </a:lnTo>
                  <a:lnTo>
                    <a:pt x="64" y="483"/>
                  </a:lnTo>
                  <a:lnTo>
                    <a:pt x="1342" y="13"/>
                  </a:lnTo>
                  <a:lnTo>
                    <a:pt x="1352" y="13"/>
                  </a:lnTo>
                  <a:lnTo>
                    <a:pt x="1388" y="4"/>
                  </a:lnTo>
                  <a:lnTo>
                    <a:pt x="1427"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grpSp>
      <p:grpSp>
        <p:nvGrpSpPr>
          <p:cNvPr id="62" name="Group 61"/>
          <p:cNvGrpSpPr>
            <a:grpSpLocks noChangeAspect="1"/>
          </p:cNvGrpSpPr>
          <p:nvPr/>
        </p:nvGrpSpPr>
        <p:grpSpPr>
          <a:xfrm>
            <a:off x="9262714" y="2733565"/>
            <a:ext cx="425554" cy="425555"/>
            <a:chOff x="2651125" y="1120775"/>
            <a:chExt cx="3657600" cy="3657601"/>
          </a:xfrm>
          <a:solidFill>
            <a:schemeClr val="tx1"/>
          </a:solidFill>
        </p:grpSpPr>
        <p:sp>
          <p:nvSpPr>
            <p:cNvPr id="63" name="Freeform 6"/>
            <p:cNvSpPr>
              <a:spLocks noEditPoints="1"/>
            </p:cNvSpPr>
            <p:nvPr/>
          </p:nvSpPr>
          <p:spPr bwMode="auto">
            <a:xfrm>
              <a:off x="2651125" y="2309813"/>
              <a:ext cx="3657600" cy="2468563"/>
            </a:xfrm>
            <a:custGeom>
              <a:avLst/>
              <a:gdLst>
                <a:gd name="T0" fmla="*/ 2631 w 4608"/>
                <a:gd name="T1" fmla="*/ 2919 h 3110"/>
                <a:gd name="T2" fmla="*/ 3082 w 4608"/>
                <a:gd name="T3" fmla="*/ 1478 h 3110"/>
                <a:gd name="T4" fmla="*/ 422 w 4608"/>
                <a:gd name="T5" fmla="*/ 1430 h 3110"/>
                <a:gd name="T6" fmla="*/ 874 w 4608"/>
                <a:gd name="T7" fmla="*/ 2919 h 3110"/>
                <a:gd name="T8" fmla="*/ 422 w 4608"/>
                <a:gd name="T9" fmla="*/ 1430 h 3110"/>
                <a:gd name="T10" fmla="*/ 3734 w 4608"/>
                <a:gd name="T11" fmla="*/ 2919 h 3110"/>
                <a:gd name="T12" fmla="*/ 4185 w 4608"/>
                <a:gd name="T13" fmla="*/ 633 h 3110"/>
                <a:gd name="T14" fmla="*/ 1526 w 4608"/>
                <a:gd name="T15" fmla="*/ 192 h 3110"/>
                <a:gd name="T16" fmla="*/ 1977 w 4608"/>
                <a:gd name="T17" fmla="*/ 2919 h 3110"/>
                <a:gd name="T18" fmla="*/ 1526 w 4608"/>
                <a:gd name="T19" fmla="*/ 192 h 3110"/>
                <a:gd name="T20" fmla="*/ 2064 w 4608"/>
                <a:gd name="T21" fmla="*/ 0 h 3110"/>
                <a:gd name="T22" fmla="*/ 2109 w 4608"/>
                <a:gd name="T23" fmla="*/ 10 h 3110"/>
                <a:gd name="T24" fmla="*/ 2141 w 4608"/>
                <a:gd name="T25" fmla="*/ 38 h 3110"/>
                <a:gd name="T26" fmla="*/ 2157 w 4608"/>
                <a:gd name="T27" fmla="*/ 76 h 3110"/>
                <a:gd name="T28" fmla="*/ 2160 w 4608"/>
                <a:gd name="T29" fmla="*/ 2919 h 3110"/>
                <a:gd name="T30" fmla="*/ 2428 w 4608"/>
                <a:gd name="T31" fmla="*/ 1383 h 3110"/>
                <a:gd name="T32" fmla="*/ 2439 w 4608"/>
                <a:gd name="T33" fmla="*/ 1338 h 3110"/>
                <a:gd name="T34" fmla="*/ 2467 w 4608"/>
                <a:gd name="T35" fmla="*/ 1306 h 3110"/>
                <a:gd name="T36" fmla="*/ 2504 w 4608"/>
                <a:gd name="T37" fmla="*/ 1288 h 3110"/>
                <a:gd name="T38" fmla="*/ 3168 w 4608"/>
                <a:gd name="T39" fmla="*/ 1286 h 3110"/>
                <a:gd name="T40" fmla="*/ 3212 w 4608"/>
                <a:gd name="T41" fmla="*/ 1296 h 3110"/>
                <a:gd name="T42" fmla="*/ 3244 w 4608"/>
                <a:gd name="T43" fmla="*/ 1324 h 3110"/>
                <a:gd name="T44" fmla="*/ 3262 w 4608"/>
                <a:gd name="T45" fmla="*/ 1362 h 3110"/>
                <a:gd name="T46" fmla="*/ 3265 w 4608"/>
                <a:gd name="T47" fmla="*/ 2919 h 3110"/>
                <a:gd name="T48" fmla="*/ 3533 w 4608"/>
                <a:gd name="T49" fmla="*/ 538 h 3110"/>
                <a:gd name="T50" fmla="*/ 3544 w 4608"/>
                <a:gd name="T51" fmla="*/ 493 h 3110"/>
                <a:gd name="T52" fmla="*/ 3571 w 4608"/>
                <a:gd name="T53" fmla="*/ 461 h 3110"/>
                <a:gd name="T54" fmla="*/ 3608 w 4608"/>
                <a:gd name="T55" fmla="*/ 443 h 3110"/>
                <a:gd name="T56" fmla="*/ 4271 w 4608"/>
                <a:gd name="T57" fmla="*/ 442 h 3110"/>
                <a:gd name="T58" fmla="*/ 4316 w 4608"/>
                <a:gd name="T59" fmla="*/ 451 h 3110"/>
                <a:gd name="T60" fmla="*/ 4348 w 4608"/>
                <a:gd name="T61" fmla="*/ 479 h 3110"/>
                <a:gd name="T62" fmla="*/ 4365 w 4608"/>
                <a:gd name="T63" fmla="*/ 517 h 3110"/>
                <a:gd name="T64" fmla="*/ 4368 w 4608"/>
                <a:gd name="T65" fmla="*/ 2919 h 3110"/>
                <a:gd name="T66" fmla="*/ 4535 w 4608"/>
                <a:gd name="T67" fmla="*/ 2921 h 3110"/>
                <a:gd name="T68" fmla="*/ 4574 w 4608"/>
                <a:gd name="T69" fmla="*/ 2941 h 3110"/>
                <a:gd name="T70" fmla="*/ 4600 w 4608"/>
                <a:gd name="T71" fmla="*/ 2975 h 3110"/>
                <a:gd name="T72" fmla="*/ 4608 w 4608"/>
                <a:gd name="T73" fmla="*/ 3014 h 3110"/>
                <a:gd name="T74" fmla="*/ 4597 w 4608"/>
                <a:gd name="T75" fmla="*/ 3058 h 3110"/>
                <a:gd name="T76" fmla="*/ 4570 w 4608"/>
                <a:gd name="T77" fmla="*/ 3090 h 3110"/>
                <a:gd name="T78" fmla="*/ 4533 w 4608"/>
                <a:gd name="T79" fmla="*/ 3107 h 3110"/>
                <a:gd name="T80" fmla="*/ 96 w 4608"/>
                <a:gd name="T81" fmla="*/ 3110 h 3110"/>
                <a:gd name="T82" fmla="*/ 52 w 4608"/>
                <a:gd name="T83" fmla="*/ 3099 h 3110"/>
                <a:gd name="T84" fmla="*/ 20 w 4608"/>
                <a:gd name="T85" fmla="*/ 3072 h 3110"/>
                <a:gd name="T86" fmla="*/ 3 w 4608"/>
                <a:gd name="T87" fmla="*/ 3035 h 3110"/>
                <a:gd name="T88" fmla="*/ 3 w 4608"/>
                <a:gd name="T89" fmla="*/ 2990 h 3110"/>
                <a:gd name="T90" fmla="*/ 22 w 4608"/>
                <a:gd name="T91" fmla="*/ 2952 h 3110"/>
                <a:gd name="T92" fmla="*/ 56 w 4608"/>
                <a:gd name="T93" fmla="*/ 2927 h 3110"/>
                <a:gd name="T94" fmla="*/ 96 w 4608"/>
                <a:gd name="T95" fmla="*/ 2919 h 3110"/>
                <a:gd name="T96" fmla="*/ 230 w 4608"/>
                <a:gd name="T97" fmla="*/ 1334 h 3110"/>
                <a:gd name="T98" fmla="*/ 242 w 4608"/>
                <a:gd name="T99" fmla="*/ 1289 h 3110"/>
                <a:gd name="T100" fmla="*/ 268 w 4608"/>
                <a:gd name="T101" fmla="*/ 1257 h 3110"/>
                <a:gd name="T102" fmla="*/ 306 w 4608"/>
                <a:gd name="T103" fmla="*/ 1240 h 3110"/>
                <a:gd name="T104" fmla="*/ 961 w 4608"/>
                <a:gd name="T105" fmla="*/ 1237 h 3110"/>
                <a:gd name="T106" fmla="*/ 1004 w 4608"/>
                <a:gd name="T107" fmla="*/ 1249 h 3110"/>
                <a:gd name="T108" fmla="*/ 1036 w 4608"/>
                <a:gd name="T109" fmla="*/ 1277 h 3110"/>
                <a:gd name="T110" fmla="*/ 1054 w 4608"/>
                <a:gd name="T111" fmla="*/ 1313 h 3110"/>
                <a:gd name="T112" fmla="*/ 1056 w 4608"/>
                <a:gd name="T113" fmla="*/ 2919 h 3110"/>
                <a:gd name="T114" fmla="*/ 1325 w 4608"/>
                <a:gd name="T115" fmla="*/ 95 h 3110"/>
                <a:gd name="T116" fmla="*/ 1335 w 4608"/>
                <a:gd name="T117" fmla="*/ 52 h 3110"/>
                <a:gd name="T118" fmla="*/ 1363 w 4608"/>
                <a:gd name="T119" fmla="*/ 20 h 3110"/>
                <a:gd name="T120" fmla="*/ 1401 w 4608"/>
                <a:gd name="T121" fmla="*/ 2 h 3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08" h="3110">
                  <a:moveTo>
                    <a:pt x="2631" y="1478"/>
                  </a:moveTo>
                  <a:lnTo>
                    <a:pt x="2631" y="2919"/>
                  </a:lnTo>
                  <a:lnTo>
                    <a:pt x="3082" y="2919"/>
                  </a:lnTo>
                  <a:lnTo>
                    <a:pt x="3082" y="1478"/>
                  </a:lnTo>
                  <a:lnTo>
                    <a:pt x="2631" y="1478"/>
                  </a:lnTo>
                  <a:close/>
                  <a:moveTo>
                    <a:pt x="422" y="1430"/>
                  </a:moveTo>
                  <a:lnTo>
                    <a:pt x="422" y="2919"/>
                  </a:lnTo>
                  <a:lnTo>
                    <a:pt x="874" y="2919"/>
                  </a:lnTo>
                  <a:lnTo>
                    <a:pt x="874" y="1430"/>
                  </a:lnTo>
                  <a:lnTo>
                    <a:pt x="422" y="1430"/>
                  </a:lnTo>
                  <a:close/>
                  <a:moveTo>
                    <a:pt x="3734" y="633"/>
                  </a:moveTo>
                  <a:lnTo>
                    <a:pt x="3734" y="2919"/>
                  </a:lnTo>
                  <a:lnTo>
                    <a:pt x="4185" y="2919"/>
                  </a:lnTo>
                  <a:lnTo>
                    <a:pt x="4185" y="633"/>
                  </a:lnTo>
                  <a:lnTo>
                    <a:pt x="3734" y="633"/>
                  </a:lnTo>
                  <a:close/>
                  <a:moveTo>
                    <a:pt x="1526" y="192"/>
                  </a:moveTo>
                  <a:lnTo>
                    <a:pt x="1526" y="2919"/>
                  </a:lnTo>
                  <a:lnTo>
                    <a:pt x="1977" y="2919"/>
                  </a:lnTo>
                  <a:lnTo>
                    <a:pt x="1977" y="192"/>
                  </a:lnTo>
                  <a:lnTo>
                    <a:pt x="1526" y="192"/>
                  </a:lnTo>
                  <a:close/>
                  <a:moveTo>
                    <a:pt x="1420" y="0"/>
                  </a:moveTo>
                  <a:lnTo>
                    <a:pt x="2064" y="0"/>
                  </a:lnTo>
                  <a:lnTo>
                    <a:pt x="2088" y="3"/>
                  </a:lnTo>
                  <a:lnTo>
                    <a:pt x="2109" y="10"/>
                  </a:lnTo>
                  <a:lnTo>
                    <a:pt x="2127" y="23"/>
                  </a:lnTo>
                  <a:lnTo>
                    <a:pt x="2141" y="38"/>
                  </a:lnTo>
                  <a:lnTo>
                    <a:pt x="2150" y="56"/>
                  </a:lnTo>
                  <a:lnTo>
                    <a:pt x="2157" y="76"/>
                  </a:lnTo>
                  <a:lnTo>
                    <a:pt x="2160" y="95"/>
                  </a:lnTo>
                  <a:lnTo>
                    <a:pt x="2160" y="2919"/>
                  </a:lnTo>
                  <a:lnTo>
                    <a:pt x="2428" y="2919"/>
                  </a:lnTo>
                  <a:lnTo>
                    <a:pt x="2428" y="1383"/>
                  </a:lnTo>
                  <a:lnTo>
                    <a:pt x="2431" y="1359"/>
                  </a:lnTo>
                  <a:lnTo>
                    <a:pt x="2439" y="1338"/>
                  </a:lnTo>
                  <a:lnTo>
                    <a:pt x="2452" y="1320"/>
                  </a:lnTo>
                  <a:lnTo>
                    <a:pt x="2467" y="1306"/>
                  </a:lnTo>
                  <a:lnTo>
                    <a:pt x="2484" y="1295"/>
                  </a:lnTo>
                  <a:lnTo>
                    <a:pt x="2504" y="1288"/>
                  </a:lnTo>
                  <a:lnTo>
                    <a:pt x="2525" y="1286"/>
                  </a:lnTo>
                  <a:lnTo>
                    <a:pt x="3168" y="1286"/>
                  </a:lnTo>
                  <a:lnTo>
                    <a:pt x="3192" y="1289"/>
                  </a:lnTo>
                  <a:lnTo>
                    <a:pt x="3212" y="1296"/>
                  </a:lnTo>
                  <a:lnTo>
                    <a:pt x="3230" y="1309"/>
                  </a:lnTo>
                  <a:lnTo>
                    <a:pt x="3244" y="1324"/>
                  </a:lnTo>
                  <a:lnTo>
                    <a:pt x="3255" y="1342"/>
                  </a:lnTo>
                  <a:lnTo>
                    <a:pt x="3262" y="1362"/>
                  </a:lnTo>
                  <a:lnTo>
                    <a:pt x="3265" y="1383"/>
                  </a:lnTo>
                  <a:lnTo>
                    <a:pt x="3265" y="2919"/>
                  </a:lnTo>
                  <a:lnTo>
                    <a:pt x="3533" y="2919"/>
                  </a:lnTo>
                  <a:lnTo>
                    <a:pt x="3533" y="538"/>
                  </a:lnTo>
                  <a:lnTo>
                    <a:pt x="3536" y="514"/>
                  </a:lnTo>
                  <a:lnTo>
                    <a:pt x="3544" y="493"/>
                  </a:lnTo>
                  <a:lnTo>
                    <a:pt x="3555" y="475"/>
                  </a:lnTo>
                  <a:lnTo>
                    <a:pt x="3571" y="461"/>
                  </a:lnTo>
                  <a:lnTo>
                    <a:pt x="3589" y="450"/>
                  </a:lnTo>
                  <a:lnTo>
                    <a:pt x="3608" y="443"/>
                  </a:lnTo>
                  <a:lnTo>
                    <a:pt x="3629" y="442"/>
                  </a:lnTo>
                  <a:lnTo>
                    <a:pt x="4271" y="442"/>
                  </a:lnTo>
                  <a:lnTo>
                    <a:pt x="4295" y="444"/>
                  </a:lnTo>
                  <a:lnTo>
                    <a:pt x="4316" y="451"/>
                  </a:lnTo>
                  <a:lnTo>
                    <a:pt x="4334" y="464"/>
                  </a:lnTo>
                  <a:lnTo>
                    <a:pt x="4348" y="479"/>
                  </a:lnTo>
                  <a:lnTo>
                    <a:pt x="4359" y="497"/>
                  </a:lnTo>
                  <a:lnTo>
                    <a:pt x="4365" y="517"/>
                  </a:lnTo>
                  <a:lnTo>
                    <a:pt x="4368" y="538"/>
                  </a:lnTo>
                  <a:lnTo>
                    <a:pt x="4368" y="2919"/>
                  </a:lnTo>
                  <a:lnTo>
                    <a:pt x="4512" y="2919"/>
                  </a:lnTo>
                  <a:lnTo>
                    <a:pt x="4535" y="2921"/>
                  </a:lnTo>
                  <a:lnTo>
                    <a:pt x="4556" y="2928"/>
                  </a:lnTo>
                  <a:lnTo>
                    <a:pt x="4574" y="2941"/>
                  </a:lnTo>
                  <a:lnTo>
                    <a:pt x="4588" y="2956"/>
                  </a:lnTo>
                  <a:lnTo>
                    <a:pt x="4600" y="2975"/>
                  </a:lnTo>
                  <a:lnTo>
                    <a:pt x="4605" y="2994"/>
                  </a:lnTo>
                  <a:lnTo>
                    <a:pt x="4608" y="3014"/>
                  </a:lnTo>
                  <a:lnTo>
                    <a:pt x="4605" y="3037"/>
                  </a:lnTo>
                  <a:lnTo>
                    <a:pt x="4597" y="3058"/>
                  </a:lnTo>
                  <a:lnTo>
                    <a:pt x="4586" y="3076"/>
                  </a:lnTo>
                  <a:lnTo>
                    <a:pt x="4570" y="3090"/>
                  </a:lnTo>
                  <a:lnTo>
                    <a:pt x="4552" y="3102"/>
                  </a:lnTo>
                  <a:lnTo>
                    <a:pt x="4533" y="3107"/>
                  </a:lnTo>
                  <a:lnTo>
                    <a:pt x="4512" y="3110"/>
                  </a:lnTo>
                  <a:lnTo>
                    <a:pt x="96" y="3110"/>
                  </a:lnTo>
                  <a:lnTo>
                    <a:pt x="73" y="3107"/>
                  </a:lnTo>
                  <a:lnTo>
                    <a:pt x="52" y="3099"/>
                  </a:lnTo>
                  <a:lnTo>
                    <a:pt x="34" y="3088"/>
                  </a:lnTo>
                  <a:lnTo>
                    <a:pt x="20" y="3072"/>
                  </a:lnTo>
                  <a:lnTo>
                    <a:pt x="8" y="3054"/>
                  </a:lnTo>
                  <a:lnTo>
                    <a:pt x="3" y="3035"/>
                  </a:lnTo>
                  <a:lnTo>
                    <a:pt x="0" y="3014"/>
                  </a:lnTo>
                  <a:lnTo>
                    <a:pt x="3" y="2990"/>
                  </a:lnTo>
                  <a:lnTo>
                    <a:pt x="11" y="2970"/>
                  </a:lnTo>
                  <a:lnTo>
                    <a:pt x="22" y="2952"/>
                  </a:lnTo>
                  <a:lnTo>
                    <a:pt x="38" y="2938"/>
                  </a:lnTo>
                  <a:lnTo>
                    <a:pt x="56" y="2927"/>
                  </a:lnTo>
                  <a:lnTo>
                    <a:pt x="75" y="2920"/>
                  </a:lnTo>
                  <a:lnTo>
                    <a:pt x="96" y="2919"/>
                  </a:lnTo>
                  <a:lnTo>
                    <a:pt x="230" y="2919"/>
                  </a:lnTo>
                  <a:lnTo>
                    <a:pt x="230" y="1334"/>
                  </a:lnTo>
                  <a:lnTo>
                    <a:pt x="233" y="1310"/>
                  </a:lnTo>
                  <a:lnTo>
                    <a:pt x="242" y="1289"/>
                  </a:lnTo>
                  <a:lnTo>
                    <a:pt x="253" y="1272"/>
                  </a:lnTo>
                  <a:lnTo>
                    <a:pt x="268" y="1257"/>
                  </a:lnTo>
                  <a:lnTo>
                    <a:pt x="286" y="1247"/>
                  </a:lnTo>
                  <a:lnTo>
                    <a:pt x="306" y="1240"/>
                  </a:lnTo>
                  <a:lnTo>
                    <a:pt x="327" y="1237"/>
                  </a:lnTo>
                  <a:lnTo>
                    <a:pt x="961" y="1237"/>
                  </a:lnTo>
                  <a:lnTo>
                    <a:pt x="983" y="1240"/>
                  </a:lnTo>
                  <a:lnTo>
                    <a:pt x="1004" y="1249"/>
                  </a:lnTo>
                  <a:lnTo>
                    <a:pt x="1022" y="1261"/>
                  </a:lnTo>
                  <a:lnTo>
                    <a:pt x="1036" y="1277"/>
                  </a:lnTo>
                  <a:lnTo>
                    <a:pt x="1047" y="1293"/>
                  </a:lnTo>
                  <a:lnTo>
                    <a:pt x="1054" y="1313"/>
                  </a:lnTo>
                  <a:lnTo>
                    <a:pt x="1056" y="1334"/>
                  </a:lnTo>
                  <a:lnTo>
                    <a:pt x="1056" y="2919"/>
                  </a:lnTo>
                  <a:lnTo>
                    <a:pt x="1325" y="2919"/>
                  </a:lnTo>
                  <a:lnTo>
                    <a:pt x="1325" y="95"/>
                  </a:lnTo>
                  <a:lnTo>
                    <a:pt x="1328" y="72"/>
                  </a:lnTo>
                  <a:lnTo>
                    <a:pt x="1335" y="52"/>
                  </a:lnTo>
                  <a:lnTo>
                    <a:pt x="1347" y="34"/>
                  </a:lnTo>
                  <a:lnTo>
                    <a:pt x="1363" y="20"/>
                  </a:lnTo>
                  <a:lnTo>
                    <a:pt x="1381" y="9"/>
                  </a:lnTo>
                  <a:lnTo>
                    <a:pt x="1401" y="2"/>
                  </a:lnTo>
                  <a:lnTo>
                    <a:pt x="1420"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sp>
          <p:nvSpPr>
            <p:cNvPr id="64" name="Freeform 7"/>
            <p:cNvSpPr>
              <a:spLocks noEditPoints="1"/>
            </p:cNvSpPr>
            <p:nvPr/>
          </p:nvSpPr>
          <p:spPr bwMode="auto">
            <a:xfrm>
              <a:off x="2789238" y="1120775"/>
              <a:ext cx="3367088" cy="1684338"/>
            </a:xfrm>
            <a:custGeom>
              <a:avLst/>
              <a:gdLst>
                <a:gd name="T0" fmla="*/ 2473 w 4244"/>
                <a:gd name="T1" fmla="*/ 1447 h 2121"/>
                <a:gd name="T2" fmla="*/ 2394 w 4244"/>
                <a:gd name="T3" fmla="*/ 1699 h 2121"/>
                <a:gd name="T4" fmla="*/ 2549 w 4244"/>
                <a:gd name="T5" fmla="*/ 1907 h 2121"/>
                <a:gd name="T6" fmla="*/ 2812 w 4244"/>
                <a:gd name="T7" fmla="*/ 1907 h 2121"/>
                <a:gd name="T8" fmla="*/ 2963 w 4244"/>
                <a:gd name="T9" fmla="*/ 1699 h 2121"/>
                <a:gd name="T10" fmla="*/ 2879 w 4244"/>
                <a:gd name="T11" fmla="*/ 1447 h 2121"/>
                <a:gd name="T12" fmla="*/ 479 w 4244"/>
                <a:gd name="T13" fmla="*/ 1363 h 2121"/>
                <a:gd name="T14" fmla="*/ 246 w 4244"/>
                <a:gd name="T15" fmla="*/ 1479 h 2121"/>
                <a:gd name="T16" fmla="*/ 207 w 4244"/>
                <a:gd name="T17" fmla="*/ 1744 h 2121"/>
                <a:gd name="T18" fmla="*/ 391 w 4244"/>
                <a:gd name="T19" fmla="*/ 1926 h 2121"/>
                <a:gd name="T20" fmla="*/ 648 w 4244"/>
                <a:gd name="T21" fmla="*/ 1885 h 2121"/>
                <a:gd name="T22" fmla="*/ 768 w 4244"/>
                <a:gd name="T23" fmla="*/ 1652 h 2121"/>
                <a:gd name="T24" fmla="*/ 652 w 4244"/>
                <a:gd name="T25" fmla="*/ 1417 h 2121"/>
                <a:gd name="T26" fmla="*/ 3734 w 4244"/>
                <a:gd name="T27" fmla="*/ 398 h 2121"/>
                <a:gd name="T28" fmla="*/ 3526 w 4244"/>
                <a:gd name="T29" fmla="*/ 547 h 2121"/>
                <a:gd name="T30" fmla="*/ 3527 w 4244"/>
                <a:gd name="T31" fmla="*/ 815 h 2121"/>
                <a:gd name="T32" fmla="*/ 3737 w 4244"/>
                <a:gd name="T33" fmla="*/ 966 h 2121"/>
                <a:gd name="T34" fmla="*/ 3987 w 4244"/>
                <a:gd name="T35" fmla="*/ 887 h 2121"/>
                <a:gd name="T36" fmla="*/ 4066 w 4244"/>
                <a:gd name="T37" fmla="*/ 634 h 2121"/>
                <a:gd name="T38" fmla="*/ 3917 w 4244"/>
                <a:gd name="T39" fmla="*/ 424 h 2121"/>
                <a:gd name="T40" fmla="*/ 1491 w 4244"/>
                <a:gd name="T41" fmla="*/ 197 h 2121"/>
                <a:gd name="T42" fmla="*/ 1310 w 4244"/>
                <a:gd name="T43" fmla="*/ 378 h 2121"/>
                <a:gd name="T44" fmla="*/ 1353 w 4244"/>
                <a:gd name="T45" fmla="*/ 642 h 2121"/>
                <a:gd name="T46" fmla="*/ 1584 w 4244"/>
                <a:gd name="T47" fmla="*/ 758 h 2121"/>
                <a:gd name="T48" fmla="*/ 1814 w 4244"/>
                <a:gd name="T49" fmla="*/ 642 h 2121"/>
                <a:gd name="T50" fmla="*/ 1856 w 4244"/>
                <a:gd name="T51" fmla="*/ 378 h 2121"/>
                <a:gd name="T52" fmla="*/ 1673 w 4244"/>
                <a:gd name="T53" fmla="*/ 197 h 2121"/>
                <a:gd name="T54" fmla="*/ 1767 w 4244"/>
                <a:gd name="T55" fmla="*/ 38 h 2121"/>
                <a:gd name="T56" fmla="*/ 2016 w 4244"/>
                <a:gd name="T57" fmla="*/ 288 h 2121"/>
                <a:gd name="T58" fmla="*/ 2033 w 4244"/>
                <a:gd name="T59" fmla="*/ 620 h 2121"/>
                <a:gd name="T60" fmla="*/ 2564 w 4244"/>
                <a:gd name="T61" fmla="*/ 1199 h 2121"/>
                <a:gd name="T62" fmla="*/ 2912 w 4244"/>
                <a:gd name="T63" fmla="*/ 1243 h 2121"/>
                <a:gd name="T64" fmla="*/ 3315 w 4244"/>
                <a:gd name="T65" fmla="*/ 732 h 2121"/>
                <a:gd name="T66" fmla="*/ 3410 w 4244"/>
                <a:gd name="T67" fmla="*/ 394 h 2121"/>
                <a:gd name="T68" fmla="*/ 3719 w 4244"/>
                <a:gd name="T69" fmla="*/ 215 h 2121"/>
                <a:gd name="T70" fmla="*/ 4048 w 4244"/>
                <a:gd name="T71" fmla="*/ 296 h 2121"/>
                <a:gd name="T72" fmla="*/ 4230 w 4244"/>
                <a:gd name="T73" fmla="*/ 566 h 2121"/>
                <a:gd name="T74" fmla="*/ 4178 w 4244"/>
                <a:gd name="T75" fmla="*/ 919 h 2121"/>
                <a:gd name="T76" fmla="*/ 3897 w 4244"/>
                <a:gd name="T77" fmla="*/ 1135 h 2121"/>
                <a:gd name="T78" fmla="*/ 3568 w 4244"/>
                <a:gd name="T79" fmla="*/ 1106 h 2121"/>
                <a:gd name="T80" fmla="*/ 3127 w 4244"/>
                <a:gd name="T81" fmla="*/ 1553 h 2121"/>
                <a:gd name="T82" fmla="*/ 3075 w 4244"/>
                <a:gd name="T83" fmla="*/ 1888 h 2121"/>
                <a:gd name="T84" fmla="*/ 2793 w 4244"/>
                <a:gd name="T85" fmla="*/ 2104 h 2121"/>
                <a:gd name="T86" fmla="*/ 2431 w 4244"/>
                <a:gd name="T87" fmla="*/ 2057 h 2121"/>
                <a:gd name="T88" fmla="*/ 2215 w 4244"/>
                <a:gd name="T89" fmla="*/ 1776 h 2121"/>
                <a:gd name="T90" fmla="*/ 2237 w 4244"/>
                <a:gd name="T91" fmla="*/ 1455 h 2121"/>
                <a:gd name="T92" fmla="*/ 1663 w 4244"/>
                <a:gd name="T93" fmla="*/ 933 h 2121"/>
                <a:gd name="T94" fmla="*/ 1325 w 4244"/>
                <a:gd name="T95" fmla="*/ 874 h 2121"/>
                <a:gd name="T96" fmla="*/ 939 w 4244"/>
                <a:gd name="T97" fmla="*/ 1600 h 2121"/>
                <a:gd name="T98" fmla="*/ 842 w 4244"/>
                <a:gd name="T99" fmla="*/ 1938 h 2121"/>
                <a:gd name="T100" fmla="*/ 534 w 4244"/>
                <a:gd name="T101" fmla="*/ 2117 h 2121"/>
                <a:gd name="T102" fmla="*/ 183 w 4244"/>
                <a:gd name="T103" fmla="*/ 2023 h 2121"/>
                <a:gd name="T104" fmla="*/ 4 w 4244"/>
                <a:gd name="T105" fmla="*/ 1715 h 2121"/>
                <a:gd name="T106" fmla="*/ 98 w 4244"/>
                <a:gd name="T107" fmla="*/ 1364 h 2121"/>
                <a:gd name="T108" fmla="*/ 406 w 4244"/>
                <a:gd name="T109" fmla="*/ 1186 h 2121"/>
                <a:gd name="T110" fmla="*/ 719 w 4244"/>
                <a:gd name="T111" fmla="*/ 1248 h 2121"/>
                <a:gd name="T112" fmla="*/ 1116 w 4244"/>
                <a:gd name="T113" fmla="*/ 522 h 2121"/>
                <a:gd name="T114" fmla="*/ 1212 w 4244"/>
                <a:gd name="T115" fmla="*/ 183 h 2121"/>
                <a:gd name="T116" fmla="*/ 1519 w 4244"/>
                <a:gd name="T117" fmla="*/ 4 h 2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4" h="2121">
                  <a:moveTo>
                    <a:pt x="2678" y="1363"/>
                  </a:moveTo>
                  <a:lnTo>
                    <a:pt x="2631" y="1367"/>
                  </a:lnTo>
                  <a:lnTo>
                    <a:pt x="2586" y="1377"/>
                  </a:lnTo>
                  <a:lnTo>
                    <a:pt x="2544" y="1395"/>
                  </a:lnTo>
                  <a:lnTo>
                    <a:pt x="2507" y="1417"/>
                  </a:lnTo>
                  <a:lnTo>
                    <a:pt x="2473" y="1447"/>
                  </a:lnTo>
                  <a:lnTo>
                    <a:pt x="2445" y="1479"/>
                  </a:lnTo>
                  <a:lnTo>
                    <a:pt x="2421" y="1516"/>
                  </a:lnTo>
                  <a:lnTo>
                    <a:pt x="2405" y="1558"/>
                  </a:lnTo>
                  <a:lnTo>
                    <a:pt x="2394" y="1603"/>
                  </a:lnTo>
                  <a:lnTo>
                    <a:pt x="2391" y="1652"/>
                  </a:lnTo>
                  <a:lnTo>
                    <a:pt x="2394" y="1699"/>
                  </a:lnTo>
                  <a:lnTo>
                    <a:pt x="2406" y="1744"/>
                  </a:lnTo>
                  <a:lnTo>
                    <a:pt x="2423" y="1786"/>
                  </a:lnTo>
                  <a:lnTo>
                    <a:pt x="2448" y="1824"/>
                  </a:lnTo>
                  <a:lnTo>
                    <a:pt x="2476" y="1856"/>
                  </a:lnTo>
                  <a:lnTo>
                    <a:pt x="2511" y="1885"/>
                  </a:lnTo>
                  <a:lnTo>
                    <a:pt x="2549" y="1907"/>
                  </a:lnTo>
                  <a:lnTo>
                    <a:pt x="2589" y="1926"/>
                  </a:lnTo>
                  <a:lnTo>
                    <a:pt x="2632" y="1935"/>
                  </a:lnTo>
                  <a:lnTo>
                    <a:pt x="2678" y="1940"/>
                  </a:lnTo>
                  <a:lnTo>
                    <a:pt x="2726" y="1935"/>
                  </a:lnTo>
                  <a:lnTo>
                    <a:pt x="2771" y="1926"/>
                  </a:lnTo>
                  <a:lnTo>
                    <a:pt x="2812" y="1907"/>
                  </a:lnTo>
                  <a:lnTo>
                    <a:pt x="2850" y="1885"/>
                  </a:lnTo>
                  <a:lnTo>
                    <a:pt x="2884" y="1856"/>
                  </a:lnTo>
                  <a:lnTo>
                    <a:pt x="2912" y="1824"/>
                  </a:lnTo>
                  <a:lnTo>
                    <a:pt x="2935" y="1786"/>
                  </a:lnTo>
                  <a:lnTo>
                    <a:pt x="2952" y="1744"/>
                  </a:lnTo>
                  <a:lnTo>
                    <a:pt x="2963" y="1699"/>
                  </a:lnTo>
                  <a:lnTo>
                    <a:pt x="2966" y="1652"/>
                  </a:lnTo>
                  <a:lnTo>
                    <a:pt x="2962" y="1603"/>
                  </a:lnTo>
                  <a:lnTo>
                    <a:pt x="2951" y="1558"/>
                  </a:lnTo>
                  <a:lnTo>
                    <a:pt x="2933" y="1516"/>
                  </a:lnTo>
                  <a:lnTo>
                    <a:pt x="2909" y="1479"/>
                  </a:lnTo>
                  <a:lnTo>
                    <a:pt x="2879" y="1447"/>
                  </a:lnTo>
                  <a:lnTo>
                    <a:pt x="2846" y="1417"/>
                  </a:lnTo>
                  <a:lnTo>
                    <a:pt x="2808" y="1395"/>
                  </a:lnTo>
                  <a:lnTo>
                    <a:pt x="2768" y="1377"/>
                  </a:lnTo>
                  <a:lnTo>
                    <a:pt x="2723" y="1367"/>
                  </a:lnTo>
                  <a:lnTo>
                    <a:pt x="2678" y="1363"/>
                  </a:lnTo>
                  <a:close/>
                  <a:moveTo>
                    <a:pt x="479" y="1363"/>
                  </a:moveTo>
                  <a:lnTo>
                    <a:pt x="432" y="1367"/>
                  </a:lnTo>
                  <a:lnTo>
                    <a:pt x="387" y="1377"/>
                  </a:lnTo>
                  <a:lnTo>
                    <a:pt x="345" y="1395"/>
                  </a:lnTo>
                  <a:lnTo>
                    <a:pt x="307" y="1417"/>
                  </a:lnTo>
                  <a:lnTo>
                    <a:pt x="275" y="1447"/>
                  </a:lnTo>
                  <a:lnTo>
                    <a:pt x="246" y="1479"/>
                  </a:lnTo>
                  <a:lnTo>
                    <a:pt x="224" y="1516"/>
                  </a:lnTo>
                  <a:lnTo>
                    <a:pt x="205" y="1558"/>
                  </a:lnTo>
                  <a:lnTo>
                    <a:pt x="196" y="1603"/>
                  </a:lnTo>
                  <a:lnTo>
                    <a:pt x="191" y="1652"/>
                  </a:lnTo>
                  <a:lnTo>
                    <a:pt x="196" y="1699"/>
                  </a:lnTo>
                  <a:lnTo>
                    <a:pt x="207" y="1744"/>
                  </a:lnTo>
                  <a:lnTo>
                    <a:pt x="225" y="1786"/>
                  </a:lnTo>
                  <a:lnTo>
                    <a:pt x="249" y="1824"/>
                  </a:lnTo>
                  <a:lnTo>
                    <a:pt x="278" y="1856"/>
                  </a:lnTo>
                  <a:lnTo>
                    <a:pt x="312" y="1885"/>
                  </a:lnTo>
                  <a:lnTo>
                    <a:pt x="349" y="1907"/>
                  </a:lnTo>
                  <a:lnTo>
                    <a:pt x="391" y="1926"/>
                  </a:lnTo>
                  <a:lnTo>
                    <a:pt x="434" y="1935"/>
                  </a:lnTo>
                  <a:lnTo>
                    <a:pt x="479" y="1940"/>
                  </a:lnTo>
                  <a:lnTo>
                    <a:pt x="525" y="1935"/>
                  </a:lnTo>
                  <a:lnTo>
                    <a:pt x="568" y="1926"/>
                  </a:lnTo>
                  <a:lnTo>
                    <a:pt x="610" y="1907"/>
                  </a:lnTo>
                  <a:lnTo>
                    <a:pt x="648" y="1885"/>
                  </a:lnTo>
                  <a:lnTo>
                    <a:pt x="682" y="1856"/>
                  </a:lnTo>
                  <a:lnTo>
                    <a:pt x="711" y="1824"/>
                  </a:lnTo>
                  <a:lnTo>
                    <a:pt x="735" y="1786"/>
                  </a:lnTo>
                  <a:lnTo>
                    <a:pt x="753" y="1744"/>
                  </a:lnTo>
                  <a:lnTo>
                    <a:pt x="764" y="1699"/>
                  </a:lnTo>
                  <a:lnTo>
                    <a:pt x="768" y="1652"/>
                  </a:lnTo>
                  <a:lnTo>
                    <a:pt x="764" y="1603"/>
                  </a:lnTo>
                  <a:lnTo>
                    <a:pt x="754" y="1558"/>
                  </a:lnTo>
                  <a:lnTo>
                    <a:pt x="736" y="1516"/>
                  </a:lnTo>
                  <a:lnTo>
                    <a:pt x="714" y="1479"/>
                  </a:lnTo>
                  <a:lnTo>
                    <a:pt x="684" y="1447"/>
                  </a:lnTo>
                  <a:lnTo>
                    <a:pt x="652" y="1417"/>
                  </a:lnTo>
                  <a:lnTo>
                    <a:pt x="615" y="1395"/>
                  </a:lnTo>
                  <a:lnTo>
                    <a:pt x="573" y="1377"/>
                  </a:lnTo>
                  <a:lnTo>
                    <a:pt x="528" y="1367"/>
                  </a:lnTo>
                  <a:lnTo>
                    <a:pt x="479" y="1363"/>
                  </a:lnTo>
                  <a:close/>
                  <a:moveTo>
                    <a:pt x="3783" y="394"/>
                  </a:moveTo>
                  <a:lnTo>
                    <a:pt x="3734" y="398"/>
                  </a:lnTo>
                  <a:lnTo>
                    <a:pt x="3689" y="408"/>
                  </a:lnTo>
                  <a:lnTo>
                    <a:pt x="3647" y="424"/>
                  </a:lnTo>
                  <a:lnTo>
                    <a:pt x="3610" y="448"/>
                  </a:lnTo>
                  <a:lnTo>
                    <a:pt x="3578" y="476"/>
                  </a:lnTo>
                  <a:lnTo>
                    <a:pt x="3548" y="510"/>
                  </a:lnTo>
                  <a:lnTo>
                    <a:pt x="3526" y="547"/>
                  </a:lnTo>
                  <a:lnTo>
                    <a:pt x="3508" y="589"/>
                  </a:lnTo>
                  <a:lnTo>
                    <a:pt x="3498" y="634"/>
                  </a:lnTo>
                  <a:lnTo>
                    <a:pt x="3494" y="681"/>
                  </a:lnTo>
                  <a:lnTo>
                    <a:pt x="3498" y="729"/>
                  </a:lnTo>
                  <a:lnTo>
                    <a:pt x="3509" y="774"/>
                  </a:lnTo>
                  <a:lnTo>
                    <a:pt x="3527" y="815"/>
                  </a:lnTo>
                  <a:lnTo>
                    <a:pt x="3551" y="853"/>
                  </a:lnTo>
                  <a:lnTo>
                    <a:pt x="3580" y="887"/>
                  </a:lnTo>
                  <a:lnTo>
                    <a:pt x="3614" y="915"/>
                  </a:lnTo>
                  <a:lnTo>
                    <a:pt x="3652" y="938"/>
                  </a:lnTo>
                  <a:lnTo>
                    <a:pt x="3694" y="955"/>
                  </a:lnTo>
                  <a:lnTo>
                    <a:pt x="3737" y="966"/>
                  </a:lnTo>
                  <a:lnTo>
                    <a:pt x="3783" y="969"/>
                  </a:lnTo>
                  <a:lnTo>
                    <a:pt x="3830" y="966"/>
                  </a:lnTo>
                  <a:lnTo>
                    <a:pt x="3875" y="955"/>
                  </a:lnTo>
                  <a:lnTo>
                    <a:pt x="3917" y="938"/>
                  </a:lnTo>
                  <a:lnTo>
                    <a:pt x="3955" y="915"/>
                  </a:lnTo>
                  <a:lnTo>
                    <a:pt x="3987" y="887"/>
                  </a:lnTo>
                  <a:lnTo>
                    <a:pt x="4016" y="853"/>
                  </a:lnTo>
                  <a:lnTo>
                    <a:pt x="4038" y="815"/>
                  </a:lnTo>
                  <a:lnTo>
                    <a:pt x="4057" y="774"/>
                  </a:lnTo>
                  <a:lnTo>
                    <a:pt x="4066" y="729"/>
                  </a:lnTo>
                  <a:lnTo>
                    <a:pt x="4071" y="681"/>
                  </a:lnTo>
                  <a:lnTo>
                    <a:pt x="4066" y="634"/>
                  </a:lnTo>
                  <a:lnTo>
                    <a:pt x="4057" y="589"/>
                  </a:lnTo>
                  <a:lnTo>
                    <a:pt x="4038" y="547"/>
                  </a:lnTo>
                  <a:lnTo>
                    <a:pt x="4016" y="510"/>
                  </a:lnTo>
                  <a:lnTo>
                    <a:pt x="3987" y="476"/>
                  </a:lnTo>
                  <a:lnTo>
                    <a:pt x="3955" y="448"/>
                  </a:lnTo>
                  <a:lnTo>
                    <a:pt x="3917" y="424"/>
                  </a:lnTo>
                  <a:lnTo>
                    <a:pt x="3875" y="408"/>
                  </a:lnTo>
                  <a:lnTo>
                    <a:pt x="3830" y="398"/>
                  </a:lnTo>
                  <a:lnTo>
                    <a:pt x="3783" y="394"/>
                  </a:lnTo>
                  <a:close/>
                  <a:moveTo>
                    <a:pt x="1584" y="183"/>
                  </a:moveTo>
                  <a:lnTo>
                    <a:pt x="1536" y="186"/>
                  </a:lnTo>
                  <a:lnTo>
                    <a:pt x="1491" y="197"/>
                  </a:lnTo>
                  <a:lnTo>
                    <a:pt x="1450" y="214"/>
                  </a:lnTo>
                  <a:lnTo>
                    <a:pt x="1412" y="237"/>
                  </a:lnTo>
                  <a:lnTo>
                    <a:pt x="1378" y="265"/>
                  </a:lnTo>
                  <a:lnTo>
                    <a:pt x="1350" y="299"/>
                  </a:lnTo>
                  <a:lnTo>
                    <a:pt x="1327" y="337"/>
                  </a:lnTo>
                  <a:lnTo>
                    <a:pt x="1310" y="378"/>
                  </a:lnTo>
                  <a:lnTo>
                    <a:pt x="1299" y="423"/>
                  </a:lnTo>
                  <a:lnTo>
                    <a:pt x="1296" y="471"/>
                  </a:lnTo>
                  <a:lnTo>
                    <a:pt x="1300" y="518"/>
                  </a:lnTo>
                  <a:lnTo>
                    <a:pt x="1311" y="563"/>
                  </a:lnTo>
                  <a:lnTo>
                    <a:pt x="1329" y="605"/>
                  </a:lnTo>
                  <a:lnTo>
                    <a:pt x="1353" y="642"/>
                  </a:lnTo>
                  <a:lnTo>
                    <a:pt x="1383" y="676"/>
                  </a:lnTo>
                  <a:lnTo>
                    <a:pt x="1416" y="704"/>
                  </a:lnTo>
                  <a:lnTo>
                    <a:pt x="1454" y="728"/>
                  </a:lnTo>
                  <a:lnTo>
                    <a:pt x="1494" y="744"/>
                  </a:lnTo>
                  <a:lnTo>
                    <a:pt x="1539" y="754"/>
                  </a:lnTo>
                  <a:lnTo>
                    <a:pt x="1584" y="758"/>
                  </a:lnTo>
                  <a:lnTo>
                    <a:pt x="1630" y="754"/>
                  </a:lnTo>
                  <a:lnTo>
                    <a:pt x="1673" y="744"/>
                  </a:lnTo>
                  <a:lnTo>
                    <a:pt x="1713" y="728"/>
                  </a:lnTo>
                  <a:lnTo>
                    <a:pt x="1751" y="704"/>
                  </a:lnTo>
                  <a:lnTo>
                    <a:pt x="1785" y="676"/>
                  </a:lnTo>
                  <a:lnTo>
                    <a:pt x="1814" y="642"/>
                  </a:lnTo>
                  <a:lnTo>
                    <a:pt x="1839" y="605"/>
                  </a:lnTo>
                  <a:lnTo>
                    <a:pt x="1856" y="563"/>
                  </a:lnTo>
                  <a:lnTo>
                    <a:pt x="1868" y="518"/>
                  </a:lnTo>
                  <a:lnTo>
                    <a:pt x="1871" y="471"/>
                  </a:lnTo>
                  <a:lnTo>
                    <a:pt x="1868" y="423"/>
                  </a:lnTo>
                  <a:lnTo>
                    <a:pt x="1856" y="378"/>
                  </a:lnTo>
                  <a:lnTo>
                    <a:pt x="1839" y="337"/>
                  </a:lnTo>
                  <a:lnTo>
                    <a:pt x="1814" y="299"/>
                  </a:lnTo>
                  <a:lnTo>
                    <a:pt x="1785" y="265"/>
                  </a:lnTo>
                  <a:lnTo>
                    <a:pt x="1751" y="237"/>
                  </a:lnTo>
                  <a:lnTo>
                    <a:pt x="1713" y="214"/>
                  </a:lnTo>
                  <a:lnTo>
                    <a:pt x="1673" y="197"/>
                  </a:lnTo>
                  <a:lnTo>
                    <a:pt x="1630" y="186"/>
                  </a:lnTo>
                  <a:lnTo>
                    <a:pt x="1584" y="183"/>
                  </a:lnTo>
                  <a:close/>
                  <a:moveTo>
                    <a:pt x="1584" y="0"/>
                  </a:moveTo>
                  <a:lnTo>
                    <a:pt x="1648" y="4"/>
                  </a:lnTo>
                  <a:lnTo>
                    <a:pt x="1709" y="17"/>
                  </a:lnTo>
                  <a:lnTo>
                    <a:pt x="1767" y="38"/>
                  </a:lnTo>
                  <a:lnTo>
                    <a:pt x="1821" y="64"/>
                  </a:lnTo>
                  <a:lnTo>
                    <a:pt x="1871" y="98"/>
                  </a:lnTo>
                  <a:lnTo>
                    <a:pt x="1916" y="138"/>
                  </a:lnTo>
                  <a:lnTo>
                    <a:pt x="1956" y="183"/>
                  </a:lnTo>
                  <a:lnTo>
                    <a:pt x="1990" y="233"/>
                  </a:lnTo>
                  <a:lnTo>
                    <a:pt x="2016" y="288"/>
                  </a:lnTo>
                  <a:lnTo>
                    <a:pt x="2037" y="345"/>
                  </a:lnTo>
                  <a:lnTo>
                    <a:pt x="2050" y="406"/>
                  </a:lnTo>
                  <a:lnTo>
                    <a:pt x="2054" y="471"/>
                  </a:lnTo>
                  <a:lnTo>
                    <a:pt x="2051" y="522"/>
                  </a:lnTo>
                  <a:lnTo>
                    <a:pt x="2044" y="573"/>
                  </a:lnTo>
                  <a:lnTo>
                    <a:pt x="2033" y="620"/>
                  </a:lnTo>
                  <a:lnTo>
                    <a:pt x="2015" y="666"/>
                  </a:lnTo>
                  <a:lnTo>
                    <a:pt x="1994" y="709"/>
                  </a:lnTo>
                  <a:lnTo>
                    <a:pt x="1968" y="748"/>
                  </a:lnTo>
                  <a:lnTo>
                    <a:pt x="2438" y="1248"/>
                  </a:lnTo>
                  <a:lnTo>
                    <a:pt x="2501" y="1220"/>
                  </a:lnTo>
                  <a:lnTo>
                    <a:pt x="2564" y="1199"/>
                  </a:lnTo>
                  <a:lnTo>
                    <a:pt x="2624" y="1187"/>
                  </a:lnTo>
                  <a:lnTo>
                    <a:pt x="2684" y="1183"/>
                  </a:lnTo>
                  <a:lnTo>
                    <a:pt x="2743" y="1186"/>
                  </a:lnTo>
                  <a:lnTo>
                    <a:pt x="2800" y="1197"/>
                  </a:lnTo>
                  <a:lnTo>
                    <a:pt x="2856" y="1216"/>
                  </a:lnTo>
                  <a:lnTo>
                    <a:pt x="2912" y="1243"/>
                  </a:lnTo>
                  <a:lnTo>
                    <a:pt x="2966" y="1276"/>
                  </a:lnTo>
                  <a:lnTo>
                    <a:pt x="3379" y="912"/>
                  </a:lnTo>
                  <a:lnTo>
                    <a:pt x="3357" y="870"/>
                  </a:lnTo>
                  <a:lnTo>
                    <a:pt x="3339" y="827"/>
                  </a:lnTo>
                  <a:lnTo>
                    <a:pt x="3325" y="781"/>
                  </a:lnTo>
                  <a:lnTo>
                    <a:pt x="3315" y="732"/>
                  </a:lnTo>
                  <a:lnTo>
                    <a:pt x="3312" y="681"/>
                  </a:lnTo>
                  <a:lnTo>
                    <a:pt x="3317" y="619"/>
                  </a:lnTo>
                  <a:lnTo>
                    <a:pt x="3329" y="557"/>
                  </a:lnTo>
                  <a:lnTo>
                    <a:pt x="3349" y="499"/>
                  </a:lnTo>
                  <a:lnTo>
                    <a:pt x="3377" y="444"/>
                  </a:lnTo>
                  <a:lnTo>
                    <a:pt x="3410" y="394"/>
                  </a:lnTo>
                  <a:lnTo>
                    <a:pt x="3449" y="349"/>
                  </a:lnTo>
                  <a:lnTo>
                    <a:pt x="3495" y="310"/>
                  </a:lnTo>
                  <a:lnTo>
                    <a:pt x="3546" y="275"/>
                  </a:lnTo>
                  <a:lnTo>
                    <a:pt x="3600" y="249"/>
                  </a:lnTo>
                  <a:lnTo>
                    <a:pt x="3657" y="228"/>
                  </a:lnTo>
                  <a:lnTo>
                    <a:pt x="3719" y="215"/>
                  </a:lnTo>
                  <a:lnTo>
                    <a:pt x="3783" y="211"/>
                  </a:lnTo>
                  <a:lnTo>
                    <a:pt x="3842" y="215"/>
                  </a:lnTo>
                  <a:lnTo>
                    <a:pt x="3897" y="226"/>
                  </a:lnTo>
                  <a:lnTo>
                    <a:pt x="3950" y="243"/>
                  </a:lnTo>
                  <a:lnTo>
                    <a:pt x="4001" y="267"/>
                  </a:lnTo>
                  <a:lnTo>
                    <a:pt x="4048" y="296"/>
                  </a:lnTo>
                  <a:lnTo>
                    <a:pt x="4090" y="330"/>
                  </a:lnTo>
                  <a:lnTo>
                    <a:pt x="4128" y="370"/>
                  </a:lnTo>
                  <a:lnTo>
                    <a:pt x="4161" y="413"/>
                  </a:lnTo>
                  <a:lnTo>
                    <a:pt x="4191" y="461"/>
                  </a:lnTo>
                  <a:lnTo>
                    <a:pt x="4213" y="512"/>
                  </a:lnTo>
                  <a:lnTo>
                    <a:pt x="4230" y="566"/>
                  </a:lnTo>
                  <a:lnTo>
                    <a:pt x="4240" y="623"/>
                  </a:lnTo>
                  <a:lnTo>
                    <a:pt x="4244" y="681"/>
                  </a:lnTo>
                  <a:lnTo>
                    <a:pt x="4238" y="746"/>
                  </a:lnTo>
                  <a:lnTo>
                    <a:pt x="4226" y="807"/>
                  </a:lnTo>
                  <a:lnTo>
                    <a:pt x="4206" y="864"/>
                  </a:lnTo>
                  <a:lnTo>
                    <a:pt x="4178" y="919"/>
                  </a:lnTo>
                  <a:lnTo>
                    <a:pt x="4145" y="969"/>
                  </a:lnTo>
                  <a:lnTo>
                    <a:pt x="4105" y="1014"/>
                  </a:lnTo>
                  <a:lnTo>
                    <a:pt x="4059" y="1054"/>
                  </a:lnTo>
                  <a:lnTo>
                    <a:pt x="4009" y="1088"/>
                  </a:lnTo>
                  <a:lnTo>
                    <a:pt x="3956" y="1114"/>
                  </a:lnTo>
                  <a:lnTo>
                    <a:pt x="3897" y="1135"/>
                  </a:lnTo>
                  <a:lnTo>
                    <a:pt x="3836" y="1148"/>
                  </a:lnTo>
                  <a:lnTo>
                    <a:pt x="3773" y="1152"/>
                  </a:lnTo>
                  <a:lnTo>
                    <a:pt x="3717" y="1149"/>
                  </a:lnTo>
                  <a:lnTo>
                    <a:pt x="3664" y="1139"/>
                  </a:lnTo>
                  <a:lnTo>
                    <a:pt x="3614" y="1125"/>
                  </a:lnTo>
                  <a:lnTo>
                    <a:pt x="3568" y="1106"/>
                  </a:lnTo>
                  <a:lnTo>
                    <a:pt x="3525" y="1084"/>
                  </a:lnTo>
                  <a:lnTo>
                    <a:pt x="3484" y="1056"/>
                  </a:lnTo>
                  <a:lnTo>
                    <a:pt x="3072" y="1420"/>
                  </a:lnTo>
                  <a:lnTo>
                    <a:pt x="3093" y="1462"/>
                  </a:lnTo>
                  <a:lnTo>
                    <a:pt x="3113" y="1507"/>
                  </a:lnTo>
                  <a:lnTo>
                    <a:pt x="3127" y="1553"/>
                  </a:lnTo>
                  <a:lnTo>
                    <a:pt x="3136" y="1600"/>
                  </a:lnTo>
                  <a:lnTo>
                    <a:pt x="3139" y="1652"/>
                  </a:lnTo>
                  <a:lnTo>
                    <a:pt x="3135" y="1715"/>
                  </a:lnTo>
                  <a:lnTo>
                    <a:pt x="3122" y="1776"/>
                  </a:lnTo>
                  <a:lnTo>
                    <a:pt x="3101" y="1833"/>
                  </a:lnTo>
                  <a:lnTo>
                    <a:pt x="3075" y="1888"/>
                  </a:lnTo>
                  <a:lnTo>
                    <a:pt x="3041" y="1938"/>
                  </a:lnTo>
                  <a:lnTo>
                    <a:pt x="3001" y="1984"/>
                  </a:lnTo>
                  <a:lnTo>
                    <a:pt x="2956" y="2023"/>
                  </a:lnTo>
                  <a:lnTo>
                    <a:pt x="2906" y="2057"/>
                  </a:lnTo>
                  <a:lnTo>
                    <a:pt x="2852" y="2085"/>
                  </a:lnTo>
                  <a:lnTo>
                    <a:pt x="2793" y="2104"/>
                  </a:lnTo>
                  <a:lnTo>
                    <a:pt x="2733" y="2117"/>
                  </a:lnTo>
                  <a:lnTo>
                    <a:pt x="2669" y="2121"/>
                  </a:lnTo>
                  <a:lnTo>
                    <a:pt x="2604" y="2117"/>
                  </a:lnTo>
                  <a:lnTo>
                    <a:pt x="2544" y="2104"/>
                  </a:lnTo>
                  <a:lnTo>
                    <a:pt x="2486" y="2085"/>
                  </a:lnTo>
                  <a:lnTo>
                    <a:pt x="2431" y="2057"/>
                  </a:lnTo>
                  <a:lnTo>
                    <a:pt x="2381" y="2023"/>
                  </a:lnTo>
                  <a:lnTo>
                    <a:pt x="2336" y="1984"/>
                  </a:lnTo>
                  <a:lnTo>
                    <a:pt x="2296" y="1938"/>
                  </a:lnTo>
                  <a:lnTo>
                    <a:pt x="2262" y="1888"/>
                  </a:lnTo>
                  <a:lnTo>
                    <a:pt x="2236" y="1833"/>
                  </a:lnTo>
                  <a:lnTo>
                    <a:pt x="2215" y="1776"/>
                  </a:lnTo>
                  <a:lnTo>
                    <a:pt x="2202" y="1715"/>
                  </a:lnTo>
                  <a:lnTo>
                    <a:pt x="2198" y="1652"/>
                  </a:lnTo>
                  <a:lnTo>
                    <a:pt x="2201" y="1599"/>
                  </a:lnTo>
                  <a:lnTo>
                    <a:pt x="2208" y="1549"/>
                  </a:lnTo>
                  <a:lnTo>
                    <a:pt x="2220" y="1501"/>
                  </a:lnTo>
                  <a:lnTo>
                    <a:pt x="2237" y="1455"/>
                  </a:lnTo>
                  <a:lnTo>
                    <a:pt x="2258" y="1413"/>
                  </a:lnTo>
                  <a:lnTo>
                    <a:pt x="2285" y="1373"/>
                  </a:lnTo>
                  <a:lnTo>
                    <a:pt x="1814" y="874"/>
                  </a:lnTo>
                  <a:lnTo>
                    <a:pt x="1765" y="899"/>
                  </a:lnTo>
                  <a:lnTo>
                    <a:pt x="1715" y="920"/>
                  </a:lnTo>
                  <a:lnTo>
                    <a:pt x="1663" y="933"/>
                  </a:lnTo>
                  <a:lnTo>
                    <a:pt x="1610" y="941"/>
                  </a:lnTo>
                  <a:lnTo>
                    <a:pt x="1557" y="941"/>
                  </a:lnTo>
                  <a:lnTo>
                    <a:pt x="1501" y="936"/>
                  </a:lnTo>
                  <a:lnTo>
                    <a:pt x="1444" y="922"/>
                  </a:lnTo>
                  <a:lnTo>
                    <a:pt x="1385" y="902"/>
                  </a:lnTo>
                  <a:lnTo>
                    <a:pt x="1325" y="874"/>
                  </a:lnTo>
                  <a:lnTo>
                    <a:pt x="855" y="1373"/>
                  </a:lnTo>
                  <a:lnTo>
                    <a:pt x="881" y="1416"/>
                  </a:lnTo>
                  <a:lnTo>
                    <a:pt x="902" y="1461"/>
                  </a:lnTo>
                  <a:lnTo>
                    <a:pt x="919" y="1505"/>
                  </a:lnTo>
                  <a:lnTo>
                    <a:pt x="932" y="1551"/>
                  </a:lnTo>
                  <a:lnTo>
                    <a:pt x="939" y="1600"/>
                  </a:lnTo>
                  <a:lnTo>
                    <a:pt x="941" y="1652"/>
                  </a:lnTo>
                  <a:lnTo>
                    <a:pt x="936" y="1715"/>
                  </a:lnTo>
                  <a:lnTo>
                    <a:pt x="923" y="1776"/>
                  </a:lnTo>
                  <a:lnTo>
                    <a:pt x="904" y="1833"/>
                  </a:lnTo>
                  <a:lnTo>
                    <a:pt x="876" y="1888"/>
                  </a:lnTo>
                  <a:lnTo>
                    <a:pt x="842" y="1938"/>
                  </a:lnTo>
                  <a:lnTo>
                    <a:pt x="803" y="1984"/>
                  </a:lnTo>
                  <a:lnTo>
                    <a:pt x="757" y="2023"/>
                  </a:lnTo>
                  <a:lnTo>
                    <a:pt x="707" y="2057"/>
                  </a:lnTo>
                  <a:lnTo>
                    <a:pt x="654" y="2085"/>
                  </a:lnTo>
                  <a:lnTo>
                    <a:pt x="595" y="2104"/>
                  </a:lnTo>
                  <a:lnTo>
                    <a:pt x="534" y="2117"/>
                  </a:lnTo>
                  <a:lnTo>
                    <a:pt x="471" y="2121"/>
                  </a:lnTo>
                  <a:lnTo>
                    <a:pt x="406" y="2117"/>
                  </a:lnTo>
                  <a:lnTo>
                    <a:pt x="345" y="2104"/>
                  </a:lnTo>
                  <a:lnTo>
                    <a:pt x="288" y="2085"/>
                  </a:lnTo>
                  <a:lnTo>
                    <a:pt x="233" y="2057"/>
                  </a:lnTo>
                  <a:lnTo>
                    <a:pt x="183" y="2023"/>
                  </a:lnTo>
                  <a:lnTo>
                    <a:pt x="138" y="1984"/>
                  </a:lnTo>
                  <a:lnTo>
                    <a:pt x="98" y="1938"/>
                  </a:lnTo>
                  <a:lnTo>
                    <a:pt x="64" y="1888"/>
                  </a:lnTo>
                  <a:lnTo>
                    <a:pt x="36" y="1833"/>
                  </a:lnTo>
                  <a:lnTo>
                    <a:pt x="17" y="1776"/>
                  </a:lnTo>
                  <a:lnTo>
                    <a:pt x="4" y="1715"/>
                  </a:lnTo>
                  <a:lnTo>
                    <a:pt x="0" y="1652"/>
                  </a:lnTo>
                  <a:lnTo>
                    <a:pt x="4" y="1588"/>
                  </a:lnTo>
                  <a:lnTo>
                    <a:pt x="17" y="1526"/>
                  </a:lnTo>
                  <a:lnTo>
                    <a:pt x="36" y="1469"/>
                  </a:lnTo>
                  <a:lnTo>
                    <a:pt x="64" y="1415"/>
                  </a:lnTo>
                  <a:lnTo>
                    <a:pt x="98" y="1364"/>
                  </a:lnTo>
                  <a:lnTo>
                    <a:pt x="138" y="1318"/>
                  </a:lnTo>
                  <a:lnTo>
                    <a:pt x="183" y="1279"/>
                  </a:lnTo>
                  <a:lnTo>
                    <a:pt x="233" y="1246"/>
                  </a:lnTo>
                  <a:lnTo>
                    <a:pt x="288" y="1218"/>
                  </a:lnTo>
                  <a:lnTo>
                    <a:pt x="345" y="1198"/>
                  </a:lnTo>
                  <a:lnTo>
                    <a:pt x="406" y="1186"/>
                  </a:lnTo>
                  <a:lnTo>
                    <a:pt x="471" y="1181"/>
                  </a:lnTo>
                  <a:lnTo>
                    <a:pt x="525" y="1183"/>
                  </a:lnTo>
                  <a:lnTo>
                    <a:pt x="577" y="1191"/>
                  </a:lnTo>
                  <a:lnTo>
                    <a:pt x="626" y="1204"/>
                  </a:lnTo>
                  <a:lnTo>
                    <a:pt x="673" y="1223"/>
                  </a:lnTo>
                  <a:lnTo>
                    <a:pt x="719" y="1248"/>
                  </a:lnTo>
                  <a:lnTo>
                    <a:pt x="1200" y="748"/>
                  </a:lnTo>
                  <a:lnTo>
                    <a:pt x="1173" y="705"/>
                  </a:lnTo>
                  <a:lnTo>
                    <a:pt x="1152" y="662"/>
                  </a:lnTo>
                  <a:lnTo>
                    <a:pt x="1135" y="617"/>
                  </a:lnTo>
                  <a:lnTo>
                    <a:pt x="1123" y="570"/>
                  </a:lnTo>
                  <a:lnTo>
                    <a:pt x="1116" y="522"/>
                  </a:lnTo>
                  <a:lnTo>
                    <a:pt x="1113" y="471"/>
                  </a:lnTo>
                  <a:lnTo>
                    <a:pt x="1117" y="406"/>
                  </a:lnTo>
                  <a:lnTo>
                    <a:pt x="1130" y="345"/>
                  </a:lnTo>
                  <a:lnTo>
                    <a:pt x="1151" y="288"/>
                  </a:lnTo>
                  <a:lnTo>
                    <a:pt x="1177" y="233"/>
                  </a:lnTo>
                  <a:lnTo>
                    <a:pt x="1212" y="183"/>
                  </a:lnTo>
                  <a:lnTo>
                    <a:pt x="1251" y="138"/>
                  </a:lnTo>
                  <a:lnTo>
                    <a:pt x="1296" y="98"/>
                  </a:lnTo>
                  <a:lnTo>
                    <a:pt x="1346" y="64"/>
                  </a:lnTo>
                  <a:lnTo>
                    <a:pt x="1401" y="38"/>
                  </a:lnTo>
                  <a:lnTo>
                    <a:pt x="1459" y="17"/>
                  </a:lnTo>
                  <a:lnTo>
                    <a:pt x="1519" y="4"/>
                  </a:lnTo>
                  <a:lnTo>
                    <a:pt x="1584" y="0"/>
                  </a:lnTo>
                  <a:close/>
                </a:path>
              </a:pathLst>
            </a:custGeom>
            <a:grpFill/>
            <a:ln w="0">
              <a:noFill/>
              <a:prstDash val="solid"/>
              <a:round/>
              <a:headEnd/>
              <a:tailEnd/>
            </a:ln>
          </p:spPr>
          <p:txBody>
            <a:bodyPr vert="horz" wrap="square" lIns="121888" tIns="60944" rIns="121888" bIns="60944" numCol="1" anchor="t" anchorCtr="0" compatLnSpc="1">
              <a:prstTxWarp prst="textNoShape">
                <a:avLst/>
              </a:prstTxWarp>
            </a:bodyPr>
            <a:lstStyle/>
            <a:p>
              <a:endParaRPr lang="en-US" sz="2399" dirty="0"/>
            </a:p>
          </p:txBody>
        </p:sp>
      </p:grpSp>
      <p:sp>
        <p:nvSpPr>
          <p:cNvPr id="2" name="Slide Number Placeholder 1">
            <a:extLst>
              <a:ext uri="{FF2B5EF4-FFF2-40B4-BE49-F238E27FC236}">
                <a16:creationId xmlns:a16="http://schemas.microsoft.com/office/drawing/2014/main" id="{D3A847B5-AE73-9F4C-AA44-98ADE59C3548}"/>
              </a:ext>
            </a:extLst>
          </p:cNvPr>
          <p:cNvSpPr>
            <a:spLocks noGrp="1"/>
          </p:cNvSpPr>
          <p:nvPr>
            <p:ph type="sldNum" sz="quarter" idx="12"/>
          </p:nvPr>
        </p:nvSpPr>
        <p:spPr/>
        <p:txBody>
          <a:bodyPr/>
          <a:lstStyle/>
          <a:p>
            <a:fld id="{D892850B-DA50-CC42-8736-8A9DEF81848B}" type="slidenum">
              <a:rPr lang="en-US" smtClean="0"/>
              <a:t>8</a:t>
            </a:fld>
            <a:endParaRPr lang="en-US"/>
          </a:p>
        </p:txBody>
      </p:sp>
    </p:spTree>
    <p:extLst>
      <p:ext uri="{BB962C8B-B14F-4D97-AF65-F5344CB8AC3E}">
        <p14:creationId xmlns:p14="http://schemas.microsoft.com/office/powerpoint/2010/main" val="142670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idx="4294967295"/>
          </p:nvPr>
        </p:nvSpPr>
        <p:spPr>
          <a:xfrm>
            <a:off x="379412" y="608156"/>
            <a:ext cx="11964853" cy="625312"/>
          </a:xfrm>
        </p:spPr>
        <p:txBody>
          <a:bodyPr/>
          <a:lstStyle/>
          <a:p>
            <a:pPr algn="l"/>
            <a:r>
              <a:rPr lang="en-US" dirty="0"/>
              <a:t>SELECT THE RIGHT SOCIAL PLATFORMS</a:t>
            </a:r>
          </a:p>
        </p:txBody>
      </p:sp>
      <p:sp>
        <p:nvSpPr>
          <p:cNvPr id="2" name="Slide Number Placeholder 1">
            <a:extLst>
              <a:ext uri="{FF2B5EF4-FFF2-40B4-BE49-F238E27FC236}">
                <a16:creationId xmlns:a16="http://schemas.microsoft.com/office/drawing/2014/main" id="{79C29F5E-11AB-B44C-9F69-4EA6233151AD}"/>
              </a:ext>
            </a:extLst>
          </p:cNvPr>
          <p:cNvSpPr>
            <a:spLocks noGrp="1"/>
          </p:cNvSpPr>
          <p:nvPr>
            <p:ph type="sldNum" sz="quarter" idx="12"/>
          </p:nvPr>
        </p:nvSpPr>
        <p:spPr>
          <a:xfrm>
            <a:off x="9369423" y="5962608"/>
            <a:ext cx="2741612" cy="365125"/>
          </a:xfrm>
        </p:spPr>
        <p:txBody>
          <a:bodyPr/>
          <a:lstStyle/>
          <a:p>
            <a:fld id="{D892850B-DA50-CC42-8736-8A9DEF81848B}" type="slidenum">
              <a:rPr lang="en-US" smtClean="0"/>
              <a:t>9</a:t>
            </a:fld>
            <a:endParaRPr lang="en-US"/>
          </a:p>
        </p:txBody>
      </p:sp>
      <p:graphicFrame>
        <p:nvGraphicFramePr>
          <p:cNvPr id="26" name="object 4">
            <a:extLst>
              <a:ext uri="{FF2B5EF4-FFF2-40B4-BE49-F238E27FC236}">
                <a16:creationId xmlns:a16="http://schemas.microsoft.com/office/drawing/2014/main" id="{45BFD209-A52B-1B43-B05F-6CDC5125CC04}"/>
              </a:ext>
            </a:extLst>
          </p:cNvPr>
          <p:cNvGraphicFramePr>
            <a:graphicFrameLocks noGrp="1"/>
          </p:cNvGraphicFramePr>
          <p:nvPr>
            <p:extLst>
              <p:ext uri="{D42A27DB-BD31-4B8C-83A1-F6EECF244321}">
                <p14:modId xmlns:p14="http://schemas.microsoft.com/office/powerpoint/2010/main" val="2224305422"/>
              </p:ext>
            </p:extLst>
          </p:nvPr>
        </p:nvGraphicFramePr>
        <p:xfrm>
          <a:off x="604970" y="2133600"/>
          <a:ext cx="11126654" cy="3794943"/>
        </p:xfrm>
        <a:graphic>
          <a:graphicData uri="http://schemas.openxmlformats.org/drawingml/2006/table">
            <a:tbl>
              <a:tblPr firstRow="1" bandRow="1">
                <a:tableStyleId>{2D5ABB26-0587-4C30-8999-92F81FD0307C}</a:tableStyleId>
              </a:tblPr>
              <a:tblGrid>
                <a:gridCol w="3420000">
                  <a:extLst>
                    <a:ext uri="{9D8B030D-6E8A-4147-A177-3AD203B41FA5}">
                      <a16:colId xmlns:a16="http://schemas.microsoft.com/office/drawing/2014/main" val="20000"/>
                    </a:ext>
                  </a:extLst>
                </a:gridCol>
                <a:gridCol w="3846148">
                  <a:extLst>
                    <a:ext uri="{9D8B030D-6E8A-4147-A177-3AD203B41FA5}">
                      <a16:colId xmlns:a16="http://schemas.microsoft.com/office/drawing/2014/main" val="20001"/>
                    </a:ext>
                  </a:extLst>
                </a:gridCol>
                <a:gridCol w="3860506">
                  <a:extLst>
                    <a:ext uri="{9D8B030D-6E8A-4147-A177-3AD203B41FA5}">
                      <a16:colId xmlns:a16="http://schemas.microsoft.com/office/drawing/2014/main" val="3356415765"/>
                    </a:ext>
                  </a:extLst>
                </a:gridCol>
              </a:tblGrid>
              <a:tr h="47109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Core marketing, communications and guest service social hub</a:t>
                      </a:r>
                    </a:p>
                  </a:txBody>
                  <a:tcPr marL="0" marR="0" marT="105434"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Visual storytelling </a:t>
                      </a: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Content such as behind-the-scenes events, UGC &amp; influencers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108127"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Primarily a guest service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Focus on </a:t>
                      </a:r>
                      <a:r>
                        <a:rPr lang="en-US" sz="1800" b="1"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1:1 conversations</a:t>
                      </a:r>
                    </a:p>
                  </a:txBody>
                  <a:tcPr marL="0" marR="0" marT="108127"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extLst>
                  <a:ext uri="{0D108BD9-81ED-4DB2-BD59-A6C34878D82A}">
                    <a16:rowId xmlns:a16="http://schemas.microsoft.com/office/drawing/2014/main" val="258693329"/>
                  </a:ext>
                </a:extLst>
              </a:tr>
              <a:tr h="471098">
                <a:tc>
                  <a:txBody>
                    <a:bodyPr/>
                    <a:lstStyle/>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83% of women</a:t>
                      </a:r>
                    </a:p>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75% of men</a:t>
                      </a:r>
                    </a:p>
                    <a:p>
                      <a:pPr algn="ctr"/>
                      <a:r>
                        <a:rPr lang="en-US" sz="12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(of all people using the internet) </a:t>
                      </a:r>
                    </a:p>
                    <a:p>
                      <a:pPr algn="ctr"/>
                      <a:endParaRPr lang="en-US" sz="1200" kern="1200" dirty="0">
                        <a:solidFill>
                          <a:schemeClr val="tx1">
                            <a:lumMod val="50000"/>
                            <a:lumOff val="50000"/>
                          </a:schemeClr>
                        </a:solidFill>
                        <a:latin typeface="Open Sans Light" panose="020B0306030504020204" pitchFamily="34" charset="0"/>
                        <a:cs typeface="Open Sans"/>
                      </a:endParaRPr>
                    </a:p>
                  </a:txBody>
                  <a:tcPr marL="0" marR="0" marT="105434"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tc>
                  <a:txBody>
                    <a:bodyPr/>
                    <a:lstStyle/>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500 million daily </a:t>
                      </a:r>
                    </a:p>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active users</a:t>
                      </a:r>
                    </a:p>
                  </a:txBody>
                  <a:tcPr marL="0" marR="0" marT="108127"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tc>
                  <a:txBody>
                    <a:bodyPr/>
                    <a:lstStyle/>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22% of men</a:t>
                      </a:r>
                    </a:p>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15% of women</a:t>
                      </a:r>
                    </a:p>
                    <a:p>
                      <a:pPr algn="ctr"/>
                      <a:r>
                        <a:rPr lang="en-US" sz="12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(of all people using the internet) </a:t>
                      </a:r>
                      <a:endParaRPr lang="en-US" sz="1800" kern="1200" dirty="0">
                        <a:solidFill>
                          <a:schemeClr val="tx1">
                            <a:lumMod val="50000"/>
                            <a:lumOff val="50000"/>
                          </a:schemeClr>
                        </a:solidFill>
                        <a:latin typeface="Open Sans Light" panose="020B0306030504020204" pitchFamily="34" charset="0"/>
                        <a:ea typeface="+mn-ea"/>
                        <a:cs typeface="Open Sans Light" panose="020B0306030504020204" pitchFamily="34" charset="0"/>
                      </a:endParaRPr>
                    </a:p>
                    <a:p>
                      <a:pPr algn="ctr"/>
                      <a:endParaRPr lang="en-US" sz="1200" kern="1200" dirty="0">
                        <a:solidFill>
                          <a:schemeClr val="tx1">
                            <a:lumMod val="50000"/>
                            <a:lumOff val="50000"/>
                          </a:schemeClr>
                        </a:solidFill>
                        <a:latin typeface="Open Sans Light" panose="020B0306030504020204" pitchFamily="34" charset="0"/>
                        <a:cs typeface="Open Sans"/>
                      </a:endParaRPr>
                    </a:p>
                  </a:txBody>
                  <a:tcPr marL="0" marR="0" marT="108127"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extLst>
                  <a:ext uri="{0D108BD9-81ED-4DB2-BD59-A6C34878D82A}">
                    <a16:rowId xmlns:a16="http://schemas.microsoft.com/office/drawing/2014/main" val="10000"/>
                  </a:ext>
                </a:extLst>
              </a:tr>
              <a:tr h="943415">
                <a:tc>
                  <a:txBody>
                    <a:bodyPr/>
                    <a:lstStyle/>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Best place to reach </a:t>
                      </a:r>
                      <a:r>
                        <a:rPr lang="en-US" sz="1800" b="1"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GEN X</a:t>
                      </a:r>
                    </a:p>
                  </a:txBody>
                  <a:tcPr marL="0" marR="0" marT="105434"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90% of IG users are </a:t>
                      </a:r>
                      <a:r>
                        <a:rPr lang="en-US" sz="1800" b="1"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under 35</a:t>
                      </a:r>
                    </a:p>
                  </a:txBody>
                  <a:tcPr marL="0" marR="0" marT="105434"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tc>
                  <a:txBody>
                    <a:bodyPr/>
                    <a:lstStyle/>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36% of adults between </a:t>
                      </a:r>
                    </a:p>
                    <a:p>
                      <a:pPr algn="ct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18-29 are on Twitter</a:t>
                      </a:r>
                    </a:p>
                  </a:txBody>
                  <a:tcPr marL="0" marR="0" marT="105434"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extLst>
                  <a:ext uri="{0D108BD9-81ED-4DB2-BD59-A6C34878D82A}">
                    <a16:rowId xmlns:a16="http://schemas.microsoft.com/office/drawing/2014/main" val="3473921088"/>
                  </a:ext>
                </a:extLst>
              </a:tr>
              <a:tr h="66263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75% of users spend </a:t>
                      </a:r>
                      <a:r>
                        <a:rPr lang="en-US" sz="1800" b="1"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20 minutes or more on Facebook every day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105434"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53% of Instagram users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follow brands and businesses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105434"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tc>
                  <a:txBody>
                    <a:bodyPr/>
                    <a:lstStyle/>
                    <a:p>
                      <a:pPr marL="635"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Customer service interactions have increased 250% </a:t>
                      </a:r>
                      <a:r>
                        <a:rPr lang="en-US" sz="1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in the last two years</a:t>
                      </a:r>
                    </a:p>
                    <a:p>
                      <a:pPr marL="635" marR="0" lvl="0" indent="0" algn="ctr" defTabSz="914400" rtl="0" eaLnBrk="1" fontAlgn="auto" latinLnBrk="0" hangingPunct="1">
                        <a:lnSpc>
                          <a:spcPct val="100000"/>
                        </a:lnSpc>
                        <a:spcBef>
                          <a:spcPts val="0"/>
                        </a:spcBef>
                        <a:spcAft>
                          <a:spcPts val="0"/>
                        </a:spcAft>
                        <a:buClrTx/>
                        <a:buSzTx/>
                        <a:buFontTx/>
                        <a:buNone/>
                        <a:tabLst/>
                        <a:defRPr/>
                      </a:pPr>
                      <a:endParaRPr lang="en-US" sz="800" kern="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txBody>
                  <a:tcPr marL="0" marR="0" marT="105434" marB="0" anchor="ctr">
                    <a:lnL w="9525" cap="flat" cmpd="sng" algn="ctr">
                      <a:solidFill>
                        <a:srgbClr val="F89728"/>
                      </a:solidFill>
                      <a:prstDash val="solid"/>
                      <a:round/>
                      <a:headEnd type="none" w="med" len="med"/>
                      <a:tailEnd type="none" w="med" len="med"/>
                    </a:lnL>
                    <a:lnR w="9525" cap="flat" cmpd="sng" algn="ctr">
                      <a:solidFill>
                        <a:srgbClr val="F89728"/>
                      </a:solidFill>
                      <a:prstDash val="solid"/>
                      <a:round/>
                      <a:headEnd type="none" w="med" len="med"/>
                      <a:tailEnd type="none" w="med" len="med"/>
                    </a:lnR>
                    <a:lnT w="9525" cap="flat" cmpd="sng" algn="ctr">
                      <a:solidFill>
                        <a:srgbClr val="F89728"/>
                      </a:solidFill>
                      <a:prstDash val="solid"/>
                      <a:round/>
                      <a:headEnd type="none" w="med" len="med"/>
                      <a:tailEnd type="none" w="med" len="med"/>
                    </a:lnT>
                    <a:lnB w="9525" cap="flat" cmpd="sng" algn="ctr">
                      <a:solidFill>
                        <a:srgbClr val="F89728"/>
                      </a:solidFill>
                      <a:prstDash val="solid"/>
                      <a:round/>
                      <a:headEnd type="none" w="med" len="med"/>
                      <a:tailEnd type="none" w="med" len="med"/>
                    </a:lnB>
                  </a:tcPr>
                </a:tc>
                <a:extLst>
                  <a:ext uri="{0D108BD9-81ED-4DB2-BD59-A6C34878D82A}">
                    <a16:rowId xmlns:a16="http://schemas.microsoft.com/office/drawing/2014/main" val="3687232710"/>
                  </a:ext>
                </a:extLst>
              </a:tr>
            </a:tbl>
          </a:graphicData>
        </a:graphic>
      </p:graphicFrame>
      <p:sp>
        <p:nvSpPr>
          <p:cNvPr id="9" name="Text Placeholder 8">
            <a:extLst>
              <a:ext uri="{FF2B5EF4-FFF2-40B4-BE49-F238E27FC236}">
                <a16:creationId xmlns:a16="http://schemas.microsoft.com/office/drawing/2014/main" id="{9796EECA-EB1F-4B45-AA4D-D96EC7B09FFB}"/>
              </a:ext>
            </a:extLst>
          </p:cNvPr>
          <p:cNvSpPr txBox="1">
            <a:spLocks/>
          </p:cNvSpPr>
          <p:nvPr/>
        </p:nvSpPr>
        <p:spPr>
          <a:xfrm>
            <a:off x="1053358" y="1696392"/>
            <a:ext cx="3047206" cy="58404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50000"/>
                    <a:lumOff val="50000"/>
                  </a:schemeClr>
                </a:solidFill>
                <a:latin typeface="Montserrat"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cs typeface="Arial" panose="020B0604020202020204" pitchFamily="34" charset="0"/>
              </a:rPr>
              <a:t>FACEBOOK</a:t>
            </a:r>
          </a:p>
        </p:txBody>
      </p:sp>
      <p:sp>
        <p:nvSpPr>
          <p:cNvPr id="10" name="Text Placeholder 9">
            <a:extLst>
              <a:ext uri="{FF2B5EF4-FFF2-40B4-BE49-F238E27FC236}">
                <a16:creationId xmlns:a16="http://schemas.microsoft.com/office/drawing/2014/main" id="{6CEF9B80-0842-1644-925A-648FE802B536}"/>
              </a:ext>
            </a:extLst>
          </p:cNvPr>
          <p:cNvSpPr txBox="1">
            <a:spLocks/>
          </p:cNvSpPr>
          <p:nvPr/>
        </p:nvSpPr>
        <p:spPr>
          <a:xfrm>
            <a:off x="8455023" y="1698859"/>
            <a:ext cx="3047206" cy="584048"/>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50000"/>
                    <a:lumOff val="50000"/>
                  </a:schemeClr>
                </a:solidFill>
                <a:latin typeface="Montserrat"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a:cs typeface="Arial" panose="020B0604020202020204" pitchFamily="34" charset="0"/>
              </a:rPr>
              <a:t>TWITTER</a:t>
            </a:r>
          </a:p>
          <a:p>
            <a:pPr algn="ctr"/>
            <a:endParaRPr lang="en-US" dirty="0">
              <a:solidFill>
                <a:schemeClr val="accent1"/>
              </a:solidFill>
            </a:endParaRPr>
          </a:p>
        </p:txBody>
      </p:sp>
      <p:sp>
        <p:nvSpPr>
          <p:cNvPr id="11" name="Text Placeholder 10">
            <a:extLst>
              <a:ext uri="{FF2B5EF4-FFF2-40B4-BE49-F238E27FC236}">
                <a16:creationId xmlns:a16="http://schemas.microsoft.com/office/drawing/2014/main" id="{1D9CD0F0-82B7-9648-A161-82474E135DBC}"/>
              </a:ext>
            </a:extLst>
          </p:cNvPr>
          <p:cNvSpPr txBox="1">
            <a:spLocks/>
          </p:cNvSpPr>
          <p:nvPr/>
        </p:nvSpPr>
        <p:spPr>
          <a:xfrm>
            <a:off x="4536315" y="1668324"/>
            <a:ext cx="3047206" cy="584048"/>
          </a:xfrm>
        </p:spPr>
        <p:txBody>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lumMod val="50000"/>
                    <a:lumOff val="50000"/>
                  </a:schemeClr>
                </a:solidFill>
                <a:latin typeface="Montserrat" panose="02000505000000020004"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2800" dirty="0">
                <a:cs typeface="Arial" panose="020B0604020202020204" pitchFamily="34" charset="0"/>
              </a:rPr>
              <a:t>INSTAGRAM</a:t>
            </a:r>
          </a:p>
        </p:txBody>
      </p:sp>
      <p:pic>
        <p:nvPicPr>
          <p:cNvPr id="12" name="Picture 3" descr="facebook_icon_02.png">
            <a:extLst>
              <a:ext uri="{FF2B5EF4-FFF2-40B4-BE49-F238E27FC236}">
                <a16:creationId xmlns:a16="http://schemas.microsoft.com/office/drawing/2014/main" id="{C58ED9B5-F03D-9E4D-BB48-B7ED929740E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79221" y="1733946"/>
            <a:ext cx="350952" cy="3509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4" descr="twitter_icon.png">
            <a:extLst>
              <a:ext uri="{FF2B5EF4-FFF2-40B4-BE49-F238E27FC236}">
                <a16:creationId xmlns:a16="http://schemas.microsoft.com/office/drawing/2014/main" id="{4624C7EA-F200-FE4C-915E-3CC670D28700}"/>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75274" y="1733946"/>
            <a:ext cx="331850" cy="33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C2A6E67-A493-3741-8024-F7C0AFFA559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492622" y="1615492"/>
            <a:ext cx="479443" cy="479443"/>
          </a:xfrm>
          <a:prstGeom prst="rect">
            <a:avLst/>
          </a:prstGeom>
        </p:spPr>
      </p:pic>
    </p:spTree>
    <p:extLst>
      <p:ext uri="{BB962C8B-B14F-4D97-AF65-F5344CB8AC3E}">
        <p14:creationId xmlns:p14="http://schemas.microsoft.com/office/powerpoint/2010/main" val="2054519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p:nvPr/>
        </p:nvSpPr>
        <p:spPr>
          <a:xfrm>
            <a:off x="2161499" y="1954533"/>
            <a:ext cx="1579469" cy="1550662"/>
          </a:xfrm>
          <a:prstGeom prst="rect">
            <a:avLst/>
          </a:prstGeom>
        </p:spPr>
        <p:txBody>
          <a:bodyPr vert="horz" wrap="square" lIns="0" tIns="164422" rIns="0" bIns="0" rtlCol="0">
            <a:spAutoFit/>
          </a:bodyPr>
          <a:lstStyle/>
          <a:p>
            <a:pPr marL="12696">
              <a:spcBef>
                <a:spcPts val="1295"/>
              </a:spcBef>
            </a:pPr>
            <a:r>
              <a:rPr lang="en-US" sz="1699" b="1" spc="-35"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PROPERTY SHOWCASE</a:t>
            </a:r>
            <a:endParaRPr sz="1699" b="1"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endParaRP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Views</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Rooms</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Seasonal Décor </a:t>
            </a:r>
            <a:endParaRPr sz="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7" name="object 7"/>
          <p:cNvSpPr/>
          <p:nvPr/>
        </p:nvSpPr>
        <p:spPr>
          <a:xfrm>
            <a:off x="624393" y="1979848"/>
            <a:ext cx="1236658" cy="1032241"/>
          </a:xfrm>
          <a:custGeom>
            <a:avLst/>
            <a:gdLst/>
            <a:ahLst/>
            <a:cxnLst/>
            <a:rect l="l" t="t" r="r" b="b"/>
            <a:pathLst>
              <a:path w="1236980" h="1032510">
                <a:moveTo>
                  <a:pt x="618426" y="0"/>
                </a:moveTo>
                <a:lnTo>
                  <a:pt x="570168" y="2540"/>
                </a:lnTo>
                <a:lnTo>
                  <a:pt x="522913" y="7620"/>
                </a:lnTo>
                <a:lnTo>
                  <a:pt x="476800" y="16510"/>
                </a:lnTo>
                <a:lnTo>
                  <a:pt x="431968" y="29210"/>
                </a:lnTo>
                <a:lnTo>
                  <a:pt x="388555" y="44450"/>
                </a:lnTo>
                <a:lnTo>
                  <a:pt x="346699" y="63500"/>
                </a:lnTo>
                <a:lnTo>
                  <a:pt x="306540" y="85090"/>
                </a:lnTo>
                <a:lnTo>
                  <a:pt x="268215" y="109220"/>
                </a:lnTo>
                <a:lnTo>
                  <a:pt x="231864" y="135890"/>
                </a:lnTo>
                <a:lnTo>
                  <a:pt x="197624" y="165100"/>
                </a:lnTo>
                <a:lnTo>
                  <a:pt x="165635" y="198120"/>
                </a:lnTo>
                <a:lnTo>
                  <a:pt x="136035" y="232410"/>
                </a:lnTo>
                <a:lnTo>
                  <a:pt x="108962" y="267970"/>
                </a:lnTo>
                <a:lnTo>
                  <a:pt x="84556" y="306070"/>
                </a:lnTo>
                <a:lnTo>
                  <a:pt x="62954" y="346710"/>
                </a:lnTo>
                <a:lnTo>
                  <a:pt x="44295" y="388620"/>
                </a:lnTo>
                <a:lnTo>
                  <a:pt x="28718" y="431800"/>
                </a:lnTo>
                <a:lnTo>
                  <a:pt x="16362" y="476250"/>
                </a:lnTo>
                <a:lnTo>
                  <a:pt x="7364" y="523240"/>
                </a:lnTo>
                <a:lnTo>
                  <a:pt x="1864" y="570230"/>
                </a:lnTo>
                <a:lnTo>
                  <a:pt x="0" y="618490"/>
                </a:lnTo>
                <a:lnTo>
                  <a:pt x="1992" y="668020"/>
                </a:lnTo>
                <a:lnTo>
                  <a:pt x="7914" y="717550"/>
                </a:lnTo>
                <a:lnTo>
                  <a:pt x="17684" y="765810"/>
                </a:lnTo>
                <a:lnTo>
                  <a:pt x="31219" y="812800"/>
                </a:lnTo>
                <a:lnTo>
                  <a:pt x="48437" y="858520"/>
                </a:lnTo>
                <a:lnTo>
                  <a:pt x="69255" y="902970"/>
                </a:lnTo>
                <a:lnTo>
                  <a:pt x="93591" y="944880"/>
                </a:lnTo>
                <a:lnTo>
                  <a:pt x="121363" y="986790"/>
                </a:lnTo>
                <a:lnTo>
                  <a:pt x="152488" y="1024890"/>
                </a:lnTo>
                <a:lnTo>
                  <a:pt x="159689" y="1032510"/>
                </a:lnTo>
                <a:lnTo>
                  <a:pt x="163410" y="1022350"/>
                </a:lnTo>
                <a:lnTo>
                  <a:pt x="171731" y="1008380"/>
                </a:lnTo>
                <a:lnTo>
                  <a:pt x="155371" y="1008380"/>
                </a:lnTo>
                <a:lnTo>
                  <a:pt x="126265" y="971550"/>
                </a:lnTo>
                <a:lnTo>
                  <a:pt x="100303" y="932180"/>
                </a:lnTo>
                <a:lnTo>
                  <a:pt x="77560" y="890270"/>
                </a:lnTo>
                <a:lnTo>
                  <a:pt x="58111" y="848360"/>
                </a:lnTo>
                <a:lnTo>
                  <a:pt x="42031" y="803910"/>
                </a:lnTo>
                <a:lnTo>
                  <a:pt x="29394" y="758190"/>
                </a:lnTo>
                <a:lnTo>
                  <a:pt x="20275" y="712470"/>
                </a:lnTo>
                <a:lnTo>
                  <a:pt x="14749" y="665480"/>
                </a:lnTo>
                <a:lnTo>
                  <a:pt x="12890" y="618490"/>
                </a:lnTo>
                <a:lnTo>
                  <a:pt x="14715" y="571500"/>
                </a:lnTo>
                <a:lnTo>
                  <a:pt x="20101" y="524510"/>
                </a:lnTo>
                <a:lnTo>
                  <a:pt x="28911" y="480060"/>
                </a:lnTo>
                <a:lnTo>
                  <a:pt x="41009" y="435610"/>
                </a:lnTo>
                <a:lnTo>
                  <a:pt x="56261" y="393700"/>
                </a:lnTo>
                <a:lnTo>
                  <a:pt x="74531" y="351790"/>
                </a:lnTo>
                <a:lnTo>
                  <a:pt x="95682" y="313690"/>
                </a:lnTo>
                <a:lnTo>
                  <a:pt x="119579" y="275590"/>
                </a:lnTo>
                <a:lnTo>
                  <a:pt x="146087" y="240030"/>
                </a:lnTo>
                <a:lnTo>
                  <a:pt x="175070" y="207010"/>
                </a:lnTo>
                <a:lnTo>
                  <a:pt x="206392" y="175260"/>
                </a:lnTo>
                <a:lnTo>
                  <a:pt x="239918" y="146050"/>
                </a:lnTo>
                <a:lnTo>
                  <a:pt x="275511" y="119380"/>
                </a:lnTo>
                <a:lnTo>
                  <a:pt x="313037" y="95250"/>
                </a:lnTo>
                <a:lnTo>
                  <a:pt x="352360" y="74930"/>
                </a:lnTo>
                <a:lnTo>
                  <a:pt x="393343" y="55880"/>
                </a:lnTo>
                <a:lnTo>
                  <a:pt x="435852" y="40640"/>
                </a:lnTo>
                <a:lnTo>
                  <a:pt x="479750" y="29210"/>
                </a:lnTo>
                <a:lnTo>
                  <a:pt x="524902" y="20320"/>
                </a:lnTo>
                <a:lnTo>
                  <a:pt x="571173" y="15240"/>
                </a:lnTo>
                <a:lnTo>
                  <a:pt x="618426" y="12700"/>
                </a:lnTo>
                <a:lnTo>
                  <a:pt x="740289" y="12700"/>
                </a:lnTo>
                <a:lnTo>
                  <a:pt x="713939" y="7620"/>
                </a:lnTo>
                <a:lnTo>
                  <a:pt x="666684" y="2540"/>
                </a:lnTo>
                <a:lnTo>
                  <a:pt x="618426" y="0"/>
                </a:lnTo>
                <a:close/>
              </a:path>
              <a:path w="1236980" h="1032510">
                <a:moveTo>
                  <a:pt x="704944" y="170180"/>
                </a:moveTo>
                <a:lnTo>
                  <a:pt x="623150" y="170180"/>
                </a:lnTo>
                <a:lnTo>
                  <a:pt x="676713" y="175260"/>
                </a:lnTo>
                <a:lnTo>
                  <a:pt x="725341" y="189230"/>
                </a:lnTo>
                <a:lnTo>
                  <a:pt x="768397" y="213360"/>
                </a:lnTo>
                <a:lnTo>
                  <a:pt x="805243" y="245110"/>
                </a:lnTo>
                <a:lnTo>
                  <a:pt x="832309" y="280670"/>
                </a:lnTo>
                <a:lnTo>
                  <a:pt x="852543" y="322580"/>
                </a:lnTo>
                <a:lnTo>
                  <a:pt x="865826" y="368300"/>
                </a:lnTo>
                <a:lnTo>
                  <a:pt x="872036" y="419100"/>
                </a:lnTo>
                <a:lnTo>
                  <a:pt x="871054" y="473710"/>
                </a:lnTo>
                <a:lnTo>
                  <a:pt x="864769" y="515620"/>
                </a:lnTo>
                <a:lnTo>
                  <a:pt x="852889" y="560070"/>
                </a:lnTo>
                <a:lnTo>
                  <a:pt x="836191" y="604520"/>
                </a:lnTo>
                <a:lnTo>
                  <a:pt x="815454" y="646430"/>
                </a:lnTo>
                <a:lnTo>
                  <a:pt x="787273" y="687070"/>
                </a:lnTo>
                <a:lnTo>
                  <a:pt x="768521" y="712470"/>
                </a:lnTo>
                <a:lnTo>
                  <a:pt x="753443" y="737870"/>
                </a:lnTo>
                <a:lnTo>
                  <a:pt x="745171" y="763270"/>
                </a:lnTo>
                <a:lnTo>
                  <a:pt x="746836" y="792480"/>
                </a:lnTo>
                <a:lnTo>
                  <a:pt x="779840" y="824230"/>
                </a:lnTo>
                <a:lnTo>
                  <a:pt x="841133" y="850900"/>
                </a:lnTo>
                <a:lnTo>
                  <a:pt x="858634" y="857250"/>
                </a:lnTo>
                <a:lnTo>
                  <a:pt x="864336" y="859790"/>
                </a:lnTo>
                <a:lnTo>
                  <a:pt x="899530" y="875030"/>
                </a:lnTo>
                <a:lnTo>
                  <a:pt x="939828" y="895350"/>
                </a:lnTo>
                <a:lnTo>
                  <a:pt x="981336" y="919480"/>
                </a:lnTo>
                <a:lnTo>
                  <a:pt x="1020162" y="948690"/>
                </a:lnTo>
                <a:lnTo>
                  <a:pt x="1052412" y="982980"/>
                </a:lnTo>
                <a:lnTo>
                  <a:pt x="1074191" y="1022350"/>
                </a:lnTo>
                <a:lnTo>
                  <a:pt x="1077937" y="1032510"/>
                </a:lnTo>
                <a:lnTo>
                  <a:pt x="1085100" y="1023620"/>
                </a:lnTo>
                <a:lnTo>
                  <a:pt x="1098523" y="1007110"/>
                </a:lnTo>
                <a:lnTo>
                  <a:pt x="1082217" y="1007110"/>
                </a:lnTo>
                <a:lnTo>
                  <a:pt x="1057784" y="969010"/>
                </a:lnTo>
                <a:lnTo>
                  <a:pt x="1024231" y="935990"/>
                </a:lnTo>
                <a:lnTo>
                  <a:pt x="985094" y="906780"/>
                </a:lnTo>
                <a:lnTo>
                  <a:pt x="943908" y="882650"/>
                </a:lnTo>
                <a:lnTo>
                  <a:pt x="904208" y="863600"/>
                </a:lnTo>
                <a:lnTo>
                  <a:pt x="863650" y="845820"/>
                </a:lnTo>
                <a:lnTo>
                  <a:pt x="820863" y="829310"/>
                </a:lnTo>
                <a:lnTo>
                  <a:pt x="793794" y="817880"/>
                </a:lnTo>
                <a:lnTo>
                  <a:pt x="771030" y="803910"/>
                </a:lnTo>
                <a:lnTo>
                  <a:pt x="759294" y="788670"/>
                </a:lnTo>
                <a:lnTo>
                  <a:pt x="758241" y="764540"/>
                </a:lnTo>
                <a:lnTo>
                  <a:pt x="766159" y="741680"/>
                </a:lnTo>
                <a:lnTo>
                  <a:pt x="780258" y="717550"/>
                </a:lnTo>
                <a:lnTo>
                  <a:pt x="805485" y="684530"/>
                </a:lnTo>
                <a:lnTo>
                  <a:pt x="813073" y="674370"/>
                </a:lnTo>
                <a:lnTo>
                  <a:pt x="848014" y="609600"/>
                </a:lnTo>
                <a:lnTo>
                  <a:pt x="865190" y="563880"/>
                </a:lnTo>
                <a:lnTo>
                  <a:pt x="877408" y="518160"/>
                </a:lnTo>
                <a:lnTo>
                  <a:pt x="883869" y="474980"/>
                </a:lnTo>
                <a:lnTo>
                  <a:pt x="884854" y="417830"/>
                </a:lnTo>
                <a:lnTo>
                  <a:pt x="878306" y="364490"/>
                </a:lnTo>
                <a:lnTo>
                  <a:pt x="864347" y="316230"/>
                </a:lnTo>
                <a:lnTo>
                  <a:pt x="843101" y="274320"/>
                </a:lnTo>
                <a:lnTo>
                  <a:pt x="814692" y="236220"/>
                </a:lnTo>
                <a:lnTo>
                  <a:pt x="775835" y="201930"/>
                </a:lnTo>
                <a:lnTo>
                  <a:pt x="730507" y="177800"/>
                </a:lnTo>
                <a:lnTo>
                  <a:pt x="704944" y="170180"/>
                </a:lnTo>
                <a:close/>
              </a:path>
              <a:path w="1236980" h="1032510">
                <a:moveTo>
                  <a:pt x="623138" y="157480"/>
                </a:moveTo>
                <a:lnTo>
                  <a:pt x="613200" y="157480"/>
                </a:lnTo>
                <a:lnTo>
                  <a:pt x="603130" y="158750"/>
                </a:lnTo>
                <a:lnTo>
                  <a:pt x="592968" y="158750"/>
                </a:lnTo>
                <a:lnTo>
                  <a:pt x="535717" y="170180"/>
                </a:lnTo>
                <a:lnTo>
                  <a:pt x="493196" y="185420"/>
                </a:lnTo>
                <a:lnTo>
                  <a:pt x="455588" y="209550"/>
                </a:lnTo>
                <a:lnTo>
                  <a:pt x="423291" y="238760"/>
                </a:lnTo>
                <a:lnTo>
                  <a:pt x="396704" y="273050"/>
                </a:lnTo>
                <a:lnTo>
                  <a:pt x="376226" y="313690"/>
                </a:lnTo>
                <a:lnTo>
                  <a:pt x="362256" y="359410"/>
                </a:lnTo>
                <a:lnTo>
                  <a:pt x="355193" y="408940"/>
                </a:lnTo>
                <a:lnTo>
                  <a:pt x="354710" y="461010"/>
                </a:lnTo>
                <a:lnTo>
                  <a:pt x="360365" y="511810"/>
                </a:lnTo>
                <a:lnTo>
                  <a:pt x="372206" y="561340"/>
                </a:lnTo>
                <a:lnTo>
                  <a:pt x="390280" y="609600"/>
                </a:lnTo>
                <a:lnTo>
                  <a:pt x="414633" y="656590"/>
                </a:lnTo>
                <a:lnTo>
                  <a:pt x="445312" y="703580"/>
                </a:lnTo>
                <a:lnTo>
                  <a:pt x="458101" y="720090"/>
                </a:lnTo>
                <a:lnTo>
                  <a:pt x="468734" y="734060"/>
                </a:lnTo>
                <a:lnTo>
                  <a:pt x="476721" y="746760"/>
                </a:lnTo>
                <a:lnTo>
                  <a:pt x="481395" y="759460"/>
                </a:lnTo>
                <a:lnTo>
                  <a:pt x="482092" y="774700"/>
                </a:lnTo>
                <a:lnTo>
                  <a:pt x="476896" y="789940"/>
                </a:lnTo>
                <a:lnTo>
                  <a:pt x="465216" y="801370"/>
                </a:lnTo>
                <a:lnTo>
                  <a:pt x="447827" y="810260"/>
                </a:lnTo>
                <a:lnTo>
                  <a:pt x="425500" y="820420"/>
                </a:lnTo>
                <a:lnTo>
                  <a:pt x="417233" y="822960"/>
                </a:lnTo>
                <a:lnTo>
                  <a:pt x="413397" y="824230"/>
                </a:lnTo>
                <a:lnTo>
                  <a:pt x="386303" y="836930"/>
                </a:lnTo>
                <a:lnTo>
                  <a:pt x="337057" y="861060"/>
                </a:lnTo>
                <a:lnTo>
                  <a:pt x="318643" y="871220"/>
                </a:lnTo>
                <a:lnTo>
                  <a:pt x="313194" y="875030"/>
                </a:lnTo>
                <a:lnTo>
                  <a:pt x="265703" y="901700"/>
                </a:lnTo>
                <a:lnTo>
                  <a:pt x="220576" y="933450"/>
                </a:lnTo>
                <a:lnTo>
                  <a:pt x="182303" y="967740"/>
                </a:lnTo>
                <a:lnTo>
                  <a:pt x="155371" y="1008380"/>
                </a:lnTo>
                <a:lnTo>
                  <a:pt x="171731" y="1008380"/>
                </a:lnTo>
                <a:lnTo>
                  <a:pt x="187617" y="981710"/>
                </a:lnTo>
                <a:lnTo>
                  <a:pt x="225163" y="946150"/>
                </a:lnTo>
                <a:lnTo>
                  <a:pt x="270840" y="914400"/>
                </a:lnTo>
                <a:lnTo>
                  <a:pt x="319443" y="886460"/>
                </a:lnTo>
                <a:lnTo>
                  <a:pt x="343089" y="872490"/>
                </a:lnTo>
                <a:lnTo>
                  <a:pt x="391623" y="848360"/>
                </a:lnTo>
                <a:lnTo>
                  <a:pt x="418223" y="836930"/>
                </a:lnTo>
                <a:lnTo>
                  <a:pt x="421995" y="835660"/>
                </a:lnTo>
                <a:lnTo>
                  <a:pt x="430098" y="831850"/>
                </a:lnTo>
                <a:lnTo>
                  <a:pt x="454553" y="821690"/>
                </a:lnTo>
                <a:lnTo>
                  <a:pt x="474511" y="810260"/>
                </a:lnTo>
                <a:lnTo>
                  <a:pt x="488471" y="795020"/>
                </a:lnTo>
                <a:lnTo>
                  <a:pt x="494931" y="775970"/>
                </a:lnTo>
                <a:lnTo>
                  <a:pt x="494115" y="758190"/>
                </a:lnTo>
                <a:lnTo>
                  <a:pt x="488643" y="741680"/>
                </a:lnTo>
                <a:lnTo>
                  <a:pt x="479635" y="727710"/>
                </a:lnTo>
                <a:lnTo>
                  <a:pt x="468210" y="712470"/>
                </a:lnTo>
                <a:lnTo>
                  <a:pt x="459930" y="702310"/>
                </a:lnTo>
                <a:lnTo>
                  <a:pt x="455739" y="695960"/>
                </a:lnTo>
                <a:lnTo>
                  <a:pt x="425899" y="651510"/>
                </a:lnTo>
                <a:lnTo>
                  <a:pt x="402211" y="604520"/>
                </a:lnTo>
                <a:lnTo>
                  <a:pt x="384630" y="557530"/>
                </a:lnTo>
                <a:lnTo>
                  <a:pt x="373110" y="509270"/>
                </a:lnTo>
                <a:lnTo>
                  <a:pt x="367605" y="459740"/>
                </a:lnTo>
                <a:lnTo>
                  <a:pt x="368071" y="410210"/>
                </a:lnTo>
                <a:lnTo>
                  <a:pt x="376290" y="355600"/>
                </a:lnTo>
                <a:lnTo>
                  <a:pt x="393006" y="307340"/>
                </a:lnTo>
                <a:lnTo>
                  <a:pt x="417653" y="265430"/>
                </a:lnTo>
                <a:lnTo>
                  <a:pt x="449666" y="231140"/>
                </a:lnTo>
                <a:lnTo>
                  <a:pt x="488480" y="203200"/>
                </a:lnTo>
                <a:lnTo>
                  <a:pt x="533530" y="184150"/>
                </a:lnTo>
                <a:lnTo>
                  <a:pt x="584250" y="172720"/>
                </a:lnTo>
                <a:lnTo>
                  <a:pt x="594093" y="171450"/>
                </a:lnTo>
                <a:lnTo>
                  <a:pt x="613579" y="171450"/>
                </a:lnTo>
                <a:lnTo>
                  <a:pt x="623150" y="170180"/>
                </a:lnTo>
                <a:lnTo>
                  <a:pt x="704944" y="170180"/>
                </a:lnTo>
                <a:lnTo>
                  <a:pt x="679382" y="162560"/>
                </a:lnTo>
                <a:lnTo>
                  <a:pt x="623138" y="157480"/>
                </a:lnTo>
                <a:close/>
              </a:path>
              <a:path w="1236980" h="1032510">
                <a:moveTo>
                  <a:pt x="740289" y="12700"/>
                </a:moveTo>
                <a:lnTo>
                  <a:pt x="618426" y="12700"/>
                </a:lnTo>
                <a:lnTo>
                  <a:pt x="665679" y="15240"/>
                </a:lnTo>
                <a:lnTo>
                  <a:pt x="711950" y="20320"/>
                </a:lnTo>
                <a:lnTo>
                  <a:pt x="757102" y="29210"/>
                </a:lnTo>
                <a:lnTo>
                  <a:pt x="801000" y="40640"/>
                </a:lnTo>
                <a:lnTo>
                  <a:pt x="843509" y="55880"/>
                </a:lnTo>
                <a:lnTo>
                  <a:pt x="884492" y="74930"/>
                </a:lnTo>
                <a:lnTo>
                  <a:pt x="923815" y="95250"/>
                </a:lnTo>
                <a:lnTo>
                  <a:pt x="961341" y="119380"/>
                </a:lnTo>
                <a:lnTo>
                  <a:pt x="996934" y="146050"/>
                </a:lnTo>
                <a:lnTo>
                  <a:pt x="1030460" y="175260"/>
                </a:lnTo>
                <a:lnTo>
                  <a:pt x="1061782" y="207010"/>
                </a:lnTo>
                <a:lnTo>
                  <a:pt x="1090765" y="240030"/>
                </a:lnTo>
                <a:lnTo>
                  <a:pt x="1117273" y="275590"/>
                </a:lnTo>
                <a:lnTo>
                  <a:pt x="1141170" y="313690"/>
                </a:lnTo>
                <a:lnTo>
                  <a:pt x="1162321" y="351790"/>
                </a:lnTo>
                <a:lnTo>
                  <a:pt x="1180591" y="393700"/>
                </a:lnTo>
                <a:lnTo>
                  <a:pt x="1195843" y="435610"/>
                </a:lnTo>
                <a:lnTo>
                  <a:pt x="1207941" y="480060"/>
                </a:lnTo>
                <a:lnTo>
                  <a:pt x="1216751" y="524510"/>
                </a:lnTo>
                <a:lnTo>
                  <a:pt x="1222137" y="571500"/>
                </a:lnTo>
                <a:lnTo>
                  <a:pt x="1223962" y="618490"/>
                </a:lnTo>
                <a:lnTo>
                  <a:pt x="1221624" y="671830"/>
                </a:lnTo>
                <a:lnTo>
                  <a:pt x="1214680" y="723900"/>
                </a:lnTo>
                <a:lnTo>
                  <a:pt x="1203237" y="775970"/>
                </a:lnTo>
                <a:lnTo>
                  <a:pt x="1187399" y="825500"/>
                </a:lnTo>
                <a:lnTo>
                  <a:pt x="1167272" y="873760"/>
                </a:lnTo>
                <a:lnTo>
                  <a:pt x="1142963" y="920750"/>
                </a:lnTo>
                <a:lnTo>
                  <a:pt x="1114576" y="965200"/>
                </a:lnTo>
                <a:lnTo>
                  <a:pt x="1082217" y="1007110"/>
                </a:lnTo>
                <a:lnTo>
                  <a:pt x="1098523" y="1007110"/>
                </a:lnTo>
                <a:lnTo>
                  <a:pt x="1143713" y="944880"/>
                </a:lnTo>
                <a:lnTo>
                  <a:pt x="1167931" y="901700"/>
                </a:lnTo>
                <a:lnTo>
                  <a:pt x="1188646" y="857250"/>
                </a:lnTo>
                <a:lnTo>
                  <a:pt x="1205778" y="811530"/>
                </a:lnTo>
                <a:lnTo>
                  <a:pt x="1219245" y="764540"/>
                </a:lnTo>
                <a:lnTo>
                  <a:pt x="1228966" y="716280"/>
                </a:lnTo>
                <a:lnTo>
                  <a:pt x="1234858" y="668020"/>
                </a:lnTo>
                <a:lnTo>
                  <a:pt x="1236840" y="618490"/>
                </a:lnTo>
                <a:lnTo>
                  <a:pt x="1234977" y="570230"/>
                </a:lnTo>
                <a:lnTo>
                  <a:pt x="1229479" y="523240"/>
                </a:lnTo>
                <a:lnTo>
                  <a:pt x="1220482" y="476250"/>
                </a:lnTo>
                <a:lnTo>
                  <a:pt x="1208127" y="431800"/>
                </a:lnTo>
                <a:lnTo>
                  <a:pt x="1192551" y="388620"/>
                </a:lnTo>
                <a:lnTo>
                  <a:pt x="1173894" y="346710"/>
                </a:lnTo>
                <a:lnTo>
                  <a:pt x="1152293" y="306070"/>
                </a:lnTo>
                <a:lnTo>
                  <a:pt x="1127887" y="267970"/>
                </a:lnTo>
                <a:lnTo>
                  <a:pt x="1100815" y="232410"/>
                </a:lnTo>
                <a:lnTo>
                  <a:pt x="1071215" y="198120"/>
                </a:lnTo>
                <a:lnTo>
                  <a:pt x="1039226" y="165100"/>
                </a:lnTo>
                <a:lnTo>
                  <a:pt x="1004987" y="135890"/>
                </a:lnTo>
                <a:lnTo>
                  <a:pt x="968636" y="109220"/>
                </a:lnTo>
                <a:lnTo>
                  <a:pt x="930312" y="85090"/>
                </a:lnTo>
                <a:lnTo>
                  <a:pt x="890152" y="63500"/>
                </a:lnTo>
                <a:lnTo>
                  <a:pt x="848297" y="44450"/>
                </a:lnTo>
                <a:lnTo>
                  <a:pt x="804884" y="29210"/>
                </a:lnTo>
                <a:lnTo>
                  <a:pt x="760052" y="16510"/>
                </a:lnTo>
                <a:lnTo>
                  <a:pt x="740289" y="12700"/>
                </a:lnTo>
                <a:close/>
              </a:path>
            </a:pathLst>
          </a:custGeom>
          <a:solidFill>
            <a:srgbClr val="FFFFFF"/>
          </a:solidFill>
        </p:spPr>
        <p:txBody>
          <a:bodyPr wrap="square" lIns="0" tIns="0" rIns="0" bIns="0" rtlCol="0"/>
          <a:lstStyle/>
          <a:p>
            <a:endParaRPr/>
          </a:p>
        </p:txBody>
      </p:sp>
      <p:sp>
        <p:nvSpPr>
          <p:cNvPr id="8" name="object 8"/>
          <p:cNvSpPr txBox="1"/>
          <p:nvPr/>
        </p:nvSpPr>
        <p:spPr>
          <a:xfrm>
            <a:off x="2161499" y="4254390"/>
            <a:ext cx="1579469" cy="1550662"/>
          </a:xfrm>
          <a:prstGeom prst="rect">
            <a:avLst/>
          </a:prstGeom>
        </p:spPr>
        <p:txBody>
          <a:bodyPr vert="horz" wrap="square" lIns="0" tIns="164422" rIns="0" bIns="0" rtlCol="0">
            <a:spAutoFit/>
          </a:bodyPr>
          <a:lstStyle/>
          <a:p>
            <a:pPr marL="12696">
              <a:spcBef>
                <a:spcPts val="1295"/>
              </a:spcBef>
            </a:pPr>
            <a:r>
              <a:rPr lang="en-US" sz="1699" b="1" spc="-35"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OFFERS &amp; PROMOTIONS</a:t>
            </a:r>
            <a:endParaRPr sz="1699" b="1"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endParaRP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Packages</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Seasonal offers</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Room rates </a:t>
            </a:r>
            <a:endParaRPr sz="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 name="object 10"/>
          <p:cNvSpPr/>
          <p:nvPr/>
        </p:nvSpPr>
        <p:spPr>
          <a:xfrm>
            <a:off x="624393" y="4279703"/>
            <a:ext cx="1236658" cy="1032241"/>
          </a:xfrm>
          <a:custGeom>
            <a:avLst/>
            <a:gdLst/>
            <a:ahLst/>
            <a:cxnLst/>
            <a:rect l="l" t="t" r="r" b="b"/>
            <a:pathLst>
              <a:path w="1236980" h="1032510">
                <a:moveTo>
                  <a:pt x="618426" y="0"/>
                </a:moveTo>
                <a:lnTo>
                  <a:pt x="570168" y="2539"/>
                </a:lnTo>
                <a:lnTo>
                  <a:pt x="522913" y="7619"/>
                </a:lnTo>
                <a:lnTo>
                  <a:pt x="476800" y="16509"/>
                </a:lnTo>
                <a:lnTo>
                  <a:pt x="431968" y="29209"/>
                </a:lnTo>
                <a:lnTo>
                  <a:pt x="388555" y="44449"/>
                </a:lnTo>
                <a:lnTo>
                  <a:pt x="346699" y="63499"/>
                </a:lnTo>
                <a:lnTo>
                  <a:pt x="306540" y="85089"/>
                </a:lnTo>
                <a:lnTo>
                  <a:pt x="268215" y="109219"/>
                </a:lnTo>
                <a:lnTo>
                  <a:pt x="231864" y="135889"/>
                </a:lnTo>
                <a:lnTo>
                  <a:pt x="197624" y="165099"/>
                </a:lnTo>
                <a:lnTo>
                  <a:pt x="165635" y="198119"/>
                </a:lnTo>
                <a:lnTo>
                  <a:pt x="136035" y="232409"/>
                </a:lnTo>
                <a:lnTo>
                  <a:pt x="108962" y="267969"/>
                </a:lnTo>
                <a:lnTo>
                  <a:pt x="84556" y="306069"/>
                </a:lnTo>
                <a:lnTo>
                  <a:pt x="62954" y="346709"/>
                </a:lnTo>
                <a:lnTo>
                  <a:pt x="44295" y="388619"/>
                </a:lnTo>
                <a:lnTo>
                  <a:pt x="28718" y="431799"/>
                </a:lnTo>
                <a:lnTo>
                  <a:pt x="16362" y="476249"/>
                </a:lnTo>
                <a:lnTo>
                  <a:pt x="7364" y="523239"/>
                </a:lnTo>
                <a:lnTo>
                  <a:pt x="1864" y="570229"/>
                </a:lnTo>
                <a:lnTo>
                  <a:pt x="0" y="618489"/>
                </a:lnTo>
                <a:lnTo>
                  <a:pt x="1992" y="668019"/>
                </a:lnTo>
                <a:lnTo>
                  <a:pt x="7914" y="717549"/>
                </a:lnTo>
                <a:lnTo>
                  <a:pt x="17684" y="765809"/>
                </a:lnTo>
                <a:lnTo>
                  <a:pt x="31219" y="812799"/>
                </a:lnTo>
                <a:lnTo>
                  <a:pt x="48437" y="858519"/>
                </a:lnTo>
                <a:lnTo>
                  <a:pt x="69255" y="902969"/>
                </a:lnTo>
                <a:lnTo>
                  <a:pt x="93591" y="944879"/>
                </a:lnTo>
                <a:lnTo>
                  <a:pt x="121363" y="986789"/>
                </a:lnTo>
                <a:lnTo>
                  <a:pt x="152488" y="1024889"/>
                </a:lnTo>
                <a:lnTo>
                  <a:pt x="159689" y="1032509"/>
                </a:lnTo>
                <a:lnTo>
                  <a:pt x="163410" y="1022349"/>
                </a:lnTo>
                <a:lnTo>
                  <a:pt x="171731" y="1008379"/>
                </a:lnTo>
                <a:lnTo>
                  <a:pt x="155371" y="1008379"/>
                </a:lnTo>
                <a:lnTo>
                  <a:pt x="126265" y="971549"/>
                </a:lnTo>
                <a:lnTo>
                  <a:pt x="100303" y="932179"/>
                </a:lnTo>
                <a:lnTo>
                  <a:pt x="77560" y="890269"/>
                </a:lnTo>
                <a:lnTo>
                  <a:pt x="58111" y="848359"/>
                </a:lnTo>
                <a:lnTo>
                  <a:pt x="42031" y="803909"/>
                </a:lnTo>
                <a:lnTo>
                  <a:pt x="29394" y="758189"/>
                </a:lnTo>
                <a:lnTo>
                  <a:pt x="20275" y="712469"/>
                </a:lnTo>
                <a:lnTo>
                  <a:pt x="14749" y="665479"/>
                </a:lnTo>
                <a:lnTo>
                  <a:pt x="12890" y="618489"/>
                </a:lnTo>
                <a:lnTo>
                  <a:pt x="14715" y="571499"/>
                </a:lnTo>
                <a:lnTo>
                  <a:pt x="20101" y="524509"/>
                </a:lnTo>
                <a:lnTo>
                  <a:pt x="28911" y="480059"/>
                </a:lnTo>
                <a:lnTo>
                  <a:pt x="41009" y="435609"/>
                </a:lnTo>
                <a:lnTo>
                  <a:pt x="56261" y="393699"/>
                </a:lnTo>
                <a:lnTo>
                  <a:pt x="74531" y="351789"/>
                </a:lnTo>
                <a:lnTo>
                  <a:pt x="95682" y="313689"/>
                </a:lnTo>
                <a:lnTo>
                  <a:pt x="119579" y="275589"/>
                </a:lnTo>
                <a:lnTo>
                  <a:pt x="146087" y="240029"/>
                </a:lnTo>
                <a:lnTo>
                  <a:pt x="175070" y="207009"/>
                </a:lnTo>
                <a:lnTo>
                  <a:pt x="206392" y="175259"/>
                </a:lnTo>
                <a:lnTo>
                  <a:pt x="239918" y="146049"/>
                </a:lnTo>
                <a:lnTo>
                  <a:pt x="275511" y="119379"/>
                </a:lnTo>
                <a:lnTo>
                  <a:pt x="313037" y="95249"/>
                </a:lnTo>
                <a:lnTo>
                  <a:pt x="352360" y="74929"/>
                </a:lnTo>
                <a:lnTo>
                  <a:pt x="393343" y="55879"/>
                </a:lnTo>
                <a:lnTo>
                  <a:pt x="435852" y="40639"/>
                </a:lnTo>
                <a:lnTo>
                  <a:pt x="479750" y="29209"/>
                </a:lnTo>
                <a:lnTo>
                  <a:pt x="524902" y="20319"/>
                </a:lnTo>
                <a:lnTo>
                  <a:pt x="571173" y="15239"/>
                </a:lnTo>
                <a:lnTo>
                  <a:pt x="618426" y="12699"/>
                </a:lnTo>
                <a:lnTo>
                  <a:pt x="740289" y="12699"/>
                </a:lnTo>
                <a:lnTo>
                  <a:pt x="713939" y="7619"/>
                </a:lnTo>
                <a:lnTo>
                  <a:pt x="666684" y="2539"/>
                </a:lnTo>
                <a:lnTo>
                  <a:pt x="618426" y="0"/>
                </a:lnTo>
                <a:close/>
              </a:path>
              <a:path w="1236980" h="1032510">
                <a:moveTo>
                  <a:pt x="704944" y="170179"/>
                </a:moveTo>
                <a:lnTo>
                  <a:pt x="623150" y="170179"/>
                </a:lnTo>
                <a:lnTo>
                  <a:pt x="676713" y="175259"/>
                </a:lnTo>
                <a:lnTo>
                  <a:pt x="725341" y="189229"/>
                </a:lnTo>
                <a:lnTo>
                  <a:pt x="768397" y="213359"/>
                </a:lnTo>
                <a:lnTo>
                  <a:pt x="805243" y="245109"/>
                </a:lnTo>
                <a:lnTo>
                  <a:pt x="832309" y="280669"/>
                </a:lnTo>
                <a:lnTo>
                  <a:pt x="852543" y="322579"/>
                </a:lnTo>
                <a:lnTo>
                  <a:pt x="865826" y="368299"/>
                </a:lnTo>
                <a:lnTo>
                  <a:pt x="872036" y="419099"/>
                </a:lnTo>
                <a:lnTo>
                  <a:pt x="871054" y="473709"/>
                </a:lnTo>
                <a:lnTo>
                  <a:pt x="864769" y="515619"/>
                </a:lnTo>
                <a:lnTo>
                  <a:pt x="852889" y="560069"/>
                </a:lnTo>
                <a:lnTo>
                  <a:pt x="836191" y="604519"/>
                </a:lnTo>
                <a:lnTo>
                  <a:pt x="815454" y="646429"/>
                </a:lnTo>
                <a:lnTo>
                  <a:pt x="787273" y="687069"/>
                </a:lnTo>
                <a:lnTo>
                  <a:pt x="768521" y="712469"/>
                </a:lnTo>
                <a:lnTo>
                  <a:pt x="753443" y="737869"/>
                </a:lnTo>
                <a:lnTo>
                  <a:pt x="745171" y="763269"/>
                </a:lnTo>
                <a:lnTo>
                  <a:pt x="746836" y="792479"/>
                </a:lnTo>
                <a:lnTo>
                  <a:pt x="779840" y="824229"/>
                </a:lnTo>
                <a:lnTo>
                  <a:pt x="841133" y="850899"/>
                </a:lnTo>
                <a:lnTo>
                  <a:pt x="858634" y="857249"/>
                </a:lnTo>
                <a:lnTo>
                  <a:pt x="864336" y="859789"/>
                </a:lnTo>
                <a:lnTo>
                  <a:pt x="899530" y="875029"/>
                </a:lnTo>
                <a:lnTo>
                  <a:pt x="939828" y="895349"/>
                </a:lnTo>
                <a:lnTo>
                  <a:pt x="981336" y="919479"/>
                </a:lnTo>
                <a:lnTo>
                  <a:pt x="1020162" y="948689"/>
                </a:lnTo>
                <a:lnTo>
                  <a:pt x="1052412" y="982979"/>
                </a:lnTo>
                <a:lnTo>
                  <a:pt x="1074191" y="1022349"/>
                </a:lnTo>
                <a:lnTo>
                  <a:pt x="1077937" y="1032509"/>
                </a:lnTo>
                <a:lnTo>
                  <a:pt x="1085100" y="1023619"/>
                </a:lnTo>
                <a:lnTo>
                  <a:pt x="1098523" y="1007109"/>
                </a:lnTo>
                <a:lnTo>
                  <a:pt x="1082217" y="1007109"/>
                </a:lnTo>
                <a:lnTo>
                  <a:pt x="1057784" y="969009"/>
                </a:lnTo>
                <a:lnTo>
                  <a:pt x="1024231" y="935989"/>
                </a:lnTo>
                <a:lnTo>
                  <a:pt x="985094" y="906779"/>
                </a:lnTo>
                <a:lnTo>
                  <a:pt x="943908" y="882649"/>
                </a:lnTo>
                <a:lnTo>
                  <a:pt x="904208" y="863599"/>
                </a:lnTo>
                <a:lnTo>
                  <a:pt x="863650" y="845819"/>
                </a:lnTo>
                <a:lnTo>
                  <a:pt x="820863" y="829309"/>
                </a:lnTo>
                <a:lnTo>
                  <a:pt x="793794" y="817879"/>
                </a:lnTo>
                <a:lnTo>
                  <a:pt x="771030" y="803909"/>
                </a:lnTo>
                <a:lnTo>
                  <a:pt x="759294" y="788669"/>
                </a:lnTo>
                <a:lnTo>
                  <a:pt x="758241" y="764539"/>
                </a:lnTo>
                <a:lnTo>
                  <a:pt x="766159" y="741679"/>
                </a:lnTo>
                <a:lnTo>
                  <a:pt x="780258" y="717549"/>
                </a:lnTo>
                <a:lnTo>
                  <a:pt x="805485" y="684529"/>
                </a:lnTo>
                <a:lnTo>
                  <a:pt x="813073" y="674369"/>
                </a:lnTo>
                <a:lnTo>
                  <a:pt x="848014" y="609599"/>
                </a:lnTo>
                <a:lnTo>
                  <a:pt x="865190" y="563879"/>
                </a:lnTo>
                <a:lnTo>
                  <a:pt x="877408" y="518159"/>
                </a:lnTo>
                <a:lnTo>
                  <a:pt x="883869" y="474979"/>
                </a:lnTo>
                <a:lnTo>
                  <a:pt x="884854" y="417829"/>
                </a:lnTo>
                <a:lnTo>
                  <a:pt x="878306" y="364489"/>
                </a:lnTo>
                <a:lnTo>
                  <a:pt x="864347" y="316229"/>
                </a:lnTo>
                <a:lnTo>
                  <a:pt x="843101" y="274319"/>
                </a:lnTo>
                <a:lnTo>
                  <a:pt x="814692" y="236219"/>
                </a:lnTo>
                <a:lnTo>
                  <a:pt x="775835" y="201929"/>
                </a:lnTo>
                <a:lnTo>
                  <a:pt x="730507" y="177799"/>
                </a:lnTo>
                <a:lnTo>
                  <a:pt x="704944" y="170179"/>
                </a:lnTo>
                <a:close/>
              </a:path>
              <a:path w="1236980" h="1032510">
                <a:moveTo>
                  <a:pt x="623138" y="157479"/>
                </a:moveTo>
                <a:lnTo>
                  <a:pt x="613200" y="157479"/>
                </a:lnTo>
                <a:lnTo>
                  <a:pt x="603130" y="158749"/>
                </a:lnTo>
                <a:lnTo>
                  <a:pt x="592968" y="158749"/>
                </a:lnTo>
                <a:lnTo>
                  <a:pt x="535717" y="170179"/>
                </a:lnTo>
                <a:lnTo>
                  <a:pt x="493196" y="185419"/>
                </a:lnTo>
                <a:lnTo>
                  <a:pt x="455588" y="209549"/>
                </a:lnTo>
                <a:lnTo>
                  <a:pt x="423291" y="238759"/>
                </a:lnTo>
                <a:lnTo>
                  <a:pt x="396704" y="273049"/>
                </a:lnTo>
                <a:lnTo>
                  <a:pt x="376226" y="313689"/>
                </a:lnTo>
                <a:lnTo>
                  <a:pt x="362256" y="359409"/>
                </a:lnTo>
                <a:lnTo>
                  <a:pt x="355193" y="408939"/>
                </a:lnTo>
                <a:lnTo>
                  <a:pt x="354710" y="461009"/>
                </a:lnTo>
                <a:lnTo>
                  <a:pt x="360365" y="511809"/>
                </a:lnTo>
                <a:lnTo>
                  <a:pt x="372206" y="561339"/>
                </a:lnTo>
                <a:lnTo>
                  <a:pt x="390280" y="609599"/>
                </a:lnTo>
                <a:lnTo>
                  <a:pt x="414633" y="656589"/>
                </a:lnTo>
                <a:lnTo>
                  <a:pt x="445312" y="703579"/>
                </a:lnTo>
                <a:lnTo>
                  <a:pt x="458101" y="720089"/>
                </a:lnTo>
                <a:lnTo>
                  <a:pt x="468734" y="734059"/>
                </a:lnTo>
                <a:lnTo>
                  <a:pt x="476721" y="746759"/>
                </a:lnTo>
                <a:lnTo>
                  <a:pt x="481395" y="759459"/>
                </a:lnTo>
                <a:lnTo>
                  <a:pt x="482092" y="774699"/>
                </a:lnTo>
                <a:lnTo>
                  <a:pt x="476896" y="789939"/>
                </a:lnTo>
                <a:lnTo>
                  <a:pt x="465216" y="801369"/>
                </a:lnTo>
                <a:lnTo>
                  <a:pt x="447827" y="810259"/>
                </a:lnTo>
                <a:lnTo>
                  <a:pt x="425500" y="820419"/>
                </a:lnTo>
                <a:lnTo>
                  <a:pt x="417233" y="822959"/>
                </a:lnTo>
                <a:lnTo>
                  <a:pt x="413397" y="824229"/>
                </a:lnTo>
                <a:lnTo>
                  <a:pt x="386303" y="836929"/>
                </a:lnTo>
                <a:lnTo>
                  <a:pt x="337057" y="861059"/>
                </a:lnTo>
                <a:lnTo>
                  <a:pt x="318643" y="871219"/>
                </a:lnTo>
                <a:lnTo>
                  <a:pt x="313194" y="875029"/>
                </a:lnTo>
                <a:lnTo>
                  <a:pt x="265703" y="901699"/>
                </a:lnTo>
                <a:lnTo>
                  <a:pt x="220576" y="933449"/>
                </a:lnTo>
                <a:lnTo>
                  <a:pt x="182303" y="967739"/>
                </a:lnTo>
                <a:lnTo>
                  <a:pt x="155371" y="1008379"/>
                </a:lnTo>
                <a:lnTo>
                  <a:pt x="171731" y="1008379"/>
                </a:lnTo>
                <a:lnTo>
                  <a:pt x="187617" y="981709"/>
                </a:lnTo>
                <a:lnTo>
                  <a:pt x="225163" y="946149"/>
                </a:lnTo>
                <a:lnTo>
                  <a:pt x="270840" y="914399"/>
                </a:lnTo>
                <a:lnTo>
                  <a:pt x="319443" y="886459"/>
                </a:lnTo>
                <a:lnTo>
                  <a:pt x="343089" y="872489"/>
                </a:lnTo>
                <a:lnTo>
                  <a:pt x="391623" y="848359"/>
                </a:lnTo>
                <a:lnTo>
                  <a:pt x="418223" y="836929"/>
                </a:lnTo>
                <a:lnTo>
                  <a:pt x="421995" y="835659"/>
                </a:lnTo>
                <a:lnTo>
                  <a:pt x="430098" y="831849"/>
                </a:lnTo>
                <a:lnTo>
                  <a:pt x="454553" y="821689"/>
                </a:lnTo>
                <a:lnTo>
                  <a:pt x="474511" y="810259"/>
                </a:lnTo>
                <a:lnTo>
                  <a:pt x="488471" y="795019"/>
                </a:lnTo>
                <a:lnTo>
                  <a:pt x="494931" y="775969"/>
                </a:lnTo>
                <a:lnTo>
                  <a:pt x="494115" y="758189"/>
                </a:lnTo>
                <a:lnTo>
                  <a:pt x="488643" y="741679"/>
                </a:lnTo>
                <a:lnTo>
                  <a:pt x="479635" y="727709"/>
                </a:lnTo>
                <a:lnTo>
                  <a:pt x="468210" y="712469"/>
                </a:lnTo>
                <a:lnTo>
                  <a:pt x="459930" y="702309"/>
                </a:lnTo>
                <a:lnTo>
                  <a:pt x="455739" y="695959"/>
                </a:lnTo>
                <a:lnTo>
                  <a:pt x="425899" y="651509"/>
                </a:lnTo>
                <a:lnTo>
                  <a:pt x="402211" y="604519"/>
                </a:lnTo>
                <a:lnTo>
                  <a:pt x="384630" y="557529"/>
                </a:lnTo>
                <a:lnTo>
                  <a:pt x="373110" y="509269"/>
                </a:lnTo>
                <a:lnTo>
                  <a:pt x="367605" y="459739"/>
                </a:lnTo>
                <a:lnTo>
                  <a:pt x="368071" y="410209"/>
                </a:lnTo>
                <a:lnTo>
                  <a:pt x="376290" y="355599"/>
                </a:lnTo>
                <a:lnTo>
                  <a:pt x="393006" y="307339"/>
                </a:lnTo>
                <a:lnTo>
                  <a:pt x="417653" y="265429"/>
                </a:lnTo>
                <a:lnTo>
                  <a:pt x="449666" y="231139"/>
                </a:lnTo>
                <a:lnTo>
                  <a:pt x="488480" y="203199"/>
                </a:lnTo>
                <a:lnTo>
                  <a:pt x="533530" y="184149"/>
                </a:lnTo>
                <a:lnTo>
                  <a:pt x="584250" y="172719"/>
                </a:lnTo>
                <a:lnTo>
                  <a:pt x="594093" y="171449"/>
                </a:lnTo>
                <a:lnTo>
                  <a:pt x="613579" y="171449"/>
                </a:lnTo>
                <a:lnTo>
                  <a:pt x="623150" y="170179"/>
                </a:lnTo>
                <a:lnTo>
                  <a:pt x="704944" y="170179"/>
                </a:lnTo>
                <a:lnTo>
                  <a:pt x="679382" y="162559"/>
                </a:lnTo>
                <a:lnTo>
                  <a:pt x="623138" y="157479"/>
                </a:lnTo>
                <a:close/>
              </a:path>
              <a:path w="1236980" h="1032510">
                <a:moveTo>
                  <a:pt x="740289" y="12699"/>
                </a:moveTo>
                <a:lnTo>
                  <a:pt x="618426" y="12699"/>
                </a:lnTo>
                <a:lnTo>
                  <a:pt x="665679" y="15239"/>
                </a:lnTo>
                <a:lnTo>
                  <a:pt x="711950" y="20319"/>
                </a:lnTo>
                <a:lnTo>
                  <a:pt x="757102" y="29209"/>
                </a:lnTo>
                <a:lnTo>
                  <a:pt x="801000" y="40639"/>
                </a:lnTo>
                <a:lnTo>
                  <a:pt x="843509" y="55879"/>
                </a:lnTo>
                <a:lnTo>
                  <a:pt x="884492" y="74929"/>
                </a:lnTo>
                <a:lnTo>
                  <a:pt x="923815" y="95249"/>
                </a:lnTo>
                <a:lnTo>
                  <a:pt x="961341" y="119379"/>
                </a:lnTo>
                <a:lnTo>
                  <a:pt x="996934" y="146049"/>
                </a:lnTo>
                <a:lnTo>
                  <a:pt x="1030460" y="175259"/>
                </a:lnTo>
                <a:lnTo>
                  <a:pt x="1061782" y="207009"/>
                </a:lnTo>
                <a:lnTo>
                  <a:pt x="1090765" y="240029"/>
                </a:lnTo>
                <a:lnTo>
                  <a:pt x="1117273" y="275589"/>
                </a:lnTo>
                <a:lnTo>
                  <a:pt x="1141170" y="313689"/>
                </a:lnTo>
                <a:lnTo>
                  <a:pt x="1162321" y="351789"/>
                </a:lnTo>
                <a:lnTo>
                  <a:pt x="1180591" y="393699"/>
                </a:lnTo>
                <a:lnTo>
                  <a:pt x="1195843" y="435609"/>
                </a:lnTo>
                <a:lnTo>
                  <a:pt x="1207941" y="480059"/>
                </a:lnTo>
                <a:lnTo>
                  <a:pt x="1216751" y="524509"/>
                </a:lnTo>
                <a:lnTo>
                  <a:pt x="1222137" y="571499"/>
                </a:lnTo>
                <a:lnTo>
                  <a:pt x="1223962" y="618489"/>
                </a:lnTo>
                <a:lnTo>
                  <a:pt x="1221624" y="671829"/>
                </a:lnTo>
                <a:lnTo>
                  <a:pt x="1214680" y="723899"/>
                </a:lnTo>
                <a:lnTo>
                  <a:pt x="1203237" y="775969"/>
                </a:lnTo>
                <a:lnTo>
                  <a:pt x="1187399" y="825499"/>
                </a:lnTo>
                <a:lnTo>
                  <a:pt x="1167272" y="873759"/>
                </a:lnTo>
                <a:lnTo>
                  <a:pt x="1142963" y="920749"/>
                </a:lnTo>
                <a:lnTo>
                  <a:pt x="1114576" y="965199"/>
                </a:lnTo>
                <a:lnTo>
                  <a:pt x="1082217" y="1007109"/>
                </a:lnTo>
                <a:lnTo>
                  <a:pt x="1098523" y="1007109"/>
                </a:lnTo>
                <a:lnTo>
                  <a:pt x="1143713" y="944879"/>
                </a:lnTo>
                <a:lnTo>
                  <a:pt x="1167931" y="901699"/>
                </a:lnTo>
                <a:lnTo>
                  <a:pt x="1188646" y="857249"/>
                </a:lnTo>
                <a:lnTo>
                  <a:pt x="1205778" y="811529"/>
                </a:lnTo>
                <a:lnTo>
                  <a:pt x="1219245" y="764539"/>
                </a:lnTo>
                <a:lnTo>
                  <a:pt x="1228966" y="716279"/>
                </a:lnTo>
                <a:lnTo>
                  <a:pt x="1234858" y="668019"/>
                </a:lnTo>
                <a:lnTo>
                  <a:pt x="1236840" y="618489"/>
                </a:lnTo>
                <a:lnTo>
                  <a:pt x="1234977" y="570229"/>
                </a:lnTo>
                <a:lnTo>
                  <a:pt x="1229479" y="523239"/>
                </a:lnTo>
                <a:lnTo>
                  <a:pt x="1220482" y="476249"/>
                </a:lnTo>
                <a:lnTo>
                  <a:pt x="1208127" y="431799"/>
                </a:lnTo>
                <a:lnTo>
                  <a:pt x="1192551" y="388619"/>
                </a:lnTo>
                <a:lnTo>
                  <a:pt x="1173894" y="346709"/>
                </a:lnTo>
                <a:lnTo>
                  <a:pt x="1152293" y="306069"/>
                </a:lnTo>
                <a:lnTo>
                  <a:pt x="1127887" y="267969"/>
                </a:lnTo>
                <a:lnTo>
                  <a:pt x="1100815" y="232409"/>
                </a:lnTo>
                <a:lnTo>
                  <a:pt x="1071215" y="198119"/>
                </a:lnTo>
                <a:lnTo>
                  <a:pt x="1039226" y="165099"/>
                </a:lnTo>
                <a:lnTo>
                  <a:pt x="1004987" y="135889"/>
                </a:lnTo>
                <a:lnTo>
                  <a:pt x="968636" y="109219"/>
                </a:lnTo>
                <a:lnTo>
                  <a:pt x="930312" y="85089"/>
                </a:lnTo>
                <a:lnTo>
                  <a:pt x="890152" y="63499"/>
                </a:lnTo>
                <a:lnTo>
                  <a:pt x="848297" y="44449"/>
                </a:lnTo>
                <a:lnTo>
                  <a:pt x="804884" y="29209"/>
                </a:lnTo>
                <a:lnTo>
                  <a:pt x="760052" y="16509"/>
                </a:lnTo>
                <a:lnTo>
                  <a:pt x="740289" y="12699"/>
                </a:lnTo>
                <a:close/>
              </a:path>
            </a:pathLst>
          </a:custGeom>
          <a:solidFill>
            <a:srgbClr val="FFFFFF"/>
          </a:solidFill>
        </p:spPr>
        <p:txBody>
          <a:bodyPr wrap="square" lIns="0" tIns="0" rIns="0" bIns="0" rtlCol="0"/>
          <a:lstStyle/>
          <a:p>
            <a:endParaRPr/>
          </a:p>
        </p:txBody>
      </p:sp>
      <p:sp>
        <p:nvSpPr>
          <p:cNvPr id="11" name="object 11"/>
          <p:cNvSpPr txBox="1"/>
          <p:nvPr/>
        </p:nvSpPr>
        <p:spPr>
          <a:xfrm>
            <a:off x="6207672" y="4107939"/>
            <a:ext cx="1784581" cy="1919898"/>
          </a:xfrm>
          <a:prstGeom prst="rect">
            <a:avLst/>
          </a:prstGeom>
        </p:spPr>
        <p:txBody>
          <a:bodyPr vert="horz" wrap="square" lIns="0" tIns="164422" rIns="0" bIns="0" rtlCol="0">
            <a:spAutoFit/>
          </a:bodyPr>
          <a:lstStyle/>
          <a:p>
            <a:pPr marL="12696">
              <a:spcBef>
                <a:spcPts val="1295"/>
              </a:spcBef>
            </a:pPr>
            <a:r>
              <a:rPr lang="en-US" sz="1699" b="1" spc="-35"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FOOD &amp; BEVERAGE</a:t>
            </a:r>
            <a:endParaRPr sz="1699" b="1"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New Menu Items</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Specials/Unique Local Specialties </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Events/Tastings/ Classes</a:t>
            </a:r>
            <a:endParaRPr sz="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3" name="object 13"/>
          <p:cNvSpPr/>
          <p:nvPr/>
        </p:nvSpPr>
        <p:spPr>
          <a:xfrm>
            <a:off x="4587522" y="1979848"/>
            <a:ext cx="1236658" cy="1032241"/>
          </a:xfrm>
          <a:custGeom>
            <a:avLst/>
            <a:gdLst/>
            <a:ahLst/>
            <a:cxnLst/>
            <a:rect l="l" t="t" r="r" b="b"/>
            <a:pathLst>
              <a:path w="1236979" h="1032510">
                <a:moveTo>
                  <a:pt x="618426" y="0"/>
                </a:moveTo>
                <a:lnTo>
                  <a:pt x="570168" y="2540"/>
                </a:lnTo>
                <a:lnTo>
                  <a:pt x="522913" y="7620"/>
                </a:lnTo>
                <a:lnTo>
                  <a:pt x="476800" y="16510"/>
                </a:lnTo>
                <a:lnTo>
                  <a:pt x="431968" y="29210"/>
                </a:lnTo>
                <a:lnTo>
                  <a:pt x="388555" y="44450"/>
                </a:lnTo>
                <a:lnTo>
                  <a:pt x="346699" y="63500"/>
                </a:lnTo>
                <a:lnTo>
                  <a:pt x="306540" y="85090"/>
                </a:lnTo>
                <a:lnTo>
                  <a:pt x="268215" y="109220"/>
                </a:lnTo>
                <a:lnTo>
                  <a:pt x="231864" y="135890"/>
                </a:lnTo>
                <a:lnTo>
                  <a:pt x="197624" y="165100"/>
                </a:lnTo>
                <a:lnTo>
                  <a:pt x="165635" y="198120"/>
                </a:lnTo>
                <a:lnTo>
                  <a:pt x="136035" y="232410"/>
                </a:lnTo>
                <a:lnTo>
                  <a:pt x="108962" y="267970"/>
                </a:lnTo>
                <a:lnTo>
                  <a:pt x="84556" y="306070"/>
                </a:lnTo>
                <a:lnTo>
                  <a:pt x="62954" y="346710"/>
                </a:lnTo>
                <a:lnTo>
                  <a:pt x="44295" y="388620"/>
                </a:lnTo>
                <a:lnTo>
                  <a:pt x="28718" y="431800"/>
                </a:lnTo>
                <a:lnTo>
                  <a:pt x="16362" y="476250"/>
                </a:lnTo>
                <a:lnTo>
                  <a:pt x="7364" y="523240"/>
                </a:lnTo>
                <a:lnTo>
                  <a:pt x="1864" y="570230"/>
                </a:lnTo>
                <a:lnTo>
                  <a:pt x="0" y="618490"/>
                </a:lnTo>
                <a:lnTo>
                  <a:pt x="1992" y="668020"/>
                </a:lnTo>
                <a:lnTo>
                  <a:pt x="7914" y="717550"/>
                </a:lnTo>
                <a:lnTo>
                  <a:pt x="17684" y="765810"/>
                </a:lnTo>
                <a:lnTo>
                  <a:pt x="31219" y="812800"/>
                </a:lnTo>
                <a:lnTo>
                  <a:pt x="48437" y="858520"/>
                </a:lnTo>
                <a:lnTo>
                  <a:pt x="69255" y="902970"/>
                </a:lnTo>
                <a:lnTo>
                  <a:pt x="93591" y="944880"/>
                </a:lnTo>
                <a:lnTo>
                  <a:pt x="121363" y="986790"/>
                </a:lnTo>
                <a:lnTo>
                  <a:pt x="152488" y="1024890"/>
                </a:lnTo>
                <a:lnTo>
                  <a:pt x="159689" y="1032510"/>
                </a:lnTo>
                <a:lnTo>
                  <a:pt x="163410" y="1022350"/>
                </a:lnTo>
                <a:lnTo>
                  <a:pt x="171731" y="1008380"/>
                </a:lnTo>
                <a:lnTo>
                  <a:pt x="155371" y="1008380"/>
                </a:lnTo>
                <a:lnTo>
                  <a:pt x="126265" y="971550"/>
                </a:lnTo>
                <a:lnTo>
                  <a:pt x="100303" y="932180"/>
                </a:lnTo>
                <a:lnTo>
                  <a:pt x="77560" y="890270"/>
                </a:lnTo>
                <a:lnTo>
                  <a:pt x="58111" y="848360"/>
                </a:lnTo>
                <a:lnTo>
                  <a:pt x="42031" y="803910"/>
                </a:lnTo>
                <a:lnTo>
                  <a:pt x="29394" y="758190"/>
                </a:lnTo>
                <a:lnTo>
                  <a:pt x="20275" y="712470"/>
                </a:lnTo>
                <a:lnTo>
                  <a:pt x="14749" y="665480"/>
                </a:lnTo>
                <a:lnTo>
                  <a:pt x="12890" y="618490"/>
                </a:lnTo>
                <a:lnTo>
                  <a:pt x="14715" y="571500"/>
                </a:lnTo>
                <a:lnTo>
                  <a:pt x="20101" y="524510"/>
                </a:lnTo>
                <a:lnTo>
                  <a:pt x="28911" y="480060"/>
                </a:lnTo>
                <a:lnTo>
                  <a:pt x="41009" y="435610"/>
                </a:lnTo>
                <a:lnTo>
                  <a:pt x="56261" y="393700"/>
                </a:lnTo>
                <a:lnTo>
                  <a:pt x="74531" y="351790"/>
                </a:lnTo>
                <a:lnTo>
                  <a:pt x="95682" y="313690"/>
                </a:lnTo>
                <a:lnTo>
                  <a:pt x="119579" y="275590"/>
                </a:lnTo>
                <a:lnTo>
                  <a:pt x="146087" y="240030"/>
                </a:lnTo>
                <a:lnTo>
                  <a:pt x="175070" y="207010"/>
                </a:lnTo>
                <a:lnTo>
                  <a:pt x="206392" y="175260"/>
                </a:lnTo>
                <a:lnTo>
                  <a:pt x="239918" y="146050"/>
                </a:lnTo>
                <a:lnTo>
                  <a:pt x="275511" y="119380"/>
                </a:lnTo>
                <a:lnTo>
                  <a:pt x="313037" y="95250"/>
                </a:lnTo>
                <a:lnTo>
                  <a:pt x="352360" y="74930"/>
                </a:lnTo>
                <a:lnTo>
                  <a:pt x="393343" y="55880"/>
                </a:lnTo>
                <a:lnTo>
                  <a:pt x="435852" y="40640"/>
                </a:lnTo>
                <a:lnTo>
                  <a:pt x="479750" y="29210"/>
                </a:lnTo>
                <a:lnTo>
                  <a:pt x="524902" y="20320"/>
                </a:lnTo>
                <a:lnTo>
                  <a:pt x="571173" y="15240"/>
                </a:lnTo>
                <a:lnTo>
                  <a:pt x="618426" y="12700"/>
                </a:lnTo>
                <a:lnTo>
                  <a:pt x="740289" y="12700"/>
                </a:lnTo>
                <a:lnTo>
                  <a:pt x="713939" y="7620"/>
                </a:lnTo>
                <a:lnTo>
                  <a:pt x="666684" y="2540"/>
                </a:lnTo>
                <a:lnTo>
                  <a:pt x="618426" y="0"/>
                </a:lnTo>
                <a:close/>
              </a:path>
              <a:path w="1236979" h="1032510">
                <a:moveTo>
                  <a:pt x="704944" y="170180"/>
                </a:moveTo>
                <a:lnTo>
                  <a:pt x="623150" y="170180"/>
                </a:lnTo>
                <a:lnTo>
                  <a:pt x="676713" y="175260"/>
                </a:lnTo>
                <a:lnTo>
                  <a:pt x="725341" y="189230"/>
                </a:lnTo>
                <a:lnTo>
                  <a:pt x="768397" y="213360"/>
                </a:lnTo>
                <a:lnTo>
                  <a:pt x="805243" y="245110"/>
                </a:lnTo>
                <a:lnTo>
                  <a:pt x="832309" y="280670"/>
                </a:lnTo>
                <a:lnTo>
                  <a:pt x="852543" y="322580"/>
                </a:lnTo>
                <a:lnTo>
                  <a:pt x="865826" y="368300"/>
                </a:lnTo>
                <a:lnTo>
                  <a:pt x="872036" y="419100"/>
                </a:lnTo>
                <a:lnTo>
                  <a:pt x="871054" y="473710"/>
                </a:lnTo>
                <a:lnTo>
                  <a:pt x="864769" y="515620"/>
                </a:lnTo>
                <a:lnTo>
                  <a:pt x="852889" y="560070"/>
                </a:lnTo>
                <a:lnTo>
                  <a:pt x="836191" y="604520"/>
                </a:lnTo>
                <a:lnTo>
                  <a:pt x="815454" y="646430"/>
                </a:lnTo>
                <a:lnTo>
                  <a:pt x="787272" y="687070"/>
                </a:lnTo>
                <a:lnTo>
                  <a:pt x="768521" y="712470"/>
                </a:lnTo>
                <a:lnTo>
                  <a:pt x="753443" y="737870"/>
                </a:lnTo>
                <a:lnTo>
                  <a:pt x="745171" y="763270"/>
                </a:lnTo>
                <a:lnTo>
                  <a:pt x="746836" y="792480"/>
                </a:lnTo>
                <a:lnTo>
                  <a:pt x="779840" y="824230"/>
                </a:lnTo>
                <a:lnTo>
                  <a:pt x="841133" y="850900"/>
                </a:lnTo>
                <a:lnTo>
                  <a:pt x="858634" y="857250"/>
                </a:lnTo>
                <a:lnTo>
                  <a:pt x="864336" y="859790"/>
                </a:lnTo>
                <a:lnTo>
                  <a:pt x="899530" y="875030"/>
                </a:lnTo>
                <a:lnTo>
                  <a:pt x="939828" y="895350"/>
                </a:lnTo>
                <a:lnTo>
                  <a:pt x="981336" y="919480"/>
                </a:lnTo>
                <a:lnTo>
                  <a:pt x="1020162" y="948690"/>
                </a:lnTo>
                <a:lnTo>
                  <a:pt x="1052412" y="982980"/>
                </a:lnTo>
                <a:lnTo>
                  <a:pt x="1074191" y="1022350"/>
                </a:lnTo>
                <a:lnTo>
                  <a:pt x="1077937" y="1032510"/>
                </a:lnTo>
                <a:lnTo>
                  <a:pt x="1085100" y="1023620"/>
                </a:lnTo>
                <a:lnTo>
                  <a:pt x="1098523" y="1007110"/>
                </a:lnTo>
                <a:lnTo>
                  <a:pt x="1082217" y="1007110"/>
                </a:lnTo>
                <a:lnTo>
                  <a:pt x="1057784" y="969010"/>
                </a:lnTo>
                <a:lnTo>
                  <a:pt x="1024231" y="935990"/>
                </a:lnTo>
                <a:lnTo>
                  <a:pt x="985094" y="906780"/>
                </a:lnTo>
                <a:lnTo>
                  <a:pt x="943908" y="882650"/>
                </a:lnTo>
                <a:lnTo>
                  <a:pt x="904208" y="863600"/>
                </a:lnTo>
                <a:lnTo>
                  <a:pt x="863650" y="845820"/>
                </a:lnTo>
                <a:lnTo>
                  <a:pt x="820863" y="829310"/>
                </a:lnTo>
                <a:lnTo>
                  <a:pt x="793794" y="817880"/>
                </a:lnTo>
                <a:lnTo>
                  <a:pt x="771030" y="803910"/>
                </a:lnTo>
                <a:lnTo>
                  <a:pt x="759294" y="788670"/>
                </a:lnTo>
                <a:lnTo>
                  <a:pt x="758241" y="764540"/>
                </a:lnTo>
                <a:lnTo>
                  <a:pt x="766159" y="741680"/>
                </a:lnTo>
                <a:lnTo>
                  <a:pt x="780258" y="717550"/>
                </a:lnTo>
                <a:lnTo>
                  <a:pt x="805485" y="684530"/>
                </a:lnTo>
                <a:lnTo>
                  <a:pt x="813073" y="674370"/>
                </a:lnTo>
                <a:lnTo>
                  <a:pt x="848014" y="609600"/>
                </a:lnTo>
                <a:lnTo>
                  <a:pt x="865190" y="563880"/>
                </a:lnTo>
                <a:lnTo>
                  <a:pt x="877408" y="518160"/>
                </a:lnTo>
                <a:lnTo>
                  <a:pt x="883869" y="474980"/>
                </a:lnTo>
                <a:lnTo>
                  <a:pt x="884854" y="417830"/>
                </a:lnTo>
                <a:lnTo>
                  <a:pt x="878306" y="364490"/>
                </a:lnTo>
                <a:lnTo>
                  <a:pt x="864347" y="316230"/>
                </a:lnTo>
                <a:lnTo>
                  <a:pt x="843101" y="274320"/>
                </a:lnTo>
                <a:lnTo>
                  <a:pt x="814692" y="236220"/>
                </a:lnTo>
                <a:lnTo>
                  <a:pt x="775835" y="201930"/>
                </a:lnTo>
                <a:lnTo>
                  <a:pt x="730507" y="177800"/>
                </a:lnTo>
                <a:lnTo>
                  <a:pt x="704944" y="170180"/>
                </a:lnTo>
                <a:close/>
              </a:path>
              <a:path w="1236979" h="1032510">
                <a:moveTo>
                  <a:pt x="623138" y="157480"/>
                </a:moveTo>
                <a:lnTo>
                  <a:pt x="613200" y="157480"/>
                </a:lnTo>
                <a:lnTo>
                  <a:pt x="603130" y="158750"/>
                </a:lnTo>
                <a:lnTo>
                  <a:pt x="592968" y="158750"/>
                </a:lnTo>
                <a:lnTo>
                  <a:pt x="535717" y="170180"/>
                </a:lnTo>
                <a:lnTo>
                  <a:pt x="493196" y="185420"/>
                </a:lnTo>
                <a:lnTo>
                  <a:pt x="455588" y="209550"/>
                </a:lnTo>
                <a:lnTo>
                  <a:pt x="423291" y="238760"/>
                </a:lnTo>
                <a:lnTo>
                  <a:pt x="396704" y="273050"/>
                </a:lnTo>
                <a:lnTo>
                  <a:pt x="376226" y="313690"/>
                </a:lnTo>
                <a:lnTo>
                  <a:pt x="362256" y="359410"/>
                </a:lnTo>
                <a:lnTo>
                  <a:pt x="355193" y="408940"/>
                </a:lnTo>
                <a:lnTo>
                  <a:pt x="354710" y="461010"/>
                </a:lnTo>
                <a:lnTo>
                  <a:pt x="360366" y="511810"/>
                </a:lnTo>
                <a:lnTo>
                  <a:pt x="372208" y="561340"/>
                </a:lnTo>
                <a:lnTo>
                  <a:pt x="390284" y="609600"/>
                </a:lnTo>
                <a:lnTo>
                  <a:pt x="414640" y="656590"/>
                </a:lnTo>
                <a:lnTo>
                  <a:pt x="445325" y="703580"/>
                </a:lnTo>
                <a:lnTo>
                  <a:pt x="458101" y="720090"/>
                </a:lnTo>
                <a:lnTo>
                  <a:pt x="468734" y="734060"/>
                </a:lnTo>
                <a:lnTo>
                  <a:pt x="476721" y="746760"/>
                </a:lnTo>
                <a:lnTo>
                  <a:pt x="481395" y="759460"/>
                </a:lnTo>
                <a:lnTo>
                  <a:pt x="482091" y="774700"/>
                </a:lnTo>
                <a:lnTo>
                  <a:pt x="476896" y="789940"/>
                </a:lnTo>
                <a:lnTo>
                  <a:pt x="465216" y="801370"/>
                </a:lnTo>
                <a:lnTo>
                  <a:pt x="447827" y="810260"/>
                </a:lnTo>
                <a:lnTo>
                  <a:pt x="425500" y="820420"/>
                </a:lnTo>
                <a:lnTo>
                  <a:pt x="417233" y="822960"/>
                </a:lnTo>
                <a:lnTo>
                  <a:pt x="413397" y="824230"/>
                </a:lnTo>
                <a:lnTo>
                  <a:pt x="386303" y="836930"/>
                </a:lnTo>
                <a:lnTo>
                  <a:pt x="337057" y="861060"/>
                </a:lnTo>
                <a:lnTo>
                  <a:pt x="318642" y="871220"/>
                </a:lnTo>
                <a:lnTo>
                  <a:pt x="313194" y="875030"/>
                </a:lnTo>
                <a:lnTo>
                  <a:pt x="265703" y="901700"/>
                </a:lnTo>
                <a:lnTo>
                  <a:pt x="220576" y="933450"/>
                </a:lnTo>
                <a:lnTo>
                  <a:pt x="182303" y="967740"/>
                </a:lnTo>
                <a:lnTo>
                  <a:pt x="155371" y="1008380"/>
                </a:lnTo>
                <a:lnTo>
                  <a:pt x="171731" y="1008380"/>
                </a:lnTo>
                <a:lnTo>
                  <a:pt x="187617" y="981710"/>
                </a:lnTo>
                <a:lnTo>
                  <a:pt x="225163" y="946150"/>
                </a:lnTo>
                <a:lnTo>
                  <a:pt x="270840" y="914400"/>
                </a:lnTo>
                <a:lnTo>
                  <a:pt x="319443" y="886460"/>
                </a:lnTo>
                <a:lnTo>
                  <a:pt x="343089" y="872490"/>
                </a:lnTo>
                <a:lnTo>
                  <a:pt x="391623" y="848360"/>
                </a:lnTo>
                <a:lnTo>
                  <a:pt x="418223" y="836930"/>
                </a:lnTo>
                <a:lnTo>
                  <a:pt x="421995" y="835660"/>
                </a:lnTo>
                <a:lnTo>
                  <a:pt x="430098" y="831850"/>
                </a:lnTo>
                <a:lnTo>
                  <a:pt x="454553" y="821690"/>
                </a:lnTo>
                <a:lnTo>
                  <a:pt x="474511" y="810260"/>
                </a:lnTo>
                <a:lnTo>
                  <a:pt x="488471" y="795020"/>
                </a:lnTo>
                <a:lnTo>
                  <a:pt x="494931" y="775970"/>
                </a:lnTo>
                <a:lnTo>
                  <a:pt x="494115" y="758190"/>
                </a:lnTo>
                <a:lnTo>
                  <a:pt x="488643" y="741680"/>
                </a:lnTo>
                <a:lnTo>
                  <a:pt x="479635" y="727710"/>
                </a:lnTo>
                <a:lnTo>
                  <a:pt x="468210" y="712470"/>
                </a:lnTo>
                <a:lnTo>
                  <a:pt x="459930" y="702310"/>
                </a:lnTo>
                <a:lnTo>
                  <a:pt x="455739" y="695960"/>
                </a:lnTo>
                <a:lnTo>
                  <a:pt x="425899" y="651510"/>
                </a:lnTo>
                <a:lnTo>
                  <a:pt x="402211" y="604520"/>
                </a:lnTo>
                <a:lnTo>
                  <a:pt x="384630" y="557530"/>
                </a:lnTo>
                <a:lnTo>
                  <a:pt x="373110" y="509270"/>
                </a:lnTo>
                <a:lnTo>
                  <a:pt x="367605" y="459740"/>
                </a:lnTo>
                <a:lnTo>
                  <a:pt x="368071" y="410210"/>
                </a:lnTo>
                <a:lnTo>
                  <a:pt x="376290" y="355600"/>
                </a:lnTo>
                <a:lnTo>
                  <a:pt x="393006" y="307340"/>
                </a:lnTo>
                <a:lnTo>
                  <a:pt x="417653" y="265430"/>
                </a:lnTo>
                <a:lnTo>
                  <a:pt x="449666" y="231140"/>
                </a:lnTo>
                <a:lnTo>
                  <a:pt x="488480" y="203200"/>
                </a:lnTo>
                <a:lnTo>
                  <a:pt x="533530" y="184150"/>
                </a:lnTo>
                <a:lnTo>
                  <a:pt x="584250" y="172720"/>
                </a:lnTo>
                <a:lnTo>
                  <a:pt x="594093" y="171450"/>
                </a:lnTo>
                <a:lnTo>
                  <a:pt x="613579" y="171450"/>
                </a:lnTo>
                <a:lnTo>
                  <a:pt x="623150" y="170180"/>
                </a:lnTo>
                <a:lnTo>
                  <a:pt x="704944" y="170180"/>
                </a:lnTo>
                <a:lnTo>
                  <a:pt x="679382" y="162560"/>
                </a:lnTo>
                <a:lnTo>
                  <a:pt x="623138" y="157480"/>
                </a:lnTo>
                <a:close/>
              </a:path>
              <a:path w="1236979" h="1032510">
                <a:moveTo>
                  <a:pt x="740289" y="12700"/>
                </a:moveTo>
                <a:lnTo>
                  <a:pt x="618426" y="12700"/>
                </a:lnTo>
                <a:lnTo>
                  <a:pt x="665679" y="15240"/>
                </a:lnTo>
                <a:lnTo>
                  <a:pt x="711950" y="20320"/>
                </a:lnTo>
                <a:lnTo>
                  <a:pt x="757102" y="29210"/>
                </a:lnTo>
                <a:lnTo>
                  <a:pt x="801000" y="40640"/>
                </a:lnTo>
                <a:lnTo>
                  <a:pt x="843509" y="55880"/>
                </a:lnTo>
                <a:lnTo>
                  <a:pt x="884492" y="74930"/>
                </a:lnTo>
                <a:lnTo>
                  <a:pt x="923815" y="95250"/>
                </a:lnTo>
                <a:lnTo>
                  <a:pt x="961341" y="119380"/>
                </a:lnTo>
                <a:lnTo>
                  <a:pt x="996934" y="146050"/>
                </a:lnTo>
                <a:lnTo>
                  <a:pt x="1030460" y="175260"/>
                </a:lnTo>
                <a:lnTo>
                  <a:pt x="1061782" y="207010"/>
                </a:lnTo>
                <a:lnTo>
                  <a:pt x="1090765" y="240030"/>
                </a:lnTo>
                <a:lnTo>
                  <a:pt x="1117273" y="275590"/>
                </a:lnTo>
                <a:lnTo>
                  <a:pt x="1141170" y="313690"/>
                </a:lnTo>
                <a:lnTo>
                  <a:pt x="1162321" y="351790"/>
                </a:lnTo>
                <a:lnTo>
                  <a:pt x="1180591" y="393700"/>
                </a:lnTo>
                <a:lnTo>
                  <a:pt x="1195843" y="435610"/>
                </a:lnTo>
                <a:lnTo>
                  <a:pt x="1207941" y="480060"/>
                </a:lnTo>
                <a:lnTo>
                  <a:pt x="1216751" y="524510"/>
                </a:lnTo>
                <a:lnTo>
                  <a:pt x="1222137" y="571500"/>
                </a:lnTo>
                <a:lnTo>
                  <a:pt x="1223962" y="618490"/>
                </a:lnTo>
                <a:lnTo>
                  <a:pt x="1221624" y="671830"/>
                </a:lnTo>
                <a:lnTo>
                  <a:pt x="1214680" y="723900"/>
                </a:lnTo>
                <a:lnTo>
                  <a:pt x="1203237" y="775970"/>
                </a:lnTo>
                <a:lnTo>
                  <a:pt x="1187399" y="825500"/>
                </a:lnTo>
                <a:lnTo>
                  <a:pt x="1167272" y="873760"/>
                </a:lnTo>
                <a:lnTo>
                  <a:pt x="1142963" y="920750"/>
                </a:lnTo>
                <a:lnTo>
                  <a:pt x="1114576" y="965200"/>
                </a:lnTo>
                <a:lnTo>
                  <a:pt x="1082217" y="1007110"/>
                </a:lnTo>
                <a:lnTo>
                  <a:pt x="1098523" y="1007110"/>
                </a:lnTo>
                <a:lnTo>
                  <a:pt x="1143713" y="944880"/>
                </a:lnTo>
                <a:lnTo>
                  <a:pt x="1167931" y="901700"/>
                </a:lnTo>
                <a:lnTo>
                  <a:pt x="1188646" y="857250"/>
                </a:lnTo>
                <a:lnTo>
                  <a:pt x="1205778" y="811530"/>
                </a:lnTo>
                <a:lnTo>
                  <a:pt x="1219245" y="764540"/>
                </a:lnTo>
                <a:lnTo>
                  <a:pt x="1228966" y="716280"/>
                </a:lnTo>
                <a:lnTo>
                  <a:pt x="1234858" y="668020"/>
                </a:lnTo>
                <a:lnTo>
                  <a:pt x="1236840" y="618490"/>
                </a:lnTo>
                <a:lnTo>
                  <a:pt x="1234977" y="570230"/>
                </a:lnTo>
                <a:lnTo>
                  <a:pt x="1229479" y="523240"/>
                </a:lnTo>
                <a:lnTo>
                  <a:pt x="1220482" y="476250"/>
                </a:lnTo>
                <a:lnTo>
                  <a:pt x="1208127" y="431800"/>
                </a:lnTo>
                <a:lnTo>
                  <a:pt x="1192551" y="388620"/>
                </a:lnTo>
                <a:lnTo>
                  <a:pt x="1173894" y="346710"/>
                </a:lnTo>
                <a:lnTo>
                  <a:pt x="1152293" y="306070"/>
                </a:lnTo>
                <a:lnTo>
                  <a:pt x="1127887" y="267970"/>
                </a:lnTo>
                <a:lnTo>
                  <a:pt x="1100815" y="232410"/>
                </a:lnTo>
                <a:lnTo>
                  <a:pt x="1071215" y="198120"/>
                </a:lnTo>
                <a:lnTo>
                  <a:pt x="1039226" y="165100"/>
                </a:lnTo>
                <a:lnTo>
                  <a:pt x="1004987" y="135890"/>
                </a:lnTo>
                <a:lnTo>
                  <a:pt x="968636" y="109220"/>
                </a:lnTo>
                <a:lnTo>
                  <a:pt x="930312" y="85090"/>
                </a:lnTo>
                <a:lnTo>
                  <a:pt x="890152" y="63500"/>
                </a:lnTo>
                <a:lnTo>
                  <a:pt x="848297" y="44450"/>
                </a:lnTo>
                <a:lnTo>
                  <a:pt x="804884" y="29210"/>
                </a:lnTo>
                <a:lnTo>
                  <a:pt x="760052" y="16510"/>
                </a:lnTo>
                <a:lnTo>
                  <a:pt x="740289" y="12700"/>
                </a:lnTo>
                <a:close/>
              </a:path>
            </a:pathLst>
          </a:custGeom>
          <a:solidFill>
            <a:srgbClr val="FFFFFF"/>
          </a:solidFill>
        </p:spPr>
        <p:txBody>
          <a:bodyPr wrap="square" lIns="0" tIns="0" rIns="0" bIns="0" rtlCol="0"/>
          <a:lstStyle/>
          <a:p>
            <a:endParaRPr/>
          </a:p>
        </p:txBody>
      </p:sp>
      <p:sp>
        <p:nvSpPr>
          <p:cNvPr id="14" name="object 14"/>
          <p:cNvSpPr txBox="1"/>
          <p:nvPr/>
        </p:nvSpPr>
        <p:spPr>
          <a:xfrm>
            <a:off x="6288637" y="2023629"/>
            <a:ext cx="1654511" cy="1263479"/>
          </a:xfrm>
          <a:prstGeom prst="rect">
            <a:avLst/>
          </a:prstGeom>
        </p:spPr>
        <p:txBody>
          <a:bodyPr vert="horz" wrap="square" lIns="0" tIns="164422" rIns="0" bIns="0" rtlCol="0">
            <a:spAutoFit/>
          </a:bodyPr>
          <a:lstStyle/>
          <a:p>
            <a:pPr marL="12696">
              <a:spcBef>
                <a:spcPts val="1295"/>
              </a:spcBef>
            </a:pPr>
            <a:r>
              <a:rPr lang="en-US" sz="1699" b="1" spc="-35"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BRAND CAMPAIGNS </a:t>
            </a:r>
            <a:endParaRPr sz="1699" b="1"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endParaRP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Meetings/Weddings</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Wellness</a:t>
            </a:r>
          </a:p>
        </p:txBody>
      </p:sp>
      <p:sp>
        <p:nvSpPr>
          <p:cNvPr id="16" name="object 16"/>
          <p:cNvSpPr/>
          <p:nvPr/>
        </p:nvSpPr>
        <p:spPr>
          <a:xfrm>
            <a:off x="4587522" y="4279703"/>
            <a:ext cx="1236658" cy="1032241"/>
          </a:xfrm>
          <a:custGeom>
            <a:avLst/>
            <a:gdLst/>
            <a:ahLst/>
            <a:cxnLst/>
            <a:rect l="l" t="t" r="r" b="b"/>
            <a:pathLst>
              <a:path w="1236979" h="1032510">
                <a:moveTo>
                  <a:pt x="618426" y="0"/>
                </a:moveTo>
                <a:lnTo>
                  <a:pt x="570168" y="2539"/>
                </a:lnTo>
                <a:lnTo>
                  <a:pt x="522913" y="7619"/>
                </a:lnTo>
                <a:lnTo>
                  <a:pt x="476800" y="16509"/>
                </a:lnTo>
                <a:lnTo>
                  <a:pt x="431968" y="29209"/>
                </a:lnTo>
                <a:lnTo>
                  <a:pt x="388555" y="44449"/>
                </a:lnTo>
                <a:lnTo>
                  <a:pt x="346699" y="63499"/>
                </a:lnTo>
                <a:lnTo>
                  <a:pt x="306540" y="85089"/>
                </a:lnTo>
                <a:lnTo>
                  <a:pt x="268215" y="109219"/>
                </a:lnTo>
                <a:lnTo>
                  <a:pt x="231864" y="135889"/>
                </a:lnTo>
                <a:lnTo>
                  <a:pt x="197624" y="165099"/>
                </a:lnTo>
                <a:lnTo>
                  <a:pt x="165635" y="198119"/>
                </a:lnTo>
                <a:lnTo>
                  <a:pt x="136035" y="232409"/>
                </a:lnTo>
                <a:lnTo>
                  <a:pt x="108962" y="267969"/>
                </a:lnTo>
                <a:lnTo>
                  <a:pt x="84556" y="306069"/>
                </a:lnTo>
                <a:lnTo>
                  <a:pt x="62954" y="346709"/>
                </a:lnTo>
                <a:lnTo>
                  <a:pt x="44295" y="388619"/>
                </a:lnTo>
                <a:lnTo>
                  <a:pt x="28718" y="431799"/>
                </a:lnTo>
                <a:lnTo>
                  <a:pt x="16362" y="476249"/>
                </a:lnTo>
                <a:lnTo>
                  <a:pt x="7364" y="523239"/>
                </a:lnTo>
                <a:lnTo>
                  <a:pt x="1864" y="570229"/>
                </a:lnTo>
                <a:lnTo>
                  <a:pt x="0" y="618489"/>
                </a:lnTo>
                <a:lnTo>
                  <a:pt x="1992" y="668019"/>
                </a:lnTo>
                <a:lnTo>
                  <a:pt x="7914" y="717549"/>
                </a:lnTo>
                <a:lnTo>
                  <a:pt x="17684" y="765809"/>
                </a:lnTo>
                <a:lnTo>
                  <a:pt x="31219" y="812799"/>
                </a:lnTo>
                <a:lnTo>
                  <a:pt x="48437" y="858519"/>
                </a:lnTo>
                <a:lnTo>
                  <a:pt x="69255" y="902969"/>
                </a:lnTo>
                <a:lnTo>
                  <a:pt x="93591" y="944879"/>
                </a:lnTo>
                <a:lnTo>
                  <a:pt x="121363" y="986789"/>
                </a:lnTo>
                <a:lnTo>
                  <a:pt x="152488" y="1024889"/>
                </a:lnTo>
                <a:lnTo>
                  <a:pt x="159689" y="1032509"/>
                </a:lnTo>
                <a:lnTo>
                  <a:pt x="163410" y="1022349"/>
                </a:lnTo>
                <a:lnTo>
                  <a:pt x="171731" y="1008379"/>
                </a:lnTo>
                <a:lnTo>
                  <a:pt x="155371" y="1008379"/>
                </a:lnTo>
                <a:lnTo>
                  <a:pt x="126265" y="971549"/>
                </a:lnTo>
                <a:lnTo>
                  <a:pt x="100303" y="932179"/>
                </a:lnTo>
                <a:lnTo>
                  <a:pt x="77560" y="890269"/>
                </a:lnTo>
                <a:lnTo>
                  <a:pt x="58111" y="848359"/>
                </a:lnTo>
                <a:lnTo>
                  <a:pt x="42031" y="803909"/>
                </a:lnTo>
                <a:lnTo>
                  <a:pt x="29394" y="758189"/>
                </a:lnTo>
                <a:lnTo>
                  <a:pt x="20275" y="712469"/>
                </a:lnTo>
                <a:lnTo>
                  <a:pt x="14749" y="665479"/>
                </a:lnTo>
                <a:lnTo>
                  <a:pt x="12890" y="618489"/>
                </a:lnTo>
                <a:lnTo>
                  <a:pt x="14715" y="571499"/>
                </a:lnTo>
                <a:lnTo>
                  <a:pt x="20101" y="524509"/>
                </a:lnTo>
                <a:lnTo>
                  <a:pt x="28911" y="480059"/>
                </a:lnTo>
                <a:lnTo>
                  <a:pt x="41009" y="435609"/>
                </a:lnTo>
                <a:lnTo>
                  <a:pt x="56261" y="393699"/>
                </a:lnTo>
                <a:lnTo>
                  <a:pt x="74531" y="351789"/>
                </a:lnTo>
                <a:lnTo>
                  <a:pt x="95682" y="313689"/>
                </a:lnTo>
                <a:lnTo>
                  <a:pt x="119579" y="275589"/>
                </a:lnTo>
                <a:lnTo>
                  <a:pt x="146087" y="240029"/>
                </a:lnTo>
                <a:lnTo>
                  <a:pt x="175070" y="207009"/>
                </a:lnTo>
                <a:lnTo>
                  <a:pt x="206392" y="175259"/>
                </a:lnTo>
                <a:lnTo>
                  <a:pt x="239918" y="146049"/>
                </a:lnTo>
                <a:lnTo>
                  <a:pt x="275511" y="119379"/>
                </a:lnTo>
                <a:lnTo>
                  <a:pt x="313037" y="95249"/>
                </a:lnTo>
                <a:lnTo>
                  <a:pt x="352360" y="74929"/>
                </a:lnTo>
                <a:lnTo>
                  <a:pt x="393343" y="55879"/>
                </a:lnTo>
                <a:lnTo>
                  <a:pt x="435852" y="40639"/>
                </a:lnTo>
                <a:lnTo>
                  <a:pt x="479750" y="29209"/>
                </a:lnTo>
                <a:lnTo>
                  <a:pt x="524902" y="20319"/>
                </a:lnTo>
                <a:lnTo>
                  <a:pt x="571173" y="15239"/>
                </a:lnTo>
                <a:lnTo>
                  <a:pt x="618426" y="12699"/>
                </a:lnTo>
                <a:lnTo>
                  <a:pt x="740289" y="12699"/>
                </a:lnTo>
                <a:lnTo>
                  <a:pt x="713939" y="7619"/>
                </a:lnTo>
                <a:lnTo>
                  <a:pt x="666684" y="2539"/>
                </a:lnTo>
                <a:lnTo>
                  <a:pt x="618426" y="0"/>
                </a:lnTo>
                <a:close/>
              </a:path>
              <a:path w="1236979" h="1032510">
                <a:moveTo>
                  <a:pt x="704944" y="170179"/>
                </a:moveTo>
                <a:lnTo>
                  <a:pt x="623150" y="170179"/>
                </a:lnTo>
                <a:lnTo>
                  <a:pt x="676713" y="175259"/>
                </a:lnTo>
                <a:lnTo>
                  <a:pt x="725341" y="189229"/>
                </a:lnTo>
                <a:lnTo>
                  <a:pt x="768397" y="213359"/>
                </a:lnTo>
                <a:lnTo>
                  <a:pt x="805243" y="245109"/>
                </a:lnTo>
                <a:lnTo>
                  <a:pt x="832309" y="280669"/>
                </a:lnTo>
                <a:lnTo>
                  <a:pt x="852543" y="322579"/>
                </a:lnTo>
                <a:lnTo>
                  <a:pt x="865826" y="368299"/>
                </a:lnTo>
                <a:lnTo>
                  <a:pt x="872036" y="419099"/>
                </a:lnTo>
                <a:lnTo>
                  <a:pt x="871054" y="473709"/>
                </a:lnTo>
                <a:lnTo>
                  <a:pt x="864769" y="515619"/>
                </a:lnTo>
                <a:lnTo>
                  <a:pt x="852889" y="560069"/>
                </a:lnTo>
                <a:lnTo>
                  <a:pt x="836191" y="604519"/>
                </a:lnTo>
                <a:lnTo>
                  <a:pt x="815454" y="646429"/>
                </a:lnTo>
                <a:lnTo>
                  <a:pt x="787272" y="687069"/>
                </a:lnTo>
                <a:lnTo>
                  <a:pt x="768521" y="712469"/>
                </a:lnTo>
                <a:lnTo>
                  <a:pt x="753443" y="737869"/>
                </a:lnTo>
                <a:lnTo>
                  <a:pt x="745171" y="763269"/>
                </a:lnTo>
                <a:lnTo>
                  <a:pt x="746836" y="792479"/>
                </a:lnTo>
                <a:lnTo>
                  <a:pt x="779840" y="824229"/>
                </a:lnTo>
                <a:lnTo>
                  <a:pt x="841133" y="850899"/>
                </a:lnTo>
                <a:lnTo>
                  <a:pt x="858634" y="857249"/>
                </a:lnTo>
                <a:lnTo>
                  <a:pt x="864336" y="859789"/>
                </a:lnTo>
                <a:lnTo>
                  <a:pt x="899530" y="875029"/>
                </a:lnTo>
                <a:lnTo>
                  <a:pt x="939828" y="895349"/>
                </a:lnTo>
                <a:lnTo>
                  <a:pt x="981336" y="919479"/>
                </a:lnTo>
                <a:lnTo>
                  <a:pt x="1020162" y="948689"/>
                </a:lnTo>
                <a:lnTo>
                  <a:pt x="1052412" y="982979"/>
                </a:lnTo>
                <a:lnTo>
                  <a:pt x="1074191" y="1022349"/>
                </a:lnTo>
                <a:lnTo>
                  <a:pt x="1077937" y="1032509"/>
                </a:lnTo>
                <a:lnTo>
                  <a:pt x="1085100" y="1023619"/>
                </a:lnTo>
                <a:lnTo>
                  <a:pt x="1098523" y="1007109"/>
                </a:lnTo>
                <a:lnTo>
                  <a:pt x="1082217" y="1007109"/>
                </a:lnTo>
                <a:lnTo>
                  <a:pt x="1057784" y="969009"/>
                </a:lnTo>
                <a:lnTo>
                  <a:pt x="1024231" y="935989"/>
                </a:lnTo>
                <a:lnTo>
                  <a:pt x="985094" y="906779"/>
                </a:lnTo>
                <a:lnTo>
                  <a:pt x="943908" y="882649"/>
                </a:lnTo>
                <a:lnTo>
                  <a:pt x="904208" y="863599"/>
                </a:lnTo>
                <a:lnTo>
                  <a:pt x="863650" y="845819"/>
                </a:lnTo>
                <a:lnTo>
                  <a:pt x="820863" y="829309"/>
                </a:lnTo>
                <a:lnTo>
                  <a:pt x="793794" y="817879"/>
                </a:lnTo>
                <a:lnTo>
                  <a:pt x="771030" y="803909"/>
                </a:lnTo>
                <a:lnTo>
                  <a:pt x="759294" y="788669"/>
                </a:lnTo>
                <a:lnTo>
                  <a:pt x="758241" y="764539"/>
                </a:lnTo>
                <a:lnTo>
                  <a:pt x="766159" y="741679"/>
                </a:lnTo>
                <a:lnTo>
                  <a:pt x="780258" y="717549"/>
                </a:lnTo>
                <a:lnTo>
                  <a:pt x="805485" y="684529"/>
                </a:lnTo>
                <a:lnTo>
                  <a:pt x="813073" y="674369"/>
                </a:lnTo>
                <a:lnTo>
                  <a:pt x="848014" y="609599"/>
                </a:lnTo>
                <a:lnTo>
                  <a:pt x="865190" y="563879"/>
                </a:lnTo>
                <a:lnTo>
                  <a:pt x="877408" y="518159"/>
                </a:lnTo>
                <a:lnTo>
                  <a:pt x="883869" y="474979"/>
                </a:lnTo>
                <a:lnTo>
                  <a:pt x="884854" y="417829"/>
                </a:lnTo>
                <a:lnTo>
                  <a:pt x="878306" y="364489"/>
                </a:lnTo>
                <a:lnTo>
                  <a:pt x="864347" y="316229"/>
                </a:lnTo>
                <a:lnTo>
                  <a:pt x="843101" y="274319"/>
                </a:lnTo>
                <a:lnTo>
                  <a:pt x="814692" y="236219"/>
                </a:lnTo>
                <a:lnTo>
                  <a:pt x="775835" y="201929"/>
                </a:lnTo>
                <a:lnTo>
                  <a:pt x="730507" y="177799"/>
                </a:lnTo>
                <a:lnTo>
                  <a:pt x="704944" y="170179"/>
                </a:lnTo>
                <a:close/>
              </a:path>
              <a:path w="1236979" h="1032510">
                <a:moveTo>
                  <a:pt x="623138" y="157479"/>
                </a:moveTo>
                <a:lnTo>
                  <a:pt x="613200" y="157479"/>
                </a:lnTo>
                <a:lnTo>
                  <a:pt x="603130" y="158749"/>
                </a:lnTo>
                <a:lnTo>
                  <a:pt x="592968" y="158749"/>
                </a:lnTo>
                <a:lnTo>
                  <a:pt x="535717" y="170179"/>
                </a:lnTo>
                <a:lnTo>
                  <a:pt x="493196" y="185419"/>
                </a:lnTo>
                <a:lnTo>
                  <a:pt x="455588" y="209549"/>
                </a:lnTo>
                <a:lnTo>
                  <a:pt x="423291" y="238759"/>
                </a:lnTo>
                <a:lnTo>
                  <a:pt x="396704" y="273049"/>
                </a:lnTo>
                <a:lnTo>
                  <a:pt x="376226" y="313689"/>
                </a:lnTo>
                <a:lnTo>
                  <a:pt x="362256" y="359409"/>
                </a:lnTo>
                <a:lnTo>
                  <a:pt x="355193" y="408939"/>
                </a:lnTo>
                <a:lnTo>
                  <a:pt x="354710" y="461009"/>
                </a:lnTo>
                <a:lnTo>
                  <a:pt x="360366" y="511809"/>
                </a:lnTo>
                <a:lnTo>
                  <a:pt x="372208" y="561339"/>
                </a:lnTo>
                <a:lnTo>
                  <a:pt x="390284" y="609599"/>
                </a:lnTo>
                <a:lnTo>
                  <a:pt x="414640" y="656589"/>
                </a:lnTo>
                <a:lnTo>
                  <a:pt x="445325" y="703579"/>
                </a:lnTo>
                <a:lnTo>
                  <a:pt x="458101" y="720089"/>
                </a:lnTo>
                <a:lnTo>
                  <a:pt x="468734" y="734059"/>
                </a:lnTo>
                <a:lnTo>
                  <a:pt x="476721" y="746759"/>
                </a:lnTo>
                <a:lnTo>
                  <a:pt x="481395" y="759459"/>
                </a:lnTo>
                <a:lnTo>
                  <a:pt x="482091" y="774699"/>
                </a:lnTo>
                <a:lnTo>
                  <a:pt x="476896" y="789939"/>
                </a:lnTo>
                <a:lnTo>
                  <a:pt x="465216" y="801369"/>
                </a:lnTo>
                <a:lnTo>
                  <a:pt x="447827" y="810259"/>
                </a:lnTo>
                <a:lnTo>
                  <a:pt x="425500" y="820419"/>
                </a:lnTo>
                <a:lnTo>
                  <a:pt x="417233" y="822959"/>
                </a:lnTo>
                <a:lnTo>
                  <a:pt x="413397" y="824229"/>
                </a:lnTo>
                <a:lnTo>
                  <a:pt x="386303" y="836929"/>
                </a:lnTo>
                <a:lnTo>
                  <a:pt x="337057" y="861059"/>
                </a:lnTo>
                <a:lnTo>
                  <a:pt x="318642" y="871219"/>
                </a:lnTo>
                <a:lnTo>
                  <a:pt x="313194" y="875029"/>
                </a:lnTo>
                <a:lnTo>
                  <a:pt x="265703" y="901699"/>
                </a:lnTo>
                <a:lnTo>
                  <a:pt x="220576" y="933449"/>
                </a:lnTo>
                <a:lnTo>
                  <a:pt x="182303" y="967739"/>
                </a:lnTo>
                <a:lnTo>
                  <a:pt x="155371" y="1008379"/>
                </a:lnTo>
                <a:lnTo>
                  <a:pt x="171731" y="1008379"/>
                </a:lnTo>
                <a:lnTo>
                  <a:pt x="187617" y="981709"/>
                </a:lnTo>
                <a:lnTo>
                  <a:pt x="225163" y="946149"/>
                </a:lnTo>
                <a:lnTo>
                  <a:pt x="270840" y="914399"/>
                </a:lnTo>
                <a:lnTo>
                  <a:pt x="319443" y="886459"/>
                </a:lnTo>
                <a:lnTo>
                  <a:pt x="343089" y="872489"/>
                </a:lnTo>
                <a:lnTo>
                  <a:pt x="391623" y="848359"/>
                </a:lnTo>
                <a:lnTo>
                  <a:pt x="418223" y="836929"/>
                </a:lnTo>
                <a:lnTo>
                  <a:pt x="421995" y="835659"/>
                </a:lnTo>
                <a:lnTo>
                  <a:pt x="430098" y="831849"/>
                </a:lnTo>
                <a:lnTo>
                  <a:pt x="454553" y="821689"/>
                </a:lnTo>
                <a:lnTo>
                  <a:pt x="474511" y="810259"/>
                </a:lnTo>
                <a:lnTo>
                  <a:pt x="488471" y="795019"/>
                </a:lnTo>
                <a:lnTo>
                  <a:pt x="494931" y="775969"/>
                </a:lnTo>
                <a:lnTo>
                  <a:pt x="494115" y="758189"/>
                </a:lnTo>
                <a:lnTo>
                  <a:pt x="488643" y="741679"/>
                </a:lnTo>
                <a:lnTo>
                  <a:pt x="479635" y="727709"/>
                </a:lnTo>
                <a:lnTo>
                  <a:pt x="468210" y="712469"/>
                </a:lnTo>
                <a:lnTo>
                  <a:pt x="459930" y="702309"/>
                </a:lnTo>
                <a:lnTo>
                  <a:pt x="455739" y="695959"/>
                </a:lnTo>
                <a:lnTo>
                  <a:pt x="425899" y="651509"/>
                </a:lnTo>
                <a:lnTo>
                  <a:pt x="402211" y="604519"/>
                </a:lnTo>
                <a:lnTo>
                  <a:pt x="384630" y="557529"/>
                </a:lnTo>
                <a:lnTo>
                  <a:pt x="373110" y="509269"/>
                </a:lnTo>
                <a:lnTo>
                  <a:pt x="367605" y="459739"/>
                </a:lnTo>
                <a:lnTo>
                  <a:pt x="368071" y="410209"/>
                </a:lnTo>
                <a:lnTo>
                  <a:pt x="376290" y="355599"/>
                </a:lnTo>
                <a:lnTo>
                  <a:pt x="393006" y="307339"/>
                </a:lnTo>
                <a:lnTo>
                  <a:pt x="417653" y="265429"/>
                </a:lnTo>
                <a:lnTo>
                  <a:pt x="449666" y="231139"/>
                </a:lnTo>
                <a:lnTo>
                  <a:pt x="488480" y="203199"/>
                </a:lnTo>
                <a:lnTo>
                  <a:pt x="533530" y="184149"/>
                </a:lnTo>
                <a:lnTo>
                  <a:pt x="584250" y="172719"/>
                </a:lnTo>
                <a:lnTo>
                  <a:pt x="594093" y="171449"/>
                </a:lnTo>
                <a:lnTo>
                  <a:pt x="613579" y="171449"/>
                </a:lnTo>
                <a:lnTo>
                  <a:pt x="623150" y="170179"/>
                </a:lnTo>
                <a:lnTo>
                  <a:pt x="704944" y="170179"/>
                </a:lnTo>
                <a:lnTo>
                  <a:pt x="679382" y="162559"/>
                </a:lnTo>
                <a:lnTo>
                  <a:pt x="623138" y="157479"/>
                </a:lnTo>
                <a:close/>
              </a:path>
              <a:path w="1236979" h="1032510">
                <a:moveTo>
                  <a:pt x="740289" y="12699"/>
                </a:moveTo>
                <a:lnTo>
                  <a:pt x="618426" y="12699"/>
                </a:lnTo>
                <a:lnTo>
                  <a:pt x="665679" y="15239"/>
                </a:lnTo>
                <a:lnTo>
                  <a:pt x="711950" y="20319"/>
                </a:lnTo>
                <a:lnTo>
                  <a:pt x="757102" y="29209"/>
                </a:lnTo>
                <a:lnTo>
                  <a:pt x="801000" y="40639"/>
                </a:lnTo>
                <a:lnTo>
                  <a:pt x="843509" y="55879"/>
                </a:lnTo>
                <a:lnTo>
                  <a:pt x="884492" y="74929"/>
                </a:lnTo>
                <a:lnTo>
                  <a:pt x="923815" y="95249"/>
                </a:lnTo>
                <a:lnTo>
                  <a:pt x="961341" y="119379"/>
                </a:lnTo>
                <a:lnTo>
                  <a:pt x="996934" y="146049"/>
                </a:lnTo>
                <a:lnTo>
                  <a:pt x="1030460" y="175259"/>
                </a:lnTo>
                <a:lnTo>
                  <a:pt x="1061782" y="207009"/>
                </a:lnTo>
                <a:lnTo>
                  <a:pt x="1090765" y="240029"/>
                </a:lnTo>
                <a:lnTo>
                  <a:pt x="1117273" y="275589"/>
                </a:lnTo>
                <a:lnTo>
                  <a:pt x="1141170" y="313689"/>
                </a:lnTo>
                <a:lnTo>
                  <a:pt x="1162321" y="351789"/>
                </a:lnTo>
                <a:lnTo>
                  <a:pt x="1180591" y="393699"/>
                </a:lnTo>
                <a:lnTo>
                  <a:pt x="1195843" y="435609"/>
                </a:lnTo>
                <a:lnTo>
                  <a:pt x="1207941" y="480059"/>
                </a:lnTo>
                <a:lnTo>
                  <a:pt x="1216751" y="524509"/>
                </a:lnTo>
                <a:lnTo>
                  <a:pt x="1222137" y="571499"/>
                </a:lnTo>
                <a:lnTo>
                  <a:pt x="1223962" y="618489"/>
                </a:lnTo>
                <a:lnTo>
                  <a:pt x="1221624" y="671829"/>
                </a:lnTo>
                <a:lnTo>
                  <a:pt x="1214680" y="723899"/>
                </a:lnTo>
                <a:lnTo>
                  <a:pt x="1203237" y="775969"/>
                </a:lnTo>
                <a:lnTo>
                  <a:pt x="1187399" y="825499"/>
                </a:lnTo>
                <a:lnTo>
                  <a:pt x="1167272" y="873759"/>
                </a:lnTo>
                <a:lnTo>
                  <a:pt x="1142963" y="920749"/>
                </a:lnTo>
                <a:lnTo>
                  <a:pt x="1114576" y="965199"/>
                </a:lnTo>
                <a:lnTo>
                  <a:pt x="1082217" y="1007109"/>
                </a:lnTo>
                <a:lnTo>
                  <a:pt x="1098523" y="1007109"/>
                </a:lnTo>
                <a:lnTo>
                  <a:pt x="1143713" y="944879"/>
                </a:lnTo>
                <a:lnTo>
                  <a:pt x="1167931" y="901699"/>
                </a:lnTo>
                <a:lnTo>
                  <a:pt x="1188646" y="857249"/>
                </a:lnTo>
                <a:lnTo>
                  <a:pt x="1205778" y="811529"/>
                </a:lnTo>
                <a:lnTo>
                  <a:pt x="1219245" y="764539"/>
                </a:lnTo>
                <a:lnTo>
                  <a:pt x="1228966" y="716279"/>
                </a:lnTo>
                <a:lnTo>
                  <a:pt x="1234858" y="668019"/>
                </a:lnTo>
                <a:lnTo>
                  <a:pt x="1236840" y="618489"/>
                </a:lnTo>
                <a:lnTo>
                  <a:pt x="1234977" y="570229"/>
                </a:lnTo>
                <a:lnTo>
                  <a:pt x="1229479" y="523239"/>
                </a:lnTo>
                <a:lnTo>
                  <a:pt x="1220482" y="476249"/>
                </a:lnTo>
                <a:lnTo>
                  <a:pt x="1208127" y="431799"/>
                </a:lnTo>
                <a:lnTo>
                  <a:pt x="1192551" y="388619"/>
                </a:lnTo>
                <a:lnTo>
                  <a:pt x="1173894" y="346709"/>
                </a:lnTo>
                <a:lnTo>
                  <a:pt x="1152293" y="306069"/>
                </a:lnTo>
                <a:lnTo>
                  <a:pt x="1127887" y="267969"/>
                </a:lnTo>
                <a:lnTo>
                  <a:pt x="1100815" y="232409"/>
                </a:lnTo>
                <a:lnTo>
                  <a:pt x="1071215" y="198119"/>
                </a:lnTo>
                <a:lnTo>
                  <a:pt x="1039226" y="165099"/>
                </a:lnTo>
                <a:lnTo>
                  <a:pt x="1004987" y="135889"/>
                </a:lnTo>
                <a:lnTo>
                  <a:pt x="968636" y="109219"/>
                </a:lnTo>
                <a:lnTo>
                  <a:pt x="930312" y="85089"/>
                </a:lnTo>
                <a:lnTo>
                  <a:pt x="890152" y="63499"/>
                </a:lnTo>
                <a:lnTo>
                  <a:pt x="848297" y="44449"/>
                </a:lnTo>
                <a:lnTo>
                  <a:pt x="804884" y="29209"/>
                </a:lnTo>
                <a:lnTo>
                  <a:pt x="760052" y="16509"/>
                </a:lnTo>
                <a:lnTo>
                  <a:pt x="740289" y="12699"/>
                </a:lnTo>
                <a:close/>
              </a:path>
            </a:pathLst>
          </a:custGeom>
          <a:solidFill>
            <a:srgbClr val="FFFFFF"/>
          </a:solidFill>
        </p:spPr>
        <p:txBody>
          <a:bodyPr wrap="square" lIns="0" tIns="0" rIns="0" bIns="0" rtlCol="0"/>
          <a:lstStyle/>
          <a:p>
            <a:endParaRPr/>
          </a:p>
        </p:txBody>
      </p:sp>
      <p:sp>
        <p:nvSpPr>
          <p:cNvPr id="17" name="object 17"/>
          <p:cNvSpPr txBox="1"/>
          <p:nvPr/>
        </p:nvSpPr>
        <p:spPr>
          <a:xfrm>
            <a:off x="10251766" y="1968721"/>
            <a:ext cx="1579469" cy="1289120"/>
          </a:xfrm>
          <a:prstGeom prst="rect">
            <a:avLst/>
          </a:prstGeom>
        </p:spPr>
        <p:txBody>
          <a:bodyPr vert="horz" wrap="square" lIns="0" tIns="164422" rIns="0" bIns="0" rtlCol="0">
            <a:spAutoFit/>
          </a:bodyPr>
          <a:lstStyle/>
          <a:p>
            <a:pPr marL="12696">
              <a:spcBef>
                <a:spcPts val="1295"/>
              </a:spcBef>
            </a:pPr>
            <a:r>
              <a:rPr lang="en-US" sz="1699" b="1" spc="-35"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DESTINATION</a:t>
            </a:r>
            <a:endParaRPr sz="1699" b="1"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endParaRP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Local hotspots</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Property Location</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Nearby attractions </a:t>
            </a:r>
            <a:endParaRPr sz="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9" name="object 19"/>
          <p:cNvSpPr/>
          <p:nvPr/>
        </p:nvSpPr>
        <p:spPr>
          <a:xfrm>
            <a:off x="8550651" y="1979848"/>
            <a:ext cx="1236658" cy="1032241"/>
          </a:xfrm>
          <a:custGeom>
            <a:avLst/>
            <a:gdLst/>
            <a:ahLst/>
            <a:cxnLst/>
            <a:rect l="l" t="t" r="r" b="b"/>
            <a:pathLst>
              <a:path w="1236979" h="1032510">
                <a:moveTo>
                  <a:pt x="618426" y="0"/>
                </a:moveTo>
                <a:lnTo>
                  <a:pt x="570168" y="2540"/>
                </a:lnTo>
                <a:lnTo>
                  <a:pt x="522913" y="7620"/>
                </a:lnTo>
                <a:lnTo>
                  <a:pt x="476800" y="16510"/>
                </a:lnTo>
                <a:lnTo>
                  <a:pt x="431968" y="29210"/>
                </a:lnTo>
                <a:lnTo>
                  <a:pt x="388555" y="44450"/>
                </a:lnTo>
                <a:lnTo>
                  <a:pt x="346699" y="63500"/>
                </a:lnTo>
                <a:lnTo>
                  <a:pt x="306540" y="85090"/>
                </a:lnTo>
                <a:lnTo>
                  <a:pt x="268215" y="109220"/>
                </a:lnTo>
                <a:lnTo>
                  <a:pt x="231864" y="135890"/>
                </a:lnTo>
                <a:lnTo>
                  <a:pt x="197624" y="165100"/>
                </a:lnTo>
                <a:lnTo>
                  <a:pt x="165635" y="198120"/>
                </a:lnTo>
                <a:lnTo>
                  <a:pt x="136035" y="232410"/>
                </a:lnTo>
                <a:lnTo>
                  <a:pt x="108962" y="267970"/>
                </a:lnTo>
                <a:lnTo>
                  <a:pt x="84556" y="306070"/>
                </a:lnTo>
                <a:lnTo>
                  <a:pt x="62954" y="346710"/>
                </a:lnTo>
                <a:lnTo>
                  <a:pt x="44295" y="388620"/>
                </a:lnTo>
                <a:lnTo>
                  <a:pt x="28718" y="431800"/>
                </a:lnTo>
                <a:lnTo>
                  <a:pt x="16362" y="476250"/>
                </a:lnTo>
                <a:lnTo>
                  <a:pt x="7364" y="523240"/>
                </a:lnTo>
                <a:lnTo>
                  <a:pt x="1864" y="570230"/>
                </a:lnTo>
                <a:lnTo>
                  <a:pt x="0" y="618490"/>
                </a:lnTo>
                <a:lnTo>
                  <a:pt x="1992" y="668020"/>
                </a:lnTo>
                <a:lnTo>
                  <a:pt x="7914" y="717550"/>
                </a:lnTo>
                <a:lnTo>
                  <a:pt x="17684" y="765810"/>
                </a:lnTo>
                <a:lnTo>
                  <a:pt x="31219" y="812800"/>
                </a:lnTo>
                <a:lnTo>
                  <a:pt x="48437" y="858520"/>
                </a:lnTo>
                <a:lnTo>
                  <a:pt x="69255" y="902970"/>
                </a:lnTo>
                <a:lnTo>
                  <a:pt x="93591" y="944880"/>
                </a:lnTo>
                <a:lnTo>
                  <a:pt x="121363" y="986790"/>
                </a:lnTo>
                <a:lnTo>
                  <a:pt x="152488" y="1024890"/>
                </a:lnTo>
                <a:lnTo>
                  <a:pt x="159689" y="1032510"/>
                </a:lnTo>
                <a:lnTo>
                  <a:pt x="163410" y="1022350"/>
                </a:lnTo>
                <a:lnTo>
                  <a:pt x="171731" y="1008380"/>
                </a:lnTo>
                <a:lnTo>
                  <a:pt x="155371" y="1008380"/>
                </a:lnTo>
                <a:lnTo>
                  <a:pt x="126265" y="971550"/>
                </a:lnTo>
                <a:lnTo>
                  <a:pt x="100303" y="932180"/>
                </a:lnTo>
                <a:lnTo>
                  <a:pt x="77560" y="890270"/>
                </a:lnTo>
                <a:lnTo>
                  <a:pt x="58111" y="848360"/>
                </a:lnTo>
                <a:lnTo>
                  <a:pt x="42031" y="803910"/>
                </a:lnTo>
                <a:lnTo>
                  <a:pt x="29394" y="758190"/>
                </a:lnTo>
                <a:lnTo>
                  <a:pt x="20275" y="712470"/>
                </a:lnTo>
                <a:lnTo>
                  <a:pt x="14749" y="665480"/>
                </a:lnTo>
                <a:lnTo>
                  <a:pt x="12890" y="618490"/>
                </a:lnTo>
                <a:lnTo>
                  <a:pt x="14715" y="571500"/>
                </a:lnTo>
                <a:lnTo>
                  <a:pt x="20101" y="524510"/>
                </a:lnTo>
                <a:lnTo>
                  <a:pt x="28911" y="480060"/>
                </a:lnTo>
                <a:lnTo>
                  <a:pt x="41009" y="435610"/>
                </a:lnTo>
                <a:lnTo>
                  <a:pt x="56261" y="393700"/>
                </a:lnTo>
                <a:lnTo>
                  <a:pt x="74531" y="351790"/>
                </a:lnTo>
                <a:lnTo>
                  <a:pt x="95682" y="313690"/>
                </a:lnTo>
                <a:lnTo>
                  <a:pt x="119579" y="275590"/>
                </a:lnTo>
                <a:lnTo>
                  <a:pt x="146087" y="240030"/>
                </a:lnTo>
                <a:lnTo>
                  <a:pt x="175070" y="207010"/>
                </a:lnTo>
                <a:lnTo>
                  <a:pt x="206392" y="175260"/>
                </a:lnTo>
                <a:lnTo>
                  <a:pt x="239918" y="146050"/>
                </a:lnTo>
                <a:lnTo>
                  <a:pt x="275511" y="119380"/>
                </a:lnTo>
                <a:lnTo>
                  <a:pt x="313037" y="95250"/>
                </a:lnTo>
                <a:lnTo>
                  <a:pt x="352360" y="74930"/>
                </a:lnTo>
                <a:lnTo>
                  <a:pt x="393343" y="55880"/>
                </a:lnTo>
                <a:lnTo>
                  <a:pt x="435852" y="40640"/>
                </a:lnTo>
                <a:lnTo>
                  <a:pt x="479750" y="29210"/>
                </a:lnTo>
                <a:lnTo>
                  <a:pt x="524902" y="20320"/>
                </a:lnTo>
                <a:lnTo>
                  <a:pt x="571173" y="15240"/>
                </a:lnTo>
                <a:lnTo>
                  <a:pt x="618426" y="12700"/>
                </a:lnTo>
                <a:lnTo>
                  <a:pt x="740289" y="12700"/>
                </a:lnTo>
                <a:lnTo>
                  <a:pt x="713939" y="7620"/>
                </a:lnTo>
                <a:lnTo>
                  <a:pt x="666684" y="2540"/>
                </a:lnTo>
                <a:lnTo>
                  <a:pt x="618426" y="0"/>
                </a:lnTo>
                <a:close/>
              </a:path>
              <a:path w="1236979" h="1032510">
                <a:moveTo>
                  <a:pt x="704944" y="170180"/>
                </a:moveTo>
                <a:lnTo>
                  <a:pt x="623150" y="170180"/>
                </a:lnTo>
                <a:lnTo>
                  <a:pt x="676713" y="175260"/>
                </a:lnTo>
                <a:lnTo>
                  <a:pt x="725341" y="189230"/>
                </a:lnTo>
                <a:lnTo>
                  <a:pt x="768397" y="213360"/>
                </a:lnTo>
                <a:lnTo>
                  <a:pt x="805243" y="245110"/>
                </a:lnTo>
                <a:lnTo>
                  <a:pt x="832309" y="280670"/>
                </a:lnTo>
                <a:lnTo>
                  <a:pt x="852543" y="322580"/>
                </a:lnTo>
                <a:lnTo>
                  <a:pt x="865826" y="368300"/>
                </a:lnTo>
                <a:lnTo>
                  <a:pt x="872036" y="419100"/>
                </a:lnTo>
                <a:lnTo>
                  <a:pt x="871054" y="473710"/>
                </a:lnTo>
                <a:lnTo>
                  <a:pt x="864769" y="515620"/>
                </a:lnTo>
                <a:lnTo>
                  <a:pt x="852889" y="560070"/>
                </a:lnTo>
                <a:lnTo>
                  <a:pt x="836191" y="604520"/>
                </a:lnTo>
                <a:lnTo>
                  <a:pt x="815454" y="646430"/>
                </a:lnTo>
                <a:lnTo>
                  <a:pt x="787273" y="687070"/>
                </a:lnTo>
                <a:lnTo>
                  <a:pt x="768521" y="712470"/>
                </a:lnTo>
                <a:lnTo>
                  <a:pt x="753443" y="737870"/>
                </a:lnTo>
                <a:lnTo>
                  <a:pt x="745171" y="763270"/>
                </a:lnTo>
                <a:lnTo>
                  <a:pt x="746836" y="792480"/>
                </a:lnTo>
                <a:lnTo>
                  <a:pt x="779840" y="824230"/>
                </a:lnTo>
                <a:lnTo>
                  <a:pt x="841133" y="850900"/>
                </a:lnTo>
                <a:lnTo>
                  <a:pt x="858634" y="857250"/>
                </a:lnTo>
                <a:lnTo>
                  <a:pt x="864336" y="859790"/>
                </a:lnTo>
                <a:lnTo>
                  <a:pt x="899530" y="875030"/>
                </a:lnTo>
                <a:lnTo>
                  <a:pt x="939828" y="895350"/>
                </a:lnTo>
                <a:lnTo>
                  <a:pt x="981336" y="919480"/>
                </a:lnTo>
                <a:lnTo>
                  <a:pt x="1020162" y="948690"/>
                </a:lnTo>
                <a:lnTo>
                  <a:pt x="1052412" y="982980"/>
                </a:lnTo>
                <a:lnTo>
                  <a:pt x="1074191" y="1022350"/>
                </a:lnTo>
                <a:lnTo>
                  <a:pt x="1077937" y="1032510"/>
                </a:lnTo>
                <a:lnTo>
                  <a:pt x="1085100" y="1023620"/>
                </a:lnTo>
                <a:lnTo>
                  <a:pt x="1098523" y="1007110"/>
                </a:lnTo>
                <a:lnTo>
                  <a:pt x="1082217" y="1007110"/>
                </a:lnTo>
                <a:lnTo>
                  <a:pt x="1057784" y="969010"/>
                </a:lnTo>
                <a:lnTo>
                  <a:pt x="1024231" y="935990"/>
                </a:lnTo>
                <a:lnTo>
                  <a:pt x="985094" y="906780"/>
                </a:lnTo>
                <a:lnTo>
                  <a:pt x="943908" y="882650"/>
                </a:lnTo>
                <a:lnTo>
                  <a:pt x="904208" y="863600"/>
                </a:lnTo>
                <a:lnTo>
                  <a:pt x="863650" y="845820"/>
                </a:lnTo>
                <a:lnTo>
                  <a:pt x="820863" y="829310"/>
                </a:lnTo>
                <a:lnTo>
                  <a:pt x="793794" y="817880"/>
                </a:lnTo>
                <a:lnTo>
                  <a:pt x="771030" y="803910"/>
                </a:lnTo>
                <a:lnTo>
                  <a:pt x="759294" y="788670"/>
                </a:lnTo>
                <a:lnTo>
                  <a:pt x="758241" y="764540"/>
                </a:lnTo>
                <a:lnTo>
                  <a:pt x="766159" y="741680"/>
                </a:lnTo>
                <a:lnTo>
                  <a:pt x="780258" y="717550"/>
                </a:lnTo>
                <a:lnTo>
                  <a:pt x="805485" y="684530"/>
                </a:lnTo>
                <a:lnTo>
                  <a:pt x="813073" y="674370"/>
                </a:lnTo>
                <a:lnTo>
                  <a:pt x="848014" y="609600"/>
                </a:lnTo>
                <a:lnTo>
                  <a:pt x="865190" y="563880"/>
                </a:lnTo>
                <a:lnTo>
                  <a:pt x="877408" y="518160"/>
                </a:lnTo>
                <a:lnTo>
                  <a:pt x="883869" y="474980"/>
                </a:lnTo>
                <a:lnTo>
                  <a:pt x="884854" y="417830"/>
                </a:lnTo>
                <a:lnTo>
                  <a:pt x="878306" y="364490"/>
                </a:lnTo>
                <a:lnTo>
                  <a:pt x="864347" y="316230"/>
                </a:lnTo>
                <a:lnTo>
                  <a:pt x="843101" y="274320"/>
                </a:lnTo>
                <a:lnTo>
                  <a:pt x="814692" y="236220"/>
                </a:lnTo>
                <a:lnTo>
                  <a:pt x="775835" y="201930"/>
                </a:lnTo>
                <a:lnTo>
                  <a:pt x="730507" y="177800"/>
                </a:lnTo>
                <a:lnTo>
                  <a:pt x="704944" y="170180"/>
                </a:lnTo>
                <a:close/>
              </a:path>
              <a:path w="1236979" h="1032510">
                <a:moveTo>
                  <a:pt x="623138" y="157480"/>
                </a:moveTo>
                <a:lnTo>
                  <a:pt x="613200" y="157480"/>
                </a:lnTo>
                <a:lnTo>
                  <a:pt x="603130" y="158750"/>
                </a:lnTo>
                <a:lnTo>
                  <a:pt x="592968" y="158750"/>
                </a:lnTo>
                <a:lnTo>
                  <a:pt x="535717" y="170180"/>
                </a:lnTo>
                <a:lnTo>
                  <a:pt x="493196" y="185420"/>
                </a:lnTo>
                <a:lnTo>
                  <a:pt x="455588" y="209550"/>
                </a:lnTo>
                <a:lnTo>
                  <a:pt x="423291" y="238760"/>
                </a:lnTo>
                <a:lnTo>
                  <a:pt x="396704" y="273050"/>
                </a:lnTo>
                <a:lnTo>
                  <a:pt x="376226" y="313690"/>
                </a:lnTo>
                <a:lnTo>
                  <a:pt x="362256" y="359410"/>
                </a:lnTo>
                <a:lnTo>
                  <a:pt x="355193" y="408940"/>
                </a:lnTo>
                <a:lnTo>
                  <a:pt x="354710" y="461010"/>
                </a:lnTo>
                <a:lnTo>
                  <a:pt x="360366" y="511810"/>
                </a:lnTo>
                <a:lnTo>
                  <a:pt x="372208" y="561340"/>
                </a:lnTo>
                <a:lnTo>
                  <a:pt x="390284" y="609600"/>
                </a:lnTo>
                <a:lnTo>
                  <a:pt x="414640" y="656590"/>
                </a:lnTo>
                <a:lnTo>
                  <a:pt x="445325" y="703580"/>
                </a:lnTo>
                <a:lnTo>
                  <a:pt x="458101" y="720090"/>
                </a:lnTo>
                <a:lnTo>
                  <a:pt x="468734" y="734060"/>
                </a:lnTo>
                <a:lnTo>
                  <a:pt x="476721" y="746760"/>
                </a:lnTo>
                <a:lnTo>
                  <a:pt x="481395" y="759460"/>
                </a:lnTo>
                <a:lnTo>
                  <a:pt x="482092" y="774700"/>
                </a:lnTo>
                <a:lnTo>
                  <a:pt x="476896" y="789940"/>
                </a:lnTo>
                <a:lnTo>
                  <a:pt x="465216" y="801370"/>
                </a:lnTo>
                <a:lnTo>
                  <a:pt x="447827" y="810260"/>
                </a:lnTo>
                <a:lnTo>
                  <a:pt x="425500" y="820420"/>
                </a:lnTo>
                <a:lnTo>
                  <a:pt x="417233" y="822960"/>
                </a:lnTo>
                <a:lnTo>
                  <a:pt x="413397" y="824230"/>
                </a:lnTo>
                <a:lnTo>
                  <a:pt x="386303" y="836930"/>
                </a:lnTo>
                <a:lnTo>
                  <a:pt x="337057" y="861060"/>
                </a:lnTo>
                <a:lnTo>
                  <a:pt x="318643" y="871220"/>
                </a:lnTo>
                <a:lnTo>
                  <a:pt x="313194" y="875030"/>
                </a:lnTo>
                <a:lnTo>
                  <a:pt x="265703" y="901700"/>
                </a:lnTo>
                <a:lnTo>
                  <a:pt x="220576" y="933450"/>
                </a:lnTo>
                <a:lnTo>
                  <a:pt x="182303" y="967740"/>
                </a:lnTo>
                <a:lnTo>
                  <a:pt x="155371" y="1008380"/>
                </a:lnTo>
                <a:lnTo>
                  <a:pt x="171731" y="1008380"/>
                </a:lnTo>
                <a:lnTo>
                  <a:pt x="187617" y="981710"/>
                </a:lnTo>
                <a:lnTo>
                  <a:pt x="225163" y="946150"/>
                </a:lnTo>
                <a:lnTo>
                  <a:pt x="270840" y="914400"/>
                </a:lnTo>
                <a:lnTo>
                  <a:pt x="319443" y="886460"/>
                </a:lnTo>
                <a:lnTo>
                  <a:pt x="343089" y="872490"/>
                </a:lnTo>
                <a:lnTo>
                  <a:pt x="391623" y="848360"/>
                </a:lnTo>
                <a:lnTo>
                  <a:pt x="418223" y="836930"/>
                </a:lnTo>
                <a:lnTo>
                  <a:pt x="421995" y="835660"/>
                </a:lnTo>
                <a:lnTo>
                  <a:pt x="430098" y="831850"/>
                </a:lnTo>
                <a:lnTo>
                  <a:pt x="454553" y="821690"/>
                </a:lnTo>
                <a:lnTo>
                  <a:pt x="474511" y="810260"/>
                </a:lnTo>
                <a:lnTo>
                  <a:pt x="488471" y="795020"/>
                </a:lnTo>
                <a:lnTo>
                  <a:pt x="494931" y="775970"/>
                </a:lnTo>
                <a:lnTo>
                  <a:pt x="494115" y="758190"/>
                </a:lnTo>
                <a:lnTo>
                  <a:pt x="488643" y="741680"/>
                </a:lnTo>
                <a:lnTo>
                  <a:pt x="479635" y="727710"/>
                </a:lnTo>
                <a:lnTo>
                  <a:pt x="468210" y="712470"/>
                </a:lnTo>
                <a:lnTo>
                  <a:pt x="459930" y="702310"/>
                </a:lnTo>
                <a:lnTo>
                  <a:pt x="455739" y="695960"/>
                </a:lnTo>
                <a:lnTo>
                  <a:pt x="425899" y="651510"/>
                </a:lnTo>
                <a:lnTo>
                  <a:pt x="402211" y="604520"/>
                </a:lnTo>
                <a:lnTo>
                  <a:pt x="384630" y="557530"/>
                </a:lnTo>
                <a:lnTo>
                  <a:pt x="373110" y="509270"/>
                </a:lnTo>
                <a:lnTo>
                  <a:pt x="367605" y="459740"/>
                </a:lnTo>
                <a:lnTo>
                  <a:pt x="368071" y="410210"/>
                </a:lnTo>
                <a:lnTo>
                  <a:pt x="376290" y="355600"/>
                </a:lnTo>
                <a:lnTo>
                  <a:pt x="393006" y="307340"/>
                </a:lnTo>
                <a:lnTo>
                  <a:pt x="417653" y="265430"/>
                </a:lnTo>
                <a:lnTo>
                  <a:pt x="449666" y="231140"/>
                </a:lnTo>
                <a:lnTo>
                  <a:pt x="488480" y="203200"/>
                </a:lnTo>
                <a:lnTo>
                  <a:pt x="533530" y="184150"/>
                </a:lnTo>
                <a:lnTo>
                  <a:pt x="584250" y="172720"/>
                </a:lnTo>
                <a:lnTo>
                  <a:pt x="594093" y="171450"/>
                </a:lnTo>
                <a:lnTo>
                  <a:pt x="613579" y="171450"/>
                </a:lnTo>
                <a:lnTo>
                  <a:pt x="623150" y="170180"/>
                </a:lnTo>
                <a:lnTo>
                  <a:pt x="704944" y="170180"/>
                </a:lnTo>
                <a:lnTo>
                  <a:pt x="679382" y="162560"/>
                </a:lnTo>
                <a:lnTo>
                  <a:pt x="623138" y="157480"/>
                </a:lnTo>
                <a:close/>
              </a:path>
              <a:path w="1236979" h="1032510">
                <a:moveTo>
                  <a:pt x="740289" y="12700"/>
                </a:moveTo>
                <a:lnTo>
                  <a:pt x="618426" y="12700"/>
                </a:lnTo>
                <a:lnTo>
                  <a:pt x="665679" y="15240"/>
                </a:lnTo>
                <a:lnTo>
                  <a:pt x="711950" y="20320"/>
                </a:lnTo>
                <a:lnTo>
                  <a:pt x="757102" y="29210"/>
                </a:lnTo>
                <a:lnTo>
                  <a:pt x="801000" y="40640"/>
                </a:lnTo>
                <a:lnTo>
                  <a:pt x="843509" y="55880"/>
                </a:lnTo>
                <a:lnTo>
                  <a:pt x="884492" y="74930"/>
                </a:lnTo>
                <a:lnTo>
                  <a:pt x="923815" y="95250"/>
                </a:lnTo>
                <a:lnTo>
                  <a:pt x="961341" y="119380"/>
                </a:lnTo>
                <a:lnTo>
                  <a:pt x="996934" y="146050"/>
                </a:lnTo>
                <a:lnTo>
                  <a:pt x="1030460" y="175260"/>
                </a:lnTo>
                <a:lnTo>
                  <a:pt x="1061782" y="207010"/>
                </a:lnTo>
                <a:lnTo>
                  <a:pt x="1090765" y="240030"/>
                </a:lnTo>
                <a:lnTo>
                  <a:pt x="1117273" y="275590"/>
                </a:lnTo>
                <a:lnTo>
                  <a:pt x="1141170" y="313690"/>
                </a:lnTo>
                <a:lnTo>
                  <a:pt x="1162321" y="351790"/>
                </a:lnTo>
                <a:lnTo>
                  <a:pt x="1180591" y="393700"/>
                </a:lnTo>
                <a:lnTo>
                  <a:pt x="1195843" y="435610"/>
                </a:lnTo>
                <a:lnTo>
                  <a:pt x="1207941" y="480060"/>
                </a:lnTo>
                <a:lnTo>
                  <a:pt x="1216751" y="524510"/>
                </a:lnTo>
                <a:lnTo>
                  <a:pt x="1222137" y="571500"/>
                </a:lnTo>
                <a:lnTo>
                  <a:pt x="1223962" y="618490"/>
                </a:lnTo>
                <a:lnTo>
                  <a:pt x="1221624" y="671830"/>
                </a:lnTo>
                <a:lnTo>
                  <a:pt x="1214680" y="723900"/>
                </a:lnTo>
                <a:lnTo>
                  <a:pt x="1203237" y="775970"/>
                </a:lnTo>
                <a:lnTo>
                  <a:pt x="1187399" y="825500"/>
                </a:lnTo>
                <a:lnTo>
                  <a:pt x="1167272" y="873760"/>
                </a:lnTo>
                <a:lnTo>
                  <a:pt x="1142963" y="920750"/>
                </a:lnTo>
                <a:lnTo>
                  <a:pt x="1114576" y="965200"/>
                </a:lnTo>
                <a:lnTo>
                  <a:pt x="1082217" y="1007110"/>
                </a:lnTo>
                <a:lnTo>
                  <a:pt x="1098523" y="1007110"/>
                </a:lnTo>
                <a:lnTo>
                  <a:pt x="1143713" y="944880"/>
                </a:lnTo>
                <a:lnTo>
                  <a:pt x="1167931" y="901700"/>
                </a:lnTo>
                <a:lnTo>
                  <a:pt x="1188646" y="857250"/>
                </a:lnTo>
                <a:lnTo>
                  <a:pt x="1205778" y="811530"/>
                </a:lnTo>
                <a:lnTo>
                  <a:pt x="1219245" y="764540"/>
                </a:lnTo>
                <a:lnTo>
                  <a:pt x="1228966" y="716280"/>
                </a:lnTo>
                <a:lnTo>
                  <a:pt x="1234858" y="668020"/>
                </a:lnTo>
                <a:lnTo>
                  <a:pt x="1236840" y="618490"/>
                </a:lnTo>
                <a:lnTo>
                  <a:pt x="1234977" y="570230"/>
                </a:lnTo>
                <a:lnTo>
                  <a:pt x="1229479" y="523240"/>
                </a:lnTo>
                <a:lnTo>
                  <a:pt x="1220482" y="476250"/>
                </a:lnTo>
                <a:lnTo>
                  <a:pt x="1208127" y="431800"/>
                </a:lnTo>
                <a:lnTo>
                  <a:pt x="1192551" y="388620"/>
                </a:lnTo>
                <a:lnTo>
                  <a:pt x="1173894" y="346710"/>
                </a:lnTo>
                <a:lnTo>
                  <a:pt x="1152293" y="306070"/>
                </a:lnTo>
                <a:lnTo>
                  <a:pt x="1127887" y="267970"/>
                </a:lnTo>
                <a:lnTo>
                  <a:pt x="1100815" y="232410"/>
                </a:lnTo>
                <a:lnTo>
                  <a:pt x="1071215" y="198120"/>
                </a:lnTo>
                <a:lnTo>
                  <a:pt x="1039226" y="165100"/>
                </a:lnTo>
                <a:lnTo>
                  <a:pt x="1004987" y="135890"/>
                </a:lnTo>
                <a:lnTo>
                  <a:pt x="968636" y="109220"/>
                </a:lnTo>
                <a:lnTo>
                  <a:pt x="930312" y="85090"/>
                </a:lnTo>
                <a:lnTo>
                  <a:pt x="890152" y="63500"/>
                </a:lnTo>
                <a:lnTo>
                  <a:pt x="848297" y="44450"/>
                </a:lnTo>
                <a:lnTo>
                  <a:pt x="804884" y="29210"/>
                </a:lnTo>
                <a:lnTo>
                  <a:pt x="760052" y="16510"/>
                </a:lnTo>
                <a:lnTo>
                  <a:pt x="740289" y="12700"/>
                </a:lnTo>
                <a:close/>
              </a:path>
            </a:pathLst>
          </a:custGeom>
          <a:solidFill>
            <a:srgbClr val="FFFFFF"/>
          </a:solidFill>
        </p:spPr>
        <p:txBody>
          <a:bodyPr wrap="square" lIns="0" tIns="0" rIns="0" bIns="0" rtlCol="0"/>
          <a:lstStyle/>
          <a:p>
            <a:endParaRPr/>
          </a:p>
        </p:txBody>
      </p:sp>
      <p:sp>
        <p:nvSpPr>
          <p:cNvPr id="20" name="object 20"/>
          <p:cNvSpPr txBox="1"/>
          <p:nvPr/>
        </p:nvSpPr>
        <p:spPr>
          <a:xfrm>
            <a:off x="10251766" y="4193567"/>
            <a:ext cx="1579469" cy="1735280"/>
          </a:xfrm>
          <a:prstGeom prst="rect">
            <a:avLst/>
          </a:prstGeom>
        </p:spPr>
        <p:txBody>
          <a:bodyPr vert="horz" wrap="square" lIns="0" tIns="164422" rIns="0" bIns="0" rtlCol="0">
            <a:spAutoFit/>
          </a:bodyPr>
          <a:lstStyle/>
          <a:p>
            <a:pPr marL="12696">
              <a:spcBef>
                <a:spcPts val="1295"/>
              </a:spcBef>
            </a:pPr>
            <a:r>
              <a:rPr lang="en-US" sz="1699" b="1" spc="-35"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rPr>
              <a:t>HOLIDAYS &amp; TRENDS</a:t>
            </a:r>
            <a:endParaRPr sz="1699" b="1" dirty="0">
              <a:solidFill>
                <a:schemeClr val="tx1">
                  <a:lumMod val="50000"/>
                  <a:lumOff val="50000"/>
                </a:schemeClr>
              </a:solidFill>
              <a:latin typeface="Montserrat" panose="02000505000000020004" pitchFamily="2" charset="77"/>
              <a:ea typeface="Open Sans Light" panose="020B0306030504020204" pitchFamily="34" charset="0"/>
              <a:cs typeface="Open Sans Light" panose="020B0306030504020204" pitchFamily="34" charset="0"/>
            </a:endParaRP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Local festivals</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Nearby events </a:t>
            </a:r>
          </a:p>
          <a:p>
            <a:pPr marL="184095" indent="-171399">
              <a:spcBef>
                <a:spcPts val="840"/>
              </a:spcBef>
              <a:buFontTx/>
              <a:buChar char="-"/>
            </a:pPr>
            <a:r>
              <a:rPr lang="en-US" sz="1200" spc="3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rPr>
              <a:t>Trending and relevant news </a:t>
            </a:r>
            <a:endParaRPr sz="1200" dirty="0">
              <a:solidFill>
                <a:schemeClr val="tx1">
                  <a:lumMod val="50000"/>
                  <a:lumOff val="50000"/>
                </a:schemeClr>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2" name="object 22"/>
          <p:cNvSpPr/>
          <p:nvPr/>
        </p:nvSpPr>
        <p:spPr>
          <a:xfrm>
            <a:off x="8550651" y="4279703"/>
            <a:ext cx="1236658" cy="1032241"/>
          </a:xfrm>
          <a:custGeom>
            <a:avLst/>
            <a:gdLst/>
            <a:ahLst/>
            <a:cxnLst/>
            <a:rect l="l" t="t" r="r" b="b"/>
            <a:pathLst>
              <a:path w="1236979" h="1032510">
                <a:moveTo>
                  <a:pt x="618426" y="0"/>
                </a:moveTo>
                <a:lnTo>
                  <a:pt x="570168" y="2539"/>
                </a:lnTo>
                <a:lnTo>
                  <a:pt x="522913" y="7619"/>
                </a:lnTo>
                <a:lnTo>
                  <a:pt x="476800" y="16509"/>
                </a:lnTo>
                <a:lnTo>
                  <a:pt x="431968" y="29209"/>
                </a:lnTo>
                <a:lnTo>
                  <a:pt x="388555" y="44449"/>
                </a:lnTo>
                <a:lnTo>
                  <a:pt x="346699" y="63499"/>
                </a:lnTo>
                <a:lnTo>
                  <a:pt x="306540" y="85089"/>
                </a:lnTo>
                <a:lnTo>
                  <a:pt x="268215" y="109219"/>
                </a:lnTo>
                <a:lnTo>
                  <a:pt x="231864" y="135889"/>
                </a:lnTo>
                <a:lnTo>
                  <a:pt x="197624" y="165099"/>
                </a:lnTo>
                <a:lnTo>
                  <a:pt x="165635" y="198119"/>
                </a:lnTo>
                <a:lnTo>
                  <a:pt x="136035" y="232409"/>
                </a:lnTo>
                <a:lnTo>
                  <a:pt x="108962" y="267969"/>
                </a:lnTo>
                <a:lnTo>
                  <a:pt x="84556" y="306069"/>
                </a:lnTo>
                <a:lnTo>
                  <a:pt x="62954" y="346709"/>
                </a:lnTo>
                <a:lnTo>
                  <a:pt x="44295" y="388619"/>
                </a:lnTo>
                <a:lnTo>
                  <a:pt x="28718" y="431799"/>
                </a:lnTo>
                <a:lnTo>
                  <a:pt x="16362" y="476249"/>
                </a:lnTo>
                <a:lnTo>
                  <a:pt x="7364" y="523239"/>
                </a:lnTo>
                <a:lnTo>
                  <a:pt x="1864" y="570229"/>
                </a:lnTo>
                <a:lnTo>
                  <a:pt x="0" y="618489"/>
                </a:lnTo>
                <a:lnTo>
                  <a:pt x="1992" y="668019"/>
                </a:lnTo>
                <a:lnTo>
                  <a:pt x="7914" y="717549"/>
                </a:lnTo>
                <a:lnTo>
                  <a:pt x="17684" y="765809"/>
                </a:lnTo>
                <a:lnTo>
                  <a:pt x="31219" y="812799"/>
                </a:lnTo>
                <a:lnTo>
                  <a:pt x="48437" y="858519"/>
                </a:lnTo>
                <a:lnTo>
                  <a:pt x="69255" y="902969"/>
                </a:lnTo>
                <a:lnTo>
                  <a:pt x="93591" y="944879"/>
                </a:lnTo>
                <a:lnTo>
                  <a:pt x="121363" y="986789"/>
                </a:lnTo>
                <a:lnTo>
                  <a:pt x="152488" y="1024889"/>
                </a:lnTo>
                <a:lnTo>
                  <a:pt x="159689" y="1032509"/>
                </a:lnTo>
                <a:lnTo>
                  <a:pt x="163410" y="1022349"/>
                </a:lnTo>
                <a:lnTo>
                  <a:pt x="171731" y="1008379"/>
                </a:lnTo>
                <a:lnTo>
                  <a:pt x="155371" y="1008379"/>
                </a:lnTo>
                <a:lnTo>
                  <a:pt x="126265" y="971549"/>
                </a:lnTo>
                <a:lnTo>
                  <a:pt x="100303" y="932179"/>
                </a:lnTo>
                <a:lnTo>
                  <a:pt x="77560" y="890269"/>
                </a:lnTo>
                <a:lnTo>
                  <a:pt x="58111" y="848359"/>
                </a:lnTo>
                <a:lnTo>
                  <a:pt x="42031" y="803909"/>
                </a:lnTo>
                <a:lnTo>
                  <a:pt x="29394" y="758189"/>
                </a:lnTo>
                <a:lnTo>
                  <a:pt x="20275" y="712469"/>
                </a:lnTo>
                <a:lnTo>
                  <a:pt x="14749" y="665479"/>
                </a:lnTo>
                <a:lnTo>
                  <a:pt x="12890" y="618489"/>
                </a:lnTo>
                <a:lnTo>
                  <a:pt x="14715" y="571499"/>
                </a:lnTo>
                <a:lnTo>
                  <a:pt x="20101" y="524509"/>
                </a:lnTo>
                <a:lnTo>
                  <a:pt x="28911" y="480059"/>
                </a:lnTo>
                <a:lnTo>
                  <a:pt x="41009" y="435609"/>
                </a:lnTo>
                <a:lnTo>
                  <a:pt x="56261" y="393699"/>
                </a:lnTo>
                <a:lnTo>
                  <a:pt x="74531" y="351789"/>
                </a:lnTo>
                <a:lnTo>
                  <a:pt x="95682" y="313689"/>
                </a:lnTo>
                <a:lnTo>
                  <a:pt x="119579" y="275589"/>
                </a:lnTo>
                <a:lnTo>
                  <a:pt x="146087" y="240029"/>
                </a:lnTo>
                <a:lnTo>
                  <a:pt x="175070" y="207009"/>
                </a:lnTo>
                <a:lnTo>
                  <a:pt x="206392" y="175259"/>
                </a:lnTo>
                <a:lnTo>
                  <a:pt x="239918" y="146049"/>
                </a:lnTo>
                <a:lnTo>
                  <a:pt x="275511" y="119379"/>
                </a:lnTo>
                <a:lnTo>
                  <a:pt x="313037" y="95249"/>
                </a:lnTo>
                <a:lnTo>
                  <a:pt x="352360" y="74929"/>
                </a:lnTo>
                <a:lnTo>
                  <a:pt x="393343" y="55879"/>
                </a:lnTo>
                <a:lnTo>
                  <a:pt x="435852" y="40639"/>
                </a:lnTo>
                <a:lnTo>
                  <a:pt x="479750" y="29209"/>
                </a:lnTo>
                <a:lnTo>
                  <a:pt x="524902" y="20319"/>
                </a:lnTo>
                <a:lnTo>
                  <a:pt x="571173" y="15239"/>
                </a:lnTo>
                <a:lnTo>
                  <a:pt x="618426" y="12699"/>
                </a:lnTo>
                <a:lnTo>
                  <a:pt x="740289" y="12699"/>
                </a:lnTo>
                <a:lnTo>
                  <a:pt x="713939" y="7619"/>
                </a:lnTo>
                <a:lnTo>
                  <a:pt x="666684" y="2539"/>
                </a:lnTo>
                <a:lnTo>
                  <a:pt x="618426" y="0"/>
                </a:lnTo>
                <a:close/>
              </a:path>
              <a:path w="1236979" h="1032510">
                <a:moveTo>
                  <a:pt x="704944" y="170179"/>
                </a:moveTo>
                <a:lnTo>
                  <a:pt x="623150" y="170179"/>
                </a:lnTo>
                <a:lnTo>
                  <a:pt x="676713" y="175259"/>
                </a:lnTo>
                <a:lnTo>
                  <a:pt x="725341" y="189229"/>
                </a:lnTo>
                <a:lnTo>
                  <a:pt x="768397" y="213359"/>
                </a:lnTo>
                <a:lnTo>
                  <a:pt x="805243" y="245109"/>
                </a:lnTo>
                <a:lnTo>
                  <a:pt x="832309" y="280669"/>
                </a:lnTo>
                <a:lnTo>
                  <a:pt x="852543" y="322579"/>
                </a:lnTo>
                <a:lnTo>
                  <a:pt x="865826" y="368299"/>
                </a:lnTo>
                <a:lnTo>
                  <a:pt x="872036" y="419099"/>
                </a:lnTo>
                <a:lnTo>
                  <a:pt x="871054" y="473709"/>
                </a:lnTo>
                <a:lnTo>
                  <a:pt x="864769" y="515619"/>
                </a:lnTo>
                <a:lnTo>
                  <a:pt x="852889" y="560069"/>
                </a:lnTo>
                <a:lnTo>
                  <a:pt x="836191" y="604519"/>
                </a:lnTo>
                <a:lnTo>
                  <a:pt x="815454" y="646429"/>
                </a:lnTo>
                <a:lnTo>
                  <a:pt x="787273" y="687069"/>
                </a:lnTo>
                <a:lnTo>
                  <a:pt x="768521" y="712469"/>
                </a:lnTo>
                <a:lnTo>
                  <a:pt x="753443" y="737869"/>
                </a:lnTo>
                <a:lnTo>
                  <a:pt x="745171" y="763269"/>
                </a:lnTo>
                <a:lnTo>
                  <a:pt x="746836" y="792479"/>
                </a:lnTo>
                <a:lnTo>
                  <a:pt x="779840" y="824229"/>
                </a:lnTo>
                <a:lnTo>
                  <a:pt x="841133" y="850899"/>
                </a:lnTo>
                <a:lnTo>
                  <a:pt x="858634" y="857249"/>
                </a:lnTo>
                <a:lnTo>
                  <a:pt x="864336" y="859789"/>
                </a:lnTo>
                <a:lnTo>
                  <a:pt x="899530" y="875029"/>
                </a:lnTo>
                <a:lnTo>
                  <a:pt x="939828" y="895349"/>
                </a:lnTo>
                <a:lnTo>
                  <a:pt x="981336" y="919479"/>
                </a:lnTo>
                <a:lnTo>
                  <a:pt x="1020162" y="948689"/>
                </a:lnTo>
                <a:lnTo>
                  <a:pt x="1052412" y="982979"/>
                </a:lnTo>
                <a:lnTo>
                  <a:pt x="1074191" y="1022349"/>
                </a:lnTo>
                <a:lnTo>
                  <a:pt x="1077937" y="1032509"/>
                </a:lnTo>
                <a:lnTo>
                  <a:pt x="1085100" y="1023619"/>
                </a:lnTo>
                <a:lnTo>
                  <a:pt x="1098523" y="1007109"/>
                </a:lnTo>
                <a:lnTo>
                  <a:pt x="1082217" y="1007109"/>
                </a:lnTo>
                <a:lnTo>
                  <a:pt x="1057784" y="969009"/>
                </a:lnTo>
                <a:lnTo>
                  <a:pt x="1024231" y="935989"/>
                </a:lnTo>
                <a:lnTo>
                  <a:pt x="985094" y="906779"/>
                </a:lnTo>
                <a:lnTo>
                  <a:pt x="943908" y="882649"/>
                </a:lnTo>
                <a:lnTo>
                  <a:pt x="904208" y="863599"/>
                </a:lnTo>
                <a:lnTo>
                  <a:pt x="863650" y="845819"/>
                </a:lnTo>
                <a:lnTo>
                  <a:pt x="820863" y="829309"/>
                </a:lnTo>
                <a:lnTo>
                  <a:pt x="793794" y="817879"/>
                </a:lnTo>
                <a:lnTo>
                  <a:pt x="771030" y="803909"/>
                </a:lnTo>
                <a:lnTo>
                  <a:pt x="759294" y="788669"/>
                </a:lnTo>
                <a:lnTo>
                  <a:pt x="758241" y="764539"/>
                </a:lnTo>
                <a:lnTo>
                  <a:pt x="766159" y="741679"/>
                </a:lnTo>
                <a:lnTo>
                  <a:pt x="780258" y="717549"/>
                </a:lnTo>
                <a:lnTo>
                  <a:pt x="805485" y="684529"/>
                </a:lnTo>
                <a:lnTo>
                  <a:pt x="813073" y="674369"/>
                </a:lnTo>
                <a:lnTo>
                  <a:pt x="848014" y="609599"/>
                </a:lnTo>
                <a:lnTo>
                  <a:pt x="865190" y="563879"/>
                </a:lnTo>
                <a:lnTo>
                  <a:pt x="877408" y="518159"/>
                </a:lnTo>
                <a:lnTo>
                  <a:pt x="883869" y="474979"/>
                </a:lnTo>
                <a:lnTo>
                  <a:pt x="884854" y="417829"/>
                </a:lnTo>
                <a:lnTo>
                  <a:pt x="878306" y="364489"/>
                </a:lnTo>
                <a:lnTo>
                  <a:pt x="864347" y="316229"/>
                </a:lnTo>
                <a:lnTo>
                  <a:pt x="843101" y="274319"/>
                </a:lnTo>
                <a:lnTo>
                  <a:pt x="814692" y="236219"/>
                </a:lnTo>
                <a:lnTo>
                  <a:pt x="775835" y="201929"/>
                </a:lnTo>
                <a:lnTo>
                  <a:pt x="730507" y="177799"/>
                </a:lnTo>
                <a:lnTo>
                  <a:pt x="704944" y="170179"/>
                </a:lnTo>
                <a:close/>
              </a:path>
              <a:path w="1236979" h="1032510">
                <a:moveTo>
                  <a:pt x="623138" y="157479"/>
                </a:moveTo>
                <a:lnTo>
                  <a:pt x="613200" y="157479"/>
                </a:lnTo>
                <a:lnTo>
                  <a:pt x="603130" y="158749"/>
                </a:lnTo>
                <a:lnTo>
                  <a:pt x="592968" y="158749"/>
                </a:lnTo>
                <a:lnTo>
                  <a:pt x="535717" y="170179"/>
                </a:lnTo>
                <a:lnTo>
                  <a:pt x="493196" y="185419"/>
                </a:lnTo>
                <a:lnTo>
                  <a:pt x="455588" y="209549"/>
                </a:lnTo>
                <a:lnTo>
                  <a:pt x="423291" y="238759"/>
                </a:lnTo>
                <a:lnTo>
                  <a:pt x="396704" y="273049"/>
                </a:lnTo>
                <a:lnTo>
                  <a:pt x="376226" y="313689"/>
                </a:lnTo>
                <a:lnTo>
                  <a:pt x="362256" y="359409"/>
                </a:lnTo>
                <a:lnTo>
                  <a:pt x="355193" y="408939"/>
                </a:lnTo>
                <a:lnTo>
                  <a:pt x="354710" y="461009"/>
                </a:lnTo>
                <a:lnTo>
                  <a:pt x="360366" y="511809"/>
                </a:lnTo>
                <a:lnTo>
                  <a:pt x="372208" y="561339"/>
                </a:lnTo>
                <a:lnTo>
                  <a:pt x="390284" y="609599"/>
                </a:lnTo>
                <a:lnTo>
                  <a:pt x="414640" y="656589"/>
                </a:lnTo>
                <a:lnTo>
                  <a:pt x="445325" y="703579"/>
                </a:lnTo>
                <a:lnTo>
                  <a:pt x="458101" y="720089"/>
                </a:lnTo>
                <a:lnTo>
                  <a:pt x="468734" y="734059"/>
                </a:lnTo>
                <a:lnTo>
                  <a:pt x="476721" y="746759"/>
                </a:lnTo>
                <a:lnTo>
                  <a:pt x="481395" y="759459"/>
                </a:lnTo>
                <a:lnTo>
                  <a:pt x="482092" y="774699"/>
                </a:lnTo>
                <a:lnTo>
                  <a:pt x="476896" y="789939"/>
                </a:lnTo>
                <a:lnTo>
                  <a:pt x="465216" y="801369"/>
                </a:lnTo>
                <a:lnTo>
                  <a:pt x="447827" y="810259"/>
                </a:lnTo>
                <a:lnTo>
                  <a:pt x="425500" y="820419"/>
                </a:lnTo>
                <a:lnTo>
                  <a:pt x="417233" y="822959"/>
                </a:lnTo>
                <a:lnTo>
                  <a:pt x="413397" y="824229"/>
                </a:lnTo>
                <a:lnTo>
                  <a:pt x="386303" y="836929"/>
                </a:lnTo>
                <a:lnTo>
                  <a:pt x="337057" y="861059"/>
                </a:lnTo>
                <a:lnTo>
                  <a:pt x="318643" y="871219"/>
                </a:lnTo>
                <a:lnTo>
                  <a:pt x="313194" y="875029"/>
                </a:lnTo>
                <a:lnTo>
                  <a:pt x="265703" y="901699"/>
                </a:lnTo>
                <a:lnTo>
                  <a:pt x="220576" y="933449"/>
                </a:lnTo>
                <a:lnTo>
                  <a:pt x="182303" y="967739"/>
                </a:lnTo>
                <a:lnTo>
                  <a:pt x="155371" y="1008379"/>
                </a:lnTo>
                <a:lnTo>
                  <a:pt x="171731" y="1008379"/>
                </a:lnTo>
                <a:lnTo>
                  <a:pt x="187617" y="981709"/>
                </a:lnTo>
                <a:lnTo>
                  <a:pt x="225163" y="946149"/>
                </a:lnTo>
                <a:lnTo>
                  <a:pt x="270840" y="914399"/>
                </a:lnTo>
                <a:lnTo>
                  <a:pt x="319443" y="886459"/>
                </a:lnTo>
                <a:lnTo>
                  <a:pt x="343089" y="872489"/>
                </a:lnTo>
                <a:lnTo>
                  <a:pt x="391623" y="848359"/>
                </a:lnTo>
                <a:lnTo>
                  <a:pt x="418223" y="836929"/>
                </a:lnTo>
                <a:lnTo>
                  <a:pt x="421995" y="835659"/>
                </a:lnTo>
                <a:lnTo>
                  <a:pt x="430098" y="831849"/>
                </a:lnTo>
                <a:lnTo>
                  <a:pt x="454553" y="821689"/>
                </a:lnTo>
                <a:lnTo>
                  <a:pt x="474511" y="810259"/>
                </a:lnTo>
                <a:lnTo>
                  <a:pt x="488471" y="795019"/>
                </a:lnTo>
                <a:lnTo>
                  <a:pt x="494931" y="775969"/>
                </a:lnTo>
                <a:lnTo>
                  <a:pt x="494115" y="758189"/>
                </a:lnTo>
                <a:lnTo>
                  <a:pt x="488643" y="741679"/>
                </a:lnTo>
                <a:lnTo>
                  <a:pt x="479635" y="727709"/>
                </a:lnTo>
                <a:lnTo>
                  <a:pt x="468210" y="712469"/>
                </a:lnTo>
                <a:lnTo>
                  <a:pt x="459930" y="702309"/>
                </a:lnTo>
                <a:lnTo>
                  <a:pt x="455739" y="695959"/>
                </a:lnTo>
                <a:lnTo>
                  <a:pt x="425899" y="651509"/>
                </a:lnTo>
                <a:lnTo>
                  <a:pt x="402211" y="604519"/>
                </a:lnTo>
                <a:lnTo>
                  <a:pt x="384630" y="557529"/>
                </a:lnTo>
                <a:lnTo>
                  <a:pt x="373110" y="509269"/>
                </a:lnTo>
                <a:lnTo>
                  <a:pt x="367605" y="459739"/>
                </a:lnTo>
                <a:lnTo>
                  <a:pt x="368071" y="410209"/>
                </a:lnTo>
                <a:lnTo>
                  <a:pt x="376290" y="355599"/>
                </a:lnTo>
                <a:lnTo>
                  <a:pt x="393006" y="307339"/>
                </a:lnTo>
                <a:lnTo>
                  <a:pt x="417653" y="265429"/>
                </a:lnTo>
                <a:lnTo>
                  <a:pt x="449666" y="231139"/>
                </a:lnTo>
                <a:lnTo>
                  <a:pt x="488480" y="203199"/>
                </a:lnTo>
                <a:lnTo>
                  <a:pt x="533530" y="184149"/>
                </a:lnTo>
                <a:lnTo>
                  <a:pt x="584250" y="172719"/>
                </a:lnTo>
                <a:lnTo>
                  <a:pt x="594093" y="171449"/>
                </a:lnTo>
                <a:lnTo>
                  <a:pt x="613579" y="171449"/>
                </a:lnTo>
                <a:lnTo>
                  <a:pt x="623150" y="170179"/>
                </a:lnTo>
                <a:lnTo>
                  <a:pt x="704944" y="170179"/>
                </a:lnTo>
                <a:lnTo>
                  <a:pt x="679382" y="162559"/>
                </a:lnTo>
                <a:lnTo>
                  <a:pt x="623138" y="157479"/>
                </a:lnTo>
                <a:close/>
              </a:path>
              <a:path w="1236979" h="1032510">
                <a:moveTo>
                  <a:pt x="740289" y="12699"/>
                </a:moveTo>
                <a:lnTo>
                  <a:pt x="618426" y="12699"/>
                </a:lnTo>
                <a:lnTo>
                  <a:pt x="665679" y="15239"/>
                </a:lnTo>
                <a:lnTo>
                  <a:pt x="711950" y="20319"/>
                </a:lnTo>
                <a:lnTo>
                  <a:pt x="757102" y="29209"/>
                </a:lnTo>
                <a:lnTo>
                  <a:pt x="801000" y="40639"/>
                </a:lnTo>
                <a:lnTo>
                  <a:pt x="843509" y="55879"/>
                </a:lnTo>
                <a:lnTo>
                  <a:pt x="884492" y="74929"/>
                </a:lnTo>
                <a:lnTo>
                  <a:pt x="923815" y="95249"/>
                </a:lnTo>
                <a:lnTo>
                  <a:pt x="961341" y="119379"/>
                </a:lnTo>
                <a:lnTo>
                  <a:pt x="996934" y="146049"/>
                </a:lnTo>
                <a:lnTo>
                  <a:pt x="1030460" y="175259"/>
                </a:lnTo>
                <a:lnTo>
                  <a:pt x="1061782" y="207009"/>
                </a:lnTo>
                <a:lnTo>
                  <a:pt x="1090765" y="240029"/>
                </a:lnTo>
                <a:lnTo>
                  <a:pt x="1117273" y="275589"/>
                </a:lnTo>
                <a:lnTo>
                  <a:pt x="1141170" y="313689"/>
                </a:lnTo>
                <a:lnTo>
                  <a:pt x="1162321" y="351789"/>
                </a:lnTo>
                <a:lnTo>
                  <a:pt x="1180591" y="393699"/>
                </a:lnTo>
                <a:lnTo>
                  <a:pt x="1195843" y="435609"/>
                </a:lnTo>
                <a:lnTo>
                  <a:pt x="1207941" y="480059"/>
                </a:lnTo>
                <a:lnTo>
                  <a:pt x="1216751" y="524509"/>
                </a:lnTo>
                <a:lnTo>
                  <a:pt x="1222137" y="571499"/>
                </a:lnTo>
                <a:lnTo>
                  <a:pt x="1223962" y="618489"/>
                </a:lnTo>
                <a:lnTo>
                  <a:pt x="1221624" y="671829"/>
                </a:lnTo>
                <a:lnTo>
                  <a:pt x="1214680" y="723899"/>
                </a:lnTo>
                <a:lnTo>
                  <a:pt x="1203237" y="775969"/>
                </a:lnTo>
                <a:lnTo>
                  <a:pt x="1187399" y="825499"/>
                </a:lnTo>
                <a:lnTo>
                  <a:pt x="1167272" y="873759"/>
                </a:lnTo>
                <a:lnTo>
                  <a:pt x="1142963" y="920749"/>
                </a:lnTo>
                <a:lnTo>
                  <a:pt x="1114576" y="965199"/>
                </a:lnTo>
                <a:lnTo>
                  <a:pt x="1082217" y="1007109"/>
                </a:lnTo>
                <a:lnTo>
                  <a:pt x="1098523" y="1007109"/>
                </a:lnTo>
                <a:lnTo>
                  <a:pt x="1143713" y="944879"/>
                </a:lnTo>
                <a:lnTo>
                  <a:pt x="1167931" y="901699"/>
                </a:lnTo>
                <a:lnTo>
                  <a:pt x="1188646" y="857249"/>
                </a:lnTo>
                <a:lnTo>
                  <a:pt x="1205778" y="811529"/>
                </a:lnTo>
                <a:lnTo>
                  <a:pt x="1219245" y="764539"/>
                </a:lnTo>
                <a:lnTo>
                  <a:pt x="1228966" y="716279"/>
                </a:lnTo>
                <a:lnTo>
                  <a:pt x="1234858" y="668019"/>
                </a:lnTo>
                <a:lnTo>
                  <a:pt x="1236840" y="618489"/>
                </a:lnTo>
                <a:lnTo>
                  <a:pt x="1234977" y="570229"/>
                </a:lnTo>
                <a:lnTo>
                  <a:pt x="1229479" y="523239"/>
                </a:lnTo>
                <a:lnTo>
                  <a:pt x="1220482" y="476249"/>
                </a:lnTo>
                <a:lnTo>
                  <a:pt x="1208127" y="431799"/>
                </a:lnTo>
                <a:lnTo>
                  <a:pt x="1192551" y="388619"/>
                </a:lnTo>
                <a:lnTo>
                  <a:pt x="1173894" y="346709"/>
                </a:lnTo>
                <a:lnTo>
                  <a:pt x="1152293" y="306069"/>
                </a:lnTo>
                <a:lnTo>
                  <a:pt x="1127887" y="267969"/>
                </a:lnTo>
                <a:lnTo>
                  <a:pt x="1100815" y="232409"/>
                </a:lnTo>
                <a:lnTo>
                  <a:pt x="1071215" y="198119"/>
                </a:lnTo>
                <a:lnTo>
                  <a:pt x="1039226" y="165099"/>
                </a:lnTo>
                <a:lnTo>
                  <a:pt x="1004987" y="135889"/>
                </a:lnTo>
                <a:lnTo>
                  <a:pt x="968636" y="109219"/>
                </a:lnTo>
                <a:lnTo>
                  <a:pt x="930312" y="85089"/>
                </a:lnTo>
                <a:lnTo>
                  <a:pt x="890152" y="63499"/>
                </a:lnTo>
                <a:lnTo>
                  <a:pt x="848297" y="44449"/>
                </a:lnTo>
                <a:lnTo>
                  <a:pt x="804884" y="29209"/>
                </a:lnTo>
                <a:lnTo>
                  <a:pt x="760052" y="16509"/>
                </a:lnTo>
                <a:lnTo>
                  <a:pt x="740289" y="12699"/>
                </a:lnTo>
                <a:close/>
              </a:path>
            </a:pathLst>
          </a:custGeom>
          <a:solidFill>
            <a:srgbClr val="FFFFFF"/>
          </a:solidFill>
        </p:spPr>
        <p:txBody>
          <a:bodyPr wrap="square" lIns="0" tIns="0" rIns="0" bIns="0" rtlCol="0"/>
          <a:lstStyle/>
          <a:p>
            <a:endParaRPr/>
          </a:p>
        </p:txBody>
      </p:sp>
      <p:sp>
        <p:nvSpPr>
          <p:cNvPr id="23" name="object 23"/>
          <p:cNvSpPr/>
          <p:nvPr/>
        </p:nvSpPr>
        <p:spPr>
          <a:xfrm>
            <a:off x="4185860" y="1893717"/>
            <a:ext cx="0" cy="3730288"/>
          </a:xfrm>
          <a:custGeom>
            <a:avLst/>
            <a:gdLst/>
            <a:ahLst/>
            <a:cxnLst/>
            <a:rect l="l" t="t" r="r" b="b"/>
            <a:pathLst>
              <a:path h="3731260">
                <a:moveTo>
                  <a:pt x="0" y="0"/>
                </a:moveTo>
                <a:lnTo>
                  <a:pt x="0" y="3730752"/>
                </a:lnTo>
              </a:path>
            </a:pathLst>
          </a:custGeom>
          <a:ln w="44450">
            <a:solidFill>
              <a:srgbClr val="F89728"/>
            </a:solidFill>
          </a:ln>
        </p:spPr>
        <p:txBody>
          <a:bodyPr wrap="square" lIns="0" tIns="0" rIns="0" bIns="0" rtlCol="0"/>
          <a:lstStyle/>
          <a:p>
            <a:endParaRPr/>
          </a:p>
        </p:txBody>
      </p:sp>
      <p:sp>
        <p:nvSpPr>
          <p:cNvPr id="24" name="object 24"/>
          <p:cNvSpPr/>
          <p:nvPr/>
        </p:nvSpPr>
        <p:spPr>
          <a:xfrm>
            <a:off x="8074451" y="1893717"/>
            <a:ext cx="0" cy="3730288"/>
          </a:xfrm>
          <a:custGeom>
            <a:avLst/>
            <a:gdLst/>
            <a:ahLst/>
            <a:cxnLst/>
            <a:rect l="l" t="t" r="r" b="b"/>
            <a:pathLst>
              <a:path h="3731260">
                <a:moveTo>
                  <a:pt x="0" y="0"/>
                </a:moveTo>
                <a:lnTo>
                  <a:pt x="0" y="3730752"/>
                </a:lnTo>
              </a:path>
            </a:pathLst>
          </a:custGeom>
          <a:ln w="44450">
            <a:solidFill>
              <a:srgbClr val="F89728"/>
            </a:solidFill>
          </a:ln>
        </p:spPr>
        <p:txBody>
          <a:bodyPr wrap="square" lIns="0" tIns="0" rIns="0" bIns="0" rtlCol="0"/>
          <a:lstStyle/>
          <a:p>
            <a:endParaRPr/>
          </a:p>
        </p:txBody>
      </p:sp>
      <p:sp>
        <p:nvSpPr>
          <p:cNvPr id="25" name="object 25"/>
          <p:cNvSpPr/>
          <p:nvPr/>
        </p:nvSpPr>
        <p:spPr>
          <a:xfrm>
            <a:off x="589674" y="3768140"/>
            <a:ext cx="11068977" cy="0"/>
          </a:xfrm>
          <a:custGeom>
            <a:avLst/>
            <a:gdLst/>
            <a:ahLst/>
            <a:cxnLst/>
            <a:rect l="l" t="t" r="r" b="b"/>
            <a:pathLst>
              <a:path w="11071860">
                <a:moveTo>
                  <a:pt x="11071301" y="0"/>
                </a:moveTo>
                <a:lnTo>
                  <a:pt x="0" y="0"/>
                </a:lnTo>
              </a:path>
            </a:pathLst>
          </a:custGeom>
          <a:ln w="44450">
            <a:solidFill>
              <a:srgbClr val="F89728"/>
            </a:solidFill>
          </a:ln>
        </p:spPr>
        <p:txBody>
          <a:bodyPr wrap="square" lIns="0" tIns="0" rIns="0" bIns="0" rtlCol="0"/>
          <a:lstStyle/>
          <a:p>
            <a:endParaRPr/>
          </a:p>
        </p:txBody>
      </p:sp>
      <p:sp>
        <p:nvSpPr>
          <p:cNvPr id="33" name="Title 32"/>
          <p:cNvSpPr>
            <a:spLocks noGrp="1"/>
          </p:cNvSpPr>
          <p:nvPr>
            <p:ph type="title" idx="4294967295"/>
          </p:nvPr>
        </p:nvSpPr>
        <p:spPr>
          <a:xfrm>
            <a:off x="589674" y="627532"/>
            <a:ext cx="10512862" cy="625312"/>
          </a:xfrm>
          <a:prstGeom prst="rect">
            <a:avLst/>
          </a:prstGeom>
        </p:spPr>
        <p:txBody>
          <a:bodyPr/>
          <a:lstStyle/>
          <a:p>
            <a:pPr algn="l"/>
            <a:r>
              <a:rPr lang="en-US" dirty="0">
                <a:cs typeface="Arial" panose="020B0604020202020204" pitchFamily="34" charset="0"/>
              </a:rPr>
              <a:t>BUILD A CONTENT STRATEGY </a:t>
            </a:r>
          </a:p>
        </p:txBody>
      </p:sp>
      <p:pic>
        <p:nvPicPr>
          <p:cNvPr id="26" name="Picture Placeholder 4"/>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8238850" y="4201619"/>
            <a:ext cx="1645491" cy="1188410"/>
          </a:xfrm>
          <a:prstGeom prst="ellipse">
            <a:avLst/>
          </a:prstGeom>
          <a:blipFill>
            <a:blip r:embed="rId4" cstate="email">
              <a:extLst>
                <a:ext uri="{28A0092B-C50C-407E-A947-70E740481C1C}">
                  <a14:useLocalDpi xmlns:a14="http://schemas.microsoft.com/office/drawing/2010/main"/>
                </a:ext>
              </a:extLst>
            </a:blip>
            <a:srcRect/>
            <a:stretch>
              <a:fillRect/>
            </a:stretch>
          </a:blipFill>
          <a:ln>
            <a:noFill/>
          </a:ln>
        </p:spPr>
      </p:pic>
      <p:pic>
        <p:nvPicPr>
          <p:cNvPr id="27" name="Picture 26"/>
          <p:cNvPicPr>
            <a:picLocks/>
          </p:cNvPicPr>
          <p:nvPr/>
        </p:nvPicPr>
        <p:blipFill>
          <a:blip r:embed="rId5" cstate="email">
            <a:extLst>
              <a:ext uri="{28A0092B-C50C-407E-A947-70E740481C1C}">
                <a14:useLocalDpi xmlns:a14="http://schemas.microsoft.com/office/drawing/2010/main"/>
              </a:ext>
            </a:extLst>
          </a:blip>
          <a:stretch>
            <a:fillRect/>
          </a:stretch>
        </p:blipFill>
        <p:spPr>
          <a:xfrm>
            <a:off x="4383988" y="2019076"/>
            <a:ext cx="1645491" cy="1188410"/>
          </a:xfrm>
          <a:prstGeom prst="ellipse">
            <a:avLst/>
          </a:prstGeom>
          <a:effectLst>
            <a:outerShdw blurRad="50800" dist="38100" dir="5400000" algn="t" rotWithShape="0">
              <a:prstClr val="black">
                <a:alpha val="40000"/>
              </a:prstClr>
            </a:outerShdw>
          </a:effectLst>
        </p:spPr>
      </p:pic>
      <p:pic>
        <p:nvPicPr>
          <p:cNvPr id="28" name="Picture 27"/>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8242429" y="1994366"/>
            <a:ext cx="1645491" cy="1188410"/>
          </a:xfrm>
          <a:prstGeom prst="ellipse">
            <a:avLst/>
          </a:prstGeom>
          <a:effectLst>
            <a:outerShdw blurRad="50800" dist="38100" dir="5400000" algn="t" rotWithShape="0">
              <a:prstClr val="black">
                <a:alpha val="40000"/>
              </a:prstClr>
            </a:outerShdw>
          </a:effectLst>
        </p:spPr>
      </p:pic>
      <p:pic>
        <p:nvPicPr>
          <p:cNvPr id="29" name="Picture 28"/>
          <p:cNvPicPr>
            <a:picLocks/>
          </p:cNvPicPr>
          <p:nvPr/>
        </p:nvPicPr>
        <p:blipFill>
          <a:blip r:embed="rId7" cstate="email">
            <a:extLst>
              <a:ext uri="{28A0092B-C50C-407E-A947-70E740481C1C}">
                <a14:useLocalDpi xmlns:a14="http://schemas.microsoft.com/office/drawing/2010/main"/>
              </a:ext>
            </a:extLst>
          </a:blip>
          <a:stretch>
            <a:fillRect/>
          </a:stretch>
        </p:blipFill>
        <p:spPr>
          <a:xfrm>
            <a:off x="4406280" y="4278439"/>
            <a:ext cx="1645491" cy="1188410"/>
          </a:xfrm>
          <a:prstGeom prst="ellipse">
            <a:avLst/>
          </a:prstGeom>
          <a:effectLst>
            <a:outerShdw blurRad="50800" dist="38100" dir="5400000" algn="t" rotWithShape="0">
              <a:prstClr val="black">
                <a:alpha val="40000"/>
              </a:prstClr>
            </a:outerShdw>
          </a:effectLst>
        </p:spPr>
      </p:pic>
      <p:pic>
        <p:nvPicPr>
          <p:cNvPr id="30" name="Picture 29"/>
          <p:cNvPicPr>
            <a:picLocks/>
          </p:cNvPicPr>
          <p:nvPr/>
        </p:nvPicPr>
        <p:blipFill>
          <a:blip r:embed="rId8" cstate="email">
            <a:extLst>
              <a:ext uri="{28A0092B-C50C-407E-A947-70E740481C1C}">
                <a14:useLocalDpi xmlns:a14="http://schemas.microsoft.com/office/drawing/2010/main"/>
              </a:ext>
            </a:extLst>
          </a:blip>
          <a:stretch>
            <a:fillRect/>
          </a:stretch>
        </p:blipFill>
        <p:spPr>
          <a:xfrm>
            <a:off x="210473" y="4227225"/>
            <a:ext cx="1645491" cy="1188410"/>
          </a:xfrm>
          <a:prstGeom prst="ellipse">
            <a:avLst/>
          </a:prstGeom>
          <a:blipFill>
            <a:blip r:embed="rId4" cstate="email">
              <a:extLst>
                <a:ext uri="{28A0092B-C50C-407E-A947-70E740481C1C}">
                  <a14:useLocalDpi xmlns:a14="http://schemas.microsoft.com/office/drawing/2010/main"/>
                </a:ext>
              </a:extLst>
            </a:blip>
            <a:srcRect/>
            <a:stretch>
              <a:fillRect/>
            </a:stretch>
          </a:blipFill>
          <a:ln>
            <a:noFill/>
          </a:ln>
        </p:spPr>
      </p:pic>
      <p:sp>
        <p:nvSpPr>
          <p:cNvPr id="31" name="Oval 30"/>
          <p:cNvSpPr>
            <a:spLocks/>
          </p:cNvSpPr>
          <p:nvPr/>
        </p:nvSpPr>
        <p:spPr>
          <a:xfrm>
            <a:off x="197116" y="1994367"/>
            <a:ext cx="1645491" cy="1188410"/>
          </a:xfrm>
          <a:prstGeom prst="ellipse">
            <a:avLst/>
          </a:prstGeom>
          <a:blipFill>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lide Number Placeholder 1">
            <a:extLst>
              <a:ext uri="{FF2B5EF4-FFF2-40B4-BE49-F238E27FC236}">
                <a16:creationId xmlns:a16="http://schemas.microsoft.com/office/drawing/2014/main" id="{B7B7CF31-986D-D743-8DEA-5D004017A801}"/>
              </a:ext>
            </a:extLst>
          </p:cNvPr>
          <p:cNvSpPr>
            <a:spLocks noGrp="1"/>
          </p:cNvSpPr>
          <p:nvPr>
            <p:ph type="sldNum" sz="quarter" idx="12"/>
          </p:nvPr>
        </p:nvSpPr>
        <p:spPr/>
        <p:txBody>
          <a:bodyPr/>
          <a:lstStyle/>
          <a:p>
            <a:fld id="{D892850B-DA50-CC42-8736-8A9DEF81848B}" type="slidenum">
              <a:rPr lang="en-US" smtClean="0"/>
              <a:t>10</a:t>
            </a:fld>
            <a:endParaRPr lang="en-US"/>
          </a:p>
        </p:txBody>
      </p:sp>
    </p:spTree>
    <p:extLst>
      <p:ext uri="{BB962C8B-B14F-4D97-AF65-F5344CB8AC3E}">
        <p14:creationId xmlns:p14="http://schemas.microsoft.com/office/powerpoint/2010/main" val="3266107893"/>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3508</TotalTime>
  <Words>1247</Words>
  <Application>Microsoft Macintosh PowerPoint</Application>
  <PresentationFormat>Custom</PresentationFormat>
  <Paragraphs>237</Paragraphs>
  <Slides>20</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Century Gothic</vt:lpstr>
      <vt:lpstr>Montserrat</vt:lpstr>
      <vt:lpstr>Open Sans Light</vt:lpstr>
      <vt:lpstr>Custom Design</vt:lpstr>
      <vt:lpstr>PowerPoint Presentation</vt:lpstr>
      <vt:lpstr>PowerPoint Presentation</vt:lpstr>
      <vt:lpstr>SOCIAL MEDIA LANDSCAPE </vt:lpstr>
      <vt:lpstr>PowerPoint Presentation</vt:lpstr>
      <vt:lpstr>PowerPoint Presentation</vt:lpstr>
      <vt:lpstr>ENGAGING GUESTS ON SOCIAL MEDIA </vt:lpstr>
      <vt:lpstr>BUILDING A SUCCESSFUL STRATEGY</vt:lpstr>
      <vt:lpstr>SELECT THE RIGHT SOCIAL PLATFORMS</vt:lpstr>
      <vt:lpstr>BUILD A CONTENT STRATEGY </vt:lpstr>
      <vt:lpstr>REACH YOUR TARGET AUDIENCE WITH PAID SPEND</vt:lpstr>
      <vt:lpstr>ENGAGING GUESTS THROUGH SOCIAL MEDIA MONITORING   </vt:lpstr>
      <vt:lpstr>COMMUNITY  MANAGEMENT</vt:lpstr>
      <vt:lpstr>DIFFERENT MESSAGE TYPES </vt:lpstr>
      <vt:lpstr>PowerPoint Presentation</vt:lpstr>
      <vt:lpstr>PowerPoint Presentation</vt:lpstr>
      <vt:lpstr>PowerPoint Presentation</vt:lpstr>
      <vt:lpstr>PowerPoint Presentation</vt:lpstr>
      <vt:lpstr>MONITORING:  KEY TAKEAWAYS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BCV_SalesDeck</dc:title>
  <cp:lastModifiedBy>Marisa Mulh</cp:lastModifiedBy>
  <cp:revision>185</cp:revision>
  <dcterms:created xsi:type="dcterms:W3CDTF">2018-07-18T21:01:01Z</dcterms:created>
  <dcterms:modified xsi:type="dcterms:W3CDTF">2019-07-17T16:28:21Z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2018-07-18T00:00:00Z</vt:filetime>
  </property>
  <property fmtid="{D5CDD505-2E9C-101B-9397-08002B2CF9AE}" pid="3" name="Creator">
    <vt:lpwstr>Adobe Illustrator CC 22.0 (Macintosh)</vt:lpwstr>
  </property>
  <property fmtid="{D5CDD505-2E9C-101B-9397-08002B2CF9AE}" pid="4" name="LastSaved">
    <vt:filetime>2018-07-18T00:00:00Z</vt:filetime>
  </property>
</Properties>
</file>