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drawings/drawing4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58" r:id="rId3"/>
    <p:sldId id="257" r:id="rId4"/>
    <p:sldId id="264" r:id="rId5"/>
    <p:sldId id="265" r:id="rId6"/>
    <p:sldId id="266" r:id="rId7"/>
    <p:sldId id="267" r:id="rId8"/>
    <p:sldId id="259" r:id="rId9"/>
    <p:sldId id="260" r:id="rId10"/>
    <p:sldId id="261" r:id="rId11"/>
    <p:sldId id="262" r:id="rId12"/>
    <p:sldId id="263" r:id="rId13"/>
    <p:sldId id="269" r:id="rId14"/>
    <p:sldId id="270" r:id="rId15"/>
    <p:sldId id="268" r:id="rId16"/>
    <p:sldId id="271" r:id="rId17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im\Documents\Excel%20%20Files\Excel%20%20Files\Hotels\Monthly%20Performance\Various\Trend_Caribbean2000_2019.xls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Jim\Documents\Excel%20%20Files\Excel%20%20Files\Hotels\Monthly%20Performance\Various\Trend_Caribbean2000_2019.xls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/>
              <a:t>Caribbean Stopovers</a:t>
            </a:r>
          </a:p>
          <a:p>
            <a:pPr>
              <a:defRPr sz="3200" b="1"/>
            </a:pPr>
            <a:r>
              <a:rPr lang="en-US" sz="1800" b="1" dirty="0"/>
              <a:t>UNWTO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964689960629922"/>
          <c:y val="9.5397442831626864E-2"/>
          <c:w val="0.91066618800681631"/>
          <c:h val="0.86026342104601139"/>
        </c:manualLayout>
      </c:layout>
      <c:lineChart>
        <c:grouping val="standard"/>
        <c:varyColors val="0"/>
        <c:ser>
          <c:idx val="0"/>
          <c:order val="0"/>
          <c:tx>
            <c:strRef>
              <c:f>Sheet3!$B$4</c:f>
              <c:strCache>
                <c:ptCount val="1"/>
                <c:pt idx="0">
                  <c:v>Caribbean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Sheet3!$A$5:$A$24</c:f>
              <c:strCache>
                <c:ptCount val="20"/>
                <c:pt idx="0">
                  <c:v>2000</c:v>
                </c:pt>
                <c:pt idx="5">
                  <c:v>2005</c:v>
                </c:pt>
                <c:pt idx="10">
                  <c:v>2010</c:v>
                </c:pt>
                <c:pt idx="15">
                  <c:v>2015</c:v>
                </c:pt>
                <c:pt idx="19">
                  <c:v>2019*</c:v>
                </c:pt>
              </c:strCache>
            </c:strRef>
          </c:cat>
          <c:val>
            <c:numRef>
              <c:f>Sheet3!$B$5:$B$24</c:f>
              <c:numCache>
                <c:formatCode>_(* #,##0_);_(* \(#,##0\);_(* "-"??_);_(@_)</c:formatCode>
                <c:ptCount val="20"/>
                <c:pt idx="0">
                  <c:v>16000000</c:v>
                </c:pt>
                <c:pt idx="1">
                  <c:v>16800000</c:v>
                </c:pt>
                <c:pt idx="2">
                  <c:v>16100000</c:v>
                </c:pt>
                <c:pt idx="3">
                  <c:v>17100000</c:v>
                </c:pt>
                <c:pt idx="4">
                  <c:v>18100000</c:v>
                </c:pt>
                <c:pt idx="5">
                  <c:v>18800000</c:v>
                </c:pt>
                <c:pt idx="6">
                  <c:v>19400000</c:v>
                </c:pt>
                <c:pt idx="7">
                  <c:v>19800000</c:v>
                </c:pt>
                <c:pt idx="8">
                  <c:v>20000000</c:v>
                </c:pt>
                <c:pt idx="9">
                  <c:v>19200000</c:v>
                </c:pt>
                <c:pt idx="10">
                  <c:v>19500000</c:v>
                </c:pt>
                <c:pt idx="11">
                  <c:v>20100000</c:v>
                </c:pt>
                <c:pt idx="12">
                  <c:v>20900000</c:v>
                </c:pt>
                <c:pt idx="13">
                  <c:v>21100000</c:v>
                </c:pt>
                <c:pt idx="14">
                  <c:v>22300000</c:v>
                </c:pt>
                <c:pt idx="15">
                  <c:v>24100000</c:v>
                </c:pt>
                <c:pt idx="16">
                  <c:v>25200000</c:v>
                </c:pt>
                <c:pt idx="17">
                  <c:v>26000000</c:v>
                </c:pt>
                <c:pt idx="18">
                  <c:v>25800000</c:v>
                </c:pt>
                <c:pt idx="19">
                  <c:v>27100000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99-428F-847F-EAA53A9883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9413744"/>
        <c:axId val="1583627056"/>
      </c:lineChart>
      <c:catAx>
        <c:axId val="162941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3627056"/>
        <c:crosses val="autoZero"/>
        <c:auto val="1"/>
        <c:lblAlgn val="ctr"/>
        <c:lblOffset val="100"/>
        <c:noMultiLvlLbl val="0"/>
      </c:catAx>
      <c:valAx>
        <c:axId val="1583627056"/>
        <c:scaling>
          <c:orientation val="minMax"/>
          <c:max val="28000000"/>
          <c:min val="15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941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Caribbean Hotel</a:t>
            </a:r>
            <a:r>
              <a:rPr lang="en-US" sz="2400" baseline="0" dirty="0"/>
              <a:t> </a:t>
            </a:r>
            <a:r>
              <a:rPr lang="en-US" sz="2400" dirty="0"/>
              <a:t>Room Occupancy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Sheet1!$C$112:$C$117</c:f>
              <c:strCache>
                <c:ptCount val="6"/>
                <c:pt idx="0">
                  <c:v>% opy</c:v>
                </c:pt>
                <c:pt idx="1">
                  <c:v> 68.5 </c:v>
                </c:pt>
                <c:pt idx="2">
                  <c:v> 68.1 </c:v>
                </c:pt>
                <c:pt idx="3">
                  <c:v> 67.6 </c:v>
                </c:pt>
                <c:pt idx="4">
                  <c:v> 67.3 </c:v>
                </c:pt>
                <c:pt idx="5">
                  <c:v> 66.9 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Sheet1!$B$118:$B$220</c:f>
              <c:numCache>
                <c:formatCode>General</c:formatCode>
                <c:ptCount val="103"/>
                <c:pt idx="0">
                  <c:v>2007</c:v>
                </c:pt>
                <c:pt idx="12">
                  <c:v>2008</c:v>
                </c:pt>
                <c:pt idx="24">
                  <c:v>2009</c:v>
                </c:pt>
                <c:pt idx="36">
                  <c:v>2010</c:v>
                </c:pt>
                <c:pt idx="48">
                  <c:v>2011</c:v>
                </c:pt>
                <c:pt idx="60">
                  <c:v>2012</c:v>
                </c:pt>
                <c:pt idx="72">
                  <c:v>2013</c:v>
                </c:pt>
                <c:pt idx="84">
                  <c:v>2014</c:v>
                </c:pt>
                <c:pt idx="96">
                  <c:v>2015</c:v>
                </c:pt>
              </c:numCache>
            </c:numRef>
          </c:cat>
          <c:val>
            <c:numRef>
              <c:f>Sheet1!$C$118:$C$220</c:f>
              <c:numCache>
                <c:formatCode>_(#,##0.0_);_(\-#,##0.0_)</c:formatCode>
                <c:ptCount val="103"/>
                <c:pt idx="0">
                  <c:v>66.430144140449499</c:v>
                </c:pt>
                <c:pt idx="1">
                  <c:v>66.329839492291597</c:v>
                </c:pt>
                <c:pt idx="2">
                  <c:v>66.551382912813594</c:v>
                </c:pt>
                <c:pt idx="3">
                  <c:v>66.707467207769099</c:v>
                </c:pt>
                <c:pt idx="4">
                  <c:v>66.856883511579298</c:v>
                </c:pt>
                <c:pt idx="5">
                  <c:v>66.718750740076302</c:v>
                </c:pt>
                <c:pt idx="6">
                  <c:v>66.614949213658207</c:v>
                </c:pt>
                <c:pt idx="7">
                  <c:v>66.640594757500907</c:v>
                </c:pt>
                <c:pt idx="8">
                  <c:v>66.710369270265303</c:v>
                </c:pt>
                <c:pt idx="9">
                  <c:v>66.731645857774794</c:v>
                </c:pt>
                <c:pt idx="10">
                  <c:v>66.745157027303094</c:v>
                </c:pt>
                <c:pt idx="11">
                  <c:v>66.532534723618198</c:v>
                </c:pt>
                <c:pt idx="12">
                  <c:v>66.150267601481204</c:v>
                </c:pt>
                <c:pt idx="13">
                  <c:v>65.829793189019796</c:v>
                </c:pt>
                <c:pt idx="14">
                  <c:v>65.425132141893499</c:v>
                </c:pt>
                <c:pt idx="15">
                  <c:v>65.0530203954998</c:v>
                </c:pt>
                <c:pt idx="16">
                  <c:v>64.504789311199303</c:v>
                </c:pt>
                <c:pt idx="17">
                  <c:v>63.9679569453535</c:v>
                </c:pt>
                <c:pt idx="18">
                  <c:v>63.654520545594899</c:v>
                </c:pt>
                <c:pt idx="19">
                  <c:v>63.0824250847377</c:v>
                </c:pt>
                <c:pt idx="20">
                  <c:v>62.579064496632398</c:v>
                </c:pt>
                <c:pt idx="21">
                  <c:v>61.940651217799498</c:v>
                </c:pt>
                <c:pt idx="22">
                  <c:v>61.2927907708916</c:v>
                </c:pt>
                <c:pt idx="23">
                  <c:v>60.9033361923942</c:v>
                </c:pt>
                <c:pt idx="24">
                  <c:v>60.559568765756303</c:v>
                </c:pt>
                <c:pt idx="25">
                  <c:v>60.374662128911801</c:v>
                </c:pt>
                <c:pt idx="26">
                  <c:v>60.153138279831602</c:v>
                </c:pt>
                <c:pt idx="27">
                  <c:v>60.093562460053697</c:v>
                </c:pt>
                <c:pt idx="28">
                  <c:v>60.209954716776899</c:v>
                </c:pt>
                <c:pt idx="29">
                  <c:v>60.3647517082508</c:v>
                </c:pt>
                <c:pt idx="30">
                  <c:v>60.380414233890001</c:v>
                </c:pt>
                <c:pt idx="31">
                  <c:v>60.304197884266102</c:v>
                </c:pt>
                <c:pt idx="32">
                  <c:v>60.175605888035498</c:v>
                </c:pt>
                <c:pt idx="33">
                  <c:v>60.2012698856675</c:v>
                </c:pt>
                <c:pt idx="34">
                  <c:v>60.111822301720501</c:v>
                </c:pt>
                <c:pt idx="35">
                  <c:v>59.850518920672897</c:v>
                </c:pt>
                <c:pt idx="36">
                  <c:v>59.722701594396099</c:v>
                </c:pt>
                <c:pt idx="37">
                  <c:v>59.550276333959999</c:v>
                </c:pt>
                <c:pt idx="38">
                  <c:v>59.322269850151201</c:v>
                </c:pt>
                <c:pt idx="39">
                  <c:v>59.270826784111001</c:v>
                </c:pt>
                <c:pt idx="40">
                  <c:v>59.148633652921397</c:v>
                </c:pt>
                <c:pt idx="41">
                  <c:v>58.919679324075403</c:v>
                </c:pt>
                <c:pt idx="42">
                  <c:v>58.969122460909702</c:v>
                </c:pt>
                <c:pt idx="43">
                  <c:v>59.117363625539298</c:v>
                </c:pt>
                <c:pt idx="44">
                  <c:v>59.472508476424103</c:v>
                </c:pt>
                <c:pt idx="45">
                  <c:v>59.857236022160698</c:v>
                </c:pt>
                <c:pt idx="46">
                  <c:v>60.220761296397797</c:v>
                </c:pt>
                <c:pt idx="47">
                  <c:v>60.643031661191699</c:v>
                </c:pt>
                <c:pt idx="48">
                  <c:v>60.984848780277801</c:v>
                </c:pt>
                <c:pt idx="49">
                  <c:v>61.199015679786903</c:v>
                </c:pt>
                <c:pt idx="50">
                  <c:v>61.356180646982601</c:v>
                </c:pt>
                <c:pt idx="51">
                  <c:v>61.717868997902301</c:v>
                </c:pt>
                <c:pt idx="52">
                  <c:v>61.877542540852801</c:v>
                </c:pt>
                <c:pt idx="53">
                  <c:v>62.400226487958697</c:v>
                </c:pt>
                <c:pt idx="54">
                  <c:v>62.690600034027597</c:v>
                </c:pt>
                <c:pt idx="55">
                  <c:v>63.096317725120002</c:v>
                </c:pt>
                <c:pt idx="56">
                  <c:v>63.219151637141003</c:v>
                </c:pt>
                <c:pt idx="57">
                  <c:v>63.3760478746659</c:v>
                </c:pt>
                <c:pt idx="58">
                  <c:v>63.824628574765804</c:v>
                </c:pt>
                <c:pt idx="59">
                  <c:v>64.057456018374694</c:v>
                </c:pt>
                <c:pt idx="60">
                  <c:v>64.536113911806197</c:v>
                </c:pt>
                <c:pt idx="61">
                  <c:v>64.9581023424318</c:v>
                </c:pt>
                <c:pt idx="62">
                  <c:v>65.299611012034603</c:v>
                </c:pt>
                <c:pt idx="63">
                  <c:v>65.477595963268399</c:v>
                </c:pt>
                <c:pt idx="64">
                  <c:v>65.796660669743702</c:v>
                </c:pt>
                <c:pt idx="65">
                  <c:v>65.957991811203598</c:v>
                </c:pt>
                <c:pt idx="66">
                  <c:v>66.160994486044302</c:v>
                </c:pt>
                <c:pt idx="67">
                  <c:v>66.281649964182606</c:v>
                </c:pt>
                <c:pt idx="68">
                  <c:v>66.406110558179293</c:v>
                </c:pt>
                <c:pt idx="69">
                  <c:v>66.492589115677305</c:v>
                </c:pt>
                <c:pt idx="70">
                  <c:v>66.371842088307304</c:v>
                </c:pt>
                <c:pt idx="71">
                  <c:v>66.505475239507504</c:v>
                </c:pt>
                <c:pt idx="72">
                  <c:v>66.374701999148797</c:v>
                </c:pt>
                <c:pt idx="73">
                  <c:v>66.261446382084003</c:v>
                </c:pt>
                <c:pt idx="74">
                  <c:v>66.317969319752294</c:v>
                </c:pt>
                <c:pt idx="75">
                  <c:v>66.272003801109804</c:v>
                </c:pt>
                <c:pt idx="76">
                  <c:v>66.227939798690997</c:v>
                </c:pt>
                <c:pt idx="77">
                  <c:v>66.391759127584095</c:v>
                </c:pt>
                <c:pt idx="78">
                  <c:v>66.611615698819094</c:v>
                </c:pt>
                <c:pt idx="79">
                  <c:v>66.744052062895804</c:v>
                </c:pt>
                <c:pt idx="80">
                  <c:v>66.731242595961902</c:v>
                </c:pt>
                <c:pt idx="81">
                  <c:v>66.663217053569198</c:v>
                </c:pt>
                <c:pt idx="82">
                  <c:v>66.478548618088695</c:v>
                </c:pt>
                <c:pt idx="83">
                  <c:v>66.665865654459907</c:v>
                </c:pt>
                <c:pt idx="84">
                  <c:v>66.721071134996293</c:v>
                </c:pt>
                <c:pt idx="85">
                  <c:v>66.773128225981793</c:v>
                </c:pt>
                <c:pt idx="86">
                  <c:v>66.8963317665429</c:v>
                </c:pt>
                <c:pt idx="87">
                  <c:v>66.966235032087397</c:v>
                </c:pt>
                <c:pt idx="88">
                  <c:v>67.192720117498993</c:v>
                </c:pt>
                <c:pt idx="89">
                  <c:v>67.399323474086998</c:v>
                </c:pt>
                <c:pt idx="90">
                  <c:v>67.679268985148298</c:v>
                </c:pt>
                <c:pt idx="91">
                  <c:v>67.7130783732308</c:v>
                </c:pt>
                <c:pt idx="92">
                  <c:v>67.904002859175804</c:v>
                </c:pt>
                <c:pt idx="93">
                  <c:v>67.955162080980102</c:v>
                </c:pt>
                <c:pt idx="94">
                  <c:v>68.230640014638595</c:v>
                </c:pt>
                <c:pt idx="95">
                  <c:v>68.310856883567695</c:v>
                </c:pt>
                <c:pt idx="96">
                  <c:v>68.384606105361797</c:v>
                </c:pt>
                <c:pt idx="97">
                  <c:v>68.543683679824596</c:v>
                </c:pt>
                <c:pt idx="98">
                  <c:v>68.477753057074906</c:v>
                </c:pt>
                <c:pt idx="99">
                  <c:v>68.6255683280814</c:v>
                </c:pt>
                <c:pt idx="100">
                  <c:v>68.58413914146</c:v>
                </c:pt>
                <c:pt idx="101">
                  <c:v>68.460485193710596</c:v>
                </c:pt>
                <c:pt idx="102">
                  <c:v>68.357283368293196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6A-4202-888E-A6E9A395AA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1619936"/>
        <c:axId val="1629630032"/>
      </c:lineChart>
      <c:catAx>
        <c:axId val="172161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9630032"/>
        <c:crosses val="autoZero"/>
        <c:auto val="1"/>
        <c:lblAlgn val="ctr"/>
        <c:lblOffset val="100"/>
        <c:noMultiLvlLbl val="0"/>
      </c:catAx>
      <c:valAx>
        <c:axId val="1629630032"/>
        <c:scaling>
          <c:orientation val="minMax"/>
          <c:min val="5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#,##0.0_);_(\-#,##0.0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61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Caribbean Hotel</a:t>
            </a:r>
            <a:r>
              <a:rPr lang="en-US" sz="2800" baseline="0" dirty="0"/>
              <a:t> </a:t>
            </a:r>
            <a:r>
              <a:rPr lang="en-US" sz="2800" dirty="0"/>
              <a:t>ADR</a:t>
            </a:r>
          </a:p>
          <a:p>
            <a:pPr>
              <a:defRPr sz="2800"/>
            </a:pPr>
            <a:r>
              <a:rPr lang="en-US" sz="1800" dirty="0"/>
              <a:t>Rolling 12 month average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208678274159592"/>
          <c:y val="0.17991542105965569"/>
          <c:w val="0.88058935247271064"/>
          <c:h val="0.7697312491658882"/>
        </c:manualLayout>
      </c:layout>
      <c:lineChart>
        <c:grouping val="standard"/>
        <c:varyColors val="0"/>
        <c:ser>
          <c:idx val="0"/>
          <c:order val="0"/>
          <c:tx>
            <c:strRef>
              <c:f>Sheet1!$C$2:$C$7</c:f>
              <c:strCache>
                <c:ptCount val="6"/>
                <c:pt idx="0">
                  <c:v>ADR</c:v>
                </c:pt>
                <c:pt idx="1">
                  <c:v> $185.30 </c:v>
                </c:pt>
                <c:pt idx="2">
                  <c:v> $186.65 </c:v>
                </c:pt>
                <c:pt idx="3">
                  <c:v> $188.13 </c:v>
                </c:pt>
                <c:pt idx="4">
                  <c:v> $190.17 </c:v>
                </c:pt>
                <c:pt idx="5">
                  <c:v> $191.45 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Sheet1!$B$8:$B$110</c:f>
              <c:numCache>
                <c:formatCode>General</c:formatCode>
                <c:ptCount val="103"/>
                <c:pt idx="0">
                  <c:v>2007</c:v>
                </c:pt>
                <c:pt idx="12">
                  <c:v>2008</c:v>
                </c:pt>
                <c:pt idx="24">
                  <c:v>2009</c:v>
                </c:pt>
                <c:pt idx="36">
                  <c:v>2010</c:v>
                </c:pt>
                <c:pt idx="48">
                  <c:v>2011</c:v>
                </c:pt>
                <c:pt idx="60">
                  <c:v>2012</c:v>
                </c:pt>
                <c:pt idx="72">
                  <c:v>2013</c:v>
                </c:pt>
                <c:pt idx="84">
                  <c:v>2014</c:v>
                </c:pt>
                <c:pt idx="96">
                  <c:v>2015</c:v>
                </c:pt>
              </c:numCache>
            </c:numRef>
          </c:cat>
          <c:val>
            <c:numRef>
              <c:f>Sheet1!$C$8:$C$110</c:f>
              <c:numCache>
                <c:formatCode>_("$"* #,##0.00_);_("$"* \(#,##0.00\);_("$"* "-"??_);_(@_)</c:formatCode>
                <c:ptCount val="103"/>
                <c:pt idx="0">
                  <c:v>193.473878505877</c:v>
                </c:pt>
                <c:pt idx="1">
                  <c:v>195.140292203158</c:v>
                </c:pt>
                <c:pt idx="2">
                  <c:v>196.65223427180899</c:v>
                </c:pt>
                <c:pt idx="3">
                  <c:v>197.01152446867101</c:v>
                </c:pt>
                <c:pt idx="4">
                  <c:v>197.69673271017101</c:v>
                </c:pt>
                <c:pt idx="5">
                  <c:v>199.44282789125501</c:v>
                </c:pt>
                <c:pt idx="6">
                  <c:v>201.42115346943999</c:v>
                </c:pt>
                <c:pt idx="7">
                  <c:v>201.68756691924301</c:v>
                </c:pt>
                <c:pt idx="8">
                  <c:v>200.81160100222701</c:v>
                </c:pt>
                <c:pt idx="9">
                  <c:v>200.53327680705499</c:v>
                </c:pt>
                <c:pt idx="10">
                  <c:v>197.27697384104101</c:v>
                </c:pt>
                <c:pt idx="11">
                  <c:v>195.708985171443</c:v>
                </c:pt>
                <c:pt idx="12">
                  <c:v>193.999522205609</c:v>
                </c:pt>
                <c:pt idx="13">
                  <c:v>192.35299997058399</c:v>
                </c:pt>
                <c:pt idx="14">
                  <c:v>190.76242577668799</c:v>
                </c:pt>
                <c:pt idx="15">
                  <c:v>190.23707675533001</c:v>
                </c:pt>
                <c:pt idx="16">
                  <c:v>188.75257686680101</c:v>
                </c:pt>
                <c:pt idx="17">
                  <c:v>186.05693912434199</c:v>
                </c:pt>
                <c:pt idx="18">
                  <c:v>182.454347635044</c:v>
                </c:pt>
                <c:pt idx="19">
                  <c:v>179.54111349063501</c:v>
                </c:pt>
                <c:pt idx="20">
                  <c:v>175.81361351817799</c:v>
                </c:pt>
                <c:pt idx="21">
                  <c:v>170.418100172257</c:v>
                </c:pt>
                <c:pt idx="22">
                  <c:v>168.424566687527</c:v>
                </c:pt>
                <c:pt idx="23">
                  <c:v>166.439472007961</c:v>
                </c:pt>
                <c:pt idx="24">
                  <c:v>164.59863972527501</c:v>
                </c:pt>
                <c:pt idx="25">
                  <c:v>162.50439523565001</c:v>
                </c:pt>
                <c:pt idx="26">
                  <c:v>160.75270969649401</c:v>
                </c:pt>
                <c:pt idx="27">
                  <c:v>159.90403864442999</c:v>
                </c:pt>
                <c:pt idx="28">
                  <c:v>160.23156290547701</c:v>
                </c:pt>
                <c:pt idx="29">
                  <c:v>159.877667525383</c:v>
                </c:pt>
                <c:pt idx="30">
                  <c:v>159.42454624014201</c:v>
                </c:pt>
                <c:pt idx="31">
                  <c:v>159.63211731469701</c:v>
                </c:pt>
                <c:pt idx="32">
                  <c:v>160.161119511207</c:v>
                </c:pt>
                <c:pt idx="33">
                  <c:v>161.47615605049899</c:v>
                </c:pt>
                <c:pt idx="34">
                  <c:v>161.62267718006899</c:v>
                </c:pt>
                <c:pt idx="35">
                  <c:v>162.17625346719899</c:v>
                </c:pt>
                <c:pt idx="36">
                  <c:v>162.88975136508699</c:v>
                </c:pt>
                <c:pt idx="37">
                  <c:v>163.89429335687899</c:v>
                </c:pt>
                <c:pt idx="38">
                  <c:v>164.70484960923</c:v>
                </c:pt>
                <c:pt idx="39">
                  <c:v>164.909903508116</c:v>
                </c:pt>
                <c:pt idx="40">
                  <c:v>164.133451089358</c:v>
                </c:pt>
                <c:pt idx="41">
                  <c:v>164.38464598313999</c:v>
                </c:pt>
                <c:pt idx="42">
                  <c:v>165.462716466931</c:v>
                </c:pt>
                <c:pt idx="43">
                  <c:v>165.98126034388801</c:v>
                </c:pt>
                <c:pt idx="44">
                  <c:v>166.54298920922199</c:v>
                </c:pt>
                <c:pt idx="45">
                  <c:v>167.53074284633499</c:v>
                </c:pt>
                <c:pt idx="46">
                  <c:v>169.05484538181301</c:v>
                </c:pt>
                <c:pt idx="47">
                  <c:v>169.593409017504</c:v>
                </c:pt>
                <c:pt idx="48">
                  <c:v>170.239328658636</c:v>
                </c:pt>
                <c:pt idx="49">
                  <c:v>171.01782920557901</c:v>
                </c:pt>
                <c:pt idx="50">
                  <c:v>171.542705762248</c:v>
                </c:pt>
                <c:pt idx="51">
                  <c:v>171.56784557170701</c:v>
                </c:pt>
                <c:pt idx="52">
                  <c:v>171.753997315286</c:v>
                </c:pt>
                <c:pt idx="53">
                  <c:v>172.16233557662201</c:v>
                </c:pt>
                <c:pt idx="54">
                  <c:v>173.110299392082</c:v>
                </c:pt>
                <c:pt idx="55">
                  <c:v>173.64332490656901</c:v>
                </c:pt>
                <c:pt idx="56">
                  <c:v>174.46165467659</c:v>
                </c:pt>
                <c:pt idx="57">
                  <c:v>175.20228231182901</c:v>
                </c:pt>
                <c:pt idx="58">
                  <c:v>175.19818501965801</c:v>
                </c:pt>
                <c:pt idx="59">
                  <c:v>175.217419805665</c:v>
                </c:pt>
                <c:pt idx="60">
                  <c:v>175.52661780095099</c:v>
                </c:pt>
                <c:pt idx="61">
                  <c:v>175.96322329222801</c:v>
                </c:pt>
                <c:pt idx="62">
                  <c:v>176.37974939516801</c:v>
                </c:pt>
                <c:pt idx="63">
                  <c:v>176.505970351369</c:v>
                </c:pt>
                <c:pt idx="64">
                  <c:v>176.62909141618201</c:v>
                </c:pt>
                <c:pt idx="65">
                  <c:v>176.90988704549301</c:v>
                </c:pt>
                <c:pt idx="66">
                  <c:v>177.77057801375801</c:v>
                </c:pt>
                <c:pt idx="67">
                  <c:v>178.84067093511001</c:v>
                </c:pt>
                <c:pt idx="68">
                  <c:v>179.83220676204101</c:v>
                </c:pt>
                <c:pt idx="69">
                  <c:v>181.69539684048601</c:v>
                </c:pt>
                <c:pt idx="70">
                  <c:v>180.89085737001901</c:v>
                </c:pt>
                <c:pt idx="71">
                  <c:v>180.75977165367399</c:v>
                </c:pt>
                <c:pt idx="72">
                  <c:v>180.66050582060899</c:v>
                </c:pt>
                <c:pt idx="73">
                  <c:v>180.815467004227</c:v>
                </c:pt>
                <c:pt idx="74">
                  <c:v>180.98059668578901</c:v>
                </c:pt>
                <c:pt idx="75">
                  <c:v>181.096501590602</c:v>
                </c:pt>
                <c:pt idx="76">
                  <c:v>181.14080177232299</c:v>
                </c:pt>
                <c:pt idx="77">
                  <c:v>181.45157803258101</c:v>
                </c:pt>
                <c:pt idx="78">
                  <c:v>182.482959376374</c:v>
                </c:pt>
                <c:pt idx="79">
                  <c:v>184.60626585751399</c:v>
                </c:pt>
                <c:pt idx="80">
                  <c:v>186.17903141803001</c:v>
                </c:pt>
                <c:pt idx="81">
                  <c:v>188.01160267764701</c:v>
                </c:pt>
                <c:pt idx="82">
                  <c:v>190.662948241789</c:v>
                </c:pt>
                <c:pt idx="83">
                  <c:v>191.45947507478499</c:v>
                </c:pt>
                <c:pt idx="84">
                  <c:v>192.02322189406399</c:v>
                </c:pt>
                <c:pt idx="85">
                  <c:v>192.83015804940001</c:v>
                </c:pt>
                <c:pt idx="86">
                  <c:v>193.409537982567</c:v>
                </c:pt>
                <c:pt idx="87">
                  <c:v>193.510220740118</c:v>
                </c:pt>
                <c:pt idx="88">
                  <c:v>193.666246884267</c:v>
                </c:pt>
                <c:pt idx="89">
                  <c:v>193.99731275532599</c:v>
                </c:pt>
                <c:pt idx="90">
                  <c:v>195.12681118820399</c:v>
                </c:pt>
                <c:pt idx="91">
                  <c:v>195.678600762928</c:v>
                </c:pt>
                <c:pt idx="92">
                  <c:v>196.79172344881101</c:v>
                </c:pt>
                <c:pt idx="93">
                  <c:v>197.28687284218401</c:v>
                </c:pt>
                <c:pt idx="94">
                  <c:v>197.52274615157901</c:v>
                </c:pt>
                <c:pt idx="95">
                  <c:v>197.93671712734201</c:v>
                </c:pt>
                <c:pt idx="96">
                  <c:v>198.19765324471601</c:v>
                </c:pt>
                <c:pt idx="97">
                  <c:v>198.51825520026799</c:v>
                </c:pt>
                <c:pt idx="98">
                  <c:v>198.908536849603</c:v>
                </c:pt>
                <c:pt idx="99">
                  <c:v>199.194470983522</c:v>
                </c:pt>
                <c:pt idx="100">
                  <c:v>199.82068312617099</c:v>
                </c:pt>
                <c:pt idx="101">
                  <c:v>200.80849901513</c:v>
                </c:pt>
                <c:pt idx="102">
                  <c:v>201.706359909458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E2-4D51-AB1D-2186678FD1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9823136"/>
        <c:axId val="1617292464"/>
      </c:lineChart>
      <c:catAx>
        <c:axId val="157982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7292464"/>
        <c:crosses val="autoZero"/>
        <c:auto val="1"/>
        <c:lblAlgn val="ctr"/>
        <c:lblOffset val="100"/>
        <c:noMultiLvlLbl val="0"/>
      </c:catAx>
      <c:valAx>
        <c:axId val="1617292464"/>
        <c:scaling>
          <c:orientation val="minMax"/>
          <c:min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982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800" b="0" i="0" u="none" strike="noStrike" baseline="0">
                <a:solidFill>
                  <a:srgbClr val="666666"/>
                </a:solidFill>
                <a:latin typeface="Calibri"/>
                <a:cs typeface="Calibri"/>
              </a:rPr>
              <a:t>Caribbean: Average Room Occupancy</a:t>
            </a:r>
          </a:p>
          <a:p>
            <a:pPr>
              <a:defRPr sz="2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800" b="0" i="0" u="none" strike="noStrike" baseline="0">
                <a:solidFill>
                  <a:srgbClr val="666666"/>
                </a:solidFill>
                <a:latin typeface="Calibri"/>
                <a:cs typeface="Calibri"/>
              </a:rPr>
              <a:t>12 month rolling average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opy!$D$6</c:f>
              <c:strCache>
                <c:ptCount val="1"/>
                <c:pt idx="0">
                  <c:v>ADR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opy!$C$7:$C$91</c:f>
              <c:strCache>
                <c:ptCount val="85"/>
                <c:pt idx="0">
                  <c:v>2000</c:v>
                </c:pt>
                <c:pt idx="12">
                  <c:v>2001</c:v>
                </c:pt>
                <c:pt idx="24">
                  <c:v>2002</c:v>
                </c:pt>
                <c:pt idx="36">
                  <c:v>2003</c:v>
                </c:pt>
                <c:pt idx="48">
                  <c:v>2004</c:v>
                </c:pt>
                <c:pt idx="60">
                  <c:v>2005</c:v>
                </c:pt>
                <c:pt idx="72">
                  <c:v>2006</c:v>
                </c:pt>
                <c:pt idx="84">
                  <c:v>2007</c:v>
                </c:pt>
              </c:strCache>
            </c:strRef>
          </c:cat>
          <c:val>
            <c:numRef>
              <c:f>opy!$D$7:$D$91</c:f>
              <c:numCache>
                <c:formatCode>0.0</c:formatCode>
                <c:ptCount val="85"/>
                <c:pt idx="0">
                  <c:v>66.345426325990076</c:v>
                </c:pt>
                <c:pt idx="1">
                  <c:v>66.113479130487278</c:v>
                </c:pt>
                <c:pt idx="2">
                  <c:v>65.68386974148838</c:v>
                </c:pt>
                <c:pt idx="3">
                  <c:v>65.348361451727598</c:v>
                </c:pt>
                <c:pt idx="4">
                  <c:v>65.079120962713034</c:v>
                </c:pt>
                <c:pt idx="5">
                  <c:v>64.776861669392375</c:v>
                </c:pt>
                <c:pt idx="6">
                  <c:v>64.502658825269791</c:v>
                </c:pt>
                <c:pt idx="7">
                  <c:v>64.270377742241138</c:v>
                </c:pt>
                <c:pt idx="8">
                  <c:v>64.110969817716338</c:v>
                </c:pt>
                <c:pt idx="9">
                  <c:v>63.374767630574219</c:v>
                </c:pt>
                <c:pt idx="10">
                  <c:v>62.655538439234327</c:v>
                </c:pt>
                <c:pt idx="11">
                  <c:v>61.764012345794903</c:v>
                </c:pt>
                <c:pt idx="12">
                  <c:v>61.177778826873812</c:v>
                </c:pt>
                <c:pt idx="13">
                  <c:v>60.718230720474232</c:v>
                </c:pt>
                <c:pt idx="14">
                  <c:v>60.405435856153339</c:v>
                </c:pt>
                <c:pt idx="15">
                  <c:v>60.11172957447932</c:v>
                </c:pt>
                <c:pt idx="16">
                  <c:v>59.924201001360139</c:v>
                </c:pt>
                <c:pt idx="17">
                  <c:v>59.658691163976762</c:v>
                </c:pt>
                <c:pt idx="18">
                  <c:v>59.666811813042813</c:v>
                </c:pt>
                <c:pt idx="19">
                  <c:v>59.865405766659791</c:v>
                </c:pt>
                <c:pt idx="20">
                  <c:v>60.114708646287433</c:v>
                </c:pt>
                <c:pt idx="21">
                  <c:v>60.655658354503039</c:v>
                </c:pt>
                <c:pt idx="22">
                  <c:v>61.259853286731932</c:v>
                </c:pt>
                <c:pt idx="23">
                  <c:v>61.81935854452616</c:v>
                </c:pt>
                <c:pt idx="24">
                  <c:v>62.279933067787319</c:v>
                </c:pt>
                <c:pt idx="25">
                  <c:v>62.928145405096096</c:v>
                </c:pt>
                <c:pt idx="26">
                  <c:v>63.544552324278307</c:v>
                </c:pt>
                <c:pt idx="27">
                  <c:v>63.871969864457469</c:v>
                </c:pt>
                <c:pt idx="28">
                  <c:v>63.921111996094027</c:v>
                </c:pt>
                <c:pt idx="29">
                  <c:v>63.891917265568452</c:v>
                </c:pt>
                <c:pt idx="30">
                  <c:v>63.877840072401114</c:v>
                </c:pt>
                <c:pt idx="31">
                  <c:v>64.154264531482781</c:v>
                </c:pt>
                <c:pt idx="32">
                  <c:v>64.65112559129723</c:v>
                </c:pt>
                <c:pt idx="33">
                  <c:v>64.373682886355354</c:v>
                </c:pt>
                <c:pt idx="34">
                  <c:v>64.458936656682383</c:v>
                </c:pt>
                <c:pt idx="35">
                  <c:v>64.86900637159782</c:v>
                </c:pt>
                <c:pt idx="36">
                  <c:v>65.472503816847649</c:v>
                </c:pt>
                <c:pt idx="37">
                  <c:v>66.000712309588906</c:v>
                </c:pt>
                <c:pt idx="38">
                  <c:v>66.554937648751874</c:v>
                </c:pt>
                <c:pt idx="39">
                  <c:v>67.095599590474933</c:v>
                </c:pt>
                <c:pt idx="40">
                  <c:v>67.701795858457885</c:v>
                </c:pt>
                <c:pt idx="41">
                  <c:v>68.113544072914095</c:v>
                </c:pt>
                <c:pt idx="42">
                  <c:v>68.521862273891841</c:v>
                </c:pt>
                <c:pt idx="43">
                  <c:v>68.908776490726709</c:v>
                </c:pt>
                <c:pt idx="44">
                  <c:v>68.917638469293209</c:v>
                </c:pt>
                <c:pt idx="45">
                  <c:v>68.998729718735277</c:v>
                </c:pt>
                <c:pt idx="46">
                  <c:v>69.414631507400912</c:v>
                </c:pt>
                <c:pt idx="47">
                  <c:v>69.532805685573621</c:v>
                </c:pt>
                <c:pt idx="48">
                  <c:v>69.476764888115085</c:v>
                </c:pt>
                <c:pt idx="49">
                  <c:v>69.462740069187191</c:v>
                </c:pt>
                <c:pt idx="50">
                  <c:v>69.452073464619659</c:v>
                </c:pt>
                <c:pt idx="51">
                  <c:v>69.565006138561685</c:v>
                </c:pt>
                <c:pt idx="52">
                  <c:v>69.424499054863205</c:v>
                </c:pt>
                <c:pt idx="53">
                  <c:v>69.539401282603123</c:v>
                </c:pt>
                <c:pt idx="54">
                  <c:v>69.854787128193848</c:v>
                </c:pt>
                <c:pt idx="55">
                  <c:v>69.947977458503189</c:v>
                </c:pt>
                <c:pt idx="56">
                  <c:v>69.7377508216168</c:v>
                </c:pt>
                <c:pt idx="57">
                  <c:v>69.989531197056991</c:v>
                </c:pt>
                <c:pt idx="58">
                  <c:v>69.762587182425719</c:v>
                </c:pt>
                <c:pt idx="59">
                  <c:v>69.834822793647433</c:v>
                </c:pt>
                <c:pt idx="60">
                  <c:v>69.768184429763792</c:v>
                </c:pt>
                <c:pt idx="61">
                  <c:v>69.823041261260769</c:v>
                </c:pt>
                <c:pt idx="62">
                  <c:v>69.996793601795943</c:v>
                </c:pt>
                <c:pt idx="63">
                  <c:v>70.112738202027103</c:v>
                </c:pt>
                <c:pt idx="64">
                  <c:v>70.269100983456369</c:v>
                </c:pt>
                <c:pt idx="65">
                  <c:v>70.47473025577959</c:v>
                </c:pt>
                <c:pt idx="66">
                  <c:v>70.398793275629245</c:v>
                </c:pt>
                <c:pt idx="67">
                  <c:v>69.94606455421264</c:v>
                </c:pt>
                <c:pt idx="68">
                  <c:v>69.550266012308668</c:v>
                </c:pt>
                <c:pt idx="69">
                  <c:v>69.412764250283544</c:v>
                </c:pt>
                <c:pt idx="70">
                  <c:v>69.140718534770727</c:v>
                </c:pt>
                <c:pt idx="71">
                  <c:v>68.876906555891992</c:v>
                </c:pt>
                <c:pt idx="72">
                  <c:v>68.74308977645768</c:v>
                </c:pt>
                <c:pt idx="73">
                  <c:v>68.579933833415609</c:v>
                </c:pt>
                <c:pt idx="74">
                  <c:v>68.121418271740197</c:v>
                </c:pt>
                <c:pt idx="75">
                  <c:v>67.658168724364387</c:v>
                </c:pt>
                <c:pt idx="76">
                  <c:v>67.338702046844062</c:v>
                </c:pt>
                <c:pt idx="77">
                  <c:v>66.899034871610482</c:v>
                </c:pt>
                <c:pt idx="78">
                  <c:v>66.431786419217218</c:v>
                </c:pt>
                <c:pt idx="79">
                  <c:v>66.326535407698643</c:v>
                </c:pt>
                <c:pt idx="80">
                  <c:v>66.543145874606878</c:v>
                </c:pt>
                <c:pt idx="81">
                  <c:v>66.722838089166558</c:v>
                </c:pt>
                <c:pt idx="82">
                  <c:v>66.889721153538957</c:v>
                </c:pt>
                <c:pt idx="83">
                  <c:v>66.754179701370063</c:v>
                </c:pt>
                <c:pt idx="84">
                  <c:v>66.661666874994779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77-483F-BDAF-139D8D8F86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66015632"/>
        <c:axId val="1"/>
      </c:lineChart>
      <c:catAx>
        <c:axId val="176601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666666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5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666666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660156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3600" b="0" i="0" u="none" strike="noStrike" baseline="0" dirty="0">
                <a:solidFill>
                  <a:srgbClr val="666666"/>
                </a:solidFill>
                <a:latin typeface="Calibri"/>
                <a:cs typeface="Calibri"/>
              </a:rPr>
              <a:t>Caribbean</a:t>
            </a:r>
            <a:r>
              <a:rPr lang="en-US" sz="2800" b="0" i="0" u="none" strike="noStrike" baseline="0" dirty="0">
                <a:solidFill>
                  <a:srgbClr val="666666"/>
                </a:solidFill>
                <a:latin typeface="Calibri"/>
                <a:cs typeface="Calibri"/>
              </a:rPr>
              <a:t>: </a:t>
            </a:r>
            <a:r>
              <a:rPr lang="en-US" sz="3600" b="0" i="0" u="none" strike="noStrike" baseline="0" dirty="0">
                <a:solidFill>
                  <a:srgbClr val="666666"/>
                </a:solidFill>
                <a:latin typeface="Calibri"/>
                <a:cs typeface="Calibri"/>
              </a:rPr>
              <a:t>ADR</a:t>
            </a:r>
            <a:endParaRPr lang="en-US" sz="2800" b="0" i="0" u="none" strike="noStrike" baseline="0" dirty="0">
              <a:solidFill>
                <a:srgbClr val="666666"/>
              </a:solidFill>
              <a:latin typeface="Calibri"/>
              <a:cs typeface="Calibri"/>
            </a:endParaRPr>
          </a:p>
          <a:p>
            <a:pPr>
              <a:defRPr sz="2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000" b="0" i="0" u="none" strike="noStrike" baseline="0" dirty="0">
                <a:solidFill>
                  <a:srgbClr val="666666"/>
                </a:solidFill>
                <a:latin typeface="Calibri"/>
                <a:cs typeface="Calibri"/>
              </a:rPr>
              <a:t>Rolling 12 month average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999233649968238E-2"/>
          <c:y val="0.14880913261826523"/>
          <c:w val="0.87859307367301409"/>
          <c:h val="0.78586257672515347"/>
        </c:manualLayout>
      </c:layout>
      <c:lineChart>
        <c:grouping val="standard"/>
        <c:varyColors val="0"/>
        <c:ser>
          <c:idx val="0"/>
          <c:order val="0"/>
          <c:tx>
            <c:strRef>
              <c:f>ADR!$D$6</c:f>
              <c:strCache>
                <c:ptCount val="1"/>
                <c:pt idx="0">
                  <c:v>ADR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ADR!$C$7:$C$91</c:f>
              <c:strCache>
                <c:ptCount val="85"/>
                <c:pt idx="0">
                  <c:v>2000</c:v>
                </c:pt>
                <c:pt idx="12">
                  <c:v>2001</c:v>
                </c:pt>
                <c:pt idx="24">
                  <c:v>2002</c:v>
                </c:pt>
                <c:pt idx="36">
                  <c:v>2003</c:v>
                </c:pt>
                <c:pt idx="48">
                  <c:v>2004</c:v>
                </c:pt>
                <c:pt idx="60">
                  <c:v>2005</c:v>
                </c:pt>
                <c:pt idx="72">
                  <c:v>2006</c:v>
                </c:pt>
                <c:pt idx="84">
                  <c:v>2007</c:v>
                </c:pt>
              </c:strCache>
            </c:strRef>
          </c:cat>
          <c:val>
            <c:numRef>
              <c:f>ADR!$D$7:$D$91</c:f>
              <c:numCache>
                <c:formatCode>_("$"* #,##0.00_);_("$"* \(#,##0.00\);_("$"* "-"??_);_(@_)</c:formatCode>
                <c:ptCount val="85"/>
                <c:pt idx="0">
                  <c:v>147.5098463193963</c:v>
                </c:pt>
                <c:pt idx="1">
                  <c:v>149.39871732183357</c:v>
                </c:pt>
                <c:pt idx="2">
                  <c:v>151.57311301016134</c:v>
                </c:pt>
                <c:pt idx="3">
                  <c:v>153.12034259037418</c:v>
                </c:pt>
                <c:pt idx="4">
                  <c:v>154.27810797823835</c:v>
                </c:pt>
                <c:pt idx="5">
                  <c:v>154.83680614381186</c:v>
                </c:pt>
                <c:pt idx="6">
                  <c:v>155.17787482665094</c:v>
                </c:pt>
                <c:pt idx="7">
                  <c:v>155.51863374280842</c:v>
                </c:pt>
                <c:pt idx="8">
                  <c:v>156.13886667916725</c:v>
                </c:pt>
                <c:pt idx="9">
                  <c:v>155.66703363816856</c:v>
                </c:pt>
                <c:pt idx="10">
                  <c:v>155.82710888828038</c:v>
                </c:pt>
                <c:pt idx="11">
                  <c:v>155.76411110801925</c:v>
                </c:pt>
                <c:pt idx="12">
                  <c:v>156.08330414188532</c:v>
                </c:pt>
                <c:pt idx="13">
                  <c:v>155.51079617924225</c:v>
                </c:pt>
                <c:pt idx="14">
                  <c:v>154.79933304578799</c:v>
                </c:pt>
                <c:pt idx="15">
                  <c:v>154.74949876444393</c:v>
                </c:pt>
                <c:pt idx="16">
                  <c:v>153.74125673016383</c:v>
                </c:pt>
                <c:pt idx="17">
                  <c:v>153.42612320504699</c:v>
                </c:pt>
                <c:pt idx="18">
                  <c:v>153.53757220765388</c:v>
                </c:pt>
                <c:pt idx="19">
                  <c:v>153.62108085373424</c:v>
                </c:pt>
                <c:pt idx="20">
                  <c:v>153.59381485178639</c:v>
                </c:pt>
                <c:pt idx="21">
                  <c:v>153.91244755904822</c:v>
                </c:pt>
                <c:pt idx="22">
                  <c:v>154.29429977480166</c:v>
                </c:pt>
                <c:pt idx="23">
                  <c:v>155.03523430692385</c:v>
                </c:pt>
                <c:pt idx="24">
                  <c:v>156.11061600767357</c:v>
                </c:pt>
                <c:pt idx="25">
                  <c:v>155.21123054167444</c:v>
                </c:pt>
                <c:pt idx="26">
                  <c:v>154.19207119183659</c:v>
                </c:pt>
                <c:pt idx="27">
                  <c:v>153.25099563667615</c:v>
                </c:pt>
                <c:pt idx="28">
                  <c:v>153.28950196675908</c:v>
                </c:pt>
                <c:pt idx="29">
                  <c:v>152.95818196002242</c:v>
                </c:pt>
                <c:pt idx="30">
                  <c:v>152.65223700757758</c:v>
                </c:pt>
                <c:pt idx="31">
                  <c:v>152.31554188333857</c:v>
                </c:pt>
                <c:pt idx="32">
                  <c:v>151.93136614258694</c:v>
                </c:pt>
                <c:pt idx="33">
                  <c:v>151.18296662421375</c:v>
                </c:pt>
                <c:pt idx="34">
                  <c:v>150.39028903987273</c:v>
                </c:pt>
                <c:pt idx="35">
                  <c:v>150.14885428933931</c:v>
                </c:pt>
                <c:pt idx="36">
                  <c:v>150.36566218528151</c:v>
                </c:pt>
                <c:pt idx="37">
                  <c:v>150.51046277832276</c:v>
                </c:pt>
                <c:pt idx="38">
                  <c:v>150.81273362623301</c:v>
                </c:pt>
                <c:pt idx="39">
                  <c:v>151.05409386522075</c:v>
                </c:pt>
                <c:pt idx="40">
                  <c:v>151.40309000887098</c:v>
                </c:pt>
                <c:pt idx="41">
                  <c:v>151.96132454823348</c:v>
                </c:pt>
                <c:pt idx="42">
                  <c:v>152.48772952103715</c:v>
                </c:pt>
                <c:pt idx="43">
                  <c:v>153.14874126842682</c:v>
                </c:pt>
                <c:pt idx="44">
                  <c:v>154.02297761980907</c:v>
                </c:pt>
                <c:pt idx="45">
                  <c:v>155.34056005218409</c:v>
                </c:pt>
                <c:pt idx="46">
                  <c:v>156.53184438634392</c:v>
                </c:pt>
                <c:pt idx="47">
                  <c:v>157.4110931246835</c:v>
                </c:pt>
                <c:pt idx="48">
                  <c:v>157.58440158616509</c:v>
                </c:pt>
                <c:pt idx="49">
                  <c:v>159.04941000662868</c:v>
                </c:pt>
                <c:pt idx="50">
                  <c:v>160.56110950651225</c:v>
                </c:pt>
                <c:pt idx="51">
                  <c:v>162.38301574313732</c:v>
                </c:pt>
                <c:pt idx="52">
                  <c:v>164.02737034765582</c:v>
                </c:pt>
                <c:pt idx="53">
                  <c:v>165.09560363163942</c:v>
                </c:pt>
                <c:pt idx="54">
                  <c:v>166.46860817790198</c:v>
                </c:pt>
                <c:pt idx="55">
                  <c:v>167.682873273296</c:v>
                </c:pt>
                <c:pt idx="56">
                  <c:v>168.27730357294408</c:v>
                </c:pt>
                <c:pt idx="57">
                  <c:v>168.49669361798291</c:v>
                </c:pt>
                <c:pt idx="58">
                  <c:v>168.81432685591582</c:v>
                </c:pt>
                <c:pt idx="59">
                  <c:v>169.58390527859822</c:v>
                </c:pt>
                <c:pt idx="60">
                  <c:v>170.51424840749817</c:v>
                </c:pt>
                <c:pt idx="61">
                  <c:v>171.3853803516819</c:v>
                </c:pt>
                <c:pt idx="62">
                  <c:v>172.44439111048959</c:v>
                </c:pt>
                <c:pt idx="63">
                  <c:v>173.47887453693923</c:v>
                </c:pt>
                <c:pt idx="64">
                  <c:v>174.51265125031043</c:v>
                </c:pt>
                <c:pt idx="65">
                  <c:v>175.61370408675398</c:v>
                </c:pt>
                <c:pt idx="66">
                  <c:v>176.16127821178176</c:v>
                </c:pt>
                <c:pt idx="67">
                  <c:v>177.05180354097232</c:v>
                </c:pt>
                <c:pt idx="68">
                  <c:v>177.99746581767326</c:v>
                </c:pt>
                <c:pt idx="69">
                  <c:v>178.71422987830491</c:v>
                </c:pt>
                <c:pt idx="70">
                  <c:v>179.72320004994756</c:v>
                </c:pt>
                <c:pt idx="71">
                  <c:v>180.31549256606081</c:v>
                </c:pt>
                <c:pt idx="72">
                  <c:v>181.60286835306761</c:v>
                </c:pt>
                <c:pt idx="73">
                  <c:v>182.4483408064682</c:v>
                </c:pt>
                <c:pt idx="74">
                  <c:v>183.87282732467125</c:v>
                </c:pt>
                <c:pt idx="75">
                  <c:v>185.24259339148048</c:v>
                </c:pt>
                <c:pt idx="76">
                  <c:v>187.14239304615231</c:v>
                </c:pt>
                <c:pt idx="77">
                  <c:v>188.35117313559837</c:v>
                </c:pt>
                <c:pt idx="78">
                  <c:v>190.23628501113987</c:v>
                </c:pt>
                <c:pt idx="79">
                  <c:v>191.73945011730805</c:v>
                </c:pt>
                <c:pt idx="80">
                  <c:v>193.33825130919948</c:v>
                </c:pt>
                <c:pt idx="81">
                  <c:v>194.1014569114175</c:v>
                </c:pt>
                <c:pt idx="82">
                  <c:v>195.1223252778444</c:v>
                </c:pt>
                <c:pt idx="83">
                  <c:v>196.96494210800424</c:v>
                </c:pt>
                <c:pt idx="84">
                  <c:v>199.06202787479356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DE-48C3-A28E-2741078281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66014432"/>
        <c:axId val="1"/>
      </c:lineChart>
      <c:catAx>
        <c:axId val="176601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666666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200"/>
          <c:min val="1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666666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66014432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3200" b="0" i="0" u="none" strike="noStrike" baseline="0" dirty="0">
                <a:solidFill>
                  <a:srgbClr val="666666"/>
                </a:solidFill>
                <a:latin typeface="Calibri"/>
                <a:cs typeface="Calibri"/>
              </a:rPr>
              <a:t>Caribbean: RevPar </a:t>
            </a:r>
          </a:p>
          <a:p>
            <a:pPr>
              <a:defRPr sz="3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400" b="0" i="0" u="none" strike="noStrike" baseline="0" dirty="0">
                <a:solidFill>
                  <a:srgbClr val="666666"/>
                </a:solidFill>
                <a:latin typeface="Calibri"/>
                <a:cs typeface="Calibri"/>
              </a:rPr>
              <a:t>Rolling 12 month average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RevPar!$D$6</c:f>
              <c:strCache>
                <c:ptCount val="1"/>
                <c:pt idx="0">
                  <c:v>ADR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RevPar!$C$7:$C$91</c:f>
              <c:strCache>
                <c:ptCount val="85"/>
                <c:pt idx="0">
                  <c:v>2000</c:v>
                </c:pt>
                <c:pt idx="12">
                  <c:v>2001</c:v>
                </c:pt>
                <c:pt idx="24">
                  <c:v>2002</c:v>
                </c:pt>
                <c:pt idx="36">
                  <c:v>2003</c:v>
                </c:pt>
                <c:pt idx="48">
                  <c:v>2004</c:v>
                </c:pt>
                <c:pt idx="60">
                  <c:v>2005</c:v>
                </c:pt>
                <c:pt idx="72">
                  <c:v>2006</c:v>
                </c:pt>
                <c:pt idx="84">
                  <c:v>2007</c:v>
                </c:pt>
              </c:strCache>
            </c:strRef>
          </c:cat>
          <c:val>
            <c:numRef>
              <c:f>RevPar!$D$7:$D$91</c:f>
              <c:numCache>
                <c:formatCode>_("$"* #,##0.00_);_("$"* \(#,##0.00\);_("$"* "-"??_);_(@_)</c:formatCode>
                <c:ptCount val="85"/>
                <c:pt idx="0">
                  <c:v>98.883563925013661</c:v>
                </c:pt>
                <c:pt idx="1">
                  <c:v>99.685232367800651</c:v>
                </c:pt>
                <c:pt idx="2">
                  <c:v>100.43432219094989</c:v>
                </c:pt>
                <c:pt idx="3">
                  <c:v>100.9856456072427</c:v>
                </c:pt>
                <c:pt idx="4">
                  <c:v>101.37438269024797</c:v>
                </c:pt>
                <c:pt idx="5">
                  <c:v>101.29730419563727</c:v>
                </c:pt>
                <c:pt idx="6">
                  <c:v>101.14648754900907</c:v>
                </c:pt>
                <c:pt idx="7">
                  <c:v>101.06958127567673</c:v>
                </c:pt>
                <c:pt idx="8">
                  <c:v>101.2709536917112</c:v>
                </c:pt>
                <c:pt idx="9">
                  <c:v>100.18229724780599</c:v>
                </c:pt>
                <c:pt idx="10">
                  <c:v>99.368740574492634</c:v>
                </c:pt>
                <c:pt idx="11">
                  <c:v>98.211338774267418</c:v>
                </c:pt>
                <c:pt idx="12">
                  <c:v>97.349515658249743</c:v>
                </c:pt>
                <c:pt idx="13">
                  <c:v>96.146920215847501</c:v>
                </c:pt>
                <c:pt idx="14">
                  <c:v>95.029563047659337</c:v>
                </c:pt>
                <c:pt idx="15">
                  <c:v>94.422457698855851</c:v>
                </c:pt>
                <c:pt idx="16">
                  <c:v>93.380802058836323</c:v>
                </c:pt>
                <c:pt idx="17">
                  <c:v>92.787833250828456</c:v>
                </c:pt>
                <c:pt idx="18">
                  <c:v>92.871390364613035</c:v>
                </c:pt>
                <c:pt idx="19">
                  <c:v>93.196752666343073</c:v>
                </c:pt>
                <c:pt idx="20">
                  <c:v>93.507584604737545</c:v>
                </c:pt>
                <c:pt idx="21">
                  <c:v>94.285581975500932</c:v>
                </c:pt>
                <c:pt idx="22">
                  <c:v>95.245484959010767</c:v>
                </c:pt>
                <c:pt idx="23">
                  <c:v>96.397027680383133</c:v>
                </c:pt>
                <c:pt idx="24">
                  <c:v>97.845228422626974</c:v>
                </c:pt>
                <c:pt idx="25">
                  <c:v>98.445827663171784</c:v>
                </c:pt>
                <c:pt idx="26">
                  <c:v>98.914063495254538</c:v>
                </c:pt>
                <c:pt idx="27">
                  <c:v>98.851108593729464</c:v>
                </c:pt>
                <c:pt idx="28">
                  <c:v>98.960616555797216</c:v>
                </c:pt>
                <c:pt idx="29">
                  <c:v>98.716630001756684</c:v>
                </c:pt>
                <c:pt idx="30">
                  <c:v>98.499047990541627</c:v>
                </c:pt>
                <c:pt idx="31">
                  <c:v>98.6312590310053</c:v>
                </c:pt>
                <c:pt idx="32">
                  <c:v>99.003619054596015</c:v>
                </c:pt>
                <c:pt idx="33">
                  <c:v>98.331095752491663</c:v>
                </c:pt>
                <c:pt idx="34">
                  <c:v>98.01209001926712</c:v>
                </c:pt>
                <c:pt idx="35">
                  <c:v>98.403350687165769</c:v>
                </c:pt>
                <c:pt idx="36">
                  <c:v>99.704663053602857</c:v>
                </c:pt>
                <c:pt idx="37">
                  <c:v>100.71904585314427</c:v>
                </c:pt>
                <c:pt idx="38">
                  <c:v>101.9906598223165</c:v>
                </c:pt>
                <c:pt idx="39">
                  <c:v>103.1743000306675</c:v>
                </c:pt>
                <c:pt idx="40">
                  <c:v>104.46452861156244</c:v>
                </c:pt>
                <c:pt idx="41">
                  <c:v>105.42021313995885</c:v>
                </c:pt>
                <c:pt idx="42">
                  <c:v>106.34664042617516</c:v>
                </c:pt>
                <c:pt idx="43">
                  <c:v>107.36494824438101</c:v>
                </c:pt>
                <c:pt idx="44">
                  <c:v>108.01926862218875</c:v>
                </c:pt>
                <c:pt idx="45">
                  <c:v>108.72542219976096</c:v>
                </c:pt>
                <c:pt idx="46">
                  <c:v>109.93111100000102</c:v>
                </c:pt>
                <c:pt idx="47">
                  <c:v>110.67689670259598</c:v>
                </c:pt>
                <c:pt idx="48">
                  <c:v>110.67936939645398</c:v>
                </c:pt>
                <c:pt idx="49">
                  <c:v>111.70144790647315</c:v>
                </c:pt>
                <c:pt idx="50">
                  <c:v>112.89419715146956</c:v>
                </c:pt>
                <c:pt idx="51">
                  <c:v>114.59960809337872</c:v>
                </c:pt>
                <c:pt idx="52">
                  <c:v>115.60835896981132</c:v>
                </c:pt>
                <c:pt idx="53">
                  <c:v>116.49621412328706</c:v>
                </c:pt>
                <c:pt idx="54">
                  <c:v>117.95565615070262</c:v>
                </c:pt>
                <c:pt idx="55">
                  <c:v>119.03326368047946</c:v>
                </c:pt>
                <c:pt idx="56">
                  <c:v>119.16620453146611</c:v>
                </c:pt>
                <c:pt idx="57">
                  <c:v>119.59157427727366</c:v>
                </c:pt>
                <c:pt idx="58">
                  <c:v>119.4654380586219</c:v>
                </c:pt>
                <c:pt idx="59">
                  <c:v>120.09154949241811</c:v>
                </c:pt>
                <c:pt idx="60">
                  <c:v>120.55230972249886</c:v>
                </c:pt>
                <c:pt idx="61">
                  <c:v>121.28549968217771</c:v>
                </c:pt>
                <c:pt idx="62">
                  <c:v>122.5176161232057</c:v>
                </c:pt>
                <c:pt idx="63">
                  <c:v>123.62196800448294</c:v>
                </c:pt>
                <c:pt idx="64">
                  <c:v>124.7279305051256</c:v>
                </c:pt>
                <c:pt idx="65">
                  <c:v>125.82724727285076</c:v>
                </c:pt>
                <c:pt idx="66">
                  <c:v>126.10220312714637</c:v>
                </c:pt>
                <c:pt idx="67">
                  <c:v>126.05002924744012</c:v>
                </c:pt>
                <c:pt idx="68">
                  <c:v>126.1039394679626</c:v>
                </c:pt>
                <c:pt idx="69">
                  <c:v>126.27335394140481</c:v>
                </c:pt>
                <c:pt idx="70">
                  <c:v>126.43363317635743</c:v>
                </c:pt>
                <c:pt idx="71">
                  <c:v>126.41951933007242</c:v>
                </c:pt>
                <c:pt idx="72">
                  <c:v>126.93956168613143</c:v>
                </c:pt>
                <c:pt idx="73">
                  <c:v>127.20264564785158</c:v>
                </c:pt>
                <c:pt idx="74">
                  <c:v>127.28780064135367</c:v>
                </c:pt>
                <c:pt idx="75">
                  <c:v>127.33574858593575</c:v>
                </c:pt>
                <c:pt idx="76">
                  <c:v>128.09066906309133</c:v>
                </c:pt>
                <c:pt idx="77">
                  <c:v>128.09332131498951</c:v>
                </c:pt>
                <c:pt idx="78">
                  <c:v>128.57410524265035</c:v>
                </c:pt>
                <c:pt idx="79">
                  <c:v>129.47258998407628</c:v>
                </c:pt>
                <c:pt idx="80">
                  <c:v>130.91201563967195</c:v>
                </c:pt>
                <c:pt idx="81">
                  <c:v>131.54214560307707</c:v>
                </c:pt>
                <c:pt idx="82">
                  <c:v>132.35704406614119</c:v>
                </c:pt>
                <c:pt idx="83">
                  <c:v>133.30829470691262</c:v>
                </c:pt>
                <c:pt idx="84">
                  <c:v>134.37893510662826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04-40B2-A216-EE5DCEC9F7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66001632"/>
        <c:axId val="1"/>
      </c:lineChart>
      <c:catAx>
        <c:axId val="176600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666666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40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666666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660016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Aruba Total Stopovers</a:t>
            </a:r>
          </a:p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Rolling 12 month</a:t>
            </a:r>
            <a:r>
              <a:rPr lang="en-US" sz="2400" baseline="0" dirty="0"/>
              <a:t> average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'Aruba Tot'!$D$9</c:f>
              <c:strCache>
                <c:ptCount val="1"/>
                <c:pt idx="0">
                  <c:v>Stopovers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'Aruba Tot'!$C$10:$C$95</c:f>
              <c:strCache>
                <c:ptCount val="85"/>
                <c:pt idx="0">
                  <c:v>2000</c:v>
                </c:pt>
                <c:pt idx="12">
                  <c:v>2001</c:v>
                </c:pt>
                <c:pt idx="24">
                  <c:v>2002</c:v>
                </c:pt>
                <c:pt idx="36">
                  <c:v>2003</c:v>
                </c:pt>
                <c:pt idx="48">
                  <c:v>2004</c:v>
                </c:pt>
                <c:pt idx="60">
                  <c:v>2005</c:v>
                </c:pt>
                <c:pt idx="72">
                  <c:v>2006</c:v>
                </c:pt>
                <c:pt idx="84">
                  <c:v>2007</c:v>
                </c:pt>
              </c:strCache>
            </c:strRef>
          </c:cat>
          <c:val>
            <c:numRef>
              <c:f>'Aruba Tot'!$D$10:$D$95</c:f>
              <c:numCache>
                <c:formatCode>#,##0</c:formatCode>
                <c:ptCount val="86"/>
                <c:pt idx="0">
                  <c:v>60102</c:v>
                </c:pt>
                <c:pt idx="1">
                  <c:v>60415.083333333336</c:v>
                </c:pt>
                <c:pt idx="2">
                  <c:v>60557.75</c:v>
                </c:pt>
                <c:pt idx="3">
                  <c:v>60467</c:v>
                </c:pt>
                <c:pt idx="4">
                  <c:v>60500.083333333336</c:v>
                </c:pt>
                <c:pt idx="5">
                  <c:v>60737.583333333336</c:v>
                </c:pt>
                <c:pt idx="6">
                  <c:v>60774.583333333336</c:v>
                </c:pt>
                <c:pt idx="7">
                  <c:v>60270.666666666664</c:v>
                </c:pt>
                <c:pt idx="8">
                  <c:v>60095.166666666664</c:v>
                </c:pt>
                <c:pt idx="9">
                  <c:v>59064.166666666664</c:v>
                </c:pt>
                <c:pt idx="10">
                  <c:v>58333.583333333336</c:v>
                </c:pt>
                <c:pt idx="11">
                  <c:v>57927.416666666664</c:v>
                </c:pt>
                <c:pt idx="12">
                  <c:v>57618.333333333336</c:v>
                </c:pt>
                <c:pt idx="13">
                  <c:v>56945.833333333336</c:v>
                </c:pt>
                <c:pt idx="14">
                  <c:v>56371.833333333336</c:v>
                </c:pt>
                <c:pt idx="15">
                  <c:v>56356.25</c:v>
                </c:pt>
                <c:pt idx="16">
                  <c:v>55203.083333333336</c:v>
                </c:pt>
                <c:pt idx="17">
                  <c:v>54594.583333333336</c:v>
                </c:pt>
                <c:pt idx="18">
                  <c:v>54184.333333333336</c:v>
                </c:pt>
                <c:pt idx="19">
                  <c:v>53565.583333333336</c:v>
                </c:pt>
                <c:pt idx="20">
                  <c:v>53239.5</c:v>
                </c:pt>
                <c:pt idx="21">
                  <c:v>53304.666666666664</c:v>
                </c:pt>
                <c:pt idx="22">
                  <c:v>53313.5</c:v>
                </c:pt>
                <c:pt idx="23">
                  <c:v>53682.666666666664</c:v>
                </c:pt>
                <c:pt idx="24">
                  <c:v>53552.25</c:v>
                </c:pt>
                <c:pt idx="25">
                  <c:v>53378.583333333336</c:v>
                </c:pt>
                <c:pt idx="26">
                  <c:v>53320</c:v>
                </c:pt>
                <c:pt idx="27">
                  <c:v>52462.166666666664</c:v>
                </c:pt>
                <c:pt idx="28">
                  <c:v>52408.583333333336</c:v>
                </c:pt>
                <c:pt idx="29">
                  <c:v>52327</c:v>
                </c:pt>
                <c:pt idx="30">
                  <c:v>52188.666666666664</c:v>
                </c:pt>
                <c:pt idx="31">
                  <c:v>52518.833333333336</c:v>
                </c:pt>
                <c:pt idx="32">
                  <c:v>52652.583333333336</c:v>
                </c:pt>
                <c:pt idx="33">
                  <c:v>52623.583333333336</c:v>
                </c:pt>
                <c:pt idx="34">
                  <c:v>53168.666666666664</c:v>
                </c:pt>
                <c:pt idx="35">
                  <c:v>53481.5</c:v>
                </c:pt>
                <c:pt idx="36">
                  <c:v>53492.166666666664</c:v>
                </c:pt>
                <c:pt idx="37">
                  <c:v>54096.25</c:v>
                </c:pt>
                <c:pt idx="38">
                  <c:v>54897.916666666664</c:v>
                </c:pt>
                <c:pt idx="39">
                  <c:v>55304.833333333336</c:v>
                </c:pt>
                <c:pt idx="40">
                  <c:v>56257</c:v>
                </c:pt>
                <c:pt idx="41">
                  <c:v>57257.166666666664</c:v>
                </c:pt>
                <c:pt idx="42">
                  <c:v>57626.25</c:v>
                </c:pt>
                <c:pt idx="43">
                  <c:v>58436.416666666664</c:v>
                </c:pt>
                <c:pt idx="44">
                  <c:v>58685.75</c:v>
                </c:pt>
                <c:pt idx="45">
                  <c:v>59280</c:v>
                </c:pt>
                <c:pt idx="46">
                  <c:v>59918.416666666664</c:v>
                </c:pt>
                <c:pt idx="47">
                  <c:v>60125.166666666664</c:v>
                </c:pt>
                <c:pt idx="48">
                  <c:v>60679.75</c:v>
                </c:pt>
                <c:pt idx="49">
                  <c:v>61410.916666666664</c:v>
                </c:pt>
                <c:pt idx="50">
                  <c:v>61500.916666666664</c:v>
                </c:pt>
                <c:pt idx="51">
                  <c:v>62660.583333333336</c:v>
                </c:pt>
                <c:pt idx="52">
                  <c:v>62708.583333333336</c:v>
                </c:pt>
                <c:pt idx="53">
                  <c:v>62592.25</c:v>
                </c:pt>
                <c:pt idx="54">
                  <c:v>63069.25</c:v>
                </c:pt>
                <c:pt idx="55">
                  <c:v>63061.5</c:v>
                </c:pt>
                <c:pt idx="56">
                  <c:v>62615.833333333336</c:v>
                </c:pt>
                <c:pt idx="57">
                  <c:v>62235.5</c:v>
                </c:pt>
                <c:pt idx="58">
                  <c:v>61762</c:v>
                </c:pt>
                <c:pt idx="59">
                  <c:v>61353.083333333336</c:v>
                </c:pt>
                <c:pt idx="60">
                  <c:v>61032.666666666664</c:v>
                </c:pt>
                <c:pt idx="61">
                  <c:v>60161.833333333336</c:v>
                </c:pt>
                <c:pt idx="62">
                  <c:v>59584.833333333336</c:v>
                </c:pt>
                <c:pt idx="63">
                  <c:v>58488.5</c:v>
                </c:pt>
                <c:pt idx="64">
                  <c:v>58471.416666666664</c:v>
                </c:pt>
                <c:pt idx="65">
                  <c:v>58158.5</c:v>
                </c:pt>
                <c:pt idx="66">
                  <c:v>57721.666666666664</c:v>
                </c:pt>
                <c:pt idx="67">
                  <c:v>57202.083333333336</c:v>
                </c:pt>
                <c:pt idx="68">
                  <c:v>57152.916666666664</c:v>
                </c:pt>
                <c:pt idx="69">
                  <c:v>57188.166666666664</c:v>
                </c:pt>
                <c:pt idx="70">
                  <c:v>57122</c:v>
                </c:pt>
                <c:pt idx="71">
                  <c:v>57237.416666666664</c:v>
                </c:pt>
                <c:pt idx="72">
                  <c:v>57864.333333333336</c:v>
                </c:pt>
                <c:pt idx="73">
                  <c:v>58148.25</c:v>
                </c:pt>
                <c:pt idx="74">
                  <c:v>58491.666666666664</c:v>
                </c:pt>
                <c:pt idx="75">
                  <c:v>59255.083333333336</c:v>
                </c:pt>
                <c:pt idx="76">
                  <c:v>59290</c:v>
                </c:pt>
                <c:pt idx="77">
                  <c:v>59270.583333333336</c:v>
                </c:pt>
                <c:pt idx="78">
                  <c:v>59639</c:v>
                </c:pt>
                <c:pt idx="79">
                  <c:v>59941.75</c:v>
                </c:pt>
                <c:pt idx="80">
                  <c:v>60764.083333333336</c:v>
                </c:pt>
                <c:pt idx="81">
                  <c:v>61554.5</c:v>
                </c:pt>
                <c:pt idx="82">
                  <c:v>62125.916666666664</c:v>
                </c:pt>
                <c:pt idx="83">
                  <c:v>63192.833333333336</c:v>
                </c:pt>
                <c:pt idx="84">
                  <c:v>64275.333333333336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6D-4261-B7FD-8712FDAE88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5553312"/>
        <c:axId val="1"/>
      </c:lineChart>
      <c:catAx>
        <c:axId val="70555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70000"/>
          <c:min val="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5553312"/>
        <c:crosses val="autoZero"/>
        <c:crossBetween val="between"/>
        <c:majorUnit val="50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Aruba Tourism Expenditures in US$ (000s)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Expenditures!$B$3</c:f>
              <c:strCache>
                <c:ptCount val="1"/>
                <c:pt idx="0">
                  <c:v>US$ (000s)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numRef>
              <c:f>Expenditures!$A$4:$A$11</c:f>
              <c:numCache>
                <c:formatCode>General</c:formatCode>
                <c:ptCount val="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</c:numCache>
            </c:numRef>
          </c:cat>
          <c:val>
            <c:numRef>
              <c:f>Expenditures!$B$4:$B$11</c:f>
              <c:numCache>
                <c:formatCode>_("$"* #,##0.00_);_("$"* \(#,##0.00\);_("$"* "-"??_);_(@_)</c:formatCode>
                <c:ptCount val="8"/>
                <c:pt idx="0">
                  <c:v>737029.98</c:v>
                </c:pt>
                <c:pt idx="1">
                  <c:v>739253.27</c:v>
                </c:pt>
                <c:pt idx="2">
                  <c:v>654070.82999999996</c:v>
                </c:pt>
                <c:pt idx="3">
                  <c:v>647486.14</c:v>
                </c:pt>
                <c:pt idx="4">
                  <c:v>812408.67</c:v>
                </c:pt>
                <c:pt idx="5">
                  <c:v>819955.31</c:v>
                </c:pt>
                <c:pt idx="6">
                  <c:v>717172.72</c:v>
                </c:pt>
                <c:pt idx="7">
                  <c:v>735856.75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2D-480E-BF67-3AAE2C6A65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009184"/>
        <c:axId val="121385008"/>
      </c:barChart>
      <c:catAx>
        <c:axId val="2300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385008"/>
        <c:crosses val="autoZero"/>
        <c:auto val="1"/>
        <c:lblAlgn val="ctr"/>
        <c:lblOffset val="100"/>
        <c:noMultiLvlLbl val="0"/>
      </c:catAx>
      <c:valAx>
        <c:axId val="121385008"/>
        <c:scaling>
          <c:orientation val="minMax"/>
          <c:min val="5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09184"/>
        <c:crosses val="autoZero"/>
        <c:crossBetween val="between"/>
        <c:majorUnit val="10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Jamaica: Total Stopovers</a:t>
            </a:r>
          </a:p>
          <a:p>
            <a:pPr>
              <a:defRPr sz="3200"/>
            </a:pPr>
            <a:r>
              <a:rPr lang="en-US" sz="2400" dirty="0"/>
              <a:t>Rolling 12 month average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Jamaica!$D$9</c:f>
              <c:strCache>
                <c:ptCount val="1"/>
                <c:pt idx="0">
                  <c:v>Stopovers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Jamaica!$C$10:$C$94</c:f>
              <c:strCache>
                <c:ptCount val="85"/>
                <c:pt idx="0">
                  <c:v>2000</c:v>
                </c:pt>
                <c:pt idx="12">
                  <c:v>2001</c:v>
                </c:pt>
                <c:pt idx="24">
                  <c:v>2002</c:v>
                </c:pt>
                <c:pt idx="36">
                  <c:v>2003</c:v>
                </c:pt>
                <c:pt idx="48">
                  <c:v>2004</c:v>
                </c:pt>
                <c:pt idx="60">
                  <c:v>2005</c:v>
                </c:pt>
                <c:pt idx="72">
                  <c:v>2006</c:v>
                </c:pt>
                <c:pt idx="84">
                  <c:v>2007</c:v>
                </c:pt>
              </c:strCache>
            </c:strRef>
          </c:cat>
          <c:val>
            <c:numRef>
              <c:f>Jamaica!$D$10:$D$94</c:f>
              <c:numCache>
                <c:formatCode>#,##0</c:formatCode>
                <c:ptCount val="85"/>
                <c:pt idx="0">
                  <c:v>110224.16666666667</c:v>
                </c:pt>
                <c:pt idx="1">
                  <c:v>110705.5</c:v>
                </c:pt>
                <c:pt idx="2">
                  <c:v>111090.66666666667</c:v>
                </c:pt>
                <c:pt idx="3">
                  <c:v>111580.16666666667</c:v>
                </c:pt>
                <c:pt idx="4">
                  <c:v>112100.33333333333</c:v>
                </c:pt>
                <c:pt idx="5">
                  <c:v>112225.33333333333</c:v>
                </c:pt>
                <c:pt idx="6">
                  <c:v>112227.08333333333</c:v>
                </c:pt>
                <c:pt idx="7">
                  <c:v>111674.58333333333</c:v>
                </c:pt>
                <c:pt idx="8">
                  <c:v>111285.41666666667</c:v>
                </c:pt>
                <c:pt idx="9">
                  <c:v>109959.25</c:v>
                </c:pt>
                <c:pt idx="10">
                  <c:v>108442.41666666667</c:v>
                </c:pt>
                <c:pt idx="11">
                  <c:v>107238</c:v>
                </c:pt>
                <c:pt idx="12">
                  <c:v>106376.33333333333</c:v>
                </c:pt>
                <c:pt idx="13">
                  <c:v>105394.75</c:v>
                </c:pt>
                <c:pt idx="14">
                  <c:v>104283.5</c:v>
                </c:pt>
                <c:pt idx="15">
                  <c:v>103193.33333333333</c:v>
                </c:pt>
                <c:pt idx="16">
                  <c:v>101112.33333333333</c:v>
                </c:pt>
                <c:pt idx="17">
                  <c:v>100658</c:v>
                </c:pt>
                <c:pt idx="18">
                  <c:v>100124.08333333333</c:v>
                </c:pt>
                <c:pt idx="19">
                  <c:v>100669.66666666667</c:v>
                </c:pt>
                <c:pt idx="20">
                  <c:v>101088.75</c:v>
                </c:pt>
                <c:pt idx="21">
                  <c:v>102122.91666666667</c:v>
                </c:pt>
                <c:pt idx="22">
                  <c:v>102984</c:v>
                </c:pt>
                <c:pt idx="23">
                  <c:v>104093.41666666667</c:v>
                </c:pt>
                <c:pt idx="24">
                  <c:v>105530.5</c:v>
                </c:pt>
                <c:pt idx="25">
                  <c:v>106464.58333333333</c:v>
                </c:pt>
                <c:pt idx="26">
                  <c:v>107418.58333333333</c:v>
                </c:pt>
                <c:pt idx="27">
                  <c:v>107359</c:v>
                </c:pt>
                <c:pt idx="28">
                  <c:v>108299.41666666667</c:v>
                </c:pt>
                <c:pt idx="29">
                  <c:v>108525</c:v>
                </c:pt>
                <c:pt idx="30">
                  <c:v>109222.16666666667</c:v>
                </c:pt>
                <c:pt idx="31">
                  <c:v>109751.41666666667</c:v>
                </c:pt>
                <c:pt idx="32">
                  <c:v>110544.83333333333</c:v>
                </c:pt>
                <c:pt idx="33">
                  <c:v>110596.25</c:v>
                </c:pt>
                <c:pt idx="34">
                  <c:v>111138.5</c:v>
                </c:pt>
                <c:pt idx="35">
                  <c:v>111301.25</c:v>
                </c:pt>
                <c:pt idx="36">
                  <c:v>112523.75</c:v>
                </c:pt>
                <c:pt idx="37">
                  <c:v>113194.08333333333</c:v>
                </c:pt>
                <c:pt idx="38">
                  <c:v>113916.66666666667</c:v>
                </c:pt>
                <c:pt idx="39">
                  <c:v>114510.08333333333</c:v>
                </c:pt>
                <c:pt idx="40">
                  <c:v>116104</c:v>
                </c:pt>
                <c:pt idx="41">
                  <c:v>116915.5</c:v>
                </c:pt>
                <c:pt idx="42">
                  <c:v>117859</c:v>
                </c:pt>
                <c:pt idx="43">
                  <c:v>119208.33333333333</c:v>
                </c:pt>
                <c:pt idx="44">
                  <c:v>119317.25</c:v>
                </c:pt>
                <c:pt idx="45">
                  <c:v>118351</c:v>
                </c:pt>
                <c:pt idx="46">
                  <c:v>118197.91666666667</c:v>
                </c:pt>
                <c:pt idx="47">
                  <c:v>118117.58333333333</c:v>
                </c:pt>
                <c:pt idx="48">
                  <c:v>117898.83333333333</c:v>
                </c:pt>
                <c:pt idx="49">
                  <c:v>118523.33333333333</c:v>
                </c:pt>
                <c:pt idx="50">
                  <c:v>118764.41666666667</c:v>
                </c:pt>
                <c:pt idx="51">
                  <c:v>120305.83333333333</c:v>
                </c:pt>
                <c:pt idx="52">
                  <c:v>119678.91666666667</c:v>
                </c:pt>
                <c:pt idx="53">
                  <c:v>119600.75</c:v>
                </c:pt>
                <c:pt idx="54">
                  <c:v>119543.83333333333</c:v>
                </c:pt>
                <c:pt idx="55">
                  <c:v>118798.66666666667</c:v>
                </c:pt>
                <c:pt idx="56">
                  <c:v>117829.66666666667</c:v>
                </c:pt>
                <c:pt idx="57">
                  <c:v>118495.16666666667</c:v>
                </c:pt>
                <c:pt idx="58">
                  <c:v>118717.25</c:v>
                </c:pt>
                <c:pt idx="59">
                  <c:v>120771.91666666667</c:v>
                </c:pt>
                <c:pt idx="60">
                  <c:v>123221.91666666667</c:v>
                </c:pt>
                <c:pt idx="61">
                  <c:v>124376.16666666667</c:v>
                </c:pt>
                <c:pt idx="62">
                  <c:v>125660</c:v>
                </c:pt>
                <c:pt idx="63">
                  <c:v>126688</c:v>
                </c:pt>
                <c:pt idx="64">
                  <c:v>129995.83333333333</c:v>
                </c:pt>
                <c:pt idx="65">
                  <c:v>131919.25</c:v>
                </c:pt>
                <c:pt idx="66">
                  <c:v>134062.16666666666</c:v>
                </c:pt>
                <c:pt idx="67">
                  <c:v>136456</c:v>
                </c:pt>
                <c:pt idx="68">
                  <c:v>138433.75</c:v>
                </c:pt>
                <c:pt idx="69">
                  <c:v>139056.33333333334</c:v>
                </c:pt>
                <c:pt idx="70">
                  <c:v>139630</c:v>
                </c:pt>
                <c:pt idx="71">
                  <c:v>139644.66666666666</c:v>
                </c:pt>
                <c:pt idx="72">
                  <c:v>139908.75</c:v>
                </c:pt>
                <c:pt idx="73">
                  <c:v>139830.5</c:v>
                </c:pt>
                <c:pt idx="74">
                  <c:v>139373.91666666666</c:v>
                </c:pt>
                <c:pt idx="75">
                  <c:v>139132.91666666666</c:v>
                </c:pt>
                <c:pt idx="76">
                  <c:v>138073.66666666666</c:v>
                </c:pt>
                <c:pt idx="77">
                  <c:v>137918.83333333334</c:v>
                </c:pt>
                <c:pt idx="78">
                  <c:v>137754.25</c:v>
                </c:pt>
                <c:pt idx="79">
                  <c:v>139037.08333333334</c:v>
                </c:pt>
                <c:pt idx="80">
                  <c:v>138622.83333333334</c:v>
                </c:pt>
                <c:pt idx="81">
                  <c:v>139398.41666666666</c:v>
                </c:pt>
                <c:pt idx="82">
                  <c:v>140552.91666666666</c:v>
                </c:pt>
                <c:pt idx="83">
                  <c:v>140766.08333333334</c:v>
                </c:pt>
                <c:pt idx="84">
                  <c:v>141732.08333333334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B3-4F79-90B0-34765BC1BB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6362400"/>
        <c:axId val="923431984"/>
      </c:lineChart>
      <c:catAx>
        <c:axId val="92636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3431984"/>
        <c:crosses val="autoZero"/>
        <c:auto val="1"/>
        <c:lblAlgn val="ctr"/>
        <c:lblOffset val="100"/>
        <c:noMultiLvlLbl val="0"/>
      </c:catAx>
      <c:valAx>
        <c:axId val="923431984"/>
        <c:scaling>
          <c:orientation val="minMax"/>
          <c:max val="150000"/>
          <c:min val="9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6362400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Cayman Islands Total Stopovers</a:t>
            </a:r>
          </a:p>
          <a:p>
            <a:pPr>
              <a:defRPr sz="3200"/>
            </a:pPr>
            <a:r>
              <a:rPr lang="en-US" sz="2800" dirty="0"/>
              <a:t>Rolling 12 month average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'Cayman Islands'!$D$9</c:f>
              <c:strCache>
                <c:ptCount val="1"/>
                <c:pt idx="0">
                  <c:v>Stopovers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'Cayman Islands'!$C$10:$C$94</c:f>
              <c:strCache>
                <c:ptCount val="85"/>
                <c:pt idx="0">
                  <c:v>2000</c:v>
                </c:pt>
                <c:pt idx="12">
                  <c:v>2001</c:v>
                </c:pt>
                <c:pt idx="24">
                  <c:v>2002</c:v>
                </c:pt>
                <c:pt idx="36">
                  <c:v>2003</c:v>
                </c:pt>
                <c:pt idx="48">
                  <c:v>2004</c:v>
                </c:pt>
                <c:pt idx="60">
                  <c:v>2005</c:v>
                </c:pt>
                <c:pt idx="72">
                  <c:v>2006</c:v>
                </c:pt>
                <c:pt idx="84">
                  <c:v>2007</c:v>
                </c:pt>
              </c:strCache>
            </c:strRef>
          </c:cat>
          <c:val>
            <c:numRef>
              <c:f>'Cayman Islands'!$D$10:$D$94</c:f>
              <c:numCache>
                <c:formatCode>#,##0</c:formatCode>
                <c:ptCount val="85"/>
                <c:pt idx="0">
                  <c:v>29507.25</c:v>
                </c:pt>
                <c:pt idx="1">
                  <c:v>29680.083333333332</c:v>
                </c:pt>
                <c:pt idx="2">
                  <c:v>29707.583333333332</c:v>
                </c:pt>
                <c:pt idx="3">
                  <c:v>29912.5</c:v>
                </c:pt>
                <c:pt idx="4">
                  <c:v>30217.333333333332</c:v>
                </c:pt>
                <c:pt idx="5">
                  <c:v>30070.166666666668</c:v>
                </c:pt>
                <c:pt idx="6">
                  <c:v>29896.666666666668</c:v>
                </c:pt>
                <c:pt idx="7">
                  <c:v>29750.583333333332</c:v>
                </c:pt>
                <c:pt idx="8">
                  <c:v>29818.5</c:v>
                </c:pt>
                <c:pt idx="9">
                  <c:v>29476.583333333332</c:v>
                </c:pt>
                <c:pt idx="10">
                  <c:v>28994.25</c:v>
                </c:pt>
                <c:pt idx="11">
                  <c:v>28481.416666666668</c:v>
                </c:pt>
                <c:pt idx="12">
                  <c:v>27833.5</c:v>
                </c:pt>
                <c:pt idx="13">
                  <c:v>27465.416666666668</c:v>
                </c:pt>
                <c:pt idx="14">
                  <c:v>27015</c:v>
                </c:pt>
                <c:pt idx="15">
                  <c:v>26833</c:v>
                </c:pt>
                <c:pt idx="16">
                  <c:v>26099.083333333332</c:v>
                </c:pt>
                <c:pt idx="17">
                  <c:v>25782.583333333332</c:v>
                </c:pt>
                <c:pt idx="18">
                  <c:v>25535.333333333332</c:v>
                </c:pt>
                <c:pt idx="19">
                  <c:v>25250.416666666668</c:v>
                </c:pt>
                <c:pt idx="20">
                  <c:v>25100.25</c:v>
                </c:pt>
                <c:pt idx="21">
                  <c:v>25050</c:v>
                </c:pt>
                <c:pt idx="22">
                  <c:v>25070.416666666668</c:v>
                </c:pt>
                <c:pt idx="23">
                  <c:v>25139.916666666668</c:v>
                </c:pt>
                <c:pt idx="24">
                  <c:v>25225.083333333332</c:v>
                </c:pt>
                <c:pt idx="25">
                  <c:v>25239.75</c:v>
                </c:pt>
                <c:pt idx="26">
                  <c:v>25211.333333333332</c:v>
                </c:pt>
                <c:pt idx="27">
                  <c:v>24798.166666666668</c:v>
                </c:pt>
                <c:pt idx="28">
                  <c:v>24885.083333333332</c:v>
                </c:pt>
                <c:pt idx="29">
                  <c:v>24691.25</c:v>
                </c:pt>
                <c:pt idx="30">
                  <c:v>24495.583333333332</c:v>
                </c:pt>
                <c:pt idx="31">
                  <c:v>24299.75</c:v>
                </c:pt>
                <c:pt idx="32">
                  <c:v>24172</c:v>
                </c:pt>
                <c:pt idx="33">
                  <c:v>24172.083333333332</c:v>
                </c:pt>
                <c:pt idx="34">
                  <c:v>24399.916666666668</c:v>
                </c:pt>
                <c:pt idx="35">
                  <c:v>24302.083333333332</c:v>
                </c:pt>
                <c:pt idx="36">
                  <c:v>24451.166666666668</c:v>
                </c:pt>
                <c:pt idx="37">
                  <c:v>24532.083333333332</c:v>
                </c:pt>
                <c:pt idx="38">
                  <c:v>24845.416666666668</c:v>
                </c:pt>
                <c:pt idx="39">
                  <c:v>25081.416666666668</c:v>
                </c:pt>
                <c:pt idx="40">
                  <c:v>25589.666666666668</c:v>
                </c:pt>
                <c:pt idx="41">
                  <c:v>25973.166666666668</c:v>
                </c:pt>
                <c:pt idx="42">
                  <c:v>26158.666666666668</c:v>
                </c:pt>
                <c:pt idx="43">
                  <c:v>26711.083333333332</c:v>
                </c:pt>
                <c:pt idx="44">
                  <c:v>26775.5</c:v>
                </c:pt>
                <c:pt idx="45">
                  <c:v>26246</c:v>
                </c:pt>
                <c:pt idx="46">
                  <c:v>24836.666666666668</c:v>
                </c:pt>
                <c:pt idx="47">
                  <c:v>23294.25</c:v>
                </c:pt>
                <c:pt idx="48">
                  <c:v>21657.083333333332</c:v>
                </c:pt>
                <c:pt idx="49">
                  <c:v>20316.666666666668</c:v>
                </c:pt>
                <c:pt idx="50">
                  <c:v>18747.583333333332</c:v>
                </c:pt>
                <c:pt idx="51">
                  <c:v>17210.666666666668</c:v>
                </c:pt>
                <c:pt idx="52">
                  <c:v>15670.333333333334</c:v>
                </c:pt>
                <c:pt idx="53">
                  <c:v>14550.083333333334</c:v>
                </c:pt>
                <c:pt idx="54">
                  <c:v>13476.833333333334</c:v>
                </c:pt>
                <c:pt idx="55">
                  <c:v>12101.666666666666</c:v>
                </c:pt>
                <c:pt idx="56">
                  <c:v>11161.916666666666</c:v>
                </c:pt>
                <c:pt idx="57">
                  <c:v>11455.166666666666</c:v>
                </c:pt>
                <c:pt idx="58">
                  <c:v>12216.75</c:v>
                </c:pt>
                <c:pt idx="59">
                  <c:v>13113.916666666666</c:v>
                </c:pt>
                <c:pt idx="60">
                  <c:v>13980</c:v>
                </c:pt>
                <c:pt idx="61">
                  <c:v>14860.25</c:v>
                </c:pt>
                <c:pt idx="62">
                  <c:v>15844.333333333334</c:v>
                </c:pt>
                <c:pt idx="63">
                  <c:v>16901.5</c:v>
                </c:pt>
                <c:pt idx="64">
                  <c:v>17983.416666666668</c:v>
                </c:pt>
                <c:pt idx="65">
                  <c:v>18742.416666666668</c:v>
                </c:pt>
                <c:pt idx="66">
                  <c:v>19595.916666666668</c:v>
                </c:pt>
                <c:pt idx="67">
                  <c:v>20232.916666666668</c:v>
                </c:pt>
                <c:pt idx="68">
                  <c:v>20745.5</c:v>
                </c:pt>
                <c:pt idx="69">
                  <c:v>20883.916666666668</c:v>
                </c:pt>
                <c:pt idx="70">
                  <c:v>21178.25</c:v>
                </c:pt>
                <c:pt idx="71">
                  <c:v>21786.25</c:v>
                </c:pt>
                <c:pt idx="72">
                  <c:v>22269</c:v>
                </c:pt>
                <c:pt idx="73">
                  <c:v>22565.916666666668</c:v>
                </c:pt>
                <c:pt idx="74">
                  <c:v>22811.25</c:v>
                </c:pt>
                <c:pt idx="75">
                  <c:v>23115.583333333332</c:v>
                </c:pt>
                <c:pt idx="76">
                  <c:v>22998.75</c:v>
                </c:pt>
                <c:pt idx="77">
                  <c:v>23187.083333333332</c:v>
                </c:pt>
                <c:pt idx="78">
                  <c:v>23319.333333333332</c:v>
                </c:pt>
                <c:pt idx="79">
                  <c:v>23539.166666666668</c:v>
                </c:pt>
                <c:pt idx="80">
                  <c:v>23657.083333333332</c:v>
                </c:pt>
                <c:pt idx="81">
                  <c:v>23765.5</c:v>
                </c:pt>
                <c:pt idx="82">
                  <c:v>23804.416666666668</c:v>
                </c:pt>
                <c:pt idx="83">
                  <c:v>24050.333333333332</c:v>
                </c:pt>
                <c:pt idx="84">
                  <c:v>24289.666666666668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51-4379-97B0-E7EDA00D52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46996080"/>
        <c:axId val="923436560"/>
      </c:lineChart>
      <c:catAx>
        <c:axId val="104699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3436560"/>
        <c:crosses val="autoZero"/>
        <c:auto val="1"/>
        <c:lblAlgn val="ctr"/>
        <c:lblOffset val="100"/>
        <c:noMultiLvlLbl val="0"/>
      </c:catAx>
      <c:valAx>
        <c:axId val="923436560"/>
        <c:scaling>
          <c:orientation val="minMax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6996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Cancun: Foreign</a:t>
            </a:r>
            <a:r>
              <a:rPr lang="en-US" sz="3200" baseline="0" dirty="0"/>
              <a:t> Hotel Guests </a:t>
            </a:r>
          </a:p>
          <a:p>
            <a:pPr>
              <a:defRPr sz="3200"/>
            </a:pPr>
            <a:r>
              <a:rPr lang="en-US" sz="2400" baseline="0" dirty="0"/>
              <a:t>Rolling 12 month average</a:t>
            </a:r>
            <a:endParaRPr lang="en-US" sz="2400" dirty="0"/>
          </a:p>
        </c:rich>
      </c:tx>
      <c:layout>
        <c:manualLayout>
          <c:xMode val="edge"/>
          <c:yMode val="edge"/>
          <c:x val="0.32362788682515164"/>
          <c:y val="2.26644010916545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'Mexico Cancun'!$D$9</c:f>
              <c:strCache>
                <c:ptCount val="1"/>
                <c:pt idx="0">
                  <c:v>Stopovers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'Mexico Cancun'!$C$10:$C$94</c:f>
              <c:strCache>
                <c:ptCount val="85"/>
                <c:pt idx="0">
                  <c:v>2000</c:v>
                </c:pt>
                <c:pt idx="12">
                  <c:v>2001</c:v>
                </c:pt>
                <c:pt idx="24">
                  <c:v>2002</c:v>
                </c:pt>
                <c:pt idx="36">
                  <c:v>2003</c:v>
                </c:pt>
                <c:pt idx="48">
                  <c:v>2004</c:v>
                </c:pt>
                <c:pt idx="60">
                  <c:v>2005</c:v>
                </c:pt>
                <c:pt idx="72">
                  <c:v>2006</c:v>
                </c:pt>
                <c:pt idx="84">
                  <c:v>2007</c:v>
                </c:pt>
              </c:strCache>
            </c:strRef>
          </c:cat>
          <c:val>
            <c:numRef>
              <c:f>'Mexico Cancun'!$D$10:$D$94</c:f>
              <c:numCache>
                <c:formatCode>#,##0</c:formatCode>
                <c:ptCount val="85"/>
                <c:pt idx="0">
                  <c:v>187940.58333333334</c:v>
                </c:pt>
                <c:pt idx="1">
                  <c:v>190451.08333333334</c:v>
                </c:pt>
                <c:pt idx="2">
                  <c:v>189595.25</c:v>
                </c:pt>
                <c:pt idx="3">
                  <c:v>191450.91666666666</c:v>
                </c:pt>
                <c:pt idx="4">
                  <c:v>193118.5</c:v>
                </c:pt>
                <c:pt idx="5">
                  <c:v>193151.75</c:v>
                </c:pt>
                <c:pt idx="6">
                  <c:v>192676.25</c:v>
                </c:pt>
                <c:pt idx="7">
                  <c:v>192696.91666666666</c:v>
                </c:pt>
                <c:pt idx="8">
                  <c:v>191509.16666666666</c:v>
                </c:pt>
                <c:pt idx="9">
                  <c:v>189843.66666666666</c:v>
                </c:pt>
                <c:pt idx="10">
                  <c:v>187035.41666666666</c:v>
                </c:pt>
                <c:pt idx="11">
                  <c:v>183996.25</c:v>
                </c:pt>
                <c:pt idx="12">
                  <c:v>181559.58333333334</c:v>
                </c:pt>
                <c:pt idx="13">
                  <c:v>179220.33333333334</c:v>
                </c:pt>
                <c:pt idx="14">
                  <c:v>177741.08333333334</c:v>
                </c:pt>
                <c:pt idx="15">
                  <c:v>172145.58333333334</c:v>
                </c:pt>
                <c:pt idx="16">
                  <c:v>168756.25</c:v>
                </c:pt>
                <c:pt idx="17">
                  <c:v>166189.58333333334</c:v>
                </c:pt>
                <c:pt idx="18">
                  <c:v>164793.66666666666</c:v>
                </c:pt>
                <c:pt idx="19">
                  <c:v>163845.25</c:v>
                </c:pt>
                <c:pt idx="20">
                  <c:v>162893.08333333334</c:v>
                </c:pt>
                <c:pt idx="21">
                  <c:v>161326.66666666666</c:v>
                </c:pt>
                <c:pt idx="22">
                  <c:v>161030.58333333334</c:v>
                </c:pt>
                <c:pt idx="23">
                  <c:v>162168.66666666666</c:v>
                </c:pt>
                <c:pt idx="24">
                  <c:v>163787.08333333334</c:v>
                </c:pt>
                <c:pt idx="25">
                  <c:v>164384.91666666666</c:v>
                </c:pt>
                <c:pt idx="26">
                  <c:v>165332.5</c:v>
                </c:pt>
                <c:pt idx="27">
                  <c:v>163953.08333333334</c:v>
                </c:pt>
                <c:pt idx="28">
                  <c:v>164851.91666666666</c:v>
                </c:pt>
                <c:pt idx="29">
                  <c:v>165559.83333333334</c:v>
                </c:pt>
                <c:pt idx="30">
                  <c:v>165564.16666666666</c:v>
                </c:pt>
                <c:pt idx="31">
                  <c:v>166870.66666666666</c:v>
                </c:pt>
                <c:pt idx="32">
                  <c:v>168705.25</c:v>
                </c:pt>
                <c:pt idx="33">
                  <c:v>170164.41666666666</c:v>
                </c:pt>
                <c:pt idx="34">
                  <c:v>171200.33333333334</c:v>
                </c:pt>
                <c:pt idx="35">
                  <c:v>172057.41666666666</c:v>
                </c:pt>
                <c:pt idx="36">
                  <c:v>173081.08333333334</c:v>
                </c:pt>
                <c:pt idx="37">
                  <c:v>175108.41666666666</c:v>
                </c:pt>
                <c:pt idx="38">
                  <c:v>177785.66666666666</c:v>
                </c:pt>
                <c:pt idx="39">
                  <c:v>179633.5</c:v>
                </c:pt>
                <c:pt idx="40">
                  <c:v>181569</c:v>
                </c:pt>
                <c:pt idx="41">
                  <c:v>183006.66666666666</c:v>
                </c:pt>
                <c:pt idx="42">
                  <c:v>184350.25</c:v>
                </c:pt>
                <c:pt idx="43">
                  <c:v>186108.66666666666</c:v>
                </c:pt>
                <c:pt idx="44">
                  <c:v>187640.33333333334</c:v>
                </c:pt>
                <c:pt idx="45">
                  <c:v>188314.16666666666</c:v>
                </c:pt>
                <c:pt idx="46">
                  <c:v>190098</c:v>
                </c:pt>
                <c:pt idx="47">
                  <c:v>191980.5</c:v>
                </c:pt>
                <c:pt idx="48">
                  <c:v>194280.16666666666</c:v>
                </c:pt>
                <c:pt idx="49">
                  <c:v>197613.75</c:v>
                </c:pt>
                <c:pt idx="50">
                  <c:v>198907.5</c:v>
                </c:pt>
                <c:pt idx="51">
                  <c:v>201893.16666666666</c:v>
                </c:pt>
                <c:pt idx="52">
                  <c:v>202823.91666666666</c:v>
                </c:pt>
                <c:pt idx="53">
                  <c:v>204422.5</c:v>
                </c:pt>
                <c:pt idx="54">
                  <c:v>205766.16666666666</c:v>
                </c:pt>
                <c:pt idx="55">
                  <c:v>205181.5</c:v>
                </c:pt>
                <c:pt idx="56">
                  <c:v>204624.5</c:v>
                </c:pt>
                <c:pt idx="57">
                  <c:v>205148.58333333334</c:v>
                </c:pt>
                <c:pt idx="58">
                  <c:v>201060.08333333334</c:v>
                </c:pt>
                <c:pt idx="59">
                  <c:v>189155.66666666666</c:v>
                </c:pt>
                <c:pt idx="60">
                  <c:v>177848.33333333334</c:v>
                </c:pt>
                <c:pt idx="61">
                  <c:v>165934</c:v>
                </c:pt>
                <c:pt idx="62">
                  <c:v>156322.25</c:v>
                </c:pt>
                <c:pt idx="63">
                  <c:v>146053.41666666666</c:v>
                </c:pt>
                <c:pt idx="64">
                  <c:v>139411.91666666666</c:v>
                </c:pt>
                <c:pt idx="65">
                  <c:v>133723.25</c:v>
                </c:pt>
                <c:pt idx="66">
                  <c:v>127361.08333333333</c:v>
                </c:pt>
                <c:pt idx="67">
                  <c:v>122444.91666666667</c:v>
                </c:pt>
                <c:pt idx="68">
                  <c:v>117051.33333333333</c:v>
                </c:pt>
                <c:pt idx="69">
                  <c:v>113989.5</c:v>
                </c:pt>
                <c:pt idx="70">
                  <c:v>114389.08333333333</c:v>
                </c:pt>
                <c:pt idx="71">
                  <c:v>123342.16666666667</c:v>
                </c:pt>
                <c:pt idx="72">
                  <c:v>132245.16666666666</c:v>
                </c:pt>
                <c:pt idx="73">
                  <c:v>139714.16666666666</c:v>
                </c:pt>
                <c:pt idx="74">
                  <c:v>145275.66666666666</c:v>
                </c:pt>
                <c:pt idx="75">
                  <c:v>150235.58333333334</c:v>
                </c:pt>
                <c:pt idx="76">
                  <c:v>155053</c:v>
                </c:pt>
                <c:pt idx="77">
                  <c:v>157237.33333333334</c:v>
                </c:pt>
                <c:pt idx="78">
                  <c:v>160205.41666666666</c:v>
                </c:pt>
                <c:pt idx="79">
                  <c:v>163593.83333333334</c:v>
                </c:pt>
                <c:pt idx="80">
                  <c:v>165455.25</c:v>
                </c:pt>
                <c:pt idx="81">
                  <c:v>166012.66666666666</c:v>
                </c:pt>
                <c:pt idx="82">
                  <c:v>167120.91666666666</c:v>
                </c:pt>
                <c:pt idx="83">
                  <c:v>167992.58333333334</c:v>
                </c:pt>
                <c:pt idx="84">
                  <c:v>168525.16666666666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24-492E-AE85-C7822389F7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8123040"/>
        <c:axId val="798762144"/>
      </c:lineChart>
      <c:catAx>
        <c:axId val="92812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8762144"/>
        <c:crosses val="autoZero"/>
        <c:auto val="1"/>
        <c:lblAlgn val="ctr"/>
        <c:lblOffset val="100"/>
        <c:noMultiLvlLbl val="0"/>
      </c:catAx>
      <c:valAx>
        <c:axId val="798762144"/>
        <c:scaling>
          <c:orientation val="minMax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8123040"/>
        <c:crosses val="autoZero"/>
        <c:crossBetween val="between"/>
        <c:majorUnit val="25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472237-7AB6-4692-9A54-AFFC6C765941}" type="doc">
      <dgm:prSet loTypeId="urn:microsoft.com/office/officeart/2005/8/layout/hProcess3" loCatId="process" qsTypeId="urn:microsoft.com/office/officeart/2005/8/quickstyle/simple1" qsCatId="simple" csTypeId="urn:microsoft.com/office/officeart/2005/8/colors/colorful5" csCatId="colorful" phldr="1"/>
      <dgm:spPr/>
    </dgm:pt>
    <dgm:pt modelId="{E7FDC727-EE63-4432-821D-5E221F728665}" type="pres">
      <dgm:prSet presAssocID="{78472237-7AB6-4692-9A54-AFFC6C765941}" presName="Name0" presStyleCnt="0">
        <dgm:presLayoutVars>
          <dgm:dir/>
          <dgm:animLvl val="lvl"/>
          <dgm:resizeHandles val="exact"/>
        </dgm:presLayoutVars>
      </dgm:prSet>
      <dgm:spPr/>
    </dgm:pt>
    <dgm:pt modelId="{8C3BEE55-10AC-4F4D-9CE2-276DFE999185}" type="pres">
      <dgm:prSet presAssocID="{78472237-7AB6-4692-9A54-AFFC6C765941}" presName="dummy" presStyleCnt="0"/>
      <dgm:spPr/>
    </dgm:pt>
    <dgm:pt modelId="{FBDFB33D-C21D-4F32-B717-41F12B23A252}" type="pres">
      <dgm:prSet presAssocID="{78472237-7AB6-4692-9A54-AFFC6C765941}" presName="linH" presStyleCnt="0"/>
      <dgm:spPr/>
    </dgm:pt>
    <dgm:pt modelId="{8402B3D8-5AC0-48A4-A044-14D868CED8E3}" type="pres">
      <dgm:prSet presAssocID="{78472237-7AB6-4692-9A54-AFFC6C765941}" presName="padding1" presStyleCnt="0"/>
      <dgm:spPr/>
    </dgm:pt>
    <dgm:pt modelId="{7791C5FE-5572-4396-8A34-F6B7DF4034CE}" type="pres">
      <dgm:prSet presAssocID="{78472237-7AB6-4692-9A54-AFFC6C765941}" presName="padding2" presStyleCnt="0"/>
      <dgm:spPr/>
    </dgm:pt>
    <dgm:pt modelId="{471F8CED-634A-48B7-A830-C552E48596C6}" type="pres">
      <dgm:prSet presAssocID="{78472237-7AB6-4692-9A54-AFFC6C765941}" presName="negArrow" presStyleCnt="0"/>
      <dgm:spPr/>
    </dgm:pt>
    <dgm:pt modelId="{6B7F4540-05F6-4FCB-893D-98B700FFB7DF}" type="pres">
      <dgm:prSet presAssocID="{78472237-7AB6-4692-9A54-AFFC6C765941}" presName="backgroundArrow" presStyleLbl="node1" presStyleIdx="0" presStyleCnt="1"/>
      <dgm:spPr>
        <a:solidFill>
          <a:srgbClr val="00B0F0"/>
        </a:solidFill>
      </dgm:spPr>
    </dgm:pt>
  </dgm:ptLst>
  <dgm:cxnLst>
    <dgm:cxn modelId="{0861E0C7-4A38-45CC-8278-CED9785F6208}" type="presOf" srcId="{78472237-7AB6-4692-9A54-AFFC6C765941}" destId="{E7FDC727-EE63-4432-821D-5E221F728665}" srcOrd="0" destOrd="0" presId="urn:microsoft.com/office/officeart/2005/8/layout/hProcess3"/>
    <dgm:cxn modelId="{C5D2EAF3-BF2F-461A-BDD9-B1C07C23FADB}" type="presParOf" srcId="{E7FDC727-EE63-4432-821D-5E221F728665}" destId="{8C3BEE55-10AC-4F4D-9CE2-276DFE999185}" srcOrd="0" destOrd="0" presId="urn:microsoft.com/office/officeart/2005/8/layout/hProcess3"/>
    <dgm:cxn modelId="{10281619-104B-45BD-AA67-C72293CA1346}" type="presParOf" srcId="{E7FDC727-EE63-4432-821D-5E221F728665}" destId="{FBDFB33D-C21D-4F32-B717-41F12B23A252}" srcOrd="1" destOrd="0" presId="urn:microsoft.com/office/officeart/2005/8/layout/hProcess3"/>
    <dgm:cxn modelId="{974309E2-AAD0-4823-9748-F692746CE5B7}" type="presParOf" srcId="{FBDFB33D-C21D-4F32-B717-41F12B23A252}" destId="{8402B3D8-5AC0-48A4-A044-14D868CED8E3}" srcOrd="0" destOrd="0" presId="urn:microsoft.com/office/officeart/2005/8/layout/hProcess3"/>
    <dgm:cxn modelId="{C4521AD3-17DD-40D3-A74B-F3A546117749}" type="presParOf" srcId="{FBDFB33D-C21D-4F32-B717-41F12B23A252}" destId="{7791C5FE-5572-4396-8A34-F6B7DF4034CE}" srcOrd="1" destOrd="0" presId="urn:microsoft.com/office/officeart/2005/8/layout/hProcess3"/>
    <dgm:cxn modelId="{AEFBB34A-05D2-405E-B536-49CE72625ACB}" type="presParOf" srcId="{FBDFB33D-C21D-4F32-B717-41F12B23A252}" destId="{471F8CED-634A-48B7-A830-C552E48596C6}" srcOrd="2" destOrd="0" presId="urn:microsoft.com/office/officeart/2005/8/layout/hProcess3"/>
    <dgm:cxn modelId="{D7F4A785-467F-468C-BAE7-7650D068BF85}" type="presParOf" srcId="{FBDFB33D-C21D-4F32-B717-41F12B23A252}" destId="{6B7F4540-05F6-4FCB-893D-98B700FFB7DF}" srcOrd="3" destOrd="0" presId="urn:microsoft.com/office/officeart/2005/8/layout/hProcess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559B95-60E1-4BE3-96C8-F3756DF3E17A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76ABA9A3-FDCC-46F8-BACC-E99576DF61A8}">
      <dgm:prSet phldrT="[Text]" custT="1"/>
      <dgm:spPr/>
      <dgm:t>
        <a:bodyPr/>
        <a:lstStyle/>
        <a:p>
          <a:endParaRPr lang="en-US" sz="2400" b="1" dirty="0"/>
        </a:p>
      </dgm:t>
    </dgm:pt>
    <dgm:pt modelId="{4B2CA365-F612-491D-9837-03556661F61E}" type="parTrans" cxnId="{D490D49F-3FA6-4B9E-9224-F010B910243D}">
      <dgm:prSet/>
      <dgm:spPr/>
      <dgm:t>
        <a:bodyPr/>
        <a:lstStyle/>
        <a:p>
          <a:endParaRPr lang="en-US"/>
        </a:p>
      </dgm:t>
    </dgm:pt>
    <dgm:pt modelId="{52D58F1B-E2E2-44F3-B82B-D4989D15368B}" type="sibTrans" cxnId="{D490D49F-3FA6-4B9E-9224-F010B910243D}">
      <dgm:prSet/>
      <dgm:spPr/>
      <dgm:t>
        <a:bodyPr/>
        <a:lstStyle/>
        <a:p>
          <a:endParaRPr lang="en-US"/>
        </a:p>
      </dgm:t>
    </dgm:pt>
    <dgm:pt modelId="{B328A0D7-DAA4-40B1-A3DE-8B168B97CFBB}" type="pres">
      <dgm:prSet presAssocID="{69559B95-60E1-4BE3-96C8-F3756DF3E17A}" presName="Name0" presStyleCnt="0">
        <dgm:presLayoutVars>
          <dgm:dir/>
          <dgm:animLvl val="lvl"/>
          <dgm:resizeHandles val="exact"/>
        </dgm:presLayoutVars>
      </dgm:prSet>
      <dgm:spPr/>
    </dgm:pt>
    <dgm:pt modelId="{5E1C84EE-0BE3-4314-9189-D0B2871EC472}" type="pres">
      <dgm:prSet presAssocID="{69559B95-60E1-4BE3-96C8-F3756DF3E17A}" presName="dummy" presStyleCnt="0"/>
      <dgm:spPr/>
    </dgm:pt>
    <dgm:pt modelId="{CC04B774-90CE-49C0-A8B6-D870553FB0F3}" type="pres">
      <dgm:prSet presAssocID="{69559B95-60E1-4BE3-96C8-F3756DF3E17A}" presName="linH" presStyleCnt="0"/>
      <dgm:spPr/>
    </dgm:pt>
    <dgm:pt modelId="{16937A9F-FAAF-4D56-B79D-709131544585}" type="pres">
      <dgm:prSet presAssocID="{69559B95-60E1-4BE3-96C8-F3756DF3E17A}" presName="padding1" presStyleCnt="0"/>
      <dgm:spPr/>
    </dgm:pt>
    <dgm:pt modelId="{7F5E4963-4771-433B-B4FD-37C179BF1C92}" type="pres">
      <dgm:prSet presAssocID="{76ABA9A3-FDCC-46F8-BACC-E99576DF61A8}" presName="linV" presStyleCnt="0"/>
      <dgm:spPr/>
    </dgm:pt>
    <dgm:pt modelId="{D801936E-BFD5-4DF9-B8E6-12A3F960DADF}" type="pres">
      <dgm:prSet presAssocID="{76ABA9A3-FDCC-46F8-BACC-E99576DF61A8}" presName="spVertical1" presStyleCnt="0"/>
      <dgm:spPr/>
    </dgm:pt>
    <dgm:pt modelId="{88F7F304-344E-4436-B72A-78EC07194D22}" type="pres">
      <dgm:prSet presAssocID="{76ABA9A3-FDCC-46F8-BACC-E99576DF61A8}" presName="parTx" presStyleLbl="revTx" presStyleIdx="0" presStyleCnt="1" custScaleY="63183">
        <dgm:presLayoutVars>
          <dgm:chMax val="0"/>
          <dgm:chPref val="0"/>
          <dgm:bulletEnabled val="1"/>
        </dgm:presLayoutVars>
      </dgm:prSet>
      <dgm:spPr/>
    </dgm:pt>
    <dgm:pt modelId="{AF47B6AD-2300-4091-8B8C-94C6872D7A7C}" type="pres">
      <dgm:prSet presAssocID="{76ABA9A3-FDCC-46F8-BACC-E99576DF61A8}" presName="spVertical2" presStyleCnt="0"/>
      <dgm:spPr/>
    </dgm:pt>
    <dgm:pt modelId="{837454ED-2665-41E2-B80D-9787BB23E7F2}" type="pres">
      <dgm:prSet presAssocID="{76ABA9A3-FDCC-46F8-BACC-E99576DF61A8}" presName="spVertical3" presStyleCnt="0"/>
      <dgm:spPr/>
    </dgm:pt>
    <dgm:pt modelId="{EF008C7E-1B1C-4B50-8603-E79165E8F0BC}" type="pres">
      <dgm:prSet presAssocID="{69559B95-60E1-4BE3-96C8-F3756DF3E17A}" presName="padding2" presStyleCnt="0"/>
      <dgm:spPr/>
    </dgm:pt>
    <dgm:pt modelId="{B8DF92FB-F606-45B8-9B04-2BCD9D7D22E1}" type="pres">
      <dgm:prSet presAssocID="{69559B95-60E1-4BE3-96C8-F3756DF3E17A}" presName="negArrow" presStyleCnt="0"/>
      <dgm:spPr/>
    </dgm:pt>
    <dgm:pt modelId="{1F62DA3D-01A8-4569-86AB-7C2ED51E6AE6}" type="pres">
      <dgm:prSet presAssocID="{69559B95-60E1-4BE3-96C8-F3756DF3E17A}" presName="backgroundArrow" presStyleLbl="node1" presStyleIdx="0" presStyleCnt="1" custLinFactNeighborX="3547" custLinFactNeighborY="4725"/>
      <dgm:spPr>
        <a:solidFill>
          <a:srgbClr val="00B0F0"/>
        </a:solidFill>
        <a:ln>
          <a:solidFill>
            <a:srgbClr val="00B0F0"/>
          </a:solidFill>
        </a:ln>
      </dgm:spPr>
    </dgm:pt>
  </dgm:ptLst>
  <dgm:cxnLst>
    <dgm:cxn modelId="{5226428E-3DAC-4256-9697-D7102DD2CDF3}" type="presOf" srcId="{76ABA9A3-FDCC-46F8-BACC-E99576DF61A8}" destId="{88F7F304-344E-4436-B72A-78EC07194D22}" srcOrd="0" destOrd="0" presId="urn:microsoft.com/office/officeart/2005/8/layout/hProcess3"/>
    <dgm:cxn modelId="{D490D49F-3FA6-4B9E-9224-F010B910243D}" srcId="{69559B95-60E1-4BE3-96C8-F3756DF3E17A}" destId="{76ABA9A3-FDCC-46F8-BACC-E99576DF61A8}" srcOrd="0" destOrd="0" parTransId="{4B2CA365-F612-491D-9837-03556661F61E}" sibTransId="{52D58F1B-E2E2-44F3-B82B-D4989D15368B}"/>
    <dgm:cxn modelId="{9F254CAC-6BAF-4C53-820F-15961994370A}" type="presOf" srcId="{69559B95-60E1-4BE3-96C8-F3756DF3E17A}" destId="{B328A0D7-DAA4-40B1-A3DE-8B168B97CFBB}" srcOrd="0" destOrd="0" presId="urn:microsoft.com/office/officeart/2005/8/layout/hProcess3"/>
    <dgm:cxn modelId="{8F8055B8-C035-462C-9329-E708FC0608C6}" type="presParOf" srcId="{B328A0D7-DAA4-40B1-A3DE-8B168B97CFBB}" destId="{5E1C84EE-0BE3-4314-9189-D0B2871EC472}" srcOrd="0" destOrd="0" presId="urn:microsoft.com/office/officeart/2005/8/layout/hProcess3"/>
    <dgm:cxn modelId="{F041C8C4-D339-4763-9179-9CCEA41C0DD5}" type="presParOf" srcId="{B328A0D7-DAA4-40B1-A3DE-8B168B97CFBB}" destId="{CC04B774-90CE-49C0-A8B6-D870553FB0F3}" srcOrd="1" destOrd="0" presId="urn:microsoft.com/office/officeart/2005/8/layout/hProcess3"/>
    <dgm:cxn modelId="{8EC79B21-5525-44F6-BA43-723A7C0C26B8}" type="presParOf" srcId="{CC04B774-90CE-49C0-A8B6-D870553FB0F3}" destId="{16937A9F-FAAF-4D56-B79D-709131544585}" srcOrd="0" destOrd="0" presId="urn:microsoft.com/office/officeart/2005/8/layout/hProcess3"/>
    <dgm:cxn modelId="{299B9A89-869A-4719-A2A4-CDD5A90FF5A8}" type="presParOf" srcId="{CC04B774-90CE-49C0-A8B6-D870553FB0F3}" destId="{7F5E4963-4771-433B-B4FD-37C179BF1C92}" srcOrd="1" destOrd="0" presId="urn:microsoft.com/office/officeart/2005/8/layout/hProcess3"/>
    <dgm:cxn modelId="{DB08F796-3B3F-493B-A42A-23407B75DCF5}" type="presParOf" srcId="{7F5E4963-4771-433B-B4FD-37C179BF1C92}" destId="{D801936E-BFD5-4DF9-B8E6-12A3F960DADF}" srcOrd="0" destOrd="0" presId="urn:microsoft.com/office/officeart/2005/8/layout/hProcess3"/>
    <dgm:cxn modelId="{52AB2584-B778-449D-8D67-3E43258E4DD0}" type="presParOf" srcId="{7F5E4963-4771-433B-B4FD-37C179BF1C92}" destId="{88F7F304-344E-4436-B72A-78EC07194D22}" srcOrd="1" destOrd="0" presId="urn:microsoft.com/office/officeart/2005/8/layout/hProcess3"/>
    <dgm:cxn modelId="{6BFE8CE7-CDBC-48CB-A179-9CCB4081B1E3}" type="presParOf" srcId="{7F5E4963-4771-433B-B4FD-37C179BF1C92}" destId="{AF47B6AD-2300-4091-8B8C-94C6872D7A7C}" srcOrd="2" destOrd="0" presId="urn:microsoft.com/office/officeart/2005/8/layout/hProcess3"/>
    <dgm:cxn modelId="{795B23A6-A49C-406A-A576-10919807B619}" type="presParOf" srcId="{7F5E4963-4771-433B-B4FD-37C179BF1C92}" destId="{837454ED-2665-41E2-B80D-9787BB23E7F2}" srcOrd="3" destOrd="0" presId="urn:microsoft.com/office/officeart/2005/8/layout/hProcess3"/>
    <dgm:cxn modelId="{A232EE6D-7207-45DC-885A-334417039CB4}" type="presParOf" srcId="{CC04B774-90CE-49C0-A8B6-D870553FB0F3}" destId="{EF008C7E-1B1C-4B50-8603-E79165E8F0BC}" srcOrd="2" destOrd="0" presId="urn:microsoft.com/office/officeart/2005/8/layout/hProcess3"/>
    <dgm:cxn modelId="{82302016-2F9C-4776-B1BB-A6C4D61DB551}" type="presParOf" srcId="{CC04B774-90CE-49C0-A8B6-D870553FB0F3}" destId="{B8DF92FB-F606-45B8-9B04-2BCD9D7D22E1}" srcOrd="3" destOrd="0" presId="urn:microsoft.com/office/officeart/2005/8/layout/hProcess3"/>
    <dgm:cxn modelId="{99AD952C-6BF0-472D-A1A6-348B14F6F69E}" type="presParOf" srcId="{CC04B774-90CE-49C0-A8B6-D870553FB0F3}" destId="{1F62DA3D-01A8-4569-86AB-7C2ED51E6AE6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F4540-05F6-4FCB-893D-98B700FFB7DF}">
      <dsp:nvSpPr>
        <dsp:cNvPr id="0" name=""/>
        <dsp:cNvSpPr/>
      </dsp:nvSpPr>
      <dsp:spPr>
        <a:xfrm>
          <a:off x="0" y="27862"/>
          <a:ext cx="4972050" cy="792000"/>
        </a:xfrm>
        <a:prstGeom prst="rightArrow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2DA3D-01A8-4569-86AB-7C2ED51E6AE6}">
      <dsp:nvSpPr>
        <dsp:cNvPr id="0" name=""/>
        <dsp:cNvSpPr/>
      </dsp:nvSpPr>
      <dsp:spPr>
        <a:xfrm>
          <a:off x="0" y="48038"/>
          <a:ext cx="7656830" cy="504000"/>
        </a:xfrm>
        <a:prstGeom prst="rightArrow">
          <a:avLst/>
        </a:prstGeom>
        <a:solidFill>
          <a:srgbClr val="00B0F0"/>
        </a:solidFill>
        <a:ln w="190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7F304-344E-4436-B72A-78EC07194D22}">
      <dsp:nvSpPr>
        <dsp:cNvPr id="0" name=""/>
        <dsp:cNvSpPr/>
      </dsp:nvSpPr>
      <dsp:spPr>
        <a:xfrm>
          <a:off x="617102" y="150225"/>
          <a:ext cx="6901615" cy="159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/>
        </a:p>
      </dsp:txBody>
      <dsp:txXfrm>
        <a:off x="617102" y="150225"/>
        <a:ext cx="6901615" cy="159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0.45802</cdr:x>
      <cdr:y>0.42812</cdr:y>
    </cdr:from>
    <cdr:to>
      <cdr:x>0.62844</cdr:x>
      <cdr:y>0.57188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BC4B67A-9F68-4932-ABEE-63DC1884B69C}"/>
            </a:ext>
          </a:extLst>
        </cdr:cNvPr>
        <cdr:cNvSpPr txBox="1"/>
      </cdr:nvSpPr>
      <cdr:spPr>
        <a:xfrm xmlns:a="http://schemas.openxmlformats.org/drawingml/2006/main">
          <a:off x="4988559" y="2722880"/>
          <a:ext cx="185610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0.47802</cdr:x>
      <cdr:y>0.73926</cdr:y>
    </cdr:from>
    <cdr:to>
      <cdr:x>0.74475</cdr:x>
      <cdr:y>0.79733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42C5475-2131-4D3C-A733-F5E98D839432}"/>
            </a:ext>
          </a:extLst>
        </cdr:cNvPr>
        <cdr:cNvSpPr txBox="1"/>
      </cdr:nvSpPr>
      <cdr:spPr>
        <a:xfrm xmlns:a="http://schemas.openxmlformats.org/drawingml/2006/main">
          <a:off x="5206365" y="4701818"/>
          <a:ext cx="2905125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>
              <a:solidFill>
                <a:srgbClr val="0070C0"/>
              </a:solidFill>
            </a:rPr>
            <a:t>Global</a:t>
          </a:r>
          <a:r>
            <a:rPr lang="en-US" sz="1100" dirty="0"/>
            <a:t> </a:t>
          </a:r>
          <a:r>
            <a:rPr lang="en-US" sz="2000" b="1" dirty="0">
              <a:solidFill>
                <a:srgbClr val="0070C0"/>
              </a:solidFill>
            </a:rPr>
            <a:t>Financial</a:t>
          </a:r>
          <a:r>
            <a:rPr lang="en-US" sz="1100" dirty="0"/>
            <a:t> </a:t>
          </a:r>
          <a:r>
            <a:rPr lang="en-US" sz="2000" b="1" dirty="0">
              <a:solidFill>
                <a:srgbClr val="0070C0"/>
              </a:solidFill>
            </a:rPr>
            <a:t>Crisis</a:t>
          </a:r>
          <a:endParaRPr lang="en-US" sz="11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0.85232</cdr:x>
      <cdr:y>0.30921</cdr:y>
    </cdr:from>
    <cdr:to>
      <cdr:x>0.97738</cdr:x>
      <cdr:y>0.36462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7A9CCC7A-CA66-4E23-BDAD-670D09E38F4E}"/>
            </a:ext>
          </a:extLst>
        </cdr:cNvPr>
        <cdr:cNvSpPr txBox="1"/>
      </cdr:nvSpPr>
      <cdr:spPr>
        <a:xfrm xmlns:a="http://schemas.openxmlformats.org/drawingml/2006/main">
          <a:off x="9283065" y="1966595"/>
          <a:ext cx="1362075" cy="352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rgbClr val="0070C0"/>
              </a:solidFill>
            </a:rPr>
            <a:t>Hurricanes</a:t>
          </a:r>
          <a:endParaRPr lang="en-US" sz="1100" b="1" dirty="0">
            <a:solidFill>
              <a:srgbClr val="0070C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0.41856</cdr:x>
      <cdr:y>0.85315</cdr:y>
    </cdr:from>
    <cdr:to>
      <cdr:x>0.5584</cdr:x>
      <cdr:y>0.89744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74B308C-AC54-4DAE-8C6C-8F801B8253C8}"/>
            </a:ext>
          </a:extLst>
        </cdr:cNvPr>
        <cdr:cNvSpPr txBox="1"/>
      </cdr:nvSpPr>
      <cdr:spPr>
        <a:xfrm xmlns:a="http://schemas.openxmlformats.org/drawingml/2006/main">
          <a:off x="4533265" y="5504180"/>
          <a:ext cx="1514475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/>
            <a:t>Down by 3.7%</a:t>
          </a:r>
        </a:p>
      </cdr:txBody>
    </cdr:sp>
  </cdr:relSizeAnchor>
  <cdr:relSizeAnchor xmlns:cdr="http://schemas.openxmlformats.org/drawingml/2006/chartDrawing">
    <cdr:from>
      <cdr:x>0.88555</cdr:x>
      <cdr:y>0.78445</cdr:y>
    </cdr:from>
    <cdr:to>
      <cdr:x>0.96734</cdr:x>
      <cdr:y>0.92175</cdr:y>
    </cdr:to>
    <cdr:pic>
      <cdr:nvPicPr>
        <cdr:cNvPr id="4" name="Picture 3" descr="A picture containing drawing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82EFDD78-3BF9-4162-955F-9AC5E94CA41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9591039" y="5060949"/>
          <a:ext cx="885825" cy="885825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0.24391</cdr:x>
      <cdr:y>0.81595</cdr:y>
    </cdr:from>
    <cdr:to>
      <cdr:x>0.43606</cdr:x>
      <cdr:y>0.88179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F28DA06-EAF2-4E40-88EA-51431FA08096}"/>
            </a:ext>
          </a:extLst>
        </cdr:cNvPr>
        <cdr:cNvSpPr txBox="1"/>
      </cdr:nvSpPr>
      <cdr:spPr>
        <a:xfrm xmlns:a="http://schemas.openxmlformats.org/drawingml/2006/main">
          <a:off x="2696210" y="4957445"/>
          <a:ext cx="2124075" cy="40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/>
            <a:t>Down 8.4%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0.90706</cdr:x>
      <cdr:y>0.74838</cdr:y>
    </cdr:from>
    <cdr:to>
      <cdr:x>0.97478</cdr:x>
      <cdr:y>0.87128</cdr:y>
    </cdr:to>
    <cdr:pic>
      <cdr:nvPicPr>
        <cdr:cNvPr id="3" name="Picture 2" descr="A picture containing drawing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6F296207-8578-41CF-BA9C-93D5CEB7591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9934575" y="4516517"/>
          <a:ext cx="741680" cy="74168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F6017B4-D6CB-4315-9C15-B9EDEE3E1EB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FFAAD9D-5C17-4FC1-BBE3-64F33D2E1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85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8C9D92-9B52-4A5B-9180-42F7EEC62AE1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Tourism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E44DCF-0FA1-4CAA-BC1F-794BFD6CDF7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151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D117D-91EF-4CC0-97F5-AF5E1559467D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Tourism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4DCF-0FA1-4CAA-BC1F-794BFD6CD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9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0824-F539-4176-A241-9ECB98A17B4A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Tourism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4DCF-0FA1-4CAA-BC1F-794BFD6CD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3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137A-97A2-4D13-B7B1-23946DCADD47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Tourism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4DCF-0FA1-4CAA-BC1F-794BFD6CD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69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DE34-9CD1-4864-A67F-D5BC5DD5E380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Tourism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4DCF-0FA1-4CAA-BC1F-794BFD6CDF7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50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374F-54BA-40DC-84BF-5B2D26D534C1}" type="datetime1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Tourism Analytics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4DCF-0FA1-4CAA-BC1F-794BFD6CD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3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804E-BEE9-4BDA-96DB-CB59575AB476}" type="datetime1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Tourism Analytics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4DCF-0FA1-4CAA-BC1F-794BFD6CD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32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BC278-4D36-4CA3-9622-E84BDAB971F2}" type="datetime1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Tourism Analytics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4DCF-0FA1-4CAA-BC1F-794BFD6CD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51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0852-1AFD-40B8-89CC-24BCCC20BA19}" type="datetime1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Tourism Analytics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4DCF-0FA1-4CAA-BC1F-794BFD6CD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3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BE1A-AEC0-4959-B38F-457C03DC69A1}" type="datetime1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Tourism Analytics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4DCF-0FA1-4CAA-BC1F-794BFD6CD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2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5244-87D2-495B-BC27-FCDED6C0F366}" type="datetime1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Tourism Analytics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4DCF-0FA1-4CAA-BC1F-794BFD6CD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4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41B0D54-58AD-4707-9544-1215826B9284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Tourism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2E44DCF-0FA1-4CAA-BC1F-794BFD6CD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7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16AA6-C5A4-44BB-8D4F-5808554C82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Rebounding from crisis: </a:t>
            </a:r>
            <a:br>
              <a:rPr lang="en-US" sz="4400" dirty="0"/>
            </a:br>
            <a:r>
              <a:rPr lang="en-US" sz="4400" dirty="0"/>
              <a:t>what experience tells 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6928B-AA54-403A-B680-9DB5812D92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Friday April 3, 2020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0B1243-94A4-4AE7-95B4-6082D0086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120" y="553919"/>
            <a:ext cx="1534160" cy="83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18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63CF63F-4B46-47E4-9EE1-9DB022D07B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444928"/>
              </p:ext>
            </p:extLst>
          </p:nvPr>
        </p:nvGraphicFramePr>
        <p:xfrm>
          <a:off x="1178560" y="203200"/>
          <a:ext cx="10596880" cy="603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76F8CBB-2FDE-442D-A1B7-4F117D28D7D8}"/>
              </a:ext>
            </a:extLst>
          </p:cNvPr>
          <p:cNvSpPr txBox="1"/>
          <p:nvPr/>
        </p:nvSpPr>
        <p:spPr>
          <a:xfrm>
            <a:off x="3695700" y="5267325"/>
            <a:ext cx="138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Down 11%</a:t>
            </a:r>
          </a:p>
        </p:txBody>
      </p:sp>
    </p:spTree>
    <p:extLst>
      <p:ext uri="{BB962C8B-B14F-4D97-AF65-F5344CB8AC3E}">
        <p14:creationId xmlns:p14="http://schemas.microsoft.com/office/powerpoint/2010/main" val="890177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62529F2-B114-45F7-91F9-66F9FF030C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0862445"/>
              </p:ext>
            </p:extLst>
          </p:nvPr>
        </p:nvGraphicFramePr>
        <p:xfrm>
          <a:off x="1178560" y="274320"/>
          <a:ext cx="10769600" cy="6065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39328CA-F1DF-42DF-A834-A799DF738423}"/>
              </a:ext>
            </a:extLst>
          </p:cNvPr>
          <p:cNvSpPr txBox="1"/>
          <p:nvPr/>
        </p:nvSpPr>
        <p:spPr>
          <a:xfrm>
            <a:off x="9382125" y="5343525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Hurricane Ivan 2004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5B2C67-A922-48D4-9833-FAC573E70A8A}"/>
              </a:ext>
            </a:extLst>
          </p:cNvPr>
          <p:cNvSpPr txBox="1"/>
          <p:nvPr/>
        </p:nvSpPr>
        <p:spPr>
          <a:xfrm>
            <a:off x="4848225" y="37623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Down 20%</a:t>
            </a:r>
          </a:p>
        </p:txBody>
      </p:sp>
    </p:spTree>
    <p:extLst>
      <p:ext uri="{BB962C8B-B14F-4D97-AF65-F5344CB8AC3E}">
        <p14:creationId xmlns:p14="http://schemas.microsoft.com/office/powerpoint/2010/main" val="3655590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47A38E1-B5EC-4268-B32C-4521F77C43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5307942"/>
              </p:ext>
            </p:extLst>
          </p:nvPr>
        </p:nvGraphicFramePr>
        <p:xfrm>
          <a:off x="1117600" y="243840"/>
          <a:ext cx="10617200" cy="6126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48F69B4-DCAC-4724-B67C-6884BEBBB139}"/>
              </a:ext>
            </a:extLst>
          </p:cNvPr>
          <p:cNvSpPr txBox="1"/>
          <p:nvPr/>
        </p:nvSpPr>
        <p:spPr>
          <a:xfrm>
            <a:off x="10039350" y="513397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Hurricane Wilma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D2379F-362B-4929-8785-6672455E2C15}"/>
              </a:ext>
            </a:extLst>
          </p:cNvPr>
          <p:cNvSpPr txBox="1"/>
          <p:nvPr/>
        </p:nvSpPr>
        <p:spPr>
          <a:xfrm>
            <a:off x="4219575" y="4114800"/>
            <a:ext cx="139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Down 15%</a:t>
            </a:r>
          </a:p>
        </p:txBody>
      </p:sp>
    </p:spTree>
    <p:extLst>
      <p:ext uri="{BB962C8B-B14F-4D97-AF65-F5344CB8AC3E}">
        <p14:creationId xmlns:p14="http://schemas.microsoft.com/office/powerpoint/2010/main" val="3709932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04A22-E576-413A-8776-BE1C60FF7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financial crisis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A3721-1D7E-422C-86E6-C59EDDD461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56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40A9A1C-2C9F-402B-AB4C-4442B07A33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6665552"/>
              </p:ext>
            </p:extLst>
          </p:nvPr>
        </p:nvGraphicFramePr>
        <p:xfrm>
          <a:off x="914400" y="264160"/>
          <a:ext cx="10952480" cy="603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D8D0153-5603-4CA5-AD9B-DBEA330774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3483982"/>
              </p:ext>
            </p:extLst>
          </p:nvPr>
        </p:nvGraphicFramePr>
        <p:xfrm>
          <a:off x="3009900" y="1562100"/>
          <a:ext cx="4972050" cy="847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B257F10-CD0D-4FE4-925F-9576440A7733}"/>
              </a:ext>
            </a:extLst>
          </p:cNvPr>
          <p:cNvSpPr txBox="1"/>
          <p:nvPr/>
        </p:nvSpPr>
        <p:spPr>
          <a:xfrm>
            <a:off x="4533900" y="2200276"/>
            <a:ext cx="188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Four Years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502269-2683-46FA-A5DC-4ED1A7E745D1}"/>
              </a:ext>
            </a:extLst>
          </p:cNvPr>
          <p:cNvSpPr txBox="1"/>
          <p:nvPr/>
        </p:nvSpPr>
        <p:spPr>
          <a:xfrm>
            <a:off x="6629399" y="5153025"/>
            <a:ext cx="307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Down by 7 percentage points</a:t>
            </a:r>
          </a:p>
        </p:txBody>
      </p:sp>
    </p:spTree>
    <p:extLst>
      <p:ext uri="{BB962C8B-B14F-4D97-AF65-F5344CB8AC3E}">
        <p14:creationId xmlns:p14="http://schemas.microsoft.com/office/powerpoint/2010/main" val="4230550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0D34515-FDEF-47B1-8088-2F946747F8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4906200"/>
              </p:ext>
            </p:extLst>
          </p:nvPr>
        </p:nvGraphicFramePr>
        <p:xfrm>
          <a:off x="1087120" y="335280"/>
          <a:ext cx="10678160" cy="599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B053026-D8D1-4859-9C83-C3DC12DC7D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6430229"/>
              </p:ext>
            </p:extLst>
          </p:nvPr>
        </p:nvGraphicFramePr>
        <p:xfrm>
          <a:off x="3448050" y="1781175"/>
          <a:ext cx="7656830" cy="552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078DED5-6D77-4A6A-8420-D8F23551F4E8}"/>
              </a:ext>
            </a:extLst>
          </p:cNvPr>
          <p:cNvSpPr txBox="1"/>
          <p:nvPr/>
        </p:nvSpPr>
        <p:spPr>
          <a:xfrm>
            <a:off x="5905500" y="2409825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Six Years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FA1409-F3BD-45A3-B229-0B69B6160D48}"/>
              </a:ext>
            </a:extLst>
          </p:cNvPr>
          <p:cNvSpPr txBox="1"/>
          <p:nvPr/>
        </p:nvSpPr>
        <p:spPr>
          <a:xfrm>
            <a:off x="5800725" y="540067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Down by 20%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947C252-2438-447A-8253-F43DB1ECE5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825" y="4924425"/>
            <a:ext cx="845582" cy="84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42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35B7D-86CD-473F-A50B-4C846C5C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804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83C2A-C9C6-483C-9B46-512884D36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000" b="1" dirty="0"/>
              <a:t>It will take between three to five years for the Caribbean to recover.</a:t>
            </a:r>
          </a:p>
        </p:txBody>
      </p:sp>
    </p:spTree>
    <p:extLst>
      <p:ext uri="{BB962C8B-B14F-4D97-AF65-F5344CB8AC3E}">
        <p14:creationId xmlns:p14="http://schemas.microsoft.com/office/powerpoint/2010/main" val="3137121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E5B5371-2523-467A-8B74-E00DE3AF7B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808158"/>
              </p:ext>
            </p:extLst>
          </p:nvPr>
        </p:nvGraphicFramePr>
        <p:xfrm>
          <a:off x="1127760" y="380144"/>
          <a:ext cx="10891520" cy="6061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A326D58-C4E5-48DD-BAFF-A8FAFD9354B2}"/>
              </a:ext>
            </a:extLst>
          </p:cNvPr>
          <p:cNvSpPr txBox="1"/>
          <p:nvPr/>
        </p:nvSpPr>
        <p:spPr>
          <a:xfrm>
            <a:off x="3419475" y="4413766"/>
            <a:ext cx="1228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000" b="1" dirty="0">
                <a:solidFill>
                  <a:srgbClr val="0070C0"/>
                </a:solidFill>
              </a:rPr>
              <a:t>9/11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00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CCE9B0-7253-48F8-8FDE-2485BD52A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various reasons for a downturn in business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726A18-0154-4AE9-9C01-BD3B99413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Terrorist attacks/violent conflicts – loss of confidence</a:t>
            </a:r>
          </a:p>
          <a:p>
            <a:r>
              <a:rPr lang="en-US" sz="3200" dirty="0"/>
              <a:t>Economic Recessions – loss of purchasing power</a:t>
            </a:r>
          </a:p>
          <a:p>
            <a:r>
              <a:rPr lang="en-US" sz="3200" dirty="0"/>
              <a:t>Natural Causes: Hurricanes – loss of inventory</a:t>
            </a:r>
          </a:p>
          <a:p>
            <a:r>
              <a:rPr lang="en-US" sz="3200" dirty="0"/>
              <a:t>Political decisions – loss of access.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1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E6DE68-EB2E-4470-A35B-6188D4FA1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COVID19: </a:t>
            </a:r>
            <a:br>
              <a:rPr lang="en-US" dirty="0"/>
            </a:br>
            <a:r>
              <a:rPr lang="en-US" dirty="0"/>
              <a:t>Worse than 9/11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ED6BA8-210E-43F7-803D-BB975A109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2076450"/>
            <a:ext cx="10525124" cy="4238625"/>
          </a:xfrm>
        </p:spPr>
        <p:txBody>
          <a:bodyPr>
            <a:normAutofit/>
          </a:bodyPr>
          <a:lstStyle/>
          <a:p>
            <a:r>
              <a:rPr lang="en-US" sz="2400" b="1" dirty="0"/>
              <a:t>American Airlines CEO says the coronavirus crisis is “worse than 9/11 for the industry”</a:t>
            </a:r>
          </a:p>
          <a:p>
            <a:r>
              <a:rPr lang="en-US" sz="2400" b="1" dirty="0"/>
              <a:t>BA says jobs will go as airline industry faces crisis 'worse than 9/11'</a:t>
            </a:r>
          </a:p>
          <a:p>
            <a:r>
              <a:rPr lang="en-US" sz="2400" b="1" dirty="0"/>
              <a:t>How the deadly coronavirus brought an industry to its knees: The ‘cruise lines 9/11’</a:t>
            </a:r>
          </a:p>
          <a:p>
            <a:r>
              <a:rPr lang="en-US" sz="2400" b="1" dirty="0"/>
              <a:t>Fallout from the Covid19 coronavirus will be six times worse for the travel industry than the terrorist attacks of 9/11, a new report from Tourism Economics estimates.</a:t>
            </a:r>
          </a:p>
          <a:p>
            <a:pPr marL="0" indent="0">
              <a:buNone/>
            </a:pPr>
            <a:br>
              <a:rPr lang="en-US" sz="2400" b="1" dirty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53376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6AAAF4E-B6D7-466E-847D-8E7DFAC16D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7832767"/>
              </p:ext>
            </p:extLst>
          </p:nvPr>
        </p:nvGraphicFramePr>
        <p:xfrm>
          <a:off x="1076960" y="294640"/>
          <a:ext cx="10789920" cy="6238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1E90624-EC0C-4251-A11C-D5098B83C7A3}"/>
              </a:ext>
            </a:extLst>
          </p:cNvPr>
          <p:cNvSpPr txBox="1"/>
          <p:nvPr/>
        </p:nvSpPr>
        <p:spPr>
          <a:xfrm>
            <a:off x="2971800" y="5724525"/>
            <a:ext cx="321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Down 6 percentage points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961EA9-7778-4314-B4A3-FA7A14DA5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275" y="5100320"/>
            <a:ext cx="791845" cy="79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25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C5FD2D0-A96A-49E1-8ACE-AA8CB82FA7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775040"/>
              </p:ext>
            </p:extLst>
          </p:nvPr>
        </p:nvGraphicFramePr>
        <p:xfrm>
          <a:off x="1134110" y="67945"/>
          <a:ext cx="10830560" cy="645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5467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81DD0D5-84FD-4BA9-AFFD-FC07AFB8AB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0623477"/>
              </p:ext>
            </p:extLst>
          </p:nvPr>
        </p:nvGraphicFramePr>
        <p:xfrm>
          <a:off x="904240" y="386080"/>
          <a:ext cx="11054080" cy="6075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E8B904-B04F-424E-A193-4F7942233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725" y="4933950"/>
            <a:ext cx="771524" cy="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10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3F7D778-34C9-4F74-9F57-B42B8B2159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2918731"/>
              </p:ext>
            </p:extLst>
          </p:nvPr>
        </p:nvGraphicFramePr>
        <p:xfrm>
          <a:off x="1056640" y="172720"/>
          <a:ext cx="11135360" cy="621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C94D7FB-815F-4D82-B703-0933D5CB3D6E}"/>
              </a:ext>
            </a:extLst>
          </p:cNvPr>
          <p:cNvSpPr txBox="1"/>
          <p:nvPr/>
        </p:nvSpPr>
        <p:spPr>
          <a:xfrm>
            <a:off x="8601075" y="2124075"/>
            <a:ext cx="280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Natalee Holloway Incident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D6A190-E8BC-406F-9E53-2B14B25C9C64}"/>
              </a:ext>
            </a:extLst>
          </p:cNvPr>
          <p:cNvSpPr txBox="1"/>
          <p:nvPr/>
        </p:nvSpPr>
        <p:spPr>
          <a:xfrm>
            <a:off x="6391275" y="5486400"/>
            <a:ext cx="164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Down 14%</a:t>
            </a:r>
          </a:p>
        </p:txBody>
      </p:sp>
    </p:spTree>
    <p:extLst>
      <p:ext uri="{BB962C8B-B14F-4D97-AF65-F5344CB8AC3E}">
        <p14:creationId xmlns:p14="http://schemas.microsoft.com/office/powerpoint/2010/main" val="1532652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5656987-B9B7-4A78-A120-18F49D5CBE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733479"/>
              </p:ext>
            </p:extLst>
          </p:nvPr>
        </p:nvGraphicFramePr>
        <p:xfrm>
          <a:off x="1238250" y="304800"/>
          <a:ext cx="10425430" cy="5801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FB7BA90-016E-4CB4-B139-426FD40B8D58}"/>
              </a:ext>
            </a:extLst>
          </p:cNvPr>
          <p:cNvSpPr txBox="1"/>
          <p:nvPr/>
        </p:nvSpPr>
        <p:spPr>
          <a:xfrm>
            <a:off x="5591175" y="2971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Down 12%</a:t>
            </a:r>
          </a:p>
        </p:txBody>
      </p:sp>
    </p:spTree>
    <p:extLst>
      <p:ext uri="{BB962C8B-B14F-4D97-AF65-F5344CB8AC3E}">
        <p14:creationId xmlns:p14="http://schemas.microsoft.com/office/powerpoint/2010/main" val="201167713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341</TotalTime>
  <Words>286</Words>
  <Application>Microsoft Office PowerPoint</Application>
  <PresentationFormat>Widescreen</PresentationFormat>
  <Paragraphs>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Corbel</vt:lpstr>
      <vt:lpstr>Basis</vt:lpstr>
      <vt:lpstr>Rebounding from crisis:  what experience tells us</vt:lpstr>
      <vt:lpstr>PowerPoint Presentation</vt:lpstr>
      <vt:lpstr>There are various reasons for a downturn in business</vt:lpstr>
      <vt:lpstr>COVID19:  Worse than 9/11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great financial crisis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Rebounding from crisis:  what experience tells us</dc:title>
  <dc:creator>James Hepple</dc:creator>
  <cp:lastModifiedBy>James Hepple</cp:lastModifiedBy>
  <cp:revision>25</cp:revision>
  <cp:lastPrinted>2020-04-03T11:49:16Z</cp:lastPrinted>
  <dcterms:created xsi:type="dcterms:W3CDTF">2020-04-02T15:27:00Z</dcterms:created>
  <dcterms:modified xsi:type="dcterms:W3CDTF">2020-04-03T12:51:21Z</dcterms:modified>
</cp:coreProperties>
</file>