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91" r:id="rId2"/>
    <p:sldId id="313" r:id="rId3"/>
    <p:sldId id="257" r:id="rId4"/>
    <p:sldId id="299" r:id="rId5"/>
    <p:sldId id="300" r:id="rId6"/>
    <p:sldId id="298" r:id="rId7"/>
    <p:sldId id="315" r:id="rId8"/>
    <p:sldId id="316" r:id="rId9"/>
    <p:sldId id="317" r:id="rId10"/>
    <p:sldId id="320" r:id="rId11"/>
    <p:sldId id="321" r:id="rId12"/>
    <p:sldId id="26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33CCFF"/>
    <a:srgbClr val="000000"/>
    <a:srgbClr val="5EC29A"/>
    <a:srgbClr val="3399FF"/>
    <a:srgbClr val="00B0F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49" autoAdjust="0"/>
    <p:restoredTop sz="94537" autoAdjust="0"/>
  </p:normalViewPr>
  <p:slideViewPr>
    <p:cSldViewPr>
      <p:cViewPr varScale="1">
        <p:scale>
          <a:sx n="68" d="100"/>
          <a:sy n="68" d="100"/>
        </p:scale>
        <p:origin x="540" y="16"/>
      </p:cViewPr>
      <p:guideLst>
        <p:guide orient="horz" pos="2160"/>
        <p:guide pos="3840"/>
      </p:guideLst>
    </p:cSldViewPr>
  </p:slideViewPr>
  <p:notesTextViewPr>
    <p:cViewPr>
      <p:scale>
        <a:sx n="1" d="1"/>
        <a:sy n="1" d="1"/>
      </p:scale>
      <p:origin x="0" y="0"/>
    </p:cViewPr>
  </p:notesTextViewPr>
  <p:sorterViewPr>
    <p:cViewPr>
      <p:scale>
        <a:sx n="100" d="100"/>
        <a:sy n="100" d="100"/>
      </p:scale>
      <p:origin x="0" y="156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dirty="0"/>
          </a:p>
        </p:txBody>
      </p:sp>
      <p:sp>
        <p:nvSpPr>
          <p:cNvPr id="3" name="Date Placehold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C0C7BABA-14A9-48C0-B8F8-E2E80328F785}" type="datetime1">
              <a:rPr lang="en-US"/>
              <a:pPr lvl="0"/>
              <a:t>6/23/2021</a:t>
            </a:fld>
            <a:endParaRPr lang="en-US" dirty="0"/>
          </a:p>
        </p:txBody>
      </p:sp>
      <p:sp>
        <p:nvSpPr>
          <p:cNvPr id="4" name="Slide Image Placeholder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dirty="0"/>
          </a:p>
        </p:txBody>
      </p:sp>
      <p:sp>
        <p:nvSpPr>
          <p:cNvPr id="7" name="Slide Number Placehold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573A4804-3947-4622-8839-3131E7531C49}" type="slidenum">
              <a:rPr/>
              <a:pPr lvl="0"/>
              <a:t>‹#›</a:t>
            </a:fld>
            <a:endParaRPr lang="en-US" dirty="0"/>
          </a:p>
        </p:txBody>
      </p:sp>
    </p:spTree>
    <p:extLst>
      <p:ext uri="{BB962C8B-B14F-4D97-AF65-F5344CB8AC3E}">
        <p14:creationId xmlns:p14="http://schemas.microsoft.com/office/powerpoint/2010/main" val="3077165285"/>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717550" y="1162050"/>
            <a:ext cx="5575300" cy="3136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57066" indent="-291179">
              <a:defRPr>
                <a:solidFill>
                  <a:schemeClr val="tx1"/>
                </a:solidFill>
                <a:latin typeface="Calibri" panose="020F0502020204030204" pitchFamily="34" charset="0"/>
              </a:defRPr>
            </a:lvl2pPr>
            <a:lvl3pPr marL="1164717" indent="-232943">
              <a:defRPr>
                <a:solidFill>
                  <a:schemeClr val="tx1"/>
                </a:solidFill>
                <a:latin typeface="Calibri" panose="020F0502020204030204" pitchFamily="34" charset="0"/>
              </a:defRPr>
            </a:lvl3pPr>
            <a:lvl4pPr marL="1630604" indent="-232943">
              <a:defRPr>
                <a:solidFill>
                  <a:schemeClr val="tx1"/>
                </a:solidFill>
                <a:latin typeface="Calibri" panose="020F0502020204030204" pitchFamily="34" charset="0"/>
              </a:defRPr>
            </a:lvl4pPr>
            <a:lvl5pPr marL="2096491" indent="-232943">
              <a:defRPr>
                <a:solidFill>
                  <a:schemeClr val="tx1"/>
                </a:solidFill>
                <a:latin typeface="Calibri" panose="020F0502020204030204" pitchFamily="34" charset="0"/>
              </a:defRPr>
            </a:lvl5pPr>
            <a:lvl6pPr marL="2562377" indent="-232943" fontAlgn="base">
              <a:spcBef>
                <a:spcPct val="0"/>
              </a:spcBef>
              <a:spcAft>
                <a:spcPct val="0"/>
              </a:spcAft>
              <a:defRPr>
                <a:solidFill>
                  <a:schemeClr val="tx1"/>
                </a:solidFill>
                <a:latin typeface="Calibri" panose="020F0502020204030204" pitchFamily="34" charset="0"/>
              </a:defRPr>
            </a:lvl6pPr>
            <a:lvl7pPr marL="3028264" indent="-232943" fontAlgn="base">
              <a:spcBef>
                <a:spcPct val="0"/>
              </a:spcBef>
              <a:spcAft>
                <a:spcPct val="0"/>
              </a:spcAft>
              <a:defRPr>
                <a:solidFill>
                  <a:schemeClr val="tx1"/>
                </a:solidFill>
                <a:latin typeface="Calibri" panose="020F0502020204030204" pitchFamily="34" charset="0"/>
              </a:defRPr>
            </a:lvl7pPr>
            <a:lvl8pPr marL="3494151" indent="-232943" fontAlgn="base">
              <a:spcBef>
                <a:spcPct val="0"/>
              </a:spcBef>
              <a:spcAft>
                <a:spcPct val="0"/>
              </a:spcAft>
              <a:defRPr>
                <a:solidFill>
                  <a:schemeClr val="tx1"/>
                </a:solidFill>
                <a:latin typeface="Calibri" panose="020F0502020204030204" pitchFamily="34" charset="0"/>
              </a:defRPr>
            </a:lvl8pPr>
            <a:lvl9pPr marL="3960038" indent="-232943"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1132F10-5ED3-4AE7-9DD5-5C59E02E4975}" type="slidenum">
              <a:rPr lang="en-US" altLang="en-US">
                <a:solidFill>
                  <a:prstClr val="black"/>
                </a:solidFill>
              </a:rPr>
              <a:pPr fontAlgn="base">
                <a:spcBef>
                  <a:spcPct val="0"/>
                </a:spcBef>
                <a:spcAft>
                  <a:spcPct val="0"/>
                </a:spcAft>
              </a:pPr>
              <a:t>1</a:t>
            </a:fld>
            <a:endParaRPr lang="en-US" altLang="en-US" dirty="0">
              <a:solidFill>
                <a:prstClr val="black"/>
              </a:solidFill>
            </a:endParaRPr>
          </a:p>
        </p:txBody>
      </p:sp>
    </p:spTree>
    <p:extLst>
      <p:ext uri="{BB962C8B-B14F-4D97-AF65-F5344CB8AC3E}">
        <p14:creationId xmlns:p14="http://schemas.microsoft.com/office/powerpoint/2010/main" val="3444827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393700" y="692150"/>
            <a:ext cx="6070600" cy="3416300"/>
          </a:xfrm>
          <a:ln/>
        </p:spPr>
      </p:sp>
      <p:sp>
        <p:nvSpPr>
          <p:cNvPr id="18435"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txBox="1">
            <a:spLocks noGrp="1"/>
          </p:cNvSpPr>
          <p:nvPr>
            <p:ph type="body" sz="quarter" idx="1"/>
          </p:nvPr>
        </p:nvSpPr>
        <p:spPr/>
        <p:txBody>
          <a:bodyPr/>
          <a:lstStyle/>
          <a:p>
            <a:endParaRPr lang="en-US" dirty="0"/>
          </a:p>
        </p:txBody>
      </p:sp>
      <p:sp>
        <p:nvSpPr>
          <p:cNvPr id="4" name="Slide Number Placeholder 3"/>
          <p:cNvSpPr txBox="1">
            <a:spLocks noGrp="1"/>
          </p:cNvSpPr>
          <p:nvPr>
            <p:ph type="sldNum" sz="quarter" idx="8"/>
          </p:nvPr>
        </p:nvSpPr>
        <p:spPr/>
        <p:txBody>
          <a:bodyPr/>
          <a:lstStyle/>
          <a:p>
            <a:pPr lvl="0"/>
            <a:fld id="{5F9A1185-E90F-4763-9017-D7505EDF5752}" type="slidenum">
              <a:rPr/>
              <a:pPr lvl="0"/>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spect="1" noChangeArrowheads="1" noTextEdit="1"/>
          </p:cNvSpPr>
          <p:nvPr>
            <p:ph type="sldImg"/>
          </p:nvPr>
        </p:nvSpPr>
        <p:spPr>
          <a:xfrm>
            <a:off x="393700" y="692150"/>
            <a:ext cx="6070600" cy="3416300"/>
          </a:xfrm>
          <a:ln/>
        </p:spPr>
      </p:sp>
      <p:sp>
        <p:nvSpPr>
          <p:cNvPr id="4099"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txBox="1">
            <a:spLocks noGrp="1"/>
          </p:cNvSpPr>
          <p:nvPr>
            <p:ph type="body" sz="quarter" idx="1"/>
          </p:nvPr>
        </p:nvSpPr>
        <p:spPr/>
        <p:txBody>
          <a:bodyPr/>
          <a:lstStyle/>
          <a:p>
            <a:endParaRPr lang="en-US" dirty="0"/>
          </a:p>
        </p:txBody>
      </p:sp>
      <p:sp>
        <p:nvSpPr>
          <p:cNvPr id="4" name="Slide Number Placeholder 3"/>
          <p:cNvSpPr txBox="1">
            <a:spLocks noGrp="1"/>
          </p:cNvSpPr>
          <p:nvPr>
            <p:ph type="sldNum" sz="quarter" idx="8"/>
          </p:nvPr>
        </p:nvSpPr>
        <p:spPr/>
        <p:txBody>
          <a:bodyPr/>
          <a:lstStyle/>
          <a:p>
            <a:pPr lvl="0"/>
            <a:fld id="{5F9A1185-E90F-4763-9017-D7505EDF5752}" type="slidenum">
              <a:rPr/>
              <a:pPr lvl="0"/>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BA231E9-E495-41DC-9679-DC8B52FDEF5E}" type="slidenum">
              <a:rPr lang="en-GB" smtClean="0"/>
              <a:t>4</a:t>
            </a:fld>
            <a:endParaRPr lang="en-GB" dirty="0"/>
          </a:p>
        </p:txBody>
      </p:sp>
    </p:spTree>
    <p:extLst>
      <p:ext uri="{BB962C8B-B14F-4D97-AF65-F5344CB8AC3E}">
        <p14:creationId xmlns:p14="http://schemas.microsoft.com/office/powerpoint/2010/main" val="598955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BA231E9-E495-41DC-9679-DC8B52FDEF5E}" type="slidenum">
              <a:rPr lang="en-GB" smtClean="0"/>
              <a:t>5</a:t>
            </a:fld>
            <a:endParaRPr lang="en-GB" dirty="0"/>
          </a:p>
        </p:txBody>
      </p:sp>
    </p:spTree>
    <p:extLst>
      <p:ext uri="{BB962C8B-B14F-4D97-AF65-F5344CB8AC3E}">
        <p14:creationId xmlns:p14="http://schemas.microsoft.com/office/powerpoint/2010/main" val="2411464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defTabSz="931774">
              <a:defRPr/>
            </a:pPr>
            <a:fld id="{4BA231E9-E495-41DC-9679-DC8B52FDEF5E}" type="slidenum">
              <a:rPr lang="en-GB" smtClean="0">
                <a:solidFill>
                  <a:prstClr val="black"/>
                </a:solidFill>
              </a:rPr>
              <a:pPr defTabSz="931774">
                <a:defRPr/>
              </a:pPr>
              <a:t>6</a:t>
            </a:fld>
            <a:endParaRPr lang="en-GB" dirty="0">
              <a:solidFill>
                <a:prstClr val="black"/>
              </a:solidFill>
            </a:endParaRPr>
          </a:p>
        </p:txBody>
      </p:sp>
    </p:spTree>
    <p:extLst>
      <p:ext uri="{BB962C8B-B14F-4D97-AF65-F5344CB8AC3E}">
        <p14:creationId xmlns:p14="http://schemas.microsoft.com/office/powerpoint/2010/main" val="1957922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393700" y="692150"/>
            <a:ext cx="6070600" cy="3416300"/>
          </a:xfrm>
          <a:ln/>
        </p:spPr>
      </p:sp>
      <p:sp>
        <p:nvSpPr>
          <p:cNvPr id="8195"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393700" y="692150"/>
            <a:ext cx="6070600" cy="3416300"/>
          </a:xfrm>
          <a:ln/>
        </p:spPr>
      </p:sp>
      <p:sp>
        <p:nvSpPr>
          <p:cNvPr id="10243"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a:xfrm>
            <a:off x="393700" y="692150"/>
            <a:ext cx="6070600" cy="3416300"/>
          </a:xfrm>
          <a:ln/>
        </p:spPr>
      </p:sp>
      <p:sp>
        <p:nvSpPr>
          <p:cNvPr id="12291" name="Rectangle 3"/>
          <p:cNvSpPr>
            <a:spLocks noGrp="1" noChangeArrowheads="1"/>
          </p:cNvSpPr>
          <p:nvPr>
            <p:ph type="body" idx="1"/>
          </p:nvPr>
        </p:nvSpPr>
        <p:spPr>
          <a:noFill/>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lvl="0"/>
            <a:fld id="{DAF438AD-5B15-472C-91DB-4B40823FA209}" type="datetime1">
              <a:rPr lang="en-US" smtClean="0"/>
              <a:pPr lvl="0"/>
              <a:t>6/23/2021</a:t>
            </a:fld>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140DBF12-8740-4E79-85CA-A03BD13C5F9E}" type="slidenum">
              <a:rPr lang="en-US" smtClean="0"/>
              <a:pPr lvl="0"/>
              <a:t>‹#›</a:t>
            </a:fld>
            <a:endParaRPr 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Date Placeholder 3"/>
          <p:cNvSpPr txBox="1">
            <a:spLocks noGrp="1"/>
          </p:cNvSpPr>
          <p:nvPr>
            <p:ph type="dt" sz="half" idx="7"/>
          </p:nvPr>
        </p:nvSpPr>
        <p:spPr/>
        <p:txBody>
          <a:bodyPr/>
          <a:lstStyle>
            <a:lvl1pPr>
              <a:defRPr/>
            </a:lvl1pPr>
          </a:lstStyle>
          <a:p>
            <a:pPr lvl="0"/>
            <a:fld id="{F0C15C0C-5B76-4BA3-B8FA-B8CC9CF680B9}" type="datetime1">
              <a:rPr lang="en-US"/>
              <a:pPr lvl="0"/>
              <a:t>6/23/2021</a:t>
            </a:fld>
            <a:endParaRPr lang="en-US" dirty="0"/>
          </a:p>
        </p:txBody>
      </p:sp>
      <p:sp>
        <p:nvSpPr>
          <p:cNvPr id="3" name="Footer Placeholder 4"/>
          <p:cNvSpPr txBox="1">
            <a:spLocks noGrp="1"/>
          </p:cNvSpPr>
          <p:nvPr>
            <p:ph type="ftr" sz="quarter" idx="9"/>
          </p:nvPr>
        </p:nvSpPr>
        <p:spPr/>
        <p:txBody>
          <a:bodyPr/>
          <a:lstStyle>
            <a:lvl1pPr>
              <a:defRPr/>
            </a:lvl1pPr>
          </a:lstStyle>
          <a:p>
            <a:pPr lvl="0"/>
            <a:endParaRPr lang="en-US" dirty="0"/>
          </a:p>
        </p:txBody>
      </p:sp>
      <p:sp>
        <p:nvSpPr>
          <p:cNvPr id="4" name="Slide Number Placeholder 5"/>
          <p:cNvSpPr txBox="1">
            <a:spLocks noGrp="1"/>
          </p:cNvSpPr>
          <p:nvPr>
            <p:ph type="sldNum" sz="quarter" idx="8"/>
          </p:nvPr>
        </p:nvSpPr>
        <p:spPr/>
        <p:txBody>
          <a:bodyPr/>
          <a:lstStyle>
            <a:lvl1pPr>
              <a:defRPr/>
            </a:lvl1pPr>
          </a:lstStyle>
          <a:p>
            <a:pPr lvl="0"/>
            <a:fld id="{14E87F46-79C8-42AC-95B0-768867825825}" type="slidenum">
              <a:rPr/>
              <a:pPr lvl="0"/>
              <a:t>‹#›</a:t>
            </a:fld>
            <a:endParaRPr lang="en-US" dirty="0"/>
          </a:p>
        </p:txBody>
      </p:sp>
    </p:spTree>
    <p:extLst>
      <p:ext uri="{BB962C8B-B14F-4D97-AF65-F5344CB8AC3E}">
        <p14:creationId xmlns:p14="http://schemas.microsoft.com/office/powerpoint/2010/main" val="189067703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Hand-drawn Transition">
    <p:spTree>
      <p:nvGrpSpPr>
        <p:cNvPr id="1" name=""/>
        <p:cNvGrpSpPr/>
        <p:nvPr/>
      </p:nvGrpSpPr>
      <p:grpSpPr>
        <a:xfrm>
          <a:off x="0" y="0"/>
          <a:ext cx="0" cy="0"/>
          <a:chOff x="0" y="0"/>
          <a:chExt cx="0" cy="0"/>
        </a:xfrm>
      </p:grpSpPr>
      <p:sp>
        <p:nvSpPr>
          <p:cNvPr id="4" name="Rectangle 2"/>
          <p:cNvSpPr/>
          <p:nvPr userDrawn="1"/>
        </p:nvSpPr>
        <p:spPr>
          <a:xfrm>
            <a:off x="0" y="0"/>
            <a:ext cx="12192000" cy="6858000"/>
          </a:xfrm>
          <a:prstGeom prst="rect">
            <a:avLst/>
          </a:prstGeom>
          <a:gradFill>
            <a:gsLst>
              <a:gs pos="0">
                <a:srgbClr val="00263E"/>
              </a:gs>
              <a:gs pos="100000">
                <a:srgbClr val="34657F"/>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lIns="117226" tIns="58613" rIns="117226" bIns="58613" anchor="ctr"/>
          <a:lstStyle/>
          <a:p>
            <a:pPr algn="ctr" defTabSz="1172261">
              <a:defRPr/>
            </a:pPr>
            <a:endParaRPr lang="en-US" dirty="0">
              <a:solidFill>
                <a:prstClr val="white"/>
              </a:solidFill>
            </a:endParaRPr>
          </a:p>
        </p:txBody>
      </p:sp>
      <p:pic>
        <p:nvPicPr>
          <p:cNvPr id="5" name="Picture 1" descr="scroll_lines_sig.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54315" y="2943227"/>
            <a:ext cx="9437687"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7"/>
          <p:cNvSpPr>
            <a:spLocks noGrp="1"/>
          </p:cNvSpPr>
          <p:nvPr>
            <p:ph type="body" sz="quarter" idx="10"/>
          </p:nvPr>
        </p:nvSpPr>
        <p:spPr>
          <a:xfrm>
            <a:off x="6902453" y="3878267"/>
            <a:ext cx="4330700" cy="522287"/>
          </a:xfrm>
        </p:spPr>
        <p:txBody>
          <a:bodyPr anchor="b">
            <a:normAutofit/>
          </a:bodyPr>
          <a:lstStyle>
            <a:lvl1pPr marL="0" indent="0">
              <a:buNone/>
              <a:defRPr sz="3600" baseline="0">
                <a:solidFill>
                  <a:schemeClr val="bg1"/>
                </a:solidFill>
              </a:defRPr>
            </a:lvl1pPr>
          </a:lstStyle>
          <a:p>
            <a:pPr lvl="0"/>
            <a:r>
              <a:rPr lang="en-US" dirty="0"/>
              <a:t>Click to edit Master text styles</a:t>
            </a:r>
          </a:p>
        </p:txBody>
      </p:sp>
      <p:sp>
        <p:nvSpPr>
          <p:cNvPr id="9" name="Text Placeholder 15"/>
          <p:cNvSpPr>
            <a:spLocks noGrp="1"/>
          </p:cNvSpPr>
          <p:nvPr>
            <p:ph type="body" sz="quarter" idx="12"/>
          </p:nvPr>
        </p:nvSpPr>
        <p:spPr>
          <a:xfrm>
            <a:off x="6893620" y="4556705"/>
            <a:ext cx="2641600" cy="232630"/>
          </a:xfrm>
        </p:spPr>
        <p:txBody>
          <a:bodyPr>
            <a:noAutofit/>
          </a:bodyPr>
          <a:lstStyle>
            <a:lvl1pPr marL="0" indent="0" algn="l">
              <a:buNone/>
              <a:defRPr sz="1300" u="none" cap="all" baseline="0">
                <a:solidFill>
                  <a:schemeClr val="bg1"/>
                </a:solidFill>
                <a:latin typeface="Arial"/>
              </a:defRPr>
            </a:lvl1pPr>
          </a:lstStyle>
          <a:p>
            <a:pPr lvl="0"/>
            <a:r>
              <a:rPr lang="en-US" dirty="0"/>
              <a:t>Click to edit Master text styles</a:t>
            </a:r>
          </a:p>
        </p:txBody>
      </p:sp>
    </p:spTree>
    <p:extLst>
      <p:ext uri="{BB962C8B-B14F-4D97-AF65-F5344CB8AC3E}">
        <p14:creationId xmlns:p14="http://schemas.microsoft.com/office/powerpoint/2010/main" val="52125898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5" name="Footer Placeholder 4"/>
          <p:cNvSpPr>
            <a:spLocks noGrp="1"/>
          </p:cNvSpPr>
          <p:nvPr>
            <p:ph type="ftr" sz="quarter" idx="11"/>
          </p:nvPr>
        </p:nvSpPr>
        <p:spPr/>
        <p:txBody>
          <a:bodyPr/>
          <a:lstStyle/>
          <a:p>
            <a:pPr lvl="0"/>
            <a:endParaRPr lang="en-US" dirty="0"/>
          </a:p>
        </p:txBody>
      </p:sp>
      <p:sp>
        <p:nvSpPr>
          <p:cNvPr id="6" name="Slide Number Placeholder 5"/>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6" name="Footer Placeholder 5"/>
          <p:cNvSpPr>
            <a:spLocks noGrp="1"/>
          </p:cNvSpPr>
          <p:nvPr>
            <p:ph type="ftr" sz="quarter" idx="11"/>
          </p:nvPr>
        </p:nvSpPr>
        <p:spPr/>
        <p:txBody>
          <a:bodyPr/>
          <a:lstStyle/>
          <a:p>
            <a:pPr lvl="0"/>
            <a:endParaRPr lang="en-US" dirty="0"/>
          </a:p>
        </p:txBody>
      </p:sp>
      <p:sp>
        <p:nvSpPr>
          <p:cNvPr id="7" name="Slide Number Placeholder 6"/>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8" name="Footer Placeholder 7"/>
          <p:cNvSpPr>
            <a:spLocks noGrp="1"/>
          </p:cNvSpPr>
          <p:nvPr>
            <p:ph type="ftr" sz="quarter" idx="11"/>
          </p:nvPr>
        </p:nvSpPr>
        <p:spPr/>
        <p:txBody>
          <a:bodyPr/>
          <a:lstStyle/>
          <a:p>
            <a:pPr lvl="0"/>
            <a:endParaRPr lang="en-US" dirty="0"/>
          </a:p>
        </p:txBody>
      </p:sp>
      <p:sp>
        <p:nvSpPr>
          <p:cNvPr id="9" name="Slide Number Placeholder 8"/>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4" name="Footer Placeholder 3"/>
          <p:cNvSpPr>
            <a:spLocks noGrp="1"/>
          </p:cNvSpPr>
          <p:nvPr>
            <p:ph type="ftr" sz="quarter" idx="11"/>
          </p:nvPr>
        </p:nvSpPr>
        <p:spPr/>
        <p:txBody>
          <a:bodyPr/>
          <a:lstStyle/>
          <a:p>
            <a:pPr lvl="0"/>
            <a:endParaRPr lang="en-US" dirty="0"/>
          </a:p>
        </p:txBody>
      </p:sp>
      <p:sp>
        <p:nvSpPr>
          <p:cNvPr id="5" name="Slide Number Placeholder 4"/>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D97F8270-AD2E-44C1-8C22-5033B2887F26}" type="datetime1">
              <a:rPr lang="en-US" smtClean="0"/>
              <a:pPr lvl="0"/>
              <a:t>6/23/2021</a:t>
            </a:fld>
            <a:endParaRPr lang="en-US" dirty="0"/>
          </a:p>
        </p:txBody>
      </p:sp>
      <p:sp>
        <p:nvSpPr>
          <p:cNvPr id="3" name="Footer Placeholder 2"/>
          <p:cNvSpPr>
            <a:spLocks noGrp="1"/>
          </p:cNvSpPr>
          <p:nvPr>
            <p:ph type="ftr" sz="quarter" idx="11"/>
          </p:nvPr>
        </p:nvSpPr>
        <p:spPr/>
        <p:txBody>
          <a:bodyPr/>
          <a:lstStyle/>
          <a:p>
            <a:pPr lvl="0"/>
            <a:endParaRPr lang="en-US" dirty="0"/>
          </a:p>
        </p:txBody>
      </p:sp>
      <p:sp>
        <p:nvSpPr>
          <p:cNvPr id="4" name="Slide Number Placeholder 3"/>
          <p:cNvSpPr>
            <a:spLocks noGrp="1"/>
          </p:cNvSpPr>
          <p:nvPr>
            <p:ph type="sldNum" sz="quarter" idx="12"/>
          </p:nvPr>
        </p:nvSpPr>
        <p:spPr/>
        <p:txBody>
          <a:bodyPr/>
          <a:lstStyle/>
          <a:p>
            <a:pPr lvl="0"/>
            <a:fld id="{C1C9B0CD-6EF2-42FF-A48B-B8CB6EA13CB7}" type="slidenum">
              <a:rPr lang="en-US" smtClean="0"/>
              <a:pPr lvl="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6" name="Footer Placeholder 5"/>
          <p:cNvSpPr>
            <a:spLocks noGrp="1"/>
          </p:cNvSpPr>
          <p:nvPr>
            <p:ph type="ftr" sz="quarter" idx="11"/>
          </p:nvPr>
        </p:nvSpPr>
        <p:spPr/>
        <p:txBody>
          <a:bodyPr/>
          <a:lstStyle/>
          <a:p>
            <a:pPr lvl="0"/>
            <a:endParaRPr lang="en-US" dirty="0"/>
          </a:p>
        </p:txBody>
      </p:sp>
      <p:sp>
        <p:nvSpPr>
          <p:cNvPr id="7" name="Slide Number Placeholder 6"/>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lvl="0"/>
            <a:fld id="{97CAFF61-A3FF-4364-A5E0-9A1C8F029675}" type="datetime1">
              <a:rPr lang="en-US" smtClean="0"/>
              <a:pPr lvl="0"/>
              <a:t>6/23/2021</a:t>
            </a:fld>
            <a:endParaRPr lang="en-US" dirty="0"/>
          </a:p>
        </p:txBody>
      </p:sp>
      <p:sp>
        <p:nvSpPr>
          <p:cNvPr id="6" name="Footer Placeholder 5"/>
          <p:cNvSpPr>
            <a:spLocks noGrp="1"/>
          </p:cNvSpPr>
          <p:nvPr>
            <p:ph type="ftr" sz="quarter" idx="11"/>
          </p:nvPr>
        </p:nvSpPr>
        <p:spPr/>
        <p:txBody>
          <a:bodyPr/>
          <a:lstStyle/>
          <a:p>
            <a:pPr lvl="0"/>
            <a:endParaRPr lang="en-US" dirty="0"/>
          </a:p>
        </p:txBody>
      </p:sp>
      <p:sp>
        <p:nvSpPr>
          <p:cNvPr id="7" name="Slide Number Placeholder 6"/>
          <p:cNvSpPr>
            <a:spLocks noGrp="1"/>
          </p:cNvSpPr>
          <p:nvPr>
            <p:ph type="sldNum" sz="quarter" idx="12"/>
          </p:nvPr>
        </p:nvSpPr>
        <p:spPr/>
        <p:txBody>
          <a:bodyPr/>
          <a:lstStyle/>
          <a:p>
            <a:pPr lvl="0"/>
            <a:fld id="{8296C182-EBEF-47DE-8970-D6A173967F1E}" type="slidenum">
              <a:rPr lang="en-US" smtClean="0"/>
              <a:pPr lvl="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lvl="0"/>
            <a:fld id="{97CAFF61-A3FF-4364-A5E0-9A1C8F029675}" type="datetime1">
              <a:rPr lang="en-US" smtClean="0"/>
              <a:pPr lvl="0"/>
              <a:t>6/23/2021</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lvl="0"/>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a:fld id="{8296C182-EBEF-47DE-8970-D6A173967F1E}" type="slidenum">
              <a:rPr lang="en-US" smtClean="0"/>
              <a:pPr lvl="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propertycasualty360.com/2017/09/06/business-continuity-plans-technology-help-busines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propertycasualty360.com/2014/09/22/3-essential-steps-to-quantify-supply-chain-ris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838200" y="3886200"/>
            <a:ext cx="10896600" cy="853754"/>
          </a:xfrm>
        </p:spPr>
        <p:txBody>
          <a:bodyPr>
            <a:normAutofit fontScale="70000" lnSpcReduction="20000"/>
          </a:bodyPr>
          <a:lstStyle/>
          <a:p>
            <a:pPr algn="ctr"/>
            <a:r>
              <a:rPr lang="en-US" b="1" dirty="0">
                <a:solidFill>
                  <a:schemeClr val="accent6">
                    <a:lumMod val="60000"/>
                    <a:lumOff val="40000"/>
                  </a:schemeClr>
                </a:solidFill>
                <a:latin typeface="NewsGoth BT" panose="020B0503020203020204"/>
              </a:rPr>
              <a:t>NAVIGATING INSURANCE AHEAD OF THE NEW HURRICANE SEASON</a:t>
            </a:r>
          </a:p>
          <a:p>
            <a:pPr algn="ctr"/>
            <a:r>
              <a:rPr lang="en-US" b="1" dirty="0">
                <a:solidFill>
                  <a:schemeClr val="accent6">
                    <a:lumMod val="60000"/>
                    <a:lumOff val="40000"/>
                  </a:schemeClr>
                </a:solidFill>
                <a:latin typeface="NewsGoth BT" panose="020B0503020203020204"/>
              </a:rPr>
              <a:t>STORM PREP - A SHORT CHECK LIST</a:t>
            </a:r>
          </a:p>
        </p:txBody>
      </p:sp>
      <p:sp>
        <p:nvSpPr>
          <p:cNvPr id="4" name="Rectangle 3"/>
          <p:cNvSpPr/>
          <p:nvPr/>
        </p:nvSpPr>
        <p:spPr>
          <a:xfrm>
            <a:off x="4191000" y="5410200"/>
            <a:ext cx="3716156" cy="1585439"/>
          </a:xfrm>
          <a:prstGeom prst="rect">
            <a:avLst/>
          </a:prstGeom>
        </p:spPr>
        <p:txBody>
          <a:bodyPr wrap="none" lIns="117226" tIns="58613" rIns="117226" bIns="58613">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4000" b="1" i="1" baseline="30000" dirty="0">
                <a:solidFill>
                  <a:schemeClr val="accent6">
                    <a:lumMod val="40000"/>
                    <a:lumOff val="60000"/>
                  </a:schemeClr>
                </a:solidFill>
                <a:latin typeface="NewsGoth BT" panose="020B0503020203020204" pitchFamily="34" charset="0"/>
              </a:rPr>
              <a:t>S</a:t>
            </a:r>
            <a:r>
              <a:rPr lang="en-GB" sz="3200" b="1" i="1" baseline="30000" dirty="0">
                <a:solidFill>
                  <a:schemeClr val="accent6">
                    <a:lumMod val="40000"/>
                    <a:lumOff val="60000"/>
                  </a:schemeClr>
                </a:solidFill>
                <a:latin typeface="NewsGoth BT" panose="020B0503020203020204" pitchFamily="34" charset="0"/>
              </a:rPr>
              <a:t>MITH </a:t>
            </a:r>
            <a:r>
              <a:rPr lang="en-GB" sz="4000" b="1" i="1" baseline="30000" dirty="0">
                <a:solidFill>
                  <a:schemeClr val="accent6">
                    <a:lumMod val="40000"/>
                    <a:lumOff val="60000"/>
                  </a:schemeClr>
                </a:solidFill>
                <a:latin typeface="NewsGoth BT" panose="020B0503020203020204" pitchFamily="34" charset="0"/>
              </a:rPr>
              <a:t>O</a:t>
            </a:r>
            <a:r>
              <a:rPr lang="en-GB" sz="3200" b="1" i="1" baseline="30000" dirty="0">
                <a:solidFill>
                  <a:schemeClr val="accent6">
                    <a:lumMod val="40000"/>
                    <a:lumOff val="60000"/>
                  </a:schemeClr>
                </a:solidFill>
                <a:latin typeface="NewsGoth BT" panose="020B0503020203020204" pitchFamily="34" charset="0"/>
              </a:rPr>
              <a:t>RLOFF &amp; </a:t>
            </a:r>
            <a:r>
              <a:rPr lang="en-GB" sz="4000" b="1" i="1" baseline="30000" dirty="0">
                <a:solidFill>
                  <a:schemeClr val="accent6">
                    <a:lumMod val="40000"/>
                    <a:lumOff val="60000"/>
                  </a:schemeClr>
                </a:solidFill>
                <a:latin typeface="NewsGoth BT" panose="020B0503020203020204" pitchFamily="34" charset="0"/>
              </a:rPr>
              <a:t>A</a:t>
            </a:r>
            <a:r>
              <a:rPr lang="en-GB" sz="3200" b="1" i="1" baseline="30000" dirty="0">
                <a:solidFill>
                  <a:schemeClr val="accent6">
                    <a:lumMod val="40000"/>
                    <a:lumOff val="60000"/>
                  </a:schemeClr>
                </a:solidFill>
                <a:latin typeface="NewsGoth BT" panose="020B0503020203020204" pitchFamily="34" charset="0"/>
              </a:rPr>
              <a:t>SSOCIATES</a:t>
            </a:r>
          </a:p>
          <a:p>
            <a:r>
              <a:rPr lang="en-GB" sz="6700" b="1" baseline="30000" dirty="0">
                <a:solidFill>
                  <a:prstClr val="white"/>
                </a:solidFill>
                <a:latin typeface="NewsGoth BT" panose="020B0503020203020204" pitchFamily="34" charset="0"/>
              </a:rPr>
              <a:t> </a:t>
            </a:r>
          </a:p>
          <a:p>
            <a:endParaRPr lang="en-GB" b="1" baseline="30000" dirty="0">
              <a:solidFill>
                <a:prstClr val="white"/>
              </a:solidFill>
            </a:endParaRPr>
          </a:p>
          <a:p>
            <a:endParaRPr lang="en-GB" b="1" baseline="30000" dirty="0">
              <a:solidFill>
                <a:prstClr val="white"/>
              </a:solidFill>
            </a:endParaRPr>
          </a:p>
        </p:txBody>
      </p:sp>
      <p:sp>
        <p:nvSpPr>
          <p:cNvPr id="6" name="Rectangle 5"/>
          <p:cNvSpPr/>
          <p:nvPr/>
        </p:nvSpPr>
        <p:spPr>
          <a:xfrm>
            <a:off x="4038600" y="5715216"/>
            <a:ext cx="4062404" cy="446666"/>
          </a:xfrm>
          <a:prstGeom prst="rect">
            <a:avLst/>
          </a:prstGeom>
        </p:spPr>
        <p:txBody>
          <a:bodyPr wrap="none" lIns="117226" tIns="58613" rIns="117226" bIns="58613">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i="1" baseline="30000" dirty="0">
                <a:solidFill>
                  <a:schemeClr val="accent6">
                    <a:lumMod val="40000"/>
                    <a:lumOff val="60000"/>
                  </a:schemeClr>
                </a:solidFill>
              </a:rPr>
              <a:t>Loss Consultants to the Caribbean</a:t>
            </a:r>
          </a:p>
        </p:txBody>
      </p:sp>
      <p:sp>
        <p:nvSpPr>
          <p:cNvPr id="7" name="Text Placeholder 2"/>
          <p:cNvSpPr>
            <a:spLocks noGrp="1"/>
          </p:cNvSpPr>
          <p:nvPr>
            <p:ph type="body" sz="quarter" idx="10"/>
          </p:nvPr>
        </p:nvSpPr>
        <p:spPr>
          <a:xfrm>
            <a:off x="1363021" y="1699247"/>
            <a:ext cx="10160000" cy="1003890"/>
          </a:xfrm>
        </p:spPr>
        <p:txBody>
          <a:bodyPr>
            <a:normAutofit/>
          </a:bodyPr>
          <a:lstStyle/>
          <a:p>
            <a:pPr algn="ctr"/>
            <a:r>
              <a:rPr lang="en-US" sz="4000" b="1" dirty="0">
                <a:solidFill>
                  <a:schemeClr val="accent6"/>
                </a:solidFill>
                <a:latin typeface="NewsGoth BT" panose="020B0503020203020204"/>
              </a:rPr>
              <a:t>CARIBBEAN HOTEL &amp; TOURISM ASSOCITION</a:t>
            </a:r>
          </a:p>
        </p:txBody>
      </p:sp>
    </p:spTree>
    <p:extLst>
      <p:ext uri="{BB962C8B-B14F-4D97-AF65-F5344CB8AC3E}">
        <p14:creationId xmlns:p14="http://schemas.microsoft.com/office/powerpoint/2010/main" val="40962618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p:spPr>
        <p:txBody>
          <a:bodyPr/>
          <a:lstStyle/>
          <a:p>
            <a:r>
              <a:rPr lang="en-US" altLang="en-US" sz="3200" b="1" dirty="0"/>
              <a:t>Business Interruption Loss &amp; Extra Expense</a:t>
            </a:r>
            <a:endParaRPr lang="en-US" altLang="en-US" sz="4300" dirty="0"/>
          </a:p>
        </p:txBody>
      </p:sp>
      <p:sp>
        <p:nvSpPr>
          <p:cNvPr id="17411" name="Rectangle 3"/>
          <p:cNvSpPr>
            <a:spLocks noGrp="1" noChangeArrowheads="1"/>
          </p:cNvSpPr>
          <p:nvPr>
            <p:ph type="body" idx="1"/>
          </p:nvPr>
        </p:nvSpPr>
        <p:spPr>
          <a:noFill/>
        </p:spPr>
        <p:txBody>
          <a:bodyPr/>
          <a:lstStyle/>
          <a:p>
            <a:r>
              <a:rPr lang="en-US" altLang="en-US" sz="2400" dirty="0"/>
              <a:t>Establishing the Limit of Insurance</a:t>
            </a:r>
          </a:p>
          <a:p>
            <a:pPr lvl="1"/>
            <a:r>
              <a:rPr lang="en-US" altLang="en-US" sz="2400" dirty="0"/>
              <a:t>Net Income Plus Continuing Expenses</a:t>
            </a:r>
          </a:p>
          <a:p>
            <a:pPr lvl="1"/>
            <a:r>
              <a:rPr lang="en-US" altLang="en-US" sz="2400" dirty="0"/>
              <a:t>Ordinary Payroll Expense Exclusion</a:t>
            </a:r>
          </a:p>
          <a:p>
            <a:pPr lvl="1"/>
            <a:r>
              <a:rPr lang="en-US" altLang="en-US" sz="2400" dirty="0"/>
              <a:t>Address Costs to Stay In Business &amp; Mitigate- Extra Expense</a:t>
            </a:r>
          </a:p>
          <a:p>
            <a:pPr lvl="2"/>
            <a:r>
              <a:rPr lang="en-US" altLang="en-US" dirty="0"/>
              <a:t>Have a Plan</a:t>
            </a:r>
          </a:p>
          <a:p>
            <a:r>
              <a:rPr lang="en-US" altLang="en-US" sz="2400" dirty="0"/>
              <a:t>Preparing and Presenting the Claim</a:t>
            </a:r>
          </a:p>
          <a:p>
            <a:r>
              <a:rPr lang="en-US" altLang="en-US" sz="2400" dirty="0"/>
              <a:t>Restoration Period</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48400"/>
            <a:ext cx="12192000" cy="617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10569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0B2A08-945A-4C46-8493-5CFAE5318795}"/>
              </a:ext>
            </a:extLst>
          </p:cNvPr>
          <p:cNvSpPr txBox="1"/>
          <p:nvPr/>
        </p:nvSpPr>
        <p:spPr>
          <a:xfrm>
            <a:off x="2590800" y="609600"/>
            <a:ext cx="6629400" cy="4547592"/>
          </a:xfrm>
          <a:prstGeom prst="rect">
            <a:avLst/>
          </a:prstGeom>
          <a:noFill/>
        </p:spPr>
        <p:txBody>
          <a:bodyPr wrap="square">
            <a:spAutoFit/>
          </a:bodyPr>
          <a:lstStyle/>
          <a:p>
            <a:pPr marL="0" marR="0" algn="ctr">
              <a:lnSpc>
                <a:spcPct val="107000"/>
              </a:lnSpc>
              <a:spcBef>
                <a:spcPts val="0"/>
              </a:spcBef>
              <a:spcAft>
                <a:spcPts val="800"/>
              </a:spcAft>
            </a:pPr>
            <a:r>
              <a:rPr lang="en-US" sz="2800" u="sng" dirty="0">
                <a:effectLst/>
                <a:latin typeface="Arial" panose="020B0604020202020204" pitchFamily="34" charset="0"/>
                <a:ea typeface="Calibri" panose="020F0502020204030204" pitchFamily="34" charset="0"/>
                <a:cs typeface="Times New Roman" panose="02020603050405020304" pitchFamily="18" charset="0"/>
              </a:rPr>
              <a:t>Policy Cost Containment Considerations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Use of higher percentage deductibles</a:t>
            </a:r>
          </a:p>
          <a:p>
            <a:pPr marL="45720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Address what the risks of damage are to different property </a:t>
            </a:r>
          </a:p>
          <a:p>
            <a:pPr marL="45720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Evaluate damages from prior storms to see what might not need to be insured for windstorm or other catastrophic losses</a:t>
            </a:r>
          </a:p>
          <a:p>
            <a:pPr marL="457200" marR="0">
              <a:lnSpc>
                <a:spcPct val="107000"/>
              </a:lnSpc>
              <a:spcBef>
                <a:spcPts val="0"/>
              </a:spcBef>
              <a:spcAft>
                <a:spcPts val="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Symbol" panose="05050102010706020507" pitchFamily="18" charset="2"/>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At same time address updated replacement costs to see if any property segment is over-insured or in the alternative under-insured to avoid being penalized</a:t>
            </a:r>
          </a:p>
        </p:txBody>
      </p:sp>
      <p:pic>
        <p:nvPicPr>
          <p:cNvPr id="4" name="Picture 2">
            <a:extLst>
              <a:ext uri="{FF2B5EF4-FFF2-40B4-BE49-F238E27FC236}">
                <a16:creationId xmlns:a16="http://schemas.microsoft.com/office/drawing/2014/main" id="{0B89C922-2D8E-4F50-9940-076484DA55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248400"/>
            <a:ext cx="12192000" cy="617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3113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8"/>
          <p:cNvSpPr txBox="1">
            <a:spLocks/>
          </p:cNvSpPr>
          <p:nvPr/>
        </p:nvSpPr>
        <p:spPr bwMode="auto">
          <a:xfrm>
            <a:off x="-26276" y="2590800"/>
            <a:ext cx="12218276" cy="400050"/>
          </a:xfrm>
          <a:prstGeom prst="rect">
            <a:avLst/>
          </a:prstGeom>
          <a:noFill/>
          <a:ln>
            <a:noFill/>
            <a:miter lim="800000"/>
            <a:headEnd/>
            <a:tailEnd/>
          </a:ln>
        </p:spPr>
        <p:txBody>
          <a:bodyPr/>
          <a:lstStyle>
            <a:lvl1pPr algn="ctr" defTabSz="1145318" rtl="0" eaLnBrk="1" latinLnBrk="0" hangingPunct="1">
              <a:spcBef>
                <a:spcPct val="0"/>
              </a:spcBef>
              <a:buNone/>
              <a:defRPr sz="5500" kern="1200">
                <a:solidFill>
                  <a:schemeClr val="tx1"/>
                </a:solidFill>
                <a:latin typeface="+mj-lt"/>
                <a:ea typeface="+mj-ea"/>
                <a:cs typeface="+mj-cs"/>
              </a:defRPr>
            </a:lvl1pPr>
          </a:lstStyle>
          <a:p>
            <a:pPr>
              <a:defRPr/>
            </a:pPr>
            <a:r>
              <a:rPr lang="en-US" sz="4400" b="1" cap="all" dirty="0">
                <a:solidFill>
                  <a:srgbClr val="0070C0"/>
                </a:solidFill>
                <a:latin typeface="Segoe UI" pitchFamily="34" charset="0"/>
                <a:ea typeface="ＭＳ Ｐゴシック"/>
                <a:cs typeface="Segoe UI" pitchFamily="34" charset="0"/>
              </a:rPr>
              <a:t>QUESTION &amp; ANSWER</a:t>
            </a:r>
          </a:p>
        </p:txBody>
      </p:sp>
      <p:cxnSp>
        <p:nvCxnSpPr>
          <p:cNvPr id="10" name="Straight Connector 9"/>
          <p:cNvCxnSpPr/>
          <p:nvPr/>
        </p:nvCxnSpPr>
        <p:spPr>
          <a:xfrm>
            <a:off x="533400" y="990600"/>
            <a:ext cx="11049000" cy="0"/>
          </a:xfrm>
          <a:prstGeom prst="line">
            <a:avLst/>
          </a:prstGeom>
          <a:ln/>
        </p:spPr>
        <p:style>
          <a:lnRef idx="1">
            <a:schemeClr val="accent5"/>
          </a:lnRef>
          <a:fillRef idx="0">
            <a:schemeClr val="accent5"/>
          </a:fillRef>
          <a:effectRef idx="0">
            <a:schemeClr val="accent5"/>
          </a:effectRef>
          <a:fontRef idx="minor">
            <a:schemeClr val="tx1"/>
          </a:fontRef>
        </p:style>
      </p:cxnSp>
      <p:pic>
        <p:nvPicPr>
          <p:cNvPr id="11" name="Picture 10" descr="logo.png"/>
          <p:cNvPicPr>
            <a:picLocks noChangeAspect="1"/>
          </p:cNvPicPr>
          <p:nvPr/>
        </p:nvPicPr>
        <p:blipFill>
          <a:blip r:embed="rId3" cstate="print"/>
          <a:stretch>
            <a:fillRect/>
          </a:stretch>
        </p:blipFill>
        <p:spPr>
          <a:xfrm>
            <a:off x="9753600" y="5867400"/>
            <a:ext cx="2048301" cy="686181"/>
          </a:xfrm>
          <a:prstGeom prst="rect">
            <a:avLst/>
          </a:prstGeom>
        </p:spPr>
      </p:pic>
    </p:spTree>
    <p:extLst>
      <p:ext uri="{BB962C8B-B14F-4D97-AF65-F5344CB8AC3E}">
        <p14:creationId xmlns:p14="http://schemas.microsoft.com/office/powerpoint/2010/main" val="2264011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rrowheads="1"/>
          </p:cNvPicPr>
          <p:nvPr/>
        </p:nvPicPr>
        <p:blipFill>
          <a:blip r:embed="rId3">
            <a:extLst>
              <a:ext uri="{28A0092B-C50C-407E-A947-70E740481C1C}">
                <a14:useLocalDpi xmlns:a14="http://schemas.microsoft.com/office/drawing/2010/main" val="0"/>
              </a:ext>
            </a:extLst>
          </a:blip>
          <a:srcRect b="10558"/>
          <a:stretch>
            <a:fillRect/>
          </a:stretch>
        </p:blipFill>
        <p:spPr bwMode="auto">
          <a:xfrm>
            <a:off x="3200400" y="228601"/>
            <a:ext cx="6375398" cy="5158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TextBox 1"/>
          <p:cNvSpPr txBox="1">
            <a:spLocks noChangeArrowheads="1"/>
          </p:cNvSpPr>
          <p:nvPr/>
        </p:nvSpPr>
        <p:spPr bwMode="auto">
          <a:xfrm>
            <a:off x="2965414" y="5448182"/>
            <a:ext cx="6261172" cy="677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21917" tIns="60958" rIns="121917" bIns="60958">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sz="2000" b="1" i="1" dirty="0"/>
              <a:t>International Insurance Loss Consultants</a:t>
            </a:r>
            <a:endParaRPr lang="en-US" altLang="en-US" sz="2000" dirty="0">
              <a:latin typeface="+mn-lt"/>
            </a:endParaRPr>
          </a:p>
          <a:p>
            <a:pPr algn="ctr">
              <a:defRPr/>
            </a:pPr>
            <a:r>
              <a:rPr lang="en-US" altLang="en-US" sz="1600" b="1" dirty="0">
                <a:latin typeface="+mn-lt"/>
              </a:rPr>
              <a:t>Tel: 340.690.4880 / Email: smith@smithorloff.com</a:t>
            </a: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248400"/>
            <a:ext cx="12192000" cy="617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5421999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5" name="Title 28"/>
          <p:cNvSpPr txBox="1">
            <a:spLocks/>
          </p:cNvSpPr>
          <p:nvPr/>
        </p:nvSpPr>
        <p:spPr bwMode="auto">
          <a:xfrm>
            <a:off x="533400" y="514350"/>
            <a:ext cx="7696200" cy="400050"/>
          </a:xfrm>
          <a:prstGeom prst="rect">
            <a:avLst/>
          </a:prstGeom>
          <a:noFill/>
          <a:ln>
            <a:noFill/>
            <a:miter lim="800000"/>
            <a:headEnd/>
            <a:tailEnd/>
          </a:ln>
        </p:spPr>
        <p:txBody>
          <a:bodyPr/>
          <a:lstStyle>
            <a:lvl1pPr algn="ctr" defTabSz="1145318" rtl="0" eaLnBrk="1" latinLnBrk="0" hangingPunct="1">
              <a:spcBef>
                <a:spcPct val="0"/>
              </a:spcBef>
              <a:buNone/>
              <a:defRPr sz="5500" kern="1200">
                <a:solidFill>
                  <a:schemeClr val="tx1"/>
                </a:solidFill>
                <a:latin typeface="+mj-lt"/>
                <a:ea typeface="+mj-ea"/>
                <a:cs typeface="+mj-cs"/>
              </a:defRPr>
            </a:lvl1pPr>
          </a:lstStyle>
          <a:p>
            <a:pPr algn="l">
              <a:defRPr/>
            </a:pPr>
            <a:r>
              <a:rPr lang="en-US" sz="2400" b="1" cap="all" dirty="0">
                <a:solidFill>
                  <a:srgbClr val="0070C0"/>
                </a:solidFill>
                <a:latin typeface="Segoe UI" pitchFamily="34" charset="0"/>
                <a:ea typeface="ＭＳ Ｐゴシック"/>
                <a:cs typeface="Segoe UI" pitchFamily="34" charset="0"/>
              </a:rPr>
              <a:t>SPEAKERs</a:t>
            </a:r>
          </a:p>
        </p:txBody>
      </p:sp>
      <p:cxnSp>
        <p:nvCxnSpPr>
          <p:cNvPr id="10" name="Straight Connector 9"/>
          <p:cNvCxnSpPr/>
          <p:nvPr/>
        </p:nvCxnSpPr>
        <p:spPr>
          <a:xfrm>
            <a:off x="533400" y="990600"/>
            <a:ext cx="11049000" cy="0"/>
          </a:xfrm>
          <a:prstGeom prst="line">
            <a:avLst/>
          </a:prstGeom>
          <a:ln/>
        </p:spPr>
        <p:style>
          <a:lnRef idx="1">
            <a:schemeClr val="accent5"/>
          </a:lnRef>
          <a:fillRef idx="0">
            <a:schemeClr val="accent5"/>
          </a:fillRef>
          <a:effectRef idx="0">
            <a:schemeClr val="accent5"/>
          </a:effectRef>
          <a:fontRef idx="minor">
            <a:schemeClr val="tx1"/>
          </a:fontRef>
        </p:style>
      </p:cxnSp>
      <p:pic>
        <p:nvPicPr>
          <p:cNvPr id="11" name="Picture 10" descr="logo.png"/>
          <p:cNvPicPr>
            <a:picLocks noChangeAspect="1"/>
          </p:cNvPicPr>
          <p:nvPr/>
        </p:nvPicPr>
        <p:blipFill>
          <a:blip r:embed="rId3" cstate="print"/>
          <a:stretch>
            <a:fillRect/>
          </a:stretch>
        </p:blipFill>
        <p:spPr>
          <a:xfrm>
            <a:off x="9753600" y="5867400"/>
            <a:ext cx="2048301" cy="686181"/>
          </a:xfrm>
          <a:prstGeom prst="rect">
            <a:avLst/>
          </a:prstGeom>
        </p:spPr>
      </p:pic>
      <p:pic>
        <p:nvPicPr>
          <p:cNvPr id="1028" name="Picture 4" descr="C:\Users\communications\Secure Sync Tool\Caribbean - Adriana\Webinars\5 - CHTA Storm Prep Series Your Insurance Checklist - May 30, 2018\sws photo3.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97925" y="1733215"/>
            <a:ext cx="2065752" cy="2065752"/>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4140728" y="3954048"/>
            <a:ext cx="3225800" cy="861774"/>
          </a:xfrm>
          <a:prstGeom prst="rect">
            <a:avLst/>
          </a:prstGeom>
          <a:noFill/>
        </p:spPr>
        <p:txBody>
          <a:bodyPr wrap="square" rtlCol="0">
            <a:spAutoFit/>
          </a:bodyPr>
          <a:lstStyle/>
          <a:p>
            <a:pPr algn="ctr"/>
            <a:r>
              <a:rPr lang="en-US" sz="1600" b="1" dirty="0"/>
              <a:t>STANLEY SMITH, CPA</a:t>
            </a:r>
          </a:p>
          <a:p>
            <a:pPr algn="ctr"/>
            <a:r>
              <a:rPr lang="en-US" sz="1600" b="1" dirty="0"/>
              <a:t>Principal</a:t>
            </a:r>
          </a:p>
          <a:p>
            <a:pPr algn="ctr"/>
            <a:r>
              <a:rPr lang="en-US" sz="1600" b="1" dirty="0"/>
              <a:t>Smith Orloff &amp; Associates </a:t>
            </a:r>
            <a:endParaRPr lang="en-US" sz="1400" b="1" dirty="0">
              <a:solidFill>
                <a:schemeClr val="tx1">
                  <a:lumMod val="75000"/>
                  <a:lumOff val="25000"/>
                </a:schemeClr>
              </a:solidFill>
              <a:latin typeface="Segoe UI" pitchFamily="34" charset="0"/>
              <a:cs typeface="Segoe U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980728"/>
          </a:xfrm>
          <a:prstGeom prst="rect">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17226" tIns="58613" rIns="117226" bIns="58613" rtlCol="0" anchor="ctr"/>
          <a:lstStyle/>
          <a:p>
            <a:r>
              <a:rPr lang="en-GB" sz="3100" b="1" dirty="0">
                <a:latin typeface="Arial" panose="020B0604020202020204" pitchFamily="34" charset="0"/>
                <a:cs typeface="Arial" panose="020B0604020202020204" pitchFamily="34" charset="0"/>
              </a:rPr>
              <a:t>	</a:t>
            </a:r>
            <a:r>
              <a:rPr lang="en-GB" sz="3100" b="1" dirty="0">
                <a:latin typeface="NewsGoth BT"/>
                <a:cs typeface="Arial" panose="020B0604020202020204" pitchFamily="34" charset="0"/>
              </a:rPr>
              <a:t>STORM PREP – GENERAL COMMENTS</a:t>
            </a:r>
          </a:p>
        </p:txBody>
      </p:sp>
      <p:sp>
        <p:nvSpPr>
          <p:cNvPr id="16" name="TextBox 15"/>
          <p:cNvSpPr txBox="1"/>
          <p:nvPr/>
        </p:nvSpPr>
        <p:spPr>
          <a:xfrm>
            <a:off x="914400" y="1219200"/>
            <a:ext cx="10241280" cy="4953028"/>
          </a:xfrm>
          <a:prstGeom prst="rect">
            <a:avLst/>
          </a:prstGeom>
          <a:noFill/>
        </p:spPr>
        <p:txBody>
          <a:bodyPr wrap="square" lIns="117226" tIns="58613" rIns="117226" bIns="58613" rtlCol="0">
            <a:spAutoFit/>
          </a:bodyPr>
          <a:lstStyle/>
          <a:p>
            <a:pPr marL="0" marR="0">
              <a:lnSpc>
                <a:spcPts val="2250"/>
              </a:lnSpc>
              <a:spcBef>
                <a:spcPts val="0"/>
              </a:spcBef>
              <a:spcAft>
                <a:spcPts val="1125"/>
              </a:spcAft>
            </a:pPr>
            <a:r>
              <a:rPr lang="en-US" sz="1800" dirty="0">
                <a:solidFill>
                  <a:srgbClr val="333333"/>
                </a:solidFill>
                <a:effectLst/>
                <a:latin typeface="Open Sans"/>
                <a:ea typeface="Times New Roman" panose="02020603050405020304" pitchFamily="18" charset="0"/>
                <a:cs typeface="Arial" panose="020B0604020202020204" pitchFamily="34"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1800"/>
              </a:lnSpc>
              <a:spcBef>
                <a:spcPts val="0"/>
              </a:spcBef>
              <a:spcAft>
                <a:spcPts val="1125"/>
              </a:spcAft>
            </a:pPr>
            <a:r>
              <a:rPr lang="en-US" sz="1800" b="1" u="sng"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Know Your Property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250"/>
              </a:lnSpc>
              <a:spcBef>
                <a:spcPts val="0"/>
              </a:spcBef>
              <a:spcAft>
                <a:spcPts val="1125"/>
              </a:spcAft>
            </a:pPr>
            <a:r>
              <a:rPr lang="en-US" sz="1800" dirty="0">
                <a:solidFill>
                  <a:srgbClr val="333333"/>
                </a:solidFill>
                <a:effectLst/>
                <a:latin typeface="Open Sans"/>
                <a:ea typeface="Times New Roman" panose="02020603050405020304" pitchFamily="18" charset="0"/>
                <a:cs typeface="Arial" panose="020B0604020202020204" pitchFamily="34" charset="0"/>
              </a:rPr>
              <a:t>Inspect and verifying your property’s condition before hurricane season arrives and fix or replace building areas that can allow significant damages, such as roofing conditions and especially window deficiencies and the like, which can allow wind driven rain damages, a typical exclusion.   With prior loss experience plan on protecting your property and if possible store plywood for board ups and sand bags for flooding.</a:t>
            </a:r>
          </a:p>
          <a:p>
            <a:pPr marL="0" marR="0">
              <a:lnSpc>
                <a:spcPts val="2250"/>
              </a:lnSpc>
              <a:spcBef>
                <a:spcPts val="0"/>
              </a:spcBef>
              <a:spcAft>
                <a:spcPts val="1125"/>
              </a:spcAft>
            </a:pPr>
            <a:endParaRPr lang="en-GB" sz="1800" kern="0" dirty="0">
              <a:solidFill>
                <a:srgbClr val="0070C0"/>
              </a:solidFill>
              <a:effectLst/>
              <a:latin typeface="Open Sans"/>
              <a:ea typeface="Times New Roman" panose="02020603050405020304" pitchFamily="18" charset="0"/>
              <a:cs typeface="Calibri" panose="020F0502020204030204" pitchFamily="34" charset="0"/>
            </a:endParaRPr>
          </a:p>
          <a:p>
            <a:pPr marL="0" marR="0">
              <a:lnSpc>
                <a:spcPts val="1800"/>
              </a:lnSpc>
              <a:spcBef>
                <a:spcPts val="0"/>
              </a:spcBef>
              <a:spcAft>
                <a:spcPts val="1125"/>
              </a:spcAft>
            </a:pPr>
            <a:r>
              <a:rPr lang="en-US" sz="1800" b="1" u="sng"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Help Your People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250"/>
              </a:lnSpc>
              <a:spcBef>
                <a:spcPts val="0"/>
              </a:spcBef>
              <a:spcAft>
                <a:spcPts val="1125"/>
              </a:spcAft>
            </a:pPr>
            <a:r>
              <a:rPr lang="en-US" sz="1800" dirty="0">
                <a:solidFill>
                  <a:srgbClr val="333333"/>
                </a:solidFill>
                <a:effectLst/>
                <a:latin typeface="Open Sans"/>
                <a:ea typeface="Times New Roman" panose="02020603050405020304" pitchFamily="18" charset="0"/>
                <a:cs typeface="Arial" panose="020B0604020202020204" pitchFamily="34" charset="0"/>
              </a:rPr>
              <a:t>If your business is affected by a storm, it’s almost certain that your employees and their families will be too. Before a storm, help employees prepare, including plans on getting them to safety.  During and after a storm, stay connected with them and be ready to support with humanitarian assistance, including guidance on how they can manage their own insurance claims.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250"/>
              </a:lnSpc>
              <a:spcBef>
                <a:spcPts val="0"/>
              </a:spcBef>
              <a:spcAft>
                <a:spcPts val="1125"/>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773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980728"/>
          </a:xfrm>
          <a:prstGeom prst="rect">
            <a:avLst/>
          </a:prstGeom>
          <a:solidFill>
            <a:schemeClr val="tx2">
              <a:lumMod val="5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117226" tIns="58613" rIns="117226" bIns="58613" rtlCol="0" anchor="ctr"/>
          <a:lstStyle/>
          <a:p>
            <a:r>
              <a:rPr lang="en-GB" sz="3100" b="1" dirty="0">
                <a:latin typeface="Arial" panose="020B0604020202020204" pitchFamily="34" charset="0"/>
                <a:cs typeface="Arial" panose="020B0604020202020204" pitchFamily="34" charset="0"/>
              </a:rPr>
              <a:t>	</a:t>
            </a:r>
            <a:r>
              <a:rPr lang="en-GB" sz="3100" b="1" dirty="0">
                <a:latin typeface="NewsGoth BT"/>
                <a:cs typeface="Arial" panose="020B0604020202020204" pitchFamily="34" charset="0"/>
              </a:rPr>
              <a:t>STORM PREP – GENERAL COMMENTS</a:t>
            </a:r>
          </a:p>
        </p:txBody>
      </p:sp>
      <p:cxnSp>
        <p:nvCxnSpPr>
          <p:cNvPr id="4" name="Straight Connector 3"/>
          <p:cNvCxnSpPr/>
          <p:nvPr/>
        </p:nvCxnSpPr>
        <p:spPr>
          <a:xfrm>
            <a:off x="575387" y="6021288"/>
            <a:ext cx="10897211"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066800" y="2635693"/>
            <a:ext cx="9709455" cy="903201"/>
          </a:xfrm>
          <a:prstGeom prst="rect">
            <a:avLst/>
          </a:prstGeom>
          <a:noFill/>
        </p:spPr>
        <p:txBody>
          <a:bodyPr wrap="square" lIns="117226" tIns="58613" rIns="117226" bIns="58613" rtlCol="0">
            <a:spAutoFit/>
          </a:bodyPr>
          <a:lstStyle/>
          <a:p>
            <a:pPr defTabSz="586130">
              <a:buClr>
                <a:schemeClr val="accent1">
                  <a:lumMod val="50000"/>
                </a:schemeClr>
              </a:buClr>
            </a:pPr>
            <a:endParaRPr lang="en-GB" kern="0" dirty="0">
              <a:solidFill>
                <a:srgbClr val="0070C0"/>
              </a:solidFill>
              <a:cs typeface="Calibri" panose="020F0502020204030204" pitchFamily="34" charset="0"/>
            </a:endParaRPr>
          </a:p>
          <a:p>
            <a:pPr>
              <a:buClr>
                <a:schemeClr val="accent1">
                  <a:lumMod val="50000"/>
                </a:schemeClr>
              </a:buClr>
            </a:pPr>
            <a:endParaRPr lang="en-GB" kern="0" dirty="0">
              <a:solidFill>
                <a:srgbClr val="0070C0"/>
              </a:solidFill>
              <a:cs typeface="Calibri" panose="020F0502020204030204" pitchFamily="34" charset="0"/>
            </a:endParaRPr>
          </a:p>
          <a:p>
            <a:pPr marL="366332" indent="-366332" defTabSz="586130">
              <a:buClr>
                <a:srgbClr val="00B050"/>
              </a:buClr>
              <a:buFont typeface="Arial" panose="020B0604020202020204" pitchFamily="34" charset="0"/>
              <a:buChar char="•"/>
            </a:pPr>
            <a:endParaRPr lang="en-GB" sz="1500" kern="0" dirty="0">
              <a:solidFill>
                <a:schemeClr val="tx2">
                  <a:lumMod val="50000"/>
                </a:schemeClr>
              </a:solidFill>
              <a:latin typeface="Arial" panose="020B0604020202020204" pitchFamily="34" charset="0"/>
              <a:cs typeface="Arial" panose="020B0604020202020204" pitchFamily="34" charset="0"/>
            </a:endParaRPr>
          </a:p>
        </p:txBody>
      </p:sp>
      <p:sp>
        <p:nvSpPr>
          <p:cNvPr id="3" name="TextBox 2"/>
          <p:cNvSpPr txBox="1"/>
          <p:nvPr/>
        </p:nvSpPr>
        <p:spPr>
          <a:xfrm>
            <a:off x="762000" y="1066281"/>
            <a:ext cx="10945216" cy="5791719"/>
          </a:xfrm>
          <a:prstGeom prst="rect">
            <a:avLst/>
          </a:prstGeom>
          <a:noFill/>
        </p:spPr>
        <p:txBody>
          <a:bodyPr wrap="square" lIns="117226" tIns="58613" rIns="117226" bIns="58613" rtlCol="0">
            <a:spAutoFit/>
          </a:bodyPr>
          <a:lstStyle/>
          <a:p>
            <a:pPr marL="0" marR="0">
              <a:lnSpc>
                <a:spcPts val="1800"/>
              </a:lnSpc>
              <a:spcBef>
                <a:spcPts val="0"/>
              </a:spcBef>
              <a:spcAft>
                <a:spcPts val="1125"/>
              </a:spcAft>
            </a:pPr>
            <a:r>
              <a:rPr lang="en-US" sz="1800" b="1" u="sng"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Business Continuity Plan &amp; Supply Chain Network</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250"/>
              </a:lnSpc>
              <a:spcBef>
                <a:spcPts val="0"/>
              </a:spcBef>
              <a:spcAft>
                <a:spcPts val="1125"/>
              </a:spcAft>
            </a:pPr>
            <a:r>
              <a:rPr lang="en-US" sz="1800" dirty="0">
                <a:solidFill>
                  <a:srgbClr val="333333"/>
                </a:solidFill>
                <a:effectLst/>
                <a:latin typeface="Open Sans"/>
                <a:ea typeface="Times New Roman" panose="02020603050405020304" pitchFamily="18" charset="0"/>
                <a:cs typeface="Arial" panose="020B0604020202020204" pitchFamily="34" charset="0"/>
              </a:rPr>
              <a:t>A storm could affect your operations, your suppliers’ operations, and critical infrastructure, including power, telecommunications, roads, airports, and seaports. Know the specific locations of your suppliers — and their suppliers — so you </a:t>
            </a:r>
            <a:r>
              <a:rPr lang="en-US" sz="1800" dirty="0">
                <a:effectLst/>
                <a:latin typeface="Open Sans"/>
                <a:ea typeface="Times New Roman" panose="02020603050405020304" pitchFamily="18" charset="0"/>
                <a:cs typeface="Arial" panose="020B0604020202020204" pitchFamily="34" charset="0"/>
              </a:rPr>
              <a:t>can </a:t>
            </a:r>
            <a:r>
              <a:rPr lang="en-US" sz="1800" u="sng" dirty="0">
                <a:effectLst/>
                <a:latin typeface="Open Sans"/>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better ensure business continuity</a:t>
            </a:r>
            <a:r>
              <a:rPr lang="en-US" sz="1800" dirty="0">
                <a:effectLst/>
                <a:latin typeface="Open Sans"/>
                <a:ea typeface="Times New Roman" panose="02020603050405020304" pitchFamily="18" charset="0"/>
                <a:cs typeface="Arial" panose="020B0604020202020204" pitchFamily="34" charset="0"/>
              </a:rPr>
              <a:t>. Also consider alternate suppliers and shipping methods to prevent or limit </a:t>
            </a:r>
            <a:r>
              <a:rPr lang="en-US" sz="1800" u="sng" dirty="0">
                <a:effectLst/>
                <a:latin typeface="Open Sans"/>
                <a:ea typeface="Times New Roman" panose="02020603050405020304" pitchFamily="18" charset="0"/>
                <a:cs typeface="Arial" panose="020B0604020202020204" pitchFamily="34" charset="0"/>
                <a:hlinkClick r:id="rId4">
                  <a:extLst>
                    <a:ext uri="{A12FA001-AC4F-418D-AE19-62706E023703}">
                      <ahyp:hlinkClr xmlns:ahyp="http://schemas.microsoft.com/office/drawing/2018/hyperlinkcolor" val="tx"/>
                    </a:ext>
                  </a:extLst>
                </a:hlinkClick>
              </a:rPr>
              <a:t>disruptions to your supply chain</a:t>
            </a:r>
            <a:r>
              <a:rPr lang="en-US" sz="1800" dirty="0">
                <a:solidFill>
                  <a:srgbClr val="333333"/>
                </a:solidFill>
                <a:effectLst/>
                <a:latin typeface="Open Sans"/>
                <a:ea typeface="Times New Roman" panose="02020603050405020304" pitchFamily="18" charset="0"/>
                <a:cs typeface="Arial" panose="020B0604020202020204" pitchFamily="34" charset="0"/>
              </a:rPr>
              <a:t>.</a:t>
            </a:r>
          </a:p>
          <a:p>
            <a:pPr marL="0" marR="0">
              <a:lnSpc>
                <a:spcPts val="1800"/>
              </a:lnSpc>
              <a:spcBef>
                <a:spcPts val="0"/>
              </a:spcBef>
              <a:spcAft>
                <a:spcPts val="1125"/>
              </a:spcAft>
            </a:pPr>
            <a:r>
              <a:rPr lang="en-US" sz="1800" b="1" u="sng"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Understand your Insurance Coverage &amp; claims processes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250"/>
              </a:lnSpc>
              <a:spcBef>
                <a:spcPts val="0"/>
              </a:spcBef>
              <a:spcAft>
                <a:spcPts val="1125"/>
              </a:spcAft>
            </a:pPr>
            <a:r>
              <a:rPr lang="en-US" sz="1800" dirty="0">
                <a:solidFill>
                  <a:srgbClr val="333333"/>
                </a:solidFill>
                <a:effectLst/>
                <a:latin typeface="Open Sans"/>
                <a:ea typeface="Times New Roman" panose="02020603050405020304" pitchFamily="18" charset="0"/>
                <a:cs typeface="Arial" panose="020B0604020202020204" pitchFamily="34" charset="0"/>
              </a:rPr>
              <a:t>Every storm can cause its own unique damage and bring with it questions about property policy coverage, but based upon past loss experience identify your high-risk areas and before a storm arrives check your coverages.  Make sure you understand key definitions, sub-limits for flooding and other coverage areas and other terms in your policy.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250"/>
              </a:lnSpc>
              <a:spcBef>
                <a:spcPts val="0"/>
              </a:spcBef>
              <a:spcAft>
                <a:spcPts val="1125"/>
              </a:spcAft>
            </a:pPr>
            <a:r>
              <a:rPr lang="en-US" sz="1800" dirty="0">
                <a:solidFill>
                  <a:srgbClr val="333333"/>
                </a:solidFill>
                <a:effectLst/>
                <a:latin typeface="Open Sans"/>
                <a:ea typeface="Times New Roman" panose="02020603050405020304" pitchFamily="18" charset="0"/>
                <a:cs typeface="Arial" panose="020B0604020202020204" pitchFamily="34" charset="0"/>
              </a:rPr>
              <a:t>Due to varied terms and conditions in insurance policies, polices should be fully vetted prior to hurricane season addressing sums insured and coverages for known problem areas, and especially those areas open to possible interpretation by insureds, insurers, and legal counsel.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333333"/>
                </a:solidFill>
                <a:effectLst/>
                <a:latin typeface="Open Sans"/>
                <a:ea typeface="Times New Roman" panose="02020603050405020304" pitchFamily="18" charset="0"/>
                <a:cs typeface="Arial" panose="020B0604020202020204" pitchFamily="34" charset="0"/>
              </a:rPr>
              <a:t>For larger properties establish a framework and protocols with your broker/ insurers for filing a claim after the storm passes.</a:t>
            </a:r>
          </a:p>
          <a:p>
            <a:endParaRPr lang="en-US" sz="1800" dirty="0">
              <a:solidFill>
                <a:srgbClr val="333333"/>
              </a:solidFill>
              <a:effectLst/>
              <a:latin typeface="Open Sans"/>
              <a:ea typeface="Times New Roman" panose="02020603050405020304" pitchFamily="18" charset="0"/>
              <a:cs typeface="Arial" panose="020B0604020202020204" pitchFamily="34" charset="0"/>
            </a:endParaRPr>
          </a:p>
          <a:p>
            <a:endParaRPr lang="en-GB" sz="2800" dirty="0">
              <a:ln>
                <a:solidFill>
                  <a:srgbClr val="002060"/>
                </a:solidFill>
              </a:ln>
              <a:latin typeface="NewsGoth BT"/>
              <a:cs typeface="Arial" panose="020B0604020202020204" pitchFamily="34" charset="0"/>
            </a:endParaRPr>
          </a:p>
        </p:txBody>
      </p:sp>
    </p:spTree>
    <p:extLst>
      <p:ext uri="{BB962C8B-B14F-4D97-AF65-F5344CB8AC3E}">
        <p14:creationId xmlns:p14="http://schemas.microsoft.com/office/powerpoint/2010/main" val="1366827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pic>
        <p:nvPicPr>
          <p:cNvPr id="4" name="Picture 2" descr="http://www.cp24.com/polopoly_fs/1.1102102!/httpImage/image.jpeg_gen/derivatives/landscape_620/image.jpeg"/>
          <p:cNvPicPr>
            <a:picLocks noChangeAspect="1" noChangeArrowheads="1"/>
          </p:cNvPicPr>
          <p:nvPr/>
        </p:nvPicPr>
        <p:blipFill>
          <a:blip r:embed="rId3"/>
          <a:srcRect t="20631" b="14966"/>
          <a:stretch>
            <a:fillRect/>
          </a:stretch>
        </p:blipFill>
        <p:spPr bwMode="auto">
          <a:xfrm>
            <a:off x="0" y="3438526"/>
            <a:ext cx="12192000" cy="3419476"/>
          </a:xfrm>
          <a:prstGeom prst="rect">
            <a:avLst/>
          </a:prstGeom>
          <a:noFill/>
        </p:spPr>
      </p:pic>
      <p:sp>
        <p:nvSpPr>
          <p:cNvPr id="5" name="Text Placeholder 1"/>
          <p:cNvSpPr txBox="1">
            <a:spLocks/>
          </p:cNvSpPr>
          <p:nvPr/>
        </p:nvSpPr>
        <p:spPr>
          <a:xfrm>
            <a:off x="832625" y="2249384"/>
            <a:ext cx="10482147" cy="605328"/>
          </a:xfrm>
          <a:prstGeom prst="rect">
            <a:avLst/>
          </a:prstGeom>
        </p:spPr>
        <p:txBody>
          <a:bodyPr vert="horz" lIns="117226" tIns="58613" rIns="117226" bIns="58613" rtlCol="0" anchor="ctr">
            <a:noAutofit/>
          </a:bodyP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029" altLang="en-US" sz="3100" b="1" dirty="0">
                <a:solidFill>
                  <a:prstClr val="white"/>
                </a:solidFill>
                <a:latin typeface="NewsGoth BT"/>
              </a:rPr>
              <a:t>CRITICAL AREAS OF INSURANCE FOR ANY HOTEL </a:t>
            </a:r>
          </a:p>
        </p:txBody>
      </p:sp>
    </p:spTree>
    <p:extLst>
      <p:ext uri="{BB962C8B-B14F-4D97-AF65-F5344CB8AC3E}">
        <p14:creationId xmlns:p14="http://schemas.microsoft.com/office/powerpoint/2010/main" val="3289686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p:spPr>
        <p:txBody>
          <a:bodyPr/>
          <a:lstStyle/>
          <a:p>
            <a:r>
              <a:rPr lang="en-US" altLang="en-US" sz="3200" b="1" dirty="0"/>
              <a:t>Overview</a:t>
            </a:r>
            <a:endParaRPr lang="en-US" altLang="en-US" dirty="0"/>
          </a:p>
        </p:txBody>
      </p:sp>
      <p:sp>
        <p:nvSpPr>
          <p:cNvPr id="7171" name="Rectangle 3"/>
          <p:cNvSpPr>
            <a:spLocks noGrp="1" noChangeArrowheads="1"/>
          </p:cNvSpPr>
          <p:nvPr>
            <p:ph type="body" idx="1"/>
          </p:nvPr>
        </p:nvSpPr>
        <p:spPr>
          <a:xfrm>
            <a:off x="914400" y="1219200"/>
            <a:ext cx="10363200" cy="4800600"/>
          </a:xfrm>
          <a:noFill/>
        </p:spPr>
        <p:txBody>
          <a:bodyPr/>
          <a:lstStyle/>
          <a:p>
            <a:pPr>
              <a:buFontTx/>
              <a:buNone/>
            </a:pPr>
            <a:r>
              <a:rPr lang="en-US" altLang="en-US" sz="2100" b="1" dirty="0"/>
              <a:t>Understanding and Making Sure That Insurance Coverage </a:t>
            </a:r>
            <a:br>
              <a:rPr lang="en-US" altLang="en-US" sz="2100" b="1" dirty="0"/>
            </a:br>
            <a:r>
              <a:rPr lang="en-US" altLang="en-US" sz="2100" b="1" dirty="0"/>
              <a:t>Is Appropriate &amp; Avoid Pitfalls Before The Loss Occurs</a:t>
            </a:r>
          </a:p>
          <a:p>
            <a:pPr>
              <a:buFontTx/>
              <a:buNone/>
            </a:pPr>
            <a:endParaRPr lang="en-US" altLang="en-US" sz="2100" dirty="0"/>
          </a:p>
          <a:p>
            <a:pPr>
              <a:buFontTx/>
              <a:buNone/>
            </a:pPr>
            <a:r>
              <a:rPr lang="en-US" altLang="en-US" sz="2100" u="sng" dirty="0"/>
              <a:t>To Facilitate A Policy Review - Typical Policy Sections </a:t>
            </a:r>
            <a:r>
              <a:rPr lang="en-US" altLang="en-US" sz="1800" u="sng" dirty="0"/>
              <a:t>{detailed in subsequent slides}</a:t>
            </a:r>
          </a:p>
          <a:p>
            <a:r>
              <a:rPr lang="en-US" altLang="en-US" sz="2100" dirty="0"/>
              <a:t>Covered Property &amp; Business Interruption (including Extra Expense)</a:t>
            </a:r>
          </a:p>
          <a:p>
            <a:r>
              <a:rPr lang="en-US" altLang="en-US" sz="2100" dirty="0"/>
              <a:t>Limits of Coverage</a:t>
            </a:r>
          </a:p>
          <a:p>
            <a:r>
              <a:rPr lang="en-US" altLang="en-US" sz="2100" dirty="0"/>
              <a:t>Covered Perils</a:t>
            </a:r>
          </a:p>
          <a:p>
            <a:r>
              <a:rPr lang="en-US" altLang="en-US" sz="2100" dirty="0"/>
              <a:t>Policy Conditions / Coverages</a:t>
            </a:r>
          </a:p>
          <a:p>
            <a:pPr marL="0" indent="0">
              <a:buNone/>
            </a:pPr>
            <a:endParaRPr lang="en-US" altLang="en-US" sz="21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48400"/>
            <a:ext cx="12192000" cy="617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194824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914400" y="1905000"/>
            <a:ext cx="10363200" cy="3886200"/>
          </a:xfrm>
          <a:noFill/>
        </p:spPr>
        <p:txBody>
          <a:bodyPr/>
          <a:lstStyle/>
          <a:p>
            <a:pPr>
              <a:buFontTx/>
              <a:buNone/>
            </a:pPr>
            <a:r>
              <a:rPr lang="en-US" altLang="en-US" sz="1600" b="1" dirty="0"/>
              <a:t>Covered Property </a:t>
            </a:r>
            <a:endParaRPr lang="en-US" altLang="en-US" sz="1600" dirty="0"/>
          </a:p>
          <a:p>
            <a:r>
              <a:rPr lang="en-US" altLang="en-US" sz="1600" dirty="0"/>
              <a:t>Building </a:t>
            </a:r>
          </a:p>
          <a:p>
            <a:r>
              <a:rPr lang="en-US" altLang="en-US" sz="1600" dirty="0"/>
              <a:t>Contents (Equipment, Furniture, Stock/Inventory)</a:t>
            </a:r>
          </a:p>
          <a:p>
            <a:r>
              <a:rPr lang="en-US" altLang="en-US" sz="1600" dirty="0"/>
              <a:t>Fixtures &amp; Fittings</a:t>
            </a:r>
          </a:p>
          <a:p>
            <a:r>
              <a:rPr lang="en-US" altLang="en-US" sz="1600" dirty="0"/>
              <a:t>Business Interruption and Extra Expense</a:t>
            </a:r>
          </a:p>
          <a:p>
            <a:pPr>
              <a:buFontTx/>
              <a:buNone/>
            </a:pPr>
            <a:endParaRPr lang="en-US" altLang="en-US" sz="800" dirty="0"/>
          </a:p>
          <a:p>
            <a:pPr>
              <a:buFontTx/>
              <a:buNone/>
            </a:pPr>
            <a:r>
              <a:rPr lang="en-US" altLang="en-US" sz="1600" b="1" dirty="0"/>
              <a:t>Limits of Coverage</a:t>
            </a:r>
            <a:endParaRPr lang="en-US" altLang="en-US" sz="1600" dirty="0"/>
          </a:p>
          <a:p>
            <a:pPr>
              <a:buFontTx/>
              <a:buNone/>
            </a:pPr>
            <a:endParaRPr lang="en-US" altLang="en-US" sz="800" dirty="0"/>
          </a:p>
          <a:p>
            <a:pPr>
              <a:buFontTx/>
              <a:buNone/>
            </a:pPr>
            <a:r>
              <a:rPr lang="en-US" altLang="en-US" sz="1600" b="1" dirty="0"/>
              <a:t>Covered Perils </a:t>
            </a:r>
            <a:r>
              <a:rPr lang="en-US" altLang="en-US" sz="1600" b="1" i="1" dirty="0"/>
              <a:t>(the Risks Being Insured)</a:t>
            </a:r>
            <a:endParaRPr lang="en-US" altLang="en-US" sz="1600" i="1" dirty="0"/>
          </a:p>
          <a:p>
            <a:r>
              <a:rPr lang="en-US" altLang="en-US" sz="1600" dirty="0"/>
              <a:t>All Risk vs. Named Peril</a:t>
            </a:r>
          </a:p>
          <a:p>
            <a:r>
              <a:rPr lang="en-US" altLang="en-US" sz="1600" dirty="0"/>
              <a:t>Windstorm, Flood, Earthquake, Volcanic Action</a:t>
            </a:r>
          </a:p>
          <a:p>
            <a:r>
              <a:rPr lang="en-US" altLang="en-US" sz="1600" dirty="0"/>
              <a:t>Wind Driven Rain </a:t>
            </a:r>
            <a:r>
              <a:rPr lang="en-US" altLang="en-US" sz="1600" i="1" dirty="0"/>
              <a:t>(a typical exclusion)</a:t>
            </a:r>
          </a:p>
          <a:p>
            <a:r>
              <a:rPr lang="en-US" altLang="en-US" sz="1600" dirty="0"/>
              <a:t>Collapse</a:t>
            </a:r>
          </a:p>
          <a:p>
            <a:r>
              <a:rPr lang="en-US" altLang="en-US" sz="1600" dirty="0"/>
              <a:t>Subsidence &amp; Land Slippage</a:t>
            </a:r>
          </a:p>
        </p:txBody>
      </p:sp>
      <p:sp>
        <p:nvSpPr>
          <p:cNvPr id="9219" name="Rectangle 3"/>
          <p:cNvSpPr>
            <a:spLocks noGrp="1" noChangeArrowheads="1"/>
          </p:cNvSpPr>
          <p:nvPr>
            <p:ph type="title"/>
          </p:nvPr>
        </p:nvSpPr>
        <p:spPr>
          <a:xfrm>
            <a:off x="812800" y="609600"/>
            <a:ext cx="10363200" cy="990600"/>
          </a:xfrm>
          <a:noFill/>
        </p:spPr>
        <p:txBody>
          <a:bodyPr>
            <a:normAutofit fontScale="90000"/>
          </a:bodyPr>
          <a:lstStyle/>
          <a:p>
            <a:r>
              <a:rPr lang="en-US" altLang="en-US" sz="3200" b="1" dirty="0"/>
              <a:t>Understanding and Making Sure</a:t>
            </a:r>
            <a:br>
              <a:rPr lang="en-US" altLang="en-US" sz="3200" b="1" dirty="0"/>
            </a:br>
            <a:r>
              <a:rPr lang="en-US" altLang="en-US" sz="3200" b="1" dirty="0"/>
              <a:t>That Insurance Coverage Is Appropriate and Avoiding Pitfalls Before The Loss Occurs</a:t>
            </a:r>
            <a:endParaRPr lang="en-US" altLang="en-US" sz="4300"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48400"/>
            <a:ext cx="12192000" cy="617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862949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711200" y="584200"/>
            <a:ext cx="10363200" cy="4572000"/>
          </a:xfrm>
          <a:noFill/>
        </p:spPr>
        <p:txBody>
          <a:bodyPr>
            <a:normAutofit fontScale="92500" lnSpcReduction="20000"/>
          </a:bodyPr>
          <a:lstStyle/>
          <a:p>
            <a:pPr>
              <a:buFontTx/>
              <a:buNone/>
            </a:pPr>
            <a:r>
              <a:rPr lang="en-US" altLang="en-US" sz="2100" b="1" dirty="0"/>
              <a:t>Policy Conditions / Coverages</a:t>
            </a:r>
            <a:endParaRPr lang="en-US" altLang="en-US" sz="2100" dirty="0"/>
          </a:p>
          <a:p>
            <a:r>
              <a:rPr lang="en-US" altLang="en-US" sz="2100" dirty="0"/>
              <a:t>Replacement Cost vs. Actual Cash Value </a:t>
            </a:r>
            <a:r>
              <a:rPr lang="en-US" altLang="en-US" sz="1700" dirty="0"/>
              <a:t>(and right to depreciate)</a:t>
            </a:r>
          </a:p>
          <a:p>
            <a:r>
              <a:rPr lang="en-US" altLang="en-US" sz="2100" dirty="0"/>
              <a:t>Holdbacks / Buyouts</a:t>
            </a:r>
          </a:p>
          <a:p>
            <a:r>
              <a:rPr lang="en-US" altLang="en-US" sz="2100" dirty="0"/>
              <a:t>Averaging Clause / Coinsurance </a:t>
            </a:r>
            <a:r>
              <a:rPr lang="en-US" altLang="en-US" sz="1700" i="1" dirty="0"/>
              <a:t>(underinsured) </a:t>
            </a:r>
          </a:p>
          <a:p>
            <a:r>
              <a:rPr lang="en-US" altLang="en-US" sz="2100" dirty="0"/>
              <a:t>Agreed Value Endorsement</a:t>
            </a:r>
          </a:p>
          <a:p>
            <a:r>
              <a:rPr lang="en-US" altLang="en-US" sz="2100" dirty="0"/>
              <a:t>Automatic Reinstatement</a:t>
            </a:r>
          </a:p>
          <a:p>
            <a:r>
              <a:rPr lang="en-US" altLang="en-US" sz="2100" dirty="0"/>
              <a:t>Public Authority / Ordinance / Code Upgrade</a:t>
            </a:r>
          </a:p>
          <a:p>
            <a:r>
              <a:rPr lang="en-US" altLang="en-US" sz="2100" dirty="0"/>
              <a:t>Loss of Off-Premises Power &amp; Water</a:t>
            </a:r>
          </a:p>
          <a:p>
            <a:r>
              <a:rPr lang="en-US" altLang="en-US" sz="2100" dirty="0"/>
              <a:t>Professional Fees - Architects &amp; Engineers in Reconstruction</a:t>
            </a:r>
          </a:p>
          <a:p>
            <a:r>
              <a:rPr lang="en-US" altLang="en-US" sz="2100" dirty="0"/>
              <a:t>Foundations, Walkways, Roads &amp; Landscaping</a:t>
            </a:r>
          </a:p>
          <a:p>
            <a:r>
              <a:rPr lang="en-US" altLang="en-US" sz="2100" dirty="0"/>
              <a:t>Consequential Business Interruption</a:t>
            </a:r>
          </a:p>
          <a:p>
            <a:r>
              <a:rPr lang="en-US" altLang="en-US" sz="2100" dirty="0"/>
              <a:t>Extended Business Interruption Coverage</a:t>
            </a:r>
          </a:p>
          <a:p>
            <a:r>
              <a:rPr lang="en-US" altLang="en-US" sz="2100" dirty="0"/>
              <a:t>Deductibles For Windstorm, Flood, Earthquake, Volcanic Action </a:t>
            </a:r>
            <a:r>
              <a:rPr lang="en-US" altLang="en-US" sz="1700" dirty="0"/>
              <a:t>(separate sums insured per building)</a:t>
            </a:r>
          </a:p>
          <a:p>
            <a:r>
              <a:rPr lang="en-US" altLang="en-US" sz="2100" dirty="0"/>
              <a:t>Debris Removal Limitations</a:t>
            </a:r>
          </a:p>
          <a:p>
            <a:r>
              <a:rPr lang="en-US" altLang="en-US" sz="2100" dirty="0"/>
              <a:t>Appraisal vs. Arbitration Clause</a:t>
            </a: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248400"/>
            <a:ext cx="12192000" cy="617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7828976"/>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1485</TotalTime>
  <Words>760</Words>
  <Application>Microsoft Office PowerPoint</Application>
  <PresentationFormat>Widescreen</PresentationFormat>
  <Paragraphs>90</Paragraphs>
  <Slides>12</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NewsGoth BT</vt:lpstr>
      <vt:lpstr>Open Sans</vt:lpstr>
      <vt:lpstr>Segoe UI</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Overview</vt:lpstr>
      <vt:lpstr>Understanding and Making Sure That Insurance Coverage Is Appropriate and Avoiding Pitfalls Before The Loss Occurs</vt:lpstr>
      <vt:lpstr>PowerPoint Presentation</vt:lpstr>
      <vt:lpstr>Business Interruption Loss &amp; Extra Expense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Communications</dc:creator>
  <cp:lastModifiedBy>Stanley Smith</cp:lastModifiedBy>
  <cp:revision>171</cp:revision>
  <dcterms:created xsi:type="dcterms:W3CDTF">2013-07-15T20:26:40Z</dcterms:created>
  <dcterms:modified xsi:type="dcterms:W3CDTF">2021-06-23T15:54:07Z</dcterms:modified>
</cp:coreProperties>
</file>