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viscrm.com/solutions/reservation-sal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viscrm.com/case-study/casa-de-campo/" TargetMode="External"/><Relationship Id="rId3" Type="http://schemas.openxmlformats.org/officeDocument/2006/relationships/hyperlink" Target="https://www.dropbox.com/s/730od1yzr6wwn1q/Casa-de-Campo_Minitas_BC-Pool.jpg?dl=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viscrm.com/solutions/shopping-cart-abandonmen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0ad52c087_2_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f0ad52c087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f0ad52c087_2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f0ad52c087_2_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rgbClr val="3F3F3F"/>
                </a:solidFill>
                <a:latin typeface="Calibri"/>
                <a:ea typeface="Calibri"/>
                <a:cs typeface="Calibri"/>
                <a:sym typeface="Calibri"/>
              </a:rPr>
              <a:t>Michael </a:t>
            </a:r>
            <a:endParaRPr>
              <a:solidFill>
                <a:srgbClr val="3F3F3F"/>
              </a:solidFill>
              <a:latin typeface="Calibri"/>
              <a:ea typeface="Calibri"/>
              <a:cs typeface="Calibri"/>
              <a:sym typeface="Calibri"/>
            </a:endParaRPr>
          </a:p>
          <a:p>
            <a:pPr indent="0" lvl="0" marL="0" rtl="0" algn="l">
              <a:spcBef>
                <a:spcPts val="0"/>
              </a:spcBef>
              <a:spcAft>
                <a:spcPts val="0"/>
              </a:spcAft>
              <a:buNone/>
            </a:pPr>
            <a:r>
              <a:rPr lang="en">
                <a:solidFill>
                  <a:srgbClr val="3F3F3F"/>
                </a:solidFill>
                <a:latin typeface="Calibri"/>
                <a:ea typeface="Calibri"/>
                <a:cs typeface="Calibri"/>
                <a:sym typeface="Calibri"/>
              </a:rPr>
              <a:t>5-7 minutes  This is a topic we here at NAVIS and myself personally have much passion about.  </a:t>
            </a:r>
            <a:r>
              <a:rPr lang="en" sz="1200">
                <a:solidFill>
                  <a:schemeClr val="dk1"/>
                </a:solidFill>
                <a:latin typeface="Calibri"/>
                <a:ea typeface="Calibri"/>
                <a:cs typeface="Calibri"/>
                <a:sym typeface="Calibri"/>
              </a:rPr>
              <a:t>Let’s talk about w</a:t>
            </a:r>
            <a:r>
              <a:rPr b="0" i="0" lang="en" sz="1200" u="none" strike="noStrike">
                <a:solidFill>
                  <a:schemeClr val="dk1"/>
                </a:solidFill>
                <a:latin typeface="Calibri"/>
                <a:ea typeface="Calibri"/>
                <a:cs typeface="Calibri"/>
                <a:sym typeface="Calibri"/>
              </a:rPr>
              <a:t>hy with proper training, tools and techniques, your call centers and reservations team</a:t>
            </a:r>
            <a:r>
              <a:rPr lang="en" sz="1200">
                <a:solidFill>
                  <a:schemeClr val="dk1"/>
                </a:solidFill>
                <a:latin typeface="Calibri"/>
                <a:ea typeface="Calibri"/>
                <a:cs typeface="Calibri"/>
                <a:sym typeface="Calibri"/>
              </a:rPr>
              <a:t>s</a:t>
            </a:r>
            <a:r>
              <a:rPr b="0" i="0" lang="en" sz="1200" u="none" strike="noStrike">
                <a:solidFill>
                  <a:schemeClr val="dk1"/>
                </a:solidFill>
                <a:latin typeface="Calibri"/>
                <a:ea typeface="Calibri"/>
                <a:cs typeface="Calibri"/>
                <a:sym typeface="Calibri"/>
              </a:rPr>
              <a:t> can be your best sellers vs. order take</a:t>
            </a:r>
            <a:r>
              <a:rPr lang="en" sz="1200">
                <a:solidFill>
                  <a:schemeClr val="dk1"/>
                </a:solidFill>
                <a:latin typeface="Calibri"/>
                <a:ea typeface="Calibri"/>
                <a:cs typeface="Calibri"/>
                <a:sym typeface="Calibri"/>
              </a:rPr>
              <a:t>rs who simply rely on</a:t>
            </a:r>
            <a:r>
              <a:rPr b="0" i="0" lang="en" sz="1200" u="none" strike="noStrike">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rates dates and space</a:t>
            </a:r>
            <a:r>
              <a:rPr b="0" i="0" lang="en" sz="1200" u="none" strike="noStrike">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Ask </a:t>
            </a:r>
            <a:r>
              <a:rPr lang="en" sz="1200">
                <a:solidFill>
                  <a:schemeClr val="dk1"/>
                </a:solidFill>
                <a:latin typeface="Calibri"/>
                <a:ea typeface="Calibri"/>
                <a:cs typeface="Calibri"/>
                <a:sym typeface="Calibri"/>
              </a:rPr>
              <a:t>yourself</a:t>
            </a:r>
            <a:r>
              <a:rPr lang="en" sz="1200">
                <a:solidFill>
                  <a:schemeClr val="dk1"/>
                </a:solidFill>
                <a:latin typeface="Calibri"/>
                <a:ea typeface="Calibri"/>
                <a:cs typeface="Calibri"/>
                <a:sym typeface="Calibri"/>
              </a:rPr>
              <a:t> how you are tracking the conversion </a:t>
            </a:r>
            <a:r>
              <a:rPr lang="en" sz="1200">
                <a:solidFill>
                  <a:schemeClr val="dk1"/>
                </a:solidFill>
                <a:latin typeface="Calibri"/>
                <a:ea typeface="Calibri"/>
                <a:cs typeface="Calibri"/>
                <a:sym typeface="Calibri"/>
              </a:rPr>
              <a:t>performance</a:t>
            </a:r>
            <a:r>
              <a:rPr lang="en" sz="1200">
                <a:solidFill>
                  <a:schemeClr val="dk1"/>
                </a:solidFill>
                <a:latin typeface="Calibri"/>
                <a:ea typeface="Calibri"/>
                <a:cs typeface="Calibri"/>
                <a:sym typeface="Calibri"/>
              </a:rPr>
              <a:t> of your reservations teams now?  Do you have an accurate metric to </a:t>
            </a:r>
            <a:r>
              <a:rPr lang="en" sz="1200">
                <a:solidFill>
                  <a:schemeClr val="dk1"/>
                </a:solidFill>
                <a:latin typeface="Calibri"/>
                <a:ea typeface="Calibri"/>
                <a:cs typeface="Calibri"/>
                <a:sym typeface="Calibri"/>
              </a:rPr>
              <a:t>gauge the true performance of your agents on bookable calls now?</a:t>
            </a:r>
            <a:r>
              <a:rPr lang="en" sz="1200">
                <a:solidFill>
                  <a:schemeClr val="dk1"/>
                </a:solidFill>
                <a:latin typeface="Calibri"/>
                <a:ea typeface="Calibri"/>
                <a:cs typeface="Calibri"/>
                <a:sym typeface="Calibri"/>
              </a:rPr>
              <a:t> In our </a:t>
            </a:r>
            <a:r>
              <a:rPr lang="en" sz="1200">
                <a:solidFill>
                  <a:schemeClr val="dk1"/>
                </a:solidFill>
                <a:latin typeface="Calibri"/>
                <a:ea typeface="Calibri"/>
                <a:cs typeface="Calibri"/>
                <a:sym typeface="Calibri"/>
              </a:rPr>
              <a:t>experience</a:t>
            </a:r>
            <a:r>
              <a:rPr lang="en" sz="1200">
                <a:solidFill>
                  <a:schemeClr val="dk1"/>
                </a:solidFill>
                <a:latin typeface="Calibri"/>
                <a:ea typeface="Calibri"/>
                <a:cs typeface="Calibri"/>
                <a:sym typeface="Calibri"/>
              </a:rPr>
              <a:t> there are several key points in most reservations calls with potential guests where </a:t>
            </a:r>
            <a:r>
              <a:rPr lang="en" sz="1200">
                <a:solidFill>
                  <a:schemeClr val="dk1"/>
                </a:solidFill>
                <a:latin typeface="Calibri"/>
                <a:ea typeface="Calibri"/>
                <a:cs typeface="Calibri"/>
                <a:sym typeface="Calibri"/>
              </a:rPr>
              <a:t>conversion</a:t>
            </a:r>
            <a:r>
              <a:rPr lang="en" sz="1200">
                <a:solidFill>
                  <a:schemeClr val="dk1"/>
                </a:solidFill>
                <a:latin typeface="Calibri"/>
                <a:ea typeface="Calibri"/>
                <a:cs typeface="Calibri"/>
                <a:sym typeface="Calibri"/>
              </a:rPr>
              <a:t> is negatively impacted when missed, 1. Using the Powerful Opening (proper greeting, name, </a:t>
            </a:r>
            <a:r>
              <a:rPr lang="en" sz="1200">
                <a:solidFill>
                  <a:schemeClr val="dk1"/>
                </a:solidFill>
                <a:latin typeface="Calibri"/>
                <a:ea typeface="Calibri"/>
                <a:cs typeface="Calibri"/>
                <a:sym typeface="Calibri"/>
              </a:rPr>
              <a:t>phone</a:t>
            </a:r>
            <a:r>
              <a:rPr lang="en" sz="1200">
                <a:solidFill>
                  <a:schemeClr val="dk1"/>
                </a:solidFill>
                <a:latin typeface="Calibri"/>
                <a:ea typeface="Calibri"/>
                <a:cs typeface="Calibri"/>
                <a:sym typeface="Calibri"/>
              </a:rPr>
              <a:t> number, email), 2. Personalizing </a:t>
            </a:r>
            <a:r>
              <a:rPr lang="en" sz="1200">
                <a:solidFill>
                  <a:schemeClr val="dk1"/>
                </a:solidFill>
                <a:latin typeface="Calibri"/>
                <a:ea typeface="Calibri"/>
                <a:cs typeface="Calibri"/>
                <a:sym typeface="Calibri"/>
              </a:rPr>
              <a:t>the</a:t>
            </a:r>
            <a:r>
              <a:rPr lang="en" sz="1200">
                <a:solidFill>
                  <a:schemeClr val="dk1"/>
                </a:solidFill>
                <a:latin typeface="Calibri"/>
                <a:ea typeface="Calibri"/>
                <a:cs typeface="Calibri"/>
                <a:sym typeface="Calibri"/>
              </a:rPr>
              <a:t> conversation, 3. Making personal </a:t>
            </a:r>
            <a:r>
              <a:rPr lang="en" sz="1200">
                <a:solidFill>
                  <a:schemeClr val="dk1"/>
                </a:solidFill>
                <a:latin typeface="Calibri"/>
                <a:ea typeface="Calibri"/>
                <a:cs typeface="Calibri"/>
                <a:sym typeface="Calibri"/>
              </a:rPr>
              <a:t>recommendations</a:t>
            </a:r>
            <a:r>
              <a:rPr lang="en" sz="1200">
                <a:solidFill>
                  <a:schemeClr val="dk1"/>
                </a:solidFill>
                <a:latin typeface="Calibri"/>
                <a:ea typeface="Calibri"/>
                <a:cs typeface="Calibri"/>
                <a:sym typeface="Calibri"/>
              </a:rPr>
              <a:t>, 4. Customizing the offer to the </a:t>
            </a:r>
            <a:r>
              <a:rPr lang="en" sz="1200">
                <a:solidFill>
                  <a:schemeClr val="dk1"/>
                </a:solidFill>
                <a:latin typeface="Calibri"/>
                <a:ea typeface="Calibri"/>
                <a:cs typeface="Calibri"/>
                <a:sym typeface="Calibri"/>
              </a:rPr>
              <a:t>guests</a:t>
            </a:r>
            <a:r>
              <a:rPr lang="en" sz="1200">
                <a:solidFill>
                  <a:schemeClr val="dk1"/>
                </a:solidFill>
                <a:latin typeface="Calibri"/>
                <a:ea typeface="Calibri"/>
                <a:cs typeface="Calibri"/>
                <a:sym typeface="Calibri"/>
              </a:rPr>
              <a:t> needs/wants, and unfortunately all too often… 5. ASKING for the reservation. Do you use call recordings and trackable coaching sessions with a consistent scoring template to help your agents consistently nail each of these and other </a:t>
            </a:r>
            <a:r>
              <a:rPr lang="en" sz="1200">
                <a:solidFill>
                  <a:schemeClr val="dk1"/>
                </a:solidFill>
                <a:latin typeface="Calibri"/>
                <a:ea typeface="Calibri"/>
                <a:cs typeface="Calibri"/>
                <a:sym typeface="Calibri"/>
              </a:rPr>
              <a:t>points</a:t>
            </a:r>
            <a:r>
              <a:rPr lang="en" sz="1200">
                <a:solidFill>
                  <a:schemeClr val="dk1"/>
                </a:solidFill>
                <a:latin typeface="Calibri"/>
                <a:ea typeface="Calibri"/>
                <a:cs typeface="Calibri"/>
                <a:sym typeface="Calibri"/>
              </a:rPr>
              <a:t> on every call?  If not - our data shows your conversion rate is 5-10% lower than it could be AT LEAST.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Additionally, when a call is not converted the first time and the guest hangs up.  What data do you have?  Can you track how often this happens?  Who the guests was?  When they inquired to stay, at what rate and why they didn’t book?  These are all key insights you need to ensure your team is optimally </a:t>
            </a:r>
            <a:r>
              <a:rPr lang="en" sz="1200">
                <a:solidFill>
                  <a:schemeClr val="dk1"/>
                </a:solidFill>
                <a:latin typeface="Calibri"/>
                <a:ea typeface="Calibri"/>
                <a:cs typeface="Calibri"/>
                <a:sym typeface="Calibri"/>
              </a:rPr>
              <a:t>performing and </a:t>
            </a:r>
            <a:r>
              <a:rPr lang="en" sz="1200">
                <a:solidFill>
                  <a:schemeClr val="dk1"/>
                </a:solidFill>
                <a:latin typeface="Calibri"/>
                <a:ea typeface="Calibri"/>
                <a:cs typeface="Calibri"/>
                <a:sym typeface="Calibri"/>
              </a:rPr>
              <a:t>you are capturing more of your direct booking opportunities and your </a:t>
            </a:r>
            <a:r>
              <a:rPr lang="en" sz="1200">
                <a:solidFill>
                  <a:schemeClr val="dk1"/>
                </a:solidFill>
                <a:latin typeface="Calibri"/>
                <a:ea typeface="Calibri"/>
                <a:cs typeface="Calibri"/>
                <a:sym typeface="Calibri"/>
              </a:rPr>
              <a:t>guests</a:t>
            </a:r>
            <a:r>
              <a:rPr lang="en" sz="1200">
                <a:solidFill>
                  <a:schemeClr val="dk1"/>
                </a:solidFill>
                <a:latin typeface="Calibri"/>
                <a:ea typeface="Calibri"/>
                <a:cs typeface="Calibri"/>
                <a:sym typeface="Calibri"/>
              </a:rPr>
              <a:t> are </a:t>
            </a:r>
            <a:r>
              <a:rPr lang="en" sz="1200">
                <a:solidFill>
                  <a:schemeClr val="dk1"/>
                </a:solidFill>
                <a:latin typeface="Calibri"/>
                <a:ea typeface="Calibri"/>
                <a:cs typeface="Calibri"/>
                <a:sym typeface="Calibri"/>
              </a:rPr>
              <a:t>receiving</a:t>
            </a:r>
            <a:r>
              <a:rPr lang="en" sz="1200">
                <a:solidFill>
                  <a:schemeClr val="dk1"/>
                </a:solidFill>
                <a:latin typeface="Calibri"/>
                <a:ea typeface="Calibri"/>
                <a:cs typeface="Calibri"/>
                <a:sym typeface="Calibri"/>
              </a:rPr>
              <a:t> the highest level of service.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Lasty, </a:t>
            </a:r>
            <a:r>
              <a:rPr lang="en" sz="1200">
                <a:solidFill>
                  <a:schemeClr val="dk1"/>
                </a:solidFill>
                <a:latin typeface="Calibri"/>
                <a:ea typeface="Calibri"/>
                <a:cs typeface="Calibri"/>
                <a:sym typeface="Calibri"/>
              </a:rPr>
              <a:t>incentify</a:t>
            </a:r>
            <a:r>
              <a:rPr lang="en" sz="1200">
                <a:solidFill>
                  <a:schemeClr val="dk1"/>
                </a:solidFill>
                <a:latin typeface="Calibri"/>
                <a:ea typeface="Calibri"/>
                <a:cs typeface="Calibri"/>
                <a:sym typeface="Calibri"/>
              </a:rPr>
              <a:t> the desired behavior.  With the proper sales enablement tools you can incentify your agents for specific increase in conversion goals and watch your direct </a:t>
            </a:r>
            <a:r>
              <a:rPr lang="en" sz="1200">
                <a:solidFill>
                  <a:schemeClr val="dk1"/>
                </a:solidFill>
                <a:latin typeface="Calibri"/>
                <a:ea typeface="Calibri"/>
                <a:cs typeface="Calibri"/>
                <a:sym typeface="Calibri"/>
              </a:rPr>
              <a:t>booking</a:t>
            </a:r>
            <a:r>
              <a:rPr lang="en" sz="1200">
                <a:solidFill>
                  <a:schemeClr val="dk1"/>
                </a:solidFill>
                <a:latin typeface="Calibri"/>
                <a:ea typeface="Calibri"/>
                <a:cs typeface="Calibri"/>
                <a:sym typeface="Calibri"/>
              </a:rPr>
              <a:t> revenues soar - WITHOUT having to create any more demand than you already have.  It is important to note here - our research shows 48% of in season call demand is for off peak nights and out of season, if you arent tracking true not booking reasons and volume you may not realize this, your shoulder seasons are simply waiting for you to build them up - from demand you already have but are losing now.</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2"/>
              </a:rPr>
              <a:t>https://naviscrm.com/solutions/reservation-sales/</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248" name="Google Shape;248;gf0ad52c087_2_1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0ad52c087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f0ad52c087_2_1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a:solidFill>
                  <a:srgbClr val="3F3F3F"/>
                </a:solidFill>
                <a:latin typeface="Calibri"/>
                <a:ea typeface="Calibri"/>
                <a:cs typeface="Calibri"/>
                <a:sym typeface="Calibri"/>
              </a:rPr>
              <a:t>MICHAEL/GITTI</a:t>
            </a:r>
            <a:endParaRPr>
              <a:solidFill>
                <a:srgbClr val="3F3F3F"/>
              </a:solidFill>
              <a:latin typeface="Calibri"/>
              <a:ea typeface="Calibri"/>
              <a:cs typeface="Calibri"/>
              <a:sym typeface="Calibri"/>
            </a:endParaRPr>
          </a:p>
          <a:p>
            <a:pPr indent="0" lvl="0" marL="0" rtl="0" algn="l">
              <a:spcBef>
                <a:spcPts val="0"/>
              </a:spcBef>
              <a:spcAft>
                <a:spcPts val="0"/>
              </a:spcAft>
              <a:buNone/>
            </a:pPr>
            <a:r>
              <a:rPr lang="en">
                <a:solidFill>
                  <a:srgbClr val="3F3F3F"/>
                </a:solidFill>
                <a:latin typeface="Calibri"/>
                <a:ea typeface="Calibri"/>
                <a:cs typeface="Calibri"/>
                <a:sym typeface="Calibri"/>
              </a:rPr>
              <a:t>5-7 minutes  </a:t>
            </a:r>
            <a:endParaRPr>
              <a:solidFill>
                <a:srgbClr val="3F3F3F"/>
              </a:solidFill>
              <a:latin typeface="Calibri"/>
              <a:ea typeface="Calibri"/>
              <a:cs typeface="Calibri"/>
              <a:sym typeface="Calibri"/>
            </a:endParaRPr>
          </a:p>
          <a:p>
            <a:pPr indent="0" lvl="0" marL="0" rtl="0" algn="l">
              <a:spcBef>
                <a:spcPts val="0"/>
              </a:spcBef>
              <a:spcAft>
                <a:spcPts val="0"/>
              </a:spcAft>
              <a:buNone/>
            </a:pPr>
            <a:r>
              <a:rPr lang="en">
                <a:solidFill>
                  <a:srgbClr val="3F3F3F"/>
                </a:solidFill>
                <a:latin typeface="Calibri"/>
                <a:ea typeface="Calibri"/>
                <a:cs typeface="Calibri"/>
                <a:sym typeface="Calibri"/>
              </a:rPr>
              <a:t> </a:t>
            </a:r>
            <a:r>
              <a:rPr lang="en" u="sng">
                <a:solidFill>
                  <a:schemeClr val="hlink"/>
                </a:solidFill>
                <a:hlinkClick r:id="rId2"/>
              </a:rPr>
              <a:t>https://naviscrm.com/case-study/casa-de-campo/</a:t>
            </a:r>
            <a:r>
              <a:rPr lang="en"/>
              <a:t> </a:t>
            </a:r>
            <a:endParaRPr/>
          </a:p>
          <a:p>
            <a:pPr indent="0" lvl="0" marL="0" rtl="0" algn="l">
              <a:spcBef>
                <a:spcPts val="0"/>
              </a:spcBef>
              <a:spcAft>
                <a:spcPts val="0"/>
              </a:spcAft>
              <a:buNone/>
            </a:pPr>
            <a:r>
              <a:rPr lang="en"/>
              <a:t>Please replace the image with this one: </a:t>
            </a:r>
            <a:r>
              <a:rPr lang="en" u="sng">
                <a:solidFill>
                  <a:schemeClr val="hlink"/>
                </a:solidFill>
                <a:hlinkClick r:id="rId3"/>
              </a:rPr>
              <a:t>https://www.dropbox.com/s/730od1yzr6wwn1q/Casa-de-Campo_Minitas_BC-Pool.jpg?dl=0</a:t>
            </a:r>
            <a:r>
              <a:rPr lang="en"/>
              <a:t>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Tell us about your property Casa De Campo and role at the hotel.</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Before partnering with NAVIS, how heavily did you rely on the OTAs for bookings?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direct booking strategies did you deploy with NAVIS and how did they perform?</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How are you personalizing your outbound digital and voice efforts to improve conversion?</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kind of results are you seeing from these efforts?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a:t>
            </a:r>
            <a:r>
              <a:rPr lang="en" sz="1000">
                <a:solidFill>
                  <a:schemeClr val="dk1"/>
                </a:solidFill>
                <a:highlight>
                  <a:srgbClr val="FFFFFF"/>
                </a:highlight>
                <a:latin typeface="Calibri"/>
                <a:ea typeface="Calibri"/>
                <a:cs typeface="Calibri"/>
                <a:sym typeface="Calibri"/>
              </a:rPr>
              <a:t>72% increase in bookings, to date emails have generated $1,752,344.00 in revenue, $291,525, Recaptured revenue from NAVIS Shopping Cart Abandonment</a:t>
            </a:r>
            <a:endParaRPr sz="10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258" name="Google Shape;258;gf0ad52c087_2_1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f0ad52c087_2_1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Some questions from SD (moderator)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What’s next – how has the pandemic impacted the desire of persons to book direct vs book with a third party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CPA vs CPC – which is better model for paying for online ads (retargeting, meta, adwords etc) and what’s the pros and cons of each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How can independent hotels with a small budget who are dependent on tour operators get started with limited budget?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What is the real cost of getting a direct booking vs a tour operator commission? If this cost is as high as 10-15% in some cases, are there other benefits of focusing on the book direct channel vs just allowing travel agents, OTAs, tour operators to get all the business? </a:t>
            </a:r>
            <a:endParaRPr>
              <a:solidFill>
                <a:schemeClr val="dk1"/>
              </a:solidFill>
            </a:endParaRPr>
          </a:p>
          <a:p>
            <a:pPr indent="-298450" lvl="0" marL="457200" rtl="0" algn="l">
              <a:lnSpc>
                <a:spcPct val="90000"/>
              </a:lnSpc>
              <a:spcBef>
                <a:spcPts val="1200"/>
              </a:spcBef>
              <a:spcAft>
                <a:spcPts val="0"/>
              </a:spcAft>
              <a:buClr>
                <a:srgbClr val="0F6FC6"/>
              </a:buClr>
              <a:buSzPts val="1100"/>
              <a:buFont typeface="Calibri"/>
              <a:buAutoNum type="arabicPeriod"/>
            </a:pPr>
            <a:r>
              <a:rPr lang="en">
                <a:solidFill>
                  <a:srgbClr val="3F3F3F"/>
                </a:solidFill>
                <a:latin typeface="Calibri"/>
                <a:ea typeface="Calibri"/>
                <a:cs typeface="Calibri"/>
                <a:sym typeface="Calibri"/>
              </a:rPr>
              <a:t>For hotels new to trying to reduce their third party reliance, what are the top 3 things to focus on to increase direct bookings? </a:t>
            </a:r>
            <a:endParaRPr>
              <a:solidFill>
                <a:srgbClr val="3F3F3F"/>
              </a:solidFill>
              <a:latin typeface="Calibri"/>
              <a:ea typeface="Calibri"/>
              <a:cs typeface="Calibri"/>
              <a:sym typeface="Calibri"/>
            </a:endParaRPr>
          </a:p>
          <a:p>
            <a:pPr indent="-298450" lvl="0" marL="457200" rtl="0" algn="l">
              <a:lnSpc>
                <a:spcPct val="90000"/>
              </a:lnSpc>
              <a:spcBef>
                <a:spcPts val="0"/>
              </a:spcBef>
              <a:spcAft>
                <a:spcPts val="0"/>
              </a:spcAft>
              <a:buClr>
                <a:srgbClr val="0F6FC6"/>
              </a:buClr>
              <a:buSzPts val="1100"/>
              <a:buFont typeface="Calibri"/>
              <a:buAutoNum type="arabicPeriod"/>
            </a:pPr>
            <a:r>
              <a:rPr lang="en">
                <a:solidFill>
                  <a:srgbClr val="3F3F3F"/>
                </a:solidFill>
                <a:latin typeface="Calibri"/>
                <a:ea typeface="Calibri"/>
                <a:cs typeface="Calibri"/>
                <a:sym typeface="Calibri"/>
              </a:rPr>
              <a:t>The rise of the voice channel during COVID has made us all take a 2nd look, where do you start w/ using this channel as an outbound tool? </a:t>
            </a:r>
            <a:endParaRPr>
              <a:solidFill>
                <a:schemeClr val="dk1"/>
              </a:solidFill>
            </a:endParaRPr>
          </a:p>
        </p:txBody>
      </p:sp>
      <p:sp>
        <p:nvSpPr>
          <p:cNvPr id="268" name="Google Shape;268;gf0ad52c087_2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0ad52c087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f0ad52c087_2_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88900" lvl="0" marL="63500" rtl="0" algn="l">
              <a:lnSpc>
                <a:spcPct val="90000"/>
              </a:lnSpc>
              <a:spcBef>
                <a:spcPts val="0"/>
              </a:spcBef>
              <a:spcAft>
                <a:spcPts val="0"/>
              </a:spcAft>
              <a:buClr>
                <a:srgbClr val="0F6FC6"/>
              </a:buClr>
              <a:buSzPts val="1400"/>
              <a:buFont typeface="Calibri"/>
              <a:buChar char=" "/>
            </a:pPr>
            <a:r>
              <a:rPr lang="en" sz="1400">
                <a:solidFill>
                  <a:srgbClr val="3F3F3F"/>
                </a:solidFill>
                <a:latin typeface="Calibri"/>
                <a:ea typeface="Calibri"/>
                <a:cs typeface="Calibri"/>
                <a:sym typeface="Calibri"/>
              </a:rPr>
              <a:t>OLIVER </a:t>
            </a:r>
            <a:endParaRPr sz="1400">
              <a:solidFill>
                <a:srgbClr val="3F3F3F"/>
              </a:solidFill>
              <a:latin typeface="Calibri"/>
              <a:ea typeface="Calibri"/>
              <a:cs typeface="Calibri"/>
              <a:sym typeface="Calibri"/>
            </a:endParaRPr>
          </a:p>
          <a:p>
            <a:pPr indent="-88900" lvl="0" marL="63500" rtl="0" algn="l">
              <a:lnSpc>
                <a:spcPct val="90000"/>
              </a:lnSpc>
              <a:spcBef>
                <a:spcPts val="0"/>
              </a:spcBef>
              <a:spcAft>
                <a:spcPts val="0"/>
              </a:spcAft>
              <a:buClr>
                <a:srgbClr val="0F6FC6"/>
              </a:buClr>
              <a:buSzPts val="1400"/>
              <a:buFont typeface="Calibri"/>
              <a:buChar char=" "/>
            </a:pPr>
            <a:r>
              <a:rPr lang="en" sz="1400">
                <a:solidFill>
                  <a:srgbClr val="3F3F3F"/>
                </a:solidFill>
                <a:latin typeface="Calibri"/>
                <a:ea typeface="Calibri"/>
                <a:cs typeface="Calibri"/>
                <a:sym typeface="Calibri"/>
              </a:rPr>
              <a:t>5-7 minutes </a:t>
            </a:r>
            <a:endParaRPr sz="1400">
              <a:solidFill>
                <a:srgbClr val="3F3F3F"/>
              </a:solidFill>
              <a:latin typeface="Calibri"/>
              <a:ea typeface="Calibri"/>
              <a:cs typeface="Calibri"/>
              <a:sym typeface="Calibri"/>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Long established history in the Caribbean</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One needs to look at the distribution landscape more as a portfolio, how do you optimize revenue production across the portfolio to maximize RevPar – you never want all eggs in one basket, much like an investment portfolio – Example Hotel in Bermuda / UK Business / Iceland Volcano’s</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Direct Booking conversation is based on Lowest Cost of acquisition</a:t>
            </a:r>
            <a:endParaRPr/>
          </a:p>
          <a:p>
            <a:pPr indent="0" lvl="2" marL="914400" rtl="0" algn="l">
              <a:spcBef>
                <a:spcPts val="0"/>
              </a:spcBef>
              <a:spcAft>
                <a:spcPts val="0"/>
              </a:spcAft>
              <a:buNone/>
            </a:pPr>
            <a:r>
              <a:rPr b="0" i="0" lang="en" sz="1200" u="none" strike="noStrike">
                <a:solidFill>
                  <a:schemeClr val="dk1"/>
                </a:solidFill>
                <a:latin typeface="Calibri"/>
                <a:ea typeface="Calibri"/>
                <a:cs typeface="Calibri"/>
                <a:sym typeface="Calibri"/>
              </a:rPr>
              <a:t>TO’s will tend to not only have a lower cost of acquisition as it relates to the transaction but also higher stay value and different TO’s offer business from different geographic regions in which they specialize. Let’s illustrate the Transaction cost … TO V Expedia</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Now, Talking understanding of Constrained V Unconstrained Demand – In the Traditional Contracted Net Fixed Rate approach it is extremely Important to understand your Constrained Demand as you are working with a Fixed Net Rate. Typically the closer you get to the arrival date the more your rates increase, so how much do you want to take at that Net Rate to optimize your RevPar? Here the TO’s have struggled as Revenue Directors will start to yield the business or send total close outs while HELLO, Expedia is still selling to LRA.</a:t>
            </a:r>
            <a:endParaRPr/>
          </a:p>
          <a:p>
            <a:pPr indent="0" lvl="2" marL="914400" rtl="0" algn="l">
              <a:spcBef>
                <a:spcPts val="0"/>
              </a:spcBef>
              <a:spcAft>
                <a:spcPts val="0"/>
              </a:spcAft>
              <a:buNone/>
            </a:pPr>
            <a:r>
              <a:rPr b="0" i="0" lang="en" sz="1200" u="none" strike="noStrike">
                <a:solidFill>
                  <a:schemeClr val="dk1"/>
                </a:solidFill>
                <a:latin typeface="Calibri"/>
                <a:ea typeface="Calibri"/>
                <a:cs typeface="Calibri"/>
                <a:sym typeface="Calibri"/>
              </a:rPr>
              <a:t>The solution to overcome this is working with Dynamic Connected Rates to your CRS – TO Rates float with your prevailing BAR  +  Reduces the Opportunity of rogue sites exploiting you which is often blamed on TO’s.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Oliver – you mentioned it, this issue of rogue sites undermining your rate parity? We see this all the time and it’s a real problem.. Any suggestions to mitigate this?</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Reselling has always been the model of TO’s, the Bed Banks, nothing has changed there…</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Real change occurred when Marriott struck a deal with Expedia to move everything onto the Exp Aff Net – EAN</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Have no doubt your Expedia Rates are running down the very same distribution pipes to 1000’s of re-sellers – offer your deal on Expedia and off it goes to the network</a:t>
            </a:r>
            <a:endParaRPr/>
          </a:p>
          <a:p>
            <a:pPr indent="0" lvl="1" marL="457200" rtl="0" algn="l">
              <a:spcBef>
                <a:spcPts val="0"/>
              </a:spcBef>
              <a:spcAft>
                <a:spcPts val="0"/>
              </a:spcAft>
              <a:buNone/>
            </a:pPr>
            <a:r>
              <a:rPr b="0" i="0" lang="en" sz="1200" u="none" strike="noStrike">
                <a:solidFill>
                  <a:schemeClr val="dk1"/>
                </a:solidFill>
                <a:latin typeface="Calibri"/>
                <a:ea typeface="Calibri"/>
                <a:cs typeface="Calibri"/>
                <a:sym typeface="Calibri"/>
              </a:rPr>
              <a:t>Best a hotel can do is be very careful what you offer Expedia and work with TO’s in </a:t>
            </a:r>
            <a:r>
              <a:rPr b="1" i="0" lang="en" sz="1200" u="none" strike="noStrike">
                <a:solidFill>
                  <a:schemeClr val="dk1"/>
                </a:solidFill>
                <a:latin typeface="Calibri"/>
                <a:ea typeface="Calibri"/>
                <a:cs typeface="Calibri"/>
                <a:sym typeface="Calibri"/>
              </a:rPr>
              <a:t>a dual model of Contracted Net Fixed Rate [ the traditional model ] and Dynamically Connected Rates – Explain challenge with Traditional</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54" name="Google Shape;154;gf0ad52c087_2_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0ad52c087_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f0ad52c087_2_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Oliver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5-7 minutes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0" i="0" lang="en" sz="1200" u="none" strike="noStrike">
                <a:solidFill>
                  <a:schemeClr val="dk1"/>
                </a:solidFill>
                <a:latin typeface="Calibri"/>
                <a:ea typeface="Calibri"/>
                <a:cs typeface="Calibri"/>
                <a:sym typeface="Calibri"/>
              </a:rPr>
              <a:t>it’s not local other properties; its island based. Seeing how to compete effectively knowing this is the case</a:t>
            </a:r>
            <a:endParaRPr/>
          </a:p>
          <a:p>
            <a:pPr indent="-171450" lvl="0" marL="171450" rtl="0" algn="l">
              <a:spcBef>
                <a:spcPts val="0"/>
              </a:spcBef>
              <a:spcAft>
                <a:spcPts val="0"/>
              </a:spcAft>
              <a:buClr>
                <a:schemeClr val="dk1"/>
              </a:buClr>
              <a:buSzPts val="1200"/>
              <a:buFont typeface="Arial"/>
              <a:buChar char="•"/>
            </a:pPr>
            <a:r>
              <a:rPr b="0" i="0" lang="en" sz="1200" u="none" strike="noStrike">
                <a:solidFill>
                  <a:schemeClr val="dk1"/>
                </a:solidFill>
                <a:latin typeface="Calibri"/>
                <a:ea typeface="Calibri"/>
                <a:cs typeface="Calibri"/>
                <a:sym typeface="Calibri"/>
              </a:rPr>
              <a:t>I would say it goes even beyond “Island Based” but rather “Region”, for example a Resort In Anguilla should likely play close attention to what is happening in St Barth and St John during US peak Travel season, while also monitoring like comp hotels in Antigua and Barbados for European trend.</a:t>
            </a:r>
            <a:endParaRPr/>
          </a:p>
          <a:p>
            <a:pPr indent="0" lvl="0" marL="0" rtl="0" algn="l">
              <a:spcBef>
                <a:spcPts val="0"/>
              </a:spcBef>
              <a:spcAft>
                <a:spcPts val="0"/>
              </a:spcAft>
              <a:buNone/>
            </a:pPr>
            <a:r>
              <a:t/>
            </a:r>
            <a:endParaRPr/>
          </a:p>
        </p:txBody>
      </p:sp>
      <p:sp>
        <p:nvSpPr>
          <p:cNvPr id="167" name="Google Shape;167;gf0ad52c087_2_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0ad52c087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f0ad52c087_2_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MARC</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5-7 minutes </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  </a:t>
            </a:r>
            <a:endParaRPr>
              <a:solidFill>
                <a:srgbClr val="3F3F3F"/>
              </a:solidFill>
              <a:latin typeface="Calibri"/>
              <a:ea typeface="Calibri"/>
              <a:cs typeface="Calibri"/>
              <a:sym typeface="Calibri"/>
            </a:endParaRPr>
          </a:p>
          <a:p>
            <a:pPr indent="0" lvl="0" marL="0" rtl="0" algn="l">
              <a:spcBef>
                <a:spcPts val="0"/>
              </a:spcBef>
              <a:spcAft>
                <a:spcPts val="0"/>
              </a:spcAft>
              <a:buNone/>
            </a:pPr>
            <a:r>
              <a:t/>
            </a:r>
            <a:endParaRPr/>
          </a:p>
        </p:txBody>
      </p:sp>
      <p:sp>
        <p:nvSpPr>
          <p:cNvPr id="180" name="Google Shape;180;gf0ad52c087_2_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f239a5021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f239a5021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MARC</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5-7 minutes </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  </a:t>
            </a:r>
            <a:endParaRPr>
              <a:solidFill>
                <a:srgbClr val="3F3F3F"/>
              </a:solidFill>
              <a:latin typeface="Calibri"/>
              <a:ea typeface="Calibri"/>
              <a:cs typeface="Calibri"/>
              <a:sym typeface="Calibri"/>
            </a:endParaRPr>
          </a:p>
          <a:p>
            <a:pPr indent="0" lvl="0" marL="0" rtl="0" algn="l">
              <a:spcBef>
                <a:spcPts val="0"/>
              </a:spcBef>
              <a:spcAft>
                <a:spcPts val="0"/>
              </a:spcAft>
              <a:buNone/>
            </a:pPr>
            <a:r>
              <a:t/>
            </a:r>
            <a:endParaRPr/>
          </a:p>
        </p:txBody>
      </p:sp>
      <p:sp>
        <p:nvSpPr>
          <p:cNvPr id="191" name="Google Shape;191;gf239a5021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239a5021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f239a5021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MARC</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5-7 minutes </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  </a:t>
            </a:r>
            <a:endParaRPr>
              <a:solidFill>
                <a:srgbClr val="3F3F3F"/>
              </a:solidFill>
              <a:latin typeface="Calibri"/>
              <a:ea typeface="Calibri"/>
              <a:cs typeface="Calibri"/>
              <a:sym typeface="Calibri"/>
            </a:endParaRPr>
          </a:p>
          <a:p>
            <a:pPr indent="0" lvl="0" marL="0" rtl="0" algn="l">
              <a:spcBef>
                <a:spcPts val="0"/>
              </a:spcBef>
              <a:spcAft>
                <a:spcPts val="0"/>
              </a:spcAft>
              <a:buNone/>
            </a:pPr>
            <a:r>
              <a:t/>
            </a:r>
            <a:endParaRPr/>
          </a:p>
        </p:txBody>
      </p:sp>
      <p:sp>
        <p:nvSpPr>
          <p:cNvPr id="202" name="Google Shape;202;gf239a5021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239a5021c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f239a5021c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MARC</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5-7 minutes </a:t>
            </a:r>
            <a:endParaRPr>
              <a:solidFill>
                <a:srgbClr val="3F3F3F"/>
              </a:solidFill>
              <a:latin typeface="Calibri"/>
              <a:ea typeface="Calibri"/>
              <a:cs typeface="Calibri"/>
              <a:sym typeface="Calibri"/>
            </a:endParaRPr>
          </a:p>
          <a:p>
            <a:pPr indent="-95250" lvl="0" marL="63500" rtl="0" algn="l">
              <a:lnSpc>
                <a:spcPct val="90000"/>
              </a:lnSpc>
              <a:spcBef>
                <a:spcPts val="0"/>
              </a:spcBef>
              <a:spcAft>
                <a:spcPts val="0"/>
              </a:spcAft>
              <a:buClr>
                <a:srgbClr val="0F6FC6"/>
              </a:buClr>
              <a:buSzPts val="1500"/>
              <a:buFont typeface="Calibri"/>
              <a:buChar char=" "/>
            </a:pPr>
            <a:r>
              <a:rPr lang="en">
                <a:solidFill>
                  <a:srgbClr val="3F3F3F"/>
                </a:solidFill>
                <a:latin typeface="Calibri"/>
                <a:ea typeface="Calibri"/>
                <a:cs typeface="Calibri"/>
                <a:sym typeface="Calibri"/>
              </a:rPr>
              <a:t>  </a:t>
            </a:r>
            <a:endParaRPr>
              <a:solidFill>
                <a:srgbClr val="3F3F3F"/>
              </a:solidFill>
              <a:latin typeface="Calibri"/>
              <a:ea typeface="Calibri"/>
              <a:cs typeface="Calibri"/>
              <a:sym typeface="Calibri"/>
            </a:endParaRPr>
          </a:p>
          <a:p>
            <a:pPr indent="0" lvl="0" marL="0" rtl="0" algn="l">
              <a:spcBef>
                <a:spcPts val="0"/>
              </a:spcBef>
              <a:spcAft>
                <a:spcPts val="0"/>
              </a:spcAft>
              <a:buNone/>
            </a:pPr>
            <a:r>
              <a:t/>
            </a:r>
            <a:endParaRPr/>
          </a:p>
        </p:txBody>
      </p:sp>
      <p:sp>
        <p:nvSpPr>
          <p:cNvPr id="213" name="Google Shape;213;gf239a5021c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f0ad52c087_2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f0ad52c087_2_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63500" rtl="0" algn="l">
              <a:lnSpc>
                <a:spcPct val="90000"/>
              </a:lnSpc>
              <a:spcBef>
                <a:spcPts val="0"/>
              </a:spcBef>
              <a:spcAft>
                <a:spcPts val="0"/>
              </a:spcAft>
              <a:buNone/>
            </a:pPr>
            <a:r>
              <a:rPr lang="en">
                <a:solidFill>
                  <a:srgbClr val="3F3F3F"/>
                </a:solidFill>
                <a:latin typeface="Calibri"/>
                <a:ea typeface="Calibri"/>
                <a:cs typeface="Calibri"/>
                <a:sym typeface="Calibri"/>
              </a:rPr>
              <a:t>MICHAEL/MARC   </a:t>
            </a:r>
            <a:endParaRPr>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a:solidFill>
                  <a:srgbClr val="3F3F3F"/>
                </a:solidFill>
                <a:latin typeface="Calibri"/>
                <a:ea typeface="Calibri"/>
                <a:cs typeface="Calibri"/>
                <a:sym typeface="Calibri"/>
              </a:rPr>
              <a:t>10 minutes </a:t>
            </a:r>
            <a:endParaRPr>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Michael: </a:t>
            </a:r>
            <a:r>
              <a:rPr b="0" i="0" lang="en" sz="1200" u="none" strike="noStrike">
                <a:solidFill>
                  <a:schemeClr val="dk1"/>
                </a:solidFill>
                <a:latin typeface="Calibri"/>
                <a:ea typeface="Calibri"/>
                <a:cs typeface="Calibri"/>
                <a:sym typeface="Calibri"/>
              </a:rPr>
              <a:t>Using tools like Shopping Cart Abandonment re-targeting “white glove” solutions on your Web site to ensure those lookers book on your site, not the OTA </a:t>
            </a:r>
            <a:r>
              <a:rPr b="0" i="0" lang="en" sz="1200" u="sng" strike="noStrike">
                <a:solidFill>
                  <a:schemeClr val="hlink"/>
                </a:solidFill>
                <a:latin typeface="Calibri"/>
                <a:ea typeface="Calibri"/>
                <a:cs typeface="Calibri"/>
                <a:sym typeface="Calibri"/>
                <a:hlinkClick r:id="rId2"/>
              </a:rPr>
              <a:t>https://naviscrm.com/solutions/shopping-cart-abandonment/</a:t>
            </a:r>
            <a:r>
              <a:rPr b="0" i="0" lang="en" sz="1200" u="none" strike="noStrike">
                <a:solidFill>
                  <a:schemeClr val="dk1"/>
                </a:solidFill>
                <a:latin typeface="Calibri"/>
                <a:ea typeface="Calibri"/>
                <a:cs typeface="Calibri"/>
                <a:sym typeface="Calibri"/>
              </a:rPr>
              <a:t> - Without a robust lead capture tool on your booking engine you are missing an important opportunity to capture infomration about potential future guests.  This leaves us wasting scarce marketing </a:t>
            </a:r>
            <a:r>
              <a:rPr lang="en" sz="1200">
                <a:solidFill>
                  <a:schemeClr val="dk1"/>
                </a:solidFill>
                <a:latin typeface="Calibri"/>
                <a:ea typeface="Calibri"/>
                <a:cs typeface="Calibri"/>
                <a:sym typeface="Calibri"/>
              </a:rPr>
              <a:t>dollars attracting guests who then bounce 84% of the time.  Consider the friction one faces on most hotel booking engines, getting a clear idea of the choice made, and just before clicking the last button - that second thought  of, “Have I made the right choice?  Should I look around for a better deal, is this REALLY the room I need/want?”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Don’t leave your </a:t>
            </a:r>
            <a:r>
              <a:rPr lang="en" sz="1200">
                <a:solidFill>
                  <a:schemeClr val="dk1"/>
                </a:solidFill>
                <a:latin typeface="Calibri"/>
                <a:ea typeface="Calibri"/>
                <a:cs typeface="Calibri"/>
                <a:sym typeface="Calibri"/>
              </a:rPr>
              <a:t>valuable</a:t>
            </a:r>
            <a:r>
              <a:rPr lang="en" sz="1200">
                <a:solidFill>
                  <a:schemeClr val="dk1"/>
                </a:solidFill>
                <a:latin typeface="Calibri"/>
                <a:ea typeface="Calibri"/>
                <a:cs typeface="Calibri"/>
                <a:sym typeface="Calibri"/>
              </a:rPr>
              <a:t> potential guests to work this out on their own!  Capture the information and nurture a relationship with them to ensure both they get exactly the experience they want and you dont miss a booking opportunity.  You can leverage this opportunity to generate actionable leads for both email automation retargeting and reservations team concierge follow up.</a:t>
            </a:r>
            <a:endParaRPr b="0" i="0" sz="1200" u="none" strike="noStrike">
              <a:solidFill>
                <a:schemeClr val="dk1"/>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b="1" lang="en" sz="1400">
                <a:solidFill>
                  <a:srgbClr val="3F4963"/>
                </a:solidFill>
              </a:rPr>
              <a:t>Spending more money on travel </a:t>
            </a:r>
            <a:r>
              <a:rPr lang="en" sz="1400">
                <a:solidFill>
                  <a:srgbClr val="3F4963"/>
                </a:solidFill>
              </a:rPr>
              <a:t>- This year, the global online travel market is expected grow to $818 billion compared to$629 billion in 2017</a:t>
            </a:r>
            <a:r>
              <a:rPr baseline="30000" lang="en" sz="2300">
                <a:solidFill>
                  <a:srgbClr val="3F4963"/>
                </a:solidFill>
              </a:rPr>
              <a:t>1</a:t>
            </a:r>
            <a:endParaRPr baseline="30000" sz="2300">
              <a:solidFill>
                <a:srgbClr val="3F4963"/>
              </a:solidFill>
            </a:endParaRPr>
          </a:p>
          <a:p>
            <a:pPr indent="0" lvl="0" marL="0" rtl="0" algn="l">
              <a:lnSpc>
                <a:spcPct val="120000"/>
              </a:lnSpc>
              <a:spcBef>
                <a:spcPts val="2400"/>
              </a:spcBef>
              <a:spcAft>
                <a:spcPts val="0"/>
              </a:spcAft>
              <a:buClr>
                <a:schemeClr val="dk1"/>
              </a:buClr>
              <a:buSzPts val="1100"/>
              <a:buFont typeface="Arial"/>
              <a:buNone/>
            </a:pPr>
            <a:r>
              <a:rPr b="1" lang="en" sz="1400">
                <a:solidFill>
                  <a:srgbClr val="3F4963"/>
                </a:solidFill>
              </a:rPr>
              <a:t>More time thinking about travel </a:t>
            </a:r>
            <a:r>
              <a:rPr lang="en" sz="1400">
                <a:solidFill>
                  <a:srgbClr val="3F4963"/>
                </a:solidFill>
              </a:rPr>
              <a:t>- Americans spend 24 full workdays a year daydreaming about vacation</a:t>
            </a:r>
            <a:r>
              <a:rPr baseline="30000" lang="en" sz="2300">
                <a:solidFill>
                  <a:srgbClr val="3F4963"/>
                </a:solidFill>
              </a:rPr>
              <a:t>2</a:t>
            </a:r>
            <a:endParaRPr baseline="30000" sz="2300">
              <a:solidFill>
                <a:srgbClr val="3F4963"/>
              </a:solidFill>
            </a:endParaRPr>
          </a:p>
          <a:p>
            <a:pPr indent="0" lvl="0" marL="0" rtl="0" algn="l">
              <a:lnSpc>
                <a:spcPct val="120000"/>
              </a:lnSpc>
              <a:spcBef>
                <a:spcPts val="2400"/>
              </a:spcBef>
              <a:spcAft>
                <a:spcPts val="0"/>
              </a:spcAft>
              <a:buClr>
                <a:schemeClr val="dk1"/>
              </a:buClr>
              <a:buSzPts val="1100"/>
              <a:buFont typeface="Arial"/>
              <a:buNone/>
            </a:pPr>
            <a:r>
              <a:rPr b="1" lang="en" sz="1400">
                <a:solidFill>
                  <a:srgbClr val="3F4963"/>
                </a:solidFill>
              </a:rPr>
              <a:t>More time researching travel </a:t>
            </a:r>
            <a:r>
              <a:rPr lang="en" sz="1400">
                <a:solidFill>
                  <a:srgbClr val="3F4963"/>
                </a:solidFill>
              </a:rPr>
              <a:t>- The average consumer spends over 4 months researching where to go on vacation</a:t>
            </a:r>
            <a:r>
              <a:rPr baseline="30000" lang="en" sz="2300">
                <a:solidFill>
                  <a:srgbClr val="3F4963"/>
                </a:solidFill>
              </a:rPr>
              <a:t>3</a:t>
            </a:r>
            <a:endParaRPr baseline="30000" sz="2300">
              <a:solidFill>
                <a:srgbClr val="3F4963"/>
              </a:solidFill>
            </a:endParaRPr>
          </a:p>
          <a:p>
            <a:pPr indent="0" lvl="0" marL="0" rtl="0" algn="l">
              <a:lnSpc>
                <a:spcPct val="120000"/>
              </a:lnSpc>
              <a:spcBef>
                <a:spcPts val="2400"/>
              </a:spcBef>
              <a:spcAft>
                <a:spcPts val="0"/>
              </a:spcAft>
              <a:buClr>
                <a:schemeClr val="dk1"/>
              </a:buClr>
              <a:buSzPts val="1100"/>
              <a:buFont typeface="Arial"/>
              <a:buNone/>
            </a:pPr>
            <a:r>
              <a:rPr b="1" lang="en" sz="1400">
                <a:solidFill>
                  <a:srgbClr val="3F4963"/>
                </a:solidFill>
              </a:rPr>
              <a:t>More travel touch points </a:t>
            </a:r>
            <a:r>
              <a:rPr lang="en" sz="1400">
                <a:solidFill>
                  <a:srgbClr val="3F4963"/>
                </a:solidFill>
              </a:rPr>
              <a:t>- Over 700 digital travel touch points over 5 months</a:t>
            </a:r>
            <a:r>
              <a:rPr baseline="30000" lang="en" sz="2300">
                <a:solidFill>
                  <a:srgbClr val="3F4963"/>
                </a:solidFill>
              </a:rPr>
              <a:t>4</a:t>
            </a:r>
            <a:endParaRPr baseline="30000" sz="2300">
              <a:solidFill>
                <a:srgbClr val="3F4963"/>
              </a:solidFill>
            </a:endParaRPr>
          </a:p>
          <a:p>
            <a:pPr indent="0" lvl="0" marL="0" rtl="0" algn="l">
              <a:lnSpc>
                <a:spcPct val="115000"/>
              </a:lnSpc>
              <a:spcBef>
                <a:spcPts val="2400"/>
              </a:spcBef>
              <a:spcAft>
                <a:spcPts val="0"/>
              </a:spcAft>
              <a:buClr>
                <a:schemeClr val="dk1"/>
              </a:buClr>
              <a:buSzPts val="1100"/>
              <a:buFont typeface="Arial"/>
              <a:buNone/>
            </a:pPr>
            <a:r>
              <a:rPr lang="en" sz="1400">
                <a:solidFill>
                  <a:srgbClr val="767171"/>
                </a:solidFill>
              </a:rPr>
              <a:t>Source: 1. https://www.salecycle.com/blog/featured/digital-trends-travel-industry-12-fascinating-stats/</a:t>
            </a:r>
            <a:endParaRPr sz="1400">
              <a:solidFill>
                <a:srgbClr val="767171"/>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767171"/>
                </a:solidFill>
              </a:rPr>
              <a:t>             	2. https://www.travelandleisure.com/trip-ideas/yoga-wellness/daydreaming-about-vacation</a:t>
            </a:r>
            <a:endParaRPr sz="1400">
              <a:solidFill>
                <a:srgbClr val="767171"/>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767171"/>
                </a:solidFill>
              </a:rPr>
              <a:t>             	3. https://www.yieldify.com/wp-content/uploads/2019/06/Travel-Report-Infographic-FINAL.pdf</a:t>
            </a:r>
            <a:endParaRPr sz="1400">
              <a:solidFill>
                <a:srgbClr val="767171"/>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767171"/>
                </a:solidFill>
              </a:rPr>
              <a:t>             	4. https://www.thinkwithgoogle.com/marketing-resources/micro-moments/travel-booking-trends-book-it-moments/</a:t>
            </a:r>
            <a:endParaRPr sz="1400">
              <a:solidFill>
                <a:srgbClr val="767171"/>
              </a:solidFill>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Marc: Best practices for Web site design &amp; optimization, segmentation on funnel stage, interest, etc. to push to bookers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24" name="Google Shape;224;gf0ad52c087_2_1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f239a5021c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f239a5021c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63500" rtl="0" algn="l">
              <a:lnSpc>
                <a:spcPct val="90000"/>
              </a:lnSpc>
              <a:spcBef>
                <a:spcPts val="0"/>
              </a:spcBef>
              <a:spcAft>
                <a:spcPts val="0"/>
              </a:spcAft>
              <a:buNone/>
            </a:pPr>
            <a:r>
              <a:rPr lang="en">
                <a:solidFill>
                  <a:srgbClr val="3F3F3F"/>
                </a:solidFill>
                <a:latin typeface="Calibri"/>
                <a:ea typeface="Calibri"/>
                <a:cs typeface="Calibri"/>
                <a:sym typeface="Calibri"/>
              </a:rPr>
              <a:t>MICHAEL/MARC   </a:t>
            </a:r>
            <a:endParaRPr>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a:solidFill>
                  <a:srgbClr val="3F3F3F"/>
                </a:solidFill>
                <a:latin typeface="Calibri"/>
                <a:ea typeface="Calibri"/>
                <a:cs typeface="Calibri"/>
                <a:sym typeface="Calibri"/>
              </a:rPr>
              <a:t>10 minutes </a:t>
            </a:r>
            <a:endParaRPr>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Michael: </a:t>
            </a:r>
            <a:r>
              <a:rPr b="0" i="0" lang="en" sz="1200" u="none" strike="noStrike">
                <a:solidFill>
                  <a:schemeClr val="dk1"/>
                </a:solidFill>
                <a:latin typeface="Calibri"/>
                <a:ea typeface="Calibri"/>
                <a:cs typeface="Calibri"/>
                <a:sym typeface="Calibri"/>
              </a:rPr>
              <a:t>Using tools like Shopping Cart Abandonment </a:t>
            </a:r>
            <a:r>
              <a:rPr lang="en" sz="1200">
                <a:solidFill>
                  <a:schemeClr val="dk1"/>
                </a:solidFill>
                <a:latin typeface="Calibri"/>
                <a:ea typeface="Calibri"/>
                <a:cs typeface="Calibri"/>
                <a:sym typeface="Calibri"/>
              </a:rPr>
              <a:t>retargeting</a:t>
            </a:r>
            <a:r>
              <a:rPr b="0" i="0" lang="en" sz="1200" u="none" strike="noStrike">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is a first step, but even more fundamental…  I challenge each of you to take a moment and pull up your website on your mobile, tablet or even your computer for a moment.  Where is the phone number? Where is the option to chat with a live reservations agent?  Is it at the bottom?  Hidden in the footer?  Book Now - Chat - Call Now should all be prominently displayed at the top or even as a floating option dynamic on the mobile site.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Marc: Best practices for Web site design &amp; optimization, segmentation on funnel stage, interest, etc. to push to bookers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36" name="Google Shape;236;gf239a5021c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9" name="Shape 59"/>
        <p:cNvGrpSpPr/>
        <p:nvPr/>
      </p:nvGrpSpPr>
      <p:grpSpPr>
        <a:xfrm>
          <a:off x="0" y="0"/>
          <a:ext cx="0" cy="0"/>
          <a:chOff x="0" y="0"/>
          <a:chExt cx="0" cy="0"/>
        </a:xfrm>
      </p:grpSpPr>
      <p:sp>
        <p:nvSpPr>
          <p:cNvPr id="60" name="Google Shape;60;p14"/>
          <p:cNvSpPr/>
          <p:nvPr/>
        </p:nvSpPr>
        <p:spPr>
          <a:xfrm>
            <a:off x="2381" y="4800600"/>
            <a:ext cx="9141618"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 name="Google Shape;61;p14"/>
          <p:cNvSpPr/>
          <p:nvPr/>
        </p:nvSpPr>
        <p:spPr>
          <a:xfrm>
            <a:off x="11" y="4750737"/>
            <a:ext cx="9141618"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 name="Google Shape;62;p14"/>
          <p:cNvSpPr txBox="1"/>
          <p:nvPr>
            <p:ph type="ctr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4"/>
          <p:cNvSpPr txBox="1"/>
          <p:nvPr>
            <p:ph idx="1" type="subTitle"/>
          </p:nvPr>
        </p:nvSpPr>
        <p:spPr>
          <a:xfrm>
            <a:off x="825038" y="3341715"/>
            <a:ext cx="7543800" cy="85725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4" name="Google Shape;64;p1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4"/>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7" name="Google Shape;67;p14"/>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5"/>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5"/>
          <p:cNvSpPr txBox="1"/>
          <p:nvPr>
            <p:ph idx="1" type="body"/>
          </p:nvPr>
        </p:nvSpPr>
        <p:spPr>
          <a:xfrm>
            <a:off x="822960" y="1384300"/>
            <a:ext cx="754380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1" name="Google Shape;71;p15"/>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5"/>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5"/>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6"/>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6"/>
          <p:cNvSpPr txBox="1"/>
          <p:nvPr>
            <p:ph idx="1" type="body"/>
          </p:nvPr>
        </p:nvSpPr>
        <p:spPr>
          <a:xfrm>
            <a:off x="822959" y="1384300"/>
            <a:ext cx="370332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7" name="Google Shape;77;p16"/>
          <p:cNvSpPr txBox="1"/>
          <p:nvPr>
            <p:ph idx="2" type="body"/>
          </p:nvPr>
        </p:nvSpPr>
        <p:spPr>
          <a:xfrm>
            <a:off x="4663440" y="1384301"/>
            <a:ext cx="370332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8" name="Google Shape;78;p16"/>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6"/>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6"/>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81" name="Shape 81"/>
        <p:cNvGrpSpPr/>
        <p:nvPr/>
      </p:nvGrpSpPr>
      <p:grpSpPr>
        <a:xfrm>
          <a:off x="0" y="0"/>
          <a:ext cx="0" cy="0"/>
          <a:chOff x="0" y="0"/>
          <a:chExt cx="0" cy="0"/>
        </a:xfrm>
      </p:grpSpPr>
      <p:sp>
        <p:nvSpPr>
          <p:cNvPr id="82" name="Google Shape;82;p17"/>
          <p:cNvSpPr/>
          <p:nvPr/>
        </p:nvSpPr>
        <p:spPr>
          <a:xfrm>
            <a:off x="2381" y="4800600"/>
            <a:ext cx="9141618"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7"/>
          <p:cNvSpPr/>
          <p:nvPr/>
        </p:nvSpPr>
        <p:spPr>
          <a:xfrm>
            <a:off x="11" y="4750737"/>
            <a:ext cx="9141618"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b="0"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17"/>
          <p:cNvSpPr txBox="1"/>
          <p:nvPr>
            <p:ph idx="1" type="body"/>
          </p:nvPr>
        </p:nvSpPr>
        <p:spPr>
          <a:xfrm>
            <a:off x="822960" y="3339846"/>
            <a:ext cx="754380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86" name="Google Shape;86;p17"/>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7"/>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7"/>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89" name="Google Shape;89;p17"/>
          <p:cNvCxnSpPr/>
          <p:nvPr/>
        </p:nvCxnSpPr>
        <p:spPr>
          <a:xfrm>
            <a:off x="905744"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18"/>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8"/>
          <p:cNvSpPr txBox="1"/>
          <p:nvPr>
            <p:ph idx="1" type="body"/>
          </p:nvPr>
        </p:nvSpPr>
        <p:spPr>
          <a:xfrm>
            <a:off x="822960" y="1384539"/>
            <a:ext cx="3703320" cy="552212"/>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93" name="Google Shape;93;p18"/>
          <p:cNvSpPr txBox="1"/>
          <p:nvPr>
            <p:ph idx="2" type="body"/>
          </p:nvPr>
        </p:nvSpPr>
        <p:spPr>
          <a:xfrm>
            <a:off x="822960" y="1936750"/>
            <a:ext cx="3703320" cy="25336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4" name="Google Shape;94;p18"/>
          <p:cNvSpPr txBox="1"/>
          <p:nvPr>
            <p:ph idx="3" type="body"/>
          </p:nvPr>
        </p:nvSpPr>
        <p:spPr>
          <a:xfrm>
            <a:off x="4663440" y="1384539"/>
            <a:ext cx="3703320" cy="552212"/>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95" name="Google Shape;95;p18"/>
          <p:cNvSpPr txBox="1"/>
          <p:nvPr>
            <p:ph idx="4" type="body"/>
          </p:nvPr>
        </p:nvSpPr>
        <p:spPr>
          <a:xfrm>
            <a:off x="4663440" y="1936750"/>
            <a:ext cx="3703320" cy="25336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6" name="Google Shape;96;p18"/>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8"/>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18"/>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19"/>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19"/>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9"/>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9"/>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4" name="Shape 104"/>
        <p:cNvGrpSpPr/>
        <p:nvPr/>
      </p:nvGrpSpPr>
      <p:grpSpPr>
        <a:xfrm>
          <a:off x="0" y="0"/>
          <a:ext cx="0" cy="0"/>
          <a:chOff x="0" y="0"/>
          <a:chExt cx="0" cy="0"/>
        </a:xfrm>
      </p:grpSpPr>
      <p:sp>
        <p:nvSpPr>
          <p:cNvPr id="105" name="Google Shape;105;p20"/>
          <p:cNvSpPr/>
          <p:nvPr/>
        </p:nvSpPr>
        <p:spPr>
          <a:xfrm>
            <a:off x="2381" y="4800600"/>
            <a:ext cx="9141618"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 name="Google Shape;106;p20"/>
          <p:cNvSpPr/>
          <p:nvPr/>
        </p:nvSpPr>
        <p:spPr>
          <a:xfrm>
            <a:off x="11" y="4750737"/>
            <a:ext cx="9141618"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 name="Google Shape;107;p20"/>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0"/>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0"/>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10" name="Shape 110"/>
        <p:cNvGrpSpPr/>
        <p:nvPr/>
      </p:nvGrpSpPr>
      <p:grpSpPr>
        <a:xfrm>
          <a:off x="0" y="0"/>
          <a:ext cx="0" cy="0"/>
          <a:chOff x="0" y="0"/>
          <a:chExt cx="0" cy="0"/>
        </a:xfrm>
      </p:grpSpPr>
      <p:sp>
        <p:nvSpPr>
          <p:cNvPr id="111" name="Google Shape;111;p21"/>
          <p:cNvSpPr/>
          <p:nvPr/>
        </p:nvSpPr>
        <p:spPr>
          <a:xfrm>
            <a:off x="12" y="0"/>
            <a:ext cx="3038093"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 name="Google Shape;112;p21"/>
          <p:cNvSpPr/>
          <p:nvPr/>
        </p:nvSpPr>
        <p:spPr>
          <a:xfrm>
            <a:off x="3030053" y="0"/>
            <a:ext cx="48006"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21"/>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 name="Google Shape;114;p21"/>
          <p:cNvSpPr txBox="1"/>
          <p:nvPr>
            <p:ph idx="1" type="body"/>
          </p:nvPr>
        </p:nvSpPr>
        <p:spPr>
          <a:xfrm>
            <a:off x="3600450" y="548640"/>
            <a:ext cx="4869180" cy="39433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15" name="Google Shape;115;p21"/>
          <p:cNvSpPr txBox="1"/>
          <p:nvPr>
            <p:ph idx="2" type="body"/>
          </p:nvPr>
        </p:nvSpPr>
        <p:spPr>
          <a:xfrm>
            <a:off x="342900" y="2194560"/>
            <a:ext cx="2400300" cy="253434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100"/>
              <a:buNone/>
              <a:defRPr sz="1100">
                <a:solidFill>
                  <a:srgbClr val="FFFFFF"/>
                </a:solidFill>
              </a:defRPr>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116" name="Google Shape;116;p21"/>
          <p:cNvSpPr txBox="1"/>
          <p:nvPr>
            <p:ph idx="10" type="dt"/>
          </p:nvPr>
        </p:nvSpPr>
        <p:spPr>
          <a:xfrm>
            <a:off x="349134" y="4844839"/>
            <a:ext cx="19638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1"/>
          <p:cNvSpPr txBox="1"/>
          <p:nvPr>
            <p:ph idx="11" type="ftr"/>
          </p:nvPr>
        </p:nvSpPr>
        <p:spPr>
          <a:xfrm>
            <a:off x="3600450" y="4844839"/>
            <a:ext cx="348615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1"/>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chemeClr val="dk2"/>
                </a:solidFill>
                <a:latin typeface="Calibri"/>
                <a:ea typeface="Calibri"/>
                <a:cs typeface="Calibri"/>
                <a:sym typeface="Calibri"/>
              </a:defRPr>
            </a:lvl1pPr>
            <a:lvl2pPr indent="0" lvl="1" marL="0" algn="r">
              <a:spcBef>
                <a:spcPts val="0"/>
              </a:spcBef>
              <a:buNone/>
              <a:defRPr b="0" i="0" sz="800" u="none" cap="none" strike="noStrike">
                <a:solidFill>
                  <a:schemeClr val="dk2"/>
                </a:solidFill>
                <a:latin typeface="Calibri"/>
                <a:ea typeface="Calibri"/>
                <a:cs typeface="Calibri"/>
                <a:sym typeface="Calibri"/>
              </a:defRPr>
            </a:lvl2pPr>
            <a:lvl3pPr indent="0" lvl="2" marL="0" algn="r">
              <a:spcBef>
                <a:spcPts val="0"/>
              </a:spcBef>
              <a:buNone/>
              <a:defRPr b="0" i="0" sz="800" u="none" cap="none" strike="noStrike">
                <a:solidFill>
                  <a:schemeClr val="dk2"/>
                </a:solidFill>
                <a:latin typeface="Calibri"/>
                <a:ea typeface="Calibri"/>
                <a:cs typeface="Calibri"/>
                <a:sym typeface="Calibri"/>
              </a:defRPr>
            </a:lvl3pPr>
            <a:lvl4pPr indent="0" lvl="3" marL="0" algn="r">
              <a:spcBef>
                <a:spcPts val="0"/>
              </a:spcBef>
              <a:buNone/>
              <a:defRPr b="0" i="0" sz="800" u="none" cap="none" strike="noStrike">
                <a:solidFill>
                  <a:schemeClr val="dk2"/>
                </a:solidFill>
                <a:latin typeface="Calibri"/>
                <a:ea typeface="Calibri"/>
                <a:cs typeface="Calibri"/>
                <a:sym typeface="Calibri"/>
              </a:defRPr>
            </a:lvl4pPr>
            <a:lvl5pPr indent="0" lvl="4" marL="0" algn="r">
              <a:spcBef>
                <a:spcPts val="0"/>
              </a:spcBef>
              <a:buNone/>
              <a:defRPr b="0" i="0" sz="800" u="none" cap="none" strike="noStrike">
                <a:solidFill>
                  <a:schemeClr val="dk2"/>
                </a:solidFill>
                <a:latin typeface="Calibri"/>
                <a:ea typeface="Calibri"/>
                <a:cs typeface="Calibri"/>
                <a:sym typeface="Calibri"/>
              </a:defRPr>
            </a:lvl5pPr>
            <a:lvl6pPr indent="0" lvl="5" marL="0" algn="r">
              <a:spcBef>
                <a:spcPts val="0"/>
              </a:spcBef>
              <a:buNone/>
              <a:defRPr b="0" i="0" sz="800" u="none" cap="none" strike="noStrike">
                <a:solidFill>
                  <a:schemeClr val="dk2"/>
                </a:solidFill>
                <a:latin typeface="Calibri"/>
                <a:ea typeface="Calibri"/>
                <a:cs typeface="Calibri"/>
                <a:sym typeface="Calibri"/>
              </a:defRPr>
            </a:lvl6pPr>
            <a:lvl7pPr indent="0" lvl="6" marL="0" algn="r">
              <a:spcBef>
                <a:spcPts val="0"/>
              </a:spcBef>
              <a:buNone/>
              <a:defRPr b="0" i="0" sz="800" u="none" cap="none" strike="noStrike">
                <a:solidFill>
                  <a:schemeClr val="dk2"/>
                </a:solidFill>
                <a:latin typeface="Calibri"/>
                <a:ea typeface="Calibri"/>
                <a:cs typeface="Calibri"/>
                <a:sym typeface="Calibri"/>
              </a:defRPr>
            </a:lvl7pPr>
            <a:lvl8pPr indent="0" lvl="7" marL="0" algn="r">
              <a:spcBef>
                <a:spcPts val="0"/>
              </a:spcBef>
              <a:buNone/>
              <a:defRPr b="0" i="0" sz="800" u="none" cap="none" strike="noStrike">
                <a:solidFill>
                  <a:schemeClr val="dk2"/>
                </a:solidFill>
                <a:latin typeface="Calibri"/>
                <a:ea typeface="Calibri"/>
                <a:cs typeface="Calibri"/>
                <a:sym typeface="Calibri"/>
              </a:defRPr>
            </a:lvl8pPr>
            <a:lvl9pPr indent="0" lvl="8" marL="0" algn="r">
              <a:spcBef>
                <a:spcPts val="0"/>
              </a:spcBef>
              <a:buNone/>
              <a:defRPr b="0" i="0" sz="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9" name="Shape 119"/>
        <p:cNvGrpSpPr/>
        <p:nvPr/>
      </p:nvGrpSpPr>
      <p:grpSpPr>
        <a:xfrm>
          <a:off x="0" y="0"/>
          <a:ext cx="0" cy="0"/>
          <a:chOff x="0" y="0"/>
          <a:chExt cx="0" cy="0"/>
        </a:xfrm>
      </p:grpSpPr>
      <p:sp>
        <p:nvSpPr>
          <p:cNvPr id="120" name="Google Shape;120;p22"/>
          <p:cNvSpPr/>
          <p:nvPr/>
        </p:nvSpPr>
        <p:spPr>
          <a:xfrm>
            <a:off x="0" y="3714750"/>
            <a:ext cx="9141618" cy="142875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22"/>
          <p:cNvSpPr/>
          <p:nvPr/>
        </p:nvSpPr>
        <p:spPr>
          <a:xfrm>
            <a:off x="11" y="3686307"/>
            <a:ext cx="9141618"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22"/>
          <p:cNvSpPr txBox="1"/>
          <p:nvPr>
            <p:ph type="title"/>
          </p:nvPr>
        </p:nvSpPr>
        <p:spPr>
          <a:xfrm>
            <a:off x="822960" y="3806190"/>
            <a:ext cx="7584948" cy="617220"/>
          </a:xfrm>
          <a:prstGeom prst="rect">
            <a:avLst/>
          </a:prstGeom>
          <a:noFill/>
          <a:ln>
            <a:noFill/>
          </a:ln>
        </p:spPr>
        <p:txBody>
          <a:bodyPr anchorCtr="0" anchor="b" bIns="0" lIns="68575" spcFirstLastPara="1" rIns="68575" wrap="square" tIns="0">
            <a:no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23" name="Google Shape;123;p22"/>
          <p:cNvPicPr preferRelativeResize="0"/>
          <p:nvPr>
            <p:ph idx="2" type="pic"/>
          </p:nvPr>
        </p:nvPicPr>
        <p:blipFill/>
        <p:spPr>
          <a:xfrm>
            <a:off x="11" y="0"/>
            <a:ext cx="9143988" cy="3686307"/>
          </a:xfrm>
          <a:prstGeom prst="rect">
            <a:avLst/>
          </a:prstGeom>
          <a:blipFill rotWithShape="1">
            <a:blip r:embed="rId2">
              <a:alphaModFix/>
            </a:blip>
            <a:stretch>
              <a:fillRect b="0" l="0" r="0" t="0"/>
            </a:stretch>
          </a:blipFill>
          <a:ln>
            <a:noFill/>
          </a:ln>
        </p:spPr>
      </p:pic>
      <p:sp>
        <p:nvSpPr>
          <p:cNvPr id="124" name="Google Shape;124;p22"/>
          <p:cNvSpPr txBox="1"/>
          <p:nvPr>
            <p:ph idx="1" type="body"/>
          </p:nvPr>
        </p:nvSpPr>
        <p:spPr>
          <a:xfrm>
            <a:off x="822960" y="4430267"/>
            <a:ext cx="7584948" cy="445770"/>
          </a:xfrm>
          <a:prstGeom prst="rect">
            <a:avLst/>
          </a:prstGeom>
          <a:noFill/>
          <a:ln>
            <a:noFill/>
          </a:ln>
        </p:spPr>
        <p:txBody>
          <a:bodyPr anchorCtr="0" anchor="t" bIns="0" lIns="68575" spcFirstLastPara="1" rIns="68575" wrap="square" tIns="0">
            <a:normAutofit/>
          </a:bodyPr>
          <a:lstStyle>
            <a:lvl1pPr indent="-228600" lvl="0" marL="457200" algn="l">
              <a:lnSpc>
                <a:spcPct val="90000"/>
              </a:lnSpc>
              <a:spcBef>
                <a:spcPts val="0"/>
              </a:spcBef>
              <a:spcAft>
                <a:spcPts val="0"/>
              </a:spcAft>
              <a:buSzPts val="1100"/>
              <a:buNone/>
              <a:defRPr sz="1100">
                <a:solidFill>
                  <a:srgbClr val="FFFFFF"/>
                </a:solidFill>
              </a:defRPr>
            </a:lvl1pPr>
            <a:lvl2pPr indent="-228600" lvl="1" marL="914400" algn="l">
              <a:lnSpc>
                <a:spcPct val="90000"/>
              </a:lnSpc>
              <a:spcBef>
                <a:spcPts val="5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125" name="Google Shape;125;p22"/>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2"/>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2"/>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p23"/>
          <p:cNvSpPr txBox="1"/>
          <p:nvPr>
            <p:ph idx="1" type="body"/>
          </p:nvPr>
        </p:nvSpPr>
        <p:spPr>
          <a:xfrm rot="5400000">
            <a:off x="3086100" y="-878839"/>
            <a:ext cx="3017520" cy="7543800"/>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1" name="Google Shape;131;p2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3"/>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34" name="Shape 134"/>
        <p:cNvGrpSpPr/>
        <p:nvPr/>
      </p:nvGrpSpPr>
      <p:grpSpPr>
        <a:xfrm>
          <a:off x="0" y="0"/>
          <a:ext cx="0" cy="0"/>
          <a:chOff x="0" y="0"/>
          <a:chExt cx="0" cy="0"/>
        </a:xfrm>
      </p:grpSpPr>
      <p:sp>
        <p:nvSpPr>
          <p:cNvPr id="135" name="Google Shape;135;p24"/>
          <p:cNvSpPr/>
          <p:nvPr/>
        </p:nvSpPr>
        <p:spPr>
          <a:xfrm>
            <a:off x="2381" y="4800600"/>
            <a:ext cx="9141618"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24"/>
          <p:cNvSpPr/>
          <p:nvPr/>
        </p:nvSpPr>
        <p:spPr>
          <a:xfrm>
            <a:off x="11" y="4750737"/>
            <a:ext cx="9141618"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7" name="Google Shape;137;p24"/>
          <p:cNvSpPr txBox="1"/>
          <p:nvPr>
            <p:ph type="title"/>
          </p:nvPr>
        </p:nvSpPr>
        <p:spPr>
          <a:xfrm rot="5400000">
            <a:off x="5370480" y="1484279"/>
            <a:ext cx="4318066" cy="1971675"/>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24"/>
          <p:cNvSpPr txBox="1"/>
          <p:nvPr>
            <p:ph idx="1" type="body"/>
          </p:nvPr>
        </p:nvSpPr>
        <p:spPr>
          <a:xfrm rot="5400000">
            <a:off x="1369979" y="-430246"/>
            <a:ext cx="4318067" cy="5800725"/>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9" name="Google Shape;139;p2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4"/>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1" y="4800600"/>
            <a:ext cx="91440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 name="Google Shape;52;p13"/>
          <p:cNvSpPr/>
          <p:nvPr/>
        </p:nvSpPr>
        <p:spPr>
          <a:xfrm>
            <a:off x="0" y="4750737"/>
            <a:ext cx="9144000" cy="49498"/>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 name="Google Shape;53;p1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4" name="Google Shape;54;p13"/>
          <p:cNvSpPr txBox="1"/>
          <p:nvPr>
            <p:ph idx="1" type="body"/>
          </p:nvPr>
        </p:nvSpPr>
        <p:spPr>
          <a:xfrm>
            <a:off x="822960" y="1384300"/>
            <a:ext cx="7543800" cy="3017520"/>
          </a:xfrm>
          <a:prstGeom prst="rect">
            <a:avLst/>
          </a:prstGeom>
          <a:noFill/>
          <a:ln>
            <a:noFill/>
          </a:ln>
        </p:spPr>
        <p:txBody>
          <a:bodyPr anchorCtr="0" anchor="t" bIns="34275" lIns="0" spcFirstLastPara="1" rIns="0" wrap="square" tIns="34275">
            <a:norm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7500" lvl="1" marL="914400" marR="0" rtl="0" algn="l">
              <a:lnSpc>
                <a:spcPct val="90000"/>
              </a:lnSpc>
              <a:spcBef>
                <a:spcPts val="2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3pPr>
            <a:lvl4pPr indent="-298450" lvl="3" marL="18288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4pPr>
            <a:lvl5pPr indent="-298450" lvl="4" marL="22860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9pPr>
          </a:lstStyle>
          <a:p/>
        </p:txBody>
      </p:sp>
      <p:sp>
        <p:nvSpPr>
          <p:cNvPr id="55" name="Google Shape;55;p1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7425343" y="4844839"/>
            <a:ext cx="984019"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FFFFF"/>
                </a:solidFill>
                <a:latin typeface="Calibri"/>
                <a:ea typeface="Calibri"/>
                <a:cs typeface="Calibri"/>
                <a:sym typeface="Calibri"/>
              </a:defRPr>
            </a:lvl1pPr>
            <a:lvl2pPr indent="0" lvl="1" marL="0" marR="0" rtl="0" algn="r">
              <a:spcBef>
                <a:spcPts val="0"/>
              </a:spcBef>
              <a:buNone/>
              <a:defRPr b="0" i="0" sz="800" u="none" cap="none" strike="noStrike">
                <a:solidFill>
                  <a:srgbClr val="FFFFFF"/>
                </a:solidFill>
                <a:latin typeface="Calibri"/>
                <a:ea typeface="Calibri"/>
                <a:cs typeface="Calibri"/>
                <a:sym typeface="Calibri"/>
              </a:defRPr>
            </a:lvl2pPr>
            <a:lvl3pPr indent="0" lvl="2" marL="0" marR="0" rtl="0" algn="r">
              <a:spcBef>
                <a:spcPts val="0"/>
              </a:spcBef>
              <a:buNone/>
              <a:defRPr b="0" i="0" sz="800" u="none" cap="none" strike="noStrike">
                <a:solidFill>
                  <a:srgbClr val="FFFFFF"/>
                </a:solidFill>
                <a:latin typeface="Calibri"/>
                <a:ea typeface="Calibri"/>
                <a:cs typeface="Calibri"/>
                <a:sym typeface="Calibri"/>
              </a:defRPr>
            </a:lvl3pPr>
            <a:lvl4pPr indent="0" lvl="3" marL="0" marR="0" rtl="0" algn="r">
              <a:spcBef>
                <a:spcPts val="0"/>
              </a:spcBef>
              <a:buNone/>
              <a:defRPr b="0" i="0" sz="800" u="none" cap="none" strike="noStrike">
                <a:solidFill>
                  <a:srgbClr val="FFFFFF"/>
                </a:solidFill>
                <a:latin typeface="Calibri"/>
                <a:ea typeface="Calibri"/>
                <a:cs typeface="Calibri"/>
                <a:sym typeface="Calibri"/>
              </a:defRPr>
            </a:lvl4pPr>
            <a:lvl5pPr indent="0" lvl="4" marL="0" marR="0" rtl="0" algn="r">
              <a:spcBef>
                <a:spcPts val="0"/>
              </a:spcBef>
              <a:buNone/>
              <a:defRPr b="0" i="0" sz="800" u="none" cap="none" strike="noStrike">
                <a:solidFill>
                  <a:srgbClr val="FFFFFF"/>
                </a:solidFill>
                <a:latin typeface="Calibri"/>
                <a:ea typeface="Calibri"/>
                <a:cs typeface="Calibri"/>
                <a:sym typeface="Calibri"/>
              </a:defRPr>
            </a:lvl5pPr>
            <a:lvl6pPr indent="0" lvl="5" marL="0" marR="0" rtl="0" algn="r">
              <a:spcBef>
                <a:spcPts val="0"/>
              </a:spcBef>
              <a:buNone/>
              <a:defRPr b="0" i="0" sz="800" u="none" cap="none" strike="noStrike">
                <a:solidFill>
                  <a:srgbClr val="FFFFFF"/>
                </a:solidFill>
                <a:latin typeface="Calibri"/>
                <a:ea typeface="Calibri"/>
                <a:cs typeface="Calibri"/>
                <a:sym typeface="Calibri"/>
              </a:defRPr>
            </a:lvl6pPr>
            <a:lvl7pPr indent="0" lvl="6" marL="0" marR="0" rtl="0" algn="r">
              <a:spcBef>
                <a:spcPts val="0"/>
              </a:spcBef>
              <a:buNone/>
              <a:defRPr b="0" i="0" sz="800" u="none" cap="none" strike="noStrike">
                <a:solidFill>
                  <a:srgbClr val="FFFFFF"/>
                </a:solidFill>
                <a:latin typeface="Calibri"/>
                <a:ea typeface="Calibri"/>
                <a:cs typeface="Calibri"/>
                <a:sym typeface="Calibri"/>
              </a:defRPr>
            </a:lvl7pPr>
            <a:lvl8pPr indent="0" lvl="7" marL="0" marR="0" rtl="0" algn="r">
              <a:spcBef>
                <a:spcPts val="0"/>
              </a:spcBef>
              <a:buNone/>
              <a:defRPr b="0" i="0" sz="800" u="none" cap="none" strike="noStrike">
                <a:solidFill>
                  <a:srgbClr val="FFFFFF"/>
                </a:solidFill>
                <a:latin typeface="Calibri"/>
                <a:ea typeface="Calibri"/>
                <a:cs typeface="Calibri"/>
                <a:sym typeface="Calibri"/>
              </a:defRPr>
            </a:lvl8pPr>
            <a:lvl9pPr indent="0" lvl="8" marL="0" marR="0" rtl="0" algn="r">
              <a:spcBef>
                <a:spcPts val="0"/>
              </a:spcBef>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58" name="Google Shape;58;p13"/>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ctrTitle"/>
          </p:nvPr>
        </p:nvSpPr>
        <p:spPr>
          <a:xfrm>
            <a:off x="4350434" y="1402910"/>
            <a:ext cx="6858000" cy="79732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85000"/>
              </a:lnSpc>
              <a:spcBef>
                <a:spcPts val="0"/>
              </a:spcBef>
              <a:spcAft>
                <a:spcPts val="0"/>
              </a:spcAft>
              <a:buClr>
                <a:srgbClr val="B37AB5"/>
              </a:buClr>
              <a:buSzPct val="100000"/>
              <a:buFont typeface="Calibri"/>
              <a:buNone/>
            </a:pPr>
            <a:r>
              <a:rPr b="1" lang="en" sz="2900">
                <a:solidFill>
                  <a:srgbClr val="B37AB5"/>
                </a:solidFill>
              </a:rPr>
              <a:t>Direct Booking Strategies </a:t>
            </a:r>
            <a:br>
              <a:rPr b="1" lang="en" sz="2900">
                <a:solidFill>
                  <a:srgbClr val="B37AB5"/>
                </a:solidFill>
              </a:rPr>
            </a:br>
            <a:r>
              <a:rPr b="1" lang="en" sz="2900">
                <a:solidFill>
                  <a:srgbClr val="B37AB5"/>
                </a:solidFill>
              </a:rPr>
              <a:t>That Increase Revenue</a:t>
            </a:r>
            <a:endParaRPr sz="2900">
              <a:solidFill>
                <a:srgbClr val="B37AB5"/>
              </a:solidFill>
            </a:endParaRPr>
          </a:p>
        </p:txBody>
      </p:sp>
      <p:sp>
        <p:nvSpPr>
          <p:cNvPr id="147" name="Google Shape;147;p25"/>
          <p:cNvSpPr txBox="1"/>
          <p:nvPr>
            <p:ph idx="1" type="subTitle"/>
          </p:nvPr>
        </p:nvSpPr>
        <p:spPr>
          <a:xfrm>
            <a:off x="1143000" y="3259625"/>
            <a:ext cx="6858000" cy="17973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15000"/>
              </a:lnSpc>
              <a:spcBef>
                <a:spcPts val="0"/>
              </a:spcBef>
              <a:spcAft>
                <a:spcPts val="0"/>
              </a:spcAft>
              <a:buClr>
                <a:schemeClr val="dk1"/>
              </a:buClr>
              <a:buSzPts val="1100"/>
              <a:buFont typeface="Arial"/>
              <a:buNone/>
            </a:pPr>
            <a:r>
              <a:rPr b="1" lang="en" sz="1200" u="sng">
                <a:solidFill>
                  <a:srgbClr val="333333"/>
                </a:solidFill>
                <a:highlight>
                  <a:srgbClr val="FFFFFF"/>
                </a:highlight>
              </a:rPr>
              <a:t>Moderator:</a:t>
            </a:r>
            <a:r>
              <a:rPr lang="en" sz="1200">
                <a:solidFill>
                  <a:srgbClr val="333333"/>
                </a:solidFill>
                <a:highlight>
                  <a:srgbClr val="FFFFFF"/>
                </a:highlight>
              </a:rPr>
              <a:t> Sanovnik Destang, Executive Director, Bay Gardens Resorts</a:t>
            </a:r>
            <a:endParaRPr sz="1200">
              <a:solidFill>
                <a:srgbClr val="333333"/>
              </a:solidFill>
              <a:highlight>
                <a:srgbClr val="FFFFFF"/>
              </a:highlight>
            </a:endParaRPr>
          </a:p>
          <a:p>
            <a:pPr indent="0" lvl="0" marL="0" rtl="0" algn="l">
              <a:lnSpc>
                <a:spcPct val="115000"/>
              </a:lnSpc>
              <a:spcBef>
                <a:spcPts val="800"/>
              </a:spcBef>
              <a:spcAft>
                <a:spcPts val="0"/>
              </a:spcAft>
              <a:buClr>
                <a:schemeClr val="dk1"/>
              </a:buClr>
              <a:buSzPts val="1100"/>
              <a:buFont typeface="Arial"/>
              <a:buNone/>
            </a:pPr>
            <a:r>
              <a:rPr b="1" lang="en" sz="1200" u="sng">
                <a:solidFill>
                  <a:srgbClr val="333333"/>
                </a:solidFill>
                <a:highlight>
                  <a:srgbClr val="FFFFFF"/>
                </a:highlight>
              </a:rPr>
              <a:t>Panelists:</a:t>
            </a:r>
            <a:endParaRPr b="1" sz="1200" u="sng">
              <a:solidFill>
                <a:srgbClr val="333333"/>
              </a:solidFill>
              <a:highlight>
                <a:srgbClr val="FFFFFF"/>
              </a:highlight>
            </a:endParaRPr>
          </a:p>
          <a:p>
            <a:pPr indent="-304800" lvl="0" marL="457200" rtl="0" algn="l">
              <a:lnSpc>
                <a:spcPct val="115000"/>
              </a:lnSpc>
              <a:spcBef>
                <a:spcPts val="800"/>
              </a:spcBef>
              <a:spcAft>
                <a:spcPts val="0"/>
              </a:spcAft>
              <a:buClr>
                <a:srgbClr val="333333"/>
              </a:buClr>
              <a:buSzPts val="1200"/>
              <a:buFont typeface="Roboto"/>
              <a:buChar char="●"/>
            </a:pPr>
            <a:r>
              <a:rPr lang="en" sz="1200">
                <a:solidFill>
                  <a:srgbClr val="333333"/>
                </a:solidFill>
                <a:highlight>
                  <a:srgbClr val="FFFFFF"/>
                </a:highlight>
              </a:rPr>
              <a:t>Michael Stark, Senior Enterprise Sales Consultant, NAVIS a Revinate Company</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Font typeface="Roboto"/>
              <a:buChar char="●"/>
            </a:pPr>
            <a:r>
              <a:rPr lang="en" sz="1200">
                <a:solidFill>
                  <a:srgbClr val="333333"/>
                </a:solidFill>
                <a:highlight>
                  <a:srgbClr val="FFFFFF"/>
                </a:highlight>
              </a:rPr>
              <a:t>Oliver Janke, Account Director, US South East &amp; Caribbean, Preferred Hotels &amp; Resorts</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Font typeface="Roboto"/>
              <a:buChar char="●"/>
            </a:pPr>
            <a:r>
              <a:rPr lang="en" sz="1200">
                <a:solidFill>
                  <a:srgbClr val="333333"/>
                </a:solidFill>
                <a:highlight>
                  <a:srgbClr val="FFFFFF"/>
                </a:highlight>
              </a:rPr>
              <a:t>Marc Liu, Head of Strategy, ELMNTL</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Font typeface="Roboto"/>
              <a:buChar char="●"/>
            </a:pPr>
            <a:r>
              <a:rPr lang="en" sz="1200">
                <a:solidFill>
                  <a:srgbClr val="333333"/>
                </a:solidFill>
                <a:highlight>
                  <a:srgbClr val="FFFFFF"/>
                </a:highlight>
              </a:rPr>
              <a:t>Gitti Hernández, E-Commerce Manager, Casa De Campo</a:t>
            </a:r>
            <a:endParaRPr sz="1200">
              <a:solidFill>
                <a:srgbClr val="333333"/>
              </a:solidFill>
              <a:highlight>
                <a:srgbClr val="FFFFFF"/>
              </a:highlight>
            </a:endParaRPr>
          </a:p>
          <a:p>
            <a:pPr indent="0" lvl="0" marL="0" rtl="0" algn="l">
              <a:lnSpc>
                <a:spcPct val="90000"/>
              </a:lnSpc>
              <a:spcBef>
                <a:spcPts val="800"/>
              </a:spcBef>
              <a:spcAft>
                <a:spcPts val="0"/>
              </a:spcAft>
              <a:buSzPts val="2000"/>
              <a:buNone/>
            </a:pPr>
            <a:r>
              <a:t/>
            </a:r>
            <a:endParaRPr sz="2000">
              <a:solidFill>
                <a:srgbClr val="595959"/>
              </a:solidFill>
            </a:endParaRPr>
          </a:p>
        </p:txBody>
      </p:sp>
      <p:pic>
        <p:nvPicPr>
          <p:cNvPr descr="A close up of a sign&#10;&#10;Description automatically generated" id="148" name="Google Shape;148;p25"/>
          <p:cNvPicPr preferRelativeResize="0"/>
          <p:nvPr/>
        </p:nvPicPr>
        <p:blipFill rotWithShape="1">
          <a:blip r:embed="rId3">
            <a:alphaModFix/>
          </a:blip>
          <a:srcRect b="0" l="0" r="0" t="0"/>
          <a:stretch/>
        </p:blipFill>
        <p:spPr>
          <a:xfrm>
            <a:off x="290901" y="135290"/>
            <a:ext cx="4281099" cy="3332561"/>
          </a:xfrm>
          <a:prstGeom prst="rect">
            <a:avLst/>
          </a:prstGeom>
          <a:noFill/>
          <a:ln>
            <a:noFill/>
          </a:ln>
        </p:spPr>
      </p:pic>
      <p:pic>
        <p:nvPicPr>
          <p:cNvPr id="149" name="Google Shape;149;p25"/>
          <p:cNvPicPr preferRelativeResize="0"/>
          <p:nvPr/>
        </p:nvPicPr>
        <p:blipFill>
          <a:blip r:embed="rId4">
            <a:alphaModFix/>
          </a:blip>
          <a:stretch>
            <a:fillRect/>
          </a:stretch>
        </p:blipFill>
        <p:spPr>
          <a:xfrm>
            <a:off x="6064950" y="2355265"/>
            <a:ext cx="1443250" cy="432973"/>
          </a:xfrm>
          <a:prstGeom prst="rect">
            <a:avLst/>
          </a:prstGeom>
          <a:noFill/>
          <a:ln>
            <a:noFill/>
          </a:ln>
        </p:spPr>
      </p:pic>
      <p:pic>
        <p:nvPicPr>
          <p:cNvPr id="150" name="Google Shape;150;p25"/>
          <p:cNvPicPr preferRelativeResize="0"/>
          <p:nvPr/>
        </p:nvPicPr>
        <p:blipFill>
          <a:blip r:embed="rId5">
            <a:alphaModFix/>
          </a:blip>
          <a:stretch>
            <a:fillRect/>
          </a:stretch>
        </p:blipFill>
        <p:spPr>
          <a:xfrm>
            <a:off x="4571988" y="2313963"/>
            <a:ext cx="1429858" cy="51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food&#10;&#10;Description automatically generated" id="250" name="Google Shape;250;p34"/>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51" name="Google Shape;251;p34"/>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Order takers into revenue generators</a:t>
            </a:r>
            <a:endParaRPr sz="2600"/>
          </a:p>
        </p:txBody>
      </p:sp>
      <p:pic>
        <p:nvPicPr>
          <p:cNvPr descr="A close up of a sign&#10;&#10;Description automatically generated" id="252" name="Google Shape;252;p34"/>
          <p:cNvPicPr preferRelativeResize="0"/>
          <p:nvPr/>
        </p:nvPicPr>
        <p:blipFill rotWithShape="1">
          <a:blip r:embed="rId4">
            <a:alphaModFix/>
          </a:blip>
          <a:srcRect b="0" l="0" r="0" t="0"/>
          <a:stretch/>
        </p:blipFill>
        <p:spPr>
          <a:xfrm>
            <a:off x="7368077" y="-16433"/>
            <a:ext cx="1775923" cy="1380780"/>
          </a:xfrm>
          <a:prstGeom prst="rect">
            <a:avLst/>
          </a:prstGeom>
          <a:noFill/>
          <a:ln>
            <a:noFill/>
          </a:ln>
        </p:spPr>
      </p:pic>
      <p:pic>
        <p:nvPicPr>
          <p:cNvPr id="253" name="Google Shape;253;p34"/>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254" name="Google Shape;254;p34"/>
          <p:cNvPicPr preferRelativeResize="0"/>
          <p:nvPr/>
        </p:nvPicPr>
        <p:blipFill>
          <a:blip r:embed="rId6">
            <a:alphaModFix/>
          </a:blip>
          <a:stretch>
            <a:fillRect/>
          </a:stretch>
        </p:blipFill>
        <p:spPr>
          <a:xfrm>
            <a:off x="835788" y="1407072"/>
            <a:ext cx="7472420" cy="27767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A picture containing food&#10;&#10;Description automatically generated" id="260" name="Google Shape;260;p35"/>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61" name="Google Shape;261;p35"/>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Success story: Casa De Campo </a:t>
            </a:r>
            <a:endParaRPr sz="2600"/>
          </a:p>
        </p:txBody>
      </p:sp>
      <p:pic>
        <p:nvPicPr>
          <p:cNvPr descr="A close up of a sign&#10;&#10;Description automatically generated" id="262" name="Google Shape;262;p35"/>
          <p:cNvPicPr preferRelativeResize="0"/>
          <p:nvPr/>
        </p:nvPicPr>
        <p:blipFill rotWithShape="1">
          <a:blip r:embed="rId4">
            <a:alphaModFix/>
          </a:blip>
          <a:srcRect b="0" l="0" r="0" t="0"/>
          <a:stretch/>
        </p:blipFill>
        <p:spPr>
          <a:xfrm>
            <a:off x="7368077" y="-16433"/>
            <a:ext cx="1775923" cy="1380780"/>
          </a:xfrm>
          <a:prstGeom prst="rect">
            <a:avLst/>
          </a:prstGeom>
          <a:noFill/>
          <a:ln>
            <a:noFill/>
          </a:ln>
        </p:spPr>
      </p:pic>
      <p:pic>
        <p:nvPicPr>
          <p:cNvPr id="263" name="Google Shape;263;p35"/>
          <p:cNvPicPr preferRelativeResize="0"/>
          <p:nvPr/>
        </p:nvPicPr>
        <p:blipFill>
          <a:blip r:embed="rId5">
            <a:alphaModFix/>
          </a:blip>
          <a:stretch>
            <a:fillRect/>
          </a:stretch>
        </p:blipFill>
        <p:spPr>
          <a:xfrm>
            <a:off x="6533300" y="1761600"/>
            <a:ext cx="2219174" cy="504200"/>
          </a:xfrm>
          <a:prstGeom prst="rect">
            <a:avLst/>
          </a:prstGeom>
          <a:noFill/>
          <a:ln>
            <a:noFill/>
          </a:ln>
        </p:spPr>
      </p:pic>
      <p:pic>
        <p:nvPicPr>
          <p:cNvPr id="264" name="Google Shape;264;p35"/>
          <p:cNvPicPr preferRelativeResize="0"/>
          <p:nvPr/>
        </p:nvPicPr>
        <p:blipFill>
          <a:blip r:embed="rId6">
            <a:alphaModFix/>
          </a:blip>
          <a:stretch>
            <a:fillRect/>
          </a:stretch>
        </p:blipFill>
        <p:spPr>
          <a:xfrm>
            <a:off x="140625" y="4226565"/>
            <a:ext cx="1443250" cy="432973"/>
          </a:xfrm>
          <a:prstGeom prst="rect">
            <a:avLst/>
          </a:prstGeom>
          <a:noFill/>
          <a:ln>
            <a:noFill/>
          </a:ln>
        </p:spPr>
      </p:pic>
      <p:pic>
        <p:nvPicPr>
          <p:cNvPr id="265" name="Google Shape;265;p35"/>
          <p:cNvPicPr preferRelativeResize="0"/>
          <p:nvPr/>
        </p:nvPicPr>
        <p:blipFill>
          <a:blip r:embed="rId7">
            <a:alphaModFix/>
          </a:blip>
          <a:stretch>
            <a:fillRect/>
          </a:stretch>
        </p:blipFill>
        <p:spPr>
          <a:xfrm>
            <a:off x="1736275" y="1455420"/>
            <a:ext cx="4644628" cy="30956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close up of a sign&#10;&#10;Description automatically generated" id="270" name="Google Shape;270;p36"/>
          <p:cNvPicPr preferRelativeResize="0"/>
          <p:nvPr/>
        </p:nvPicPr>
        <p:blipFill rotWithShape="1">
          <a:blip r:embed="rId3">
            <a:alphaModFix/>
          </a:blip>
          <a:srcRect b="0" l="0" r="0" t="0"/>
          <a:stretch/>
        </p:blipFill>
        <p:spPr>
          <a:xfrm>
            <a:off x="822960" y="1550383"/>
            <a:ext cx="3449680" cy="2685355"/>
          </a:xfrm>
          <a:prstGeom prst="rect">
            <a:avLst/>
          </a:prstGeom>
          <a:noFill/>
          <a:ln>
            <a:noFill/>
          </a:ln>
        </p:spPr>
      </p:pic>
      <p:sp>
        <p:nvSpPr>
          <p:cNvPr id="271" name="Google Shape;271;p36"/>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4500"/>
              <a:t>Q&amp;A</a:t>
            </a:r>
            <a:endParaRPr sz="4500"/>
          </a:p>
        </p:txBody>
      </p:sp>
      <p:sp>
        <p:nvSpPr>
          <p:cNvPr id="272" name="Google Shape;272;p36"/>
          <p:cNvSpPr txBox="1"/>
          <p:nvPr>
            <p:ph idx="2" type="body"/>
          </p:nvPr>
        </p:nvSpPr>
        <p:spPr>
          <a:xfrm>
            <a:off x="4663440" y="1384301"/>
            <a:ext cx="3703320" cy="3017520"/>
          </a:xfrm>
          <a:prstGeom prst="rect">
            <a:avLst/>
          </a:prstGeom>
          <a:noFill/>
          <a:ln>
            <a:noFill/>
          </a:ln>
        </p:spPr>
        <p:txBody>
          <a:bodyPr anchorCtr="0" anchor="t" bIns="34275" lIns="0" spcFirstLastPara="1" rIns="0" wrap="square" tIns="34275">
            <a:normAutofit/>
          </a:bodyPr>
          <a:lstStyle/>
          <a:p>
            <a:pPr indent="-95250" lvl="0" marL="63500" rtl="0" algn="l">
              <a:lnSpc>
                <a:spcPct val="90000"/>
              </a:lnSpc>
              <a:spcBef>
                <a:spcPts val="0"/>
              </a:spcBef>
              <a:spcAft>
                <a:spcPts val="0"/>
              </a:spcAft>
              <a:buSzPts val="1500"/>
              <a:buChar char=" "/>
            </a:pPr>
            <a:r>
              <a:t/>
            </a:r>
            <a:endParaRPr/>
          </a:p>
          <a:p>
            <a:pPr indent="-95250" lvl="0" marL="63500" rtl="0" algn="l">
              <a:lnSpc>
                <a:spcPct val="90000"/>
              </a:lnSpc>
              <a:spcBef>
                <a:spcPts val="0"/>
              </a:spcBef>
              <a:spcAft>
                <a:spcPts val="0"/>
              </a:spcAft>
              <a:buSzPts val="1500"/>
              <a:buChar char=" "/>
            </a:pPr>
            <a:r>
              <a:t/>
            </a:r>
            <a:endParaRPr/>
          </a:p>
          <a:p>
            <a:pPr indent="-95250" lvl="0" marL="63500" rtl="0" algn="l">
              <a:lnSpc>
                <a:spcPct val="90000"/>
              </a:lnSpc>
              <a:spcBef>
                <a:spcPts val="0"/>
              </a:spcBef>
              <a:spcAft>
                <a:spcPts val="0"/>
              </a:spcAft>
              <a:buSzPts val="1500"/>
              <a:buChar char=" "/>
            </a:pPr>
            <a:r>
              <a:t/>
            </a:r>
            <a:endParaRPr/>
          </a:p>
          <a:p>
            <a:pPr indent="-95250" lvl="0" marL="63500" rtl="0" algn="l">
              <a:lnSpc>
                <a:spcPct val="90000"/>
              </a:lnSpc>
              <a:spcBef>
                <a:spcPts val="0"/>
              </a:spcBef>
              <a:spcAft>
                <a:spcPts val="0"/>
              </a:spcAft>
              <a:buSzPts val="1500"/>
              <a:buChar char=" "/>
            </a:pPr>
            <a:r>
              <a:t/>
            </a:r>
            <a:endParaRPr/>
          </a:p>
          <a:p>
            <a:pPr indent="-95250" lvl="0" marL="63500" rtl="0" algn="l">
              <a:lnSpc>
                <a:spcPct val="90000"/>
              </a:lnSpc>
              <a:spcBef>
                <a:spcPts val="0"/>
              </a:spcBef>
              <a:spcAft>
                <a:spcPts val="0"/>
              </a:spcAft>
              <a:buSzPts val="1500"/>
              <a:buChar char=" "/>
            </a:pPr>
            <a:r>
              <a:rPr lang="en"/>
              <a:t>Please submit any questions or comments</a:t>
            </a:r>
            <a:endParaRPr/>
          </a:p>
          <a:p>
            <a:pPr indent="-95250" lvl="0" marL="63500" rtl="0" algn="l">
              <a:lnSpc>
                <a:spcPct val="90000"/>
              </a:lnSpc>
              <a:spcBef>
                <a:spcPts val="0"/>
              </a:spcBef>
              <a:spcAft>
                <a:spcPts val="0"/>
              </a:spcAft>
              <a:buSzPts val="1500"/>
              <a:buChar char=" "/>
            </a:pPr>
            <a:r>
              <a:rPr lang="en"/>
              <a:t>to the Q&amp;A button!</a:t>
            </a:r>
            <a:endParaRPr/>
          </a:p>
        </p:txBody>
      </p:sp>
      <p:pic>
        <p:nvPicPr>
          <p:cNvPr descr="A picture containing food&#10;&#10;Description automatically generated" id="273" name="Google Shape;273;p36"/>
          <p:cNvPicPr preferRelativeResize="0"/>
          <p:nvPr/>
        </p:nvPicPr>
        <p:blipFill rotWithShape="1">
          <a:blip r:embed="rId4">
            <a:alphaModFix/>
          </a:blip>
          <a:srcRect b="0" l="0" r="0" t="0"/>
          <a:stretch/>
        </p:blipFill>
        <p:spPr>
          <a:xfrm>
            <a:off x="7594979" y="4226574"/>
            <a:ext cx="1443251" cy="504210"/>
          </a:xfrm>
          <a:prstGeom prst="rect">
            <a:avLst/>
          </a:prstGeom>
          <a:noFill/>
          <a:ln>
            <a:noFill/>
          </a:ln>
        </p:spPr>
      </p:pic>
      <p:pic>
        <p:nvPicPr>
          <p:cNvPr id="274" name="Google Shape;274;p36"/>
          <p:cNvPicPr preferRelativeResize="0"/>
          <p:nvPr/>
        </p:nvPicPr>
        <p:blipFill>
          <a:blip r:embed="rId5">
            <a:alphaModFix/>
          </a:blip>
          <a:stretch>
            <a:fillRect/>
          </a:stretch>
        </p:blipFill>
        <p:spPr>
          <a:xfrm>
            <a:off x="140625" y="4226565"/>
            <a:ext cx="1443250" cy="4329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p26"/>
          <p:cNvSpPr/>
          <p:nvPr/>
        </p:nvSpPr>
        <p:spPr>
          <a:xfrm>
            <a:off x="0" y="0"/>
            <a:ext cx="9144000" cy="4750737"/>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close up of a sign&#10;&#10;Description automatically generated" id="157" name="Google Shape;157;p26"/>
          <p:cNvPicPr preferRelativeResize="0"/>
          <p:nvPr/>
        </p:nvPicPr>
        <p:blipFill rotWithShape="1">
          <a:blip r:embed="rId3">
            <a:alphaModFix/>
          </a:blip>
          <a:srcRect b="0" l="0" r="0" t="0"/>
          <a:stretch/>
        </p:blipFill>
        <p:spPr>
          <a:xfrm>
            <a:off x="7368077" y="-16433"/>
            <a:ext cx="1775923" cy="1380780"/>
          </a:xfrm>
          <a:prstGeom prst="rect">
            <a:avLst/>
          </a:prstGeom>
          <a:noFill/>
          <a:ln>
            <a:noFill/>
          </a:ln>
        </p:spPr>
      </p:pic>
      <p:sp>
        <p:nvSpPr>
          <p:cNvPr id="158" name="Google Shape;158;p26"/>
          <p:cNvSpPr/>
          <p:nvPr/>
        </p:nvSpPr>
        <p:spPr>
          <a:xfrm>
            <a:off x="11" y="4750737"/>
            <a:ext cx="9143988" cy="49863"/>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9" name="Google Shape;159;p26"/>
          <p:cNvSpPr/>
          <p:nvPr/>
        </p:nvSpPr>
        <p:spPr>
          <a:xfrm>
            <a:off x="1" y="4800600"/>
            <a:ext cx="91440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A picture containing food&#10;&#10;Description automatically generated" id="160" name="Google Shape;160;p26"/>
          <p:cNvPicPr preferRelativeResize="0"/>
          <p:nvPr/>
        </p:nvPicPr>
        <p:blipFill rotWithShape="1">
          <a:blip r:embed="rId4">
            <a:alphaModFix/>
          </a:blip>
          <a:srcRect b="0" l="0" r="0" t="0"/>
          <a:stretch/>
        </p:blipFill>
        <p:spPr>
          <a:xfrm>
            <a:off x="7594979" y="4226574"/>
            <a:ext cx="1443251" cy="504210"/>
          </a:xfrm>
          <a:prstGeom prst="rect">
            <a:avLst/>
          </a:prstGeom>
          <a:noFill/>
          <a:ln>
            <a:noFill/>
          </a:ln>
        </p:spPr>
      </p:pic>
      <p:sp>
        <p:nvSpPr>
          <p:cNvPr id="161" name="Google Shape;161;p26"/>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Effective management with tour operators</a:t>
            </a:r>
            <a:endParaRPr sz="2600"/>
          </a:p>
        </p:txBody>
      </p:sp>
      <p:pic>
        <p:nvPicPr>
          <p:cNvPr id="162" name="Google Shape;162;p26"/>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163" name="Google Shape;163;p26"/>
          <p:cNvPicPr preferRelativeResize="0"/>
          <p:nvPr/>
        </p:nvPicPr>
        <p:blipFill rotWithShape="1">
          <a:blip r:embed="rId6">
            <a:alphaModFix/>
          </a:blip>
          <a:srcRect b="23833" l="-2820" r="16821" t="-10219"/>
          <a:stretch/>
        </p:blipFill>
        <p:spPr>
          <a:xfrm>
            <a:off x="640075" y="1064709"/>
            <a:ext cx="7223762" cy="30068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27"/>
          <p:cNvSpPr/>
          <p:nvPr/>
        </p:nvSpPr>
        <p:spPr>
          <a:xfrm>
            <a:off x="0" y="0"/>
            <a:ext cx="9144000" cy="4750737"/>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0" name="Google Shape;170;p27"/>
          <p:cNvSpPr/>
          <p:nvPr/>
        </p:nvSpPr>
        <p:spPr>
          <a:xfrm>
            <a:off x="11" y="4750737"/>
            <a:ext cx="9143988" cy="49863"/>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 name="Google Shape;171;p27"/>
          <p:cNvSpPr/>
          <p:nvPr/>
        </p:nvSpPr>
        <p:spPr>
          <a:xfrm>
            <a:off x="1" y="4800600"/>
            <a:ext cx="91440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A picture containing food&#10;&#10;Description automatically generated" id="172" name="Google Shape;172;p27"/>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173" name="Google Shape;173;p27"/>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Understanding your true competition</a:t>
            </a:r>
            <a:endParaRPr sz="2600"/>
          </a:p>
        </p:txBody>
      </p:sp>
      <p:pic>
        <p:nvPicPr>
          <p:cNvPr descr="A close up of a sign&#10;&#10;Description automatically generated" id="174" name="Google Shape;174;p27"/>
          <p:cNvPicPr preferRelativeResize="0"/>
          <p:nvPr/>
        </p:nvPicPr>
        <p:blipFill rotWithShape="1">
          <a:blip r:embed="rId4">
            <a:alphaModFix/>
          </a:blip>
          <a:srcRect b="0" l="0" r="0" t="0"/>
          <a:stretch/>
        </p:blipFill>
        <p:spPr>
          <a:xfrm>
            <a:off x="7368077" y="-16432"/>
            <a:ext cx="1775924" cy="1380781"/>
          </a:xfrm>
          <a:prstGeom prst="rect">
            <a:avLst/>
          </a:prstGeom>
          <a:noFill/>
          <a:ln>
            <a:noFill/>
          </a:ln>
        </p:spPr>
      </p:pic>
      <p:pic>
        <p:nvPicPr>
          <p:cNvPr id="175" name="Google Shape;175;p27"/>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176" name="Google Shape;176;p27"/>
          <p:cNvPicPr preferRelativeResize="0"/>
          <p:nvPr/>
        </p:nvPicPr>
        <p:blipFill>
          <a:blip r:embed="rId6">
            <a:alphaModFix/>
          </a:blip>
          <a:stretch>
            <a:fillRect/>
          </a:stretch>
        </p:blipFill>
        <p:spPr>
          <a:xfrm>
            <a:off x="822950" y="1463575"/>
            <a:ext cx="7315200" cy="26945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food&#10;&#10;Description automatically generated" id="182" name="Google Shape;182;p28"/>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183" name="Google Shape;183;p28"/>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Storytelling and brand strategies</a:t>
            </a:r>
            <a:endParaRPr sz="2600"/>
          </a:p>
        </p:txBody>
      </p:sp>
      <p:sp>
        <p:nvSpPr>
          <p:cNvPr id="184" name="Google Shape;184;p28"/>
          <p:cNvSpPr txBox="1"/>
          <p:nvPr>
            <p:ph idx="1" type="body"/>
          </p:nvPr>
        </p:nvSpPr>
        <p:spPr>
          <a:xfrm>
            <a:off x="822960" y="1384300"/>
            <a:ext cx="7543800" cy="3017520"/>
          </a:xfrm>
          <a:prstGeom prst="rect">
            <a:avLst/>
          </a:prstGeom>
          <a:noFill/>
          <a:ln>
            <a:noFill/>
          </a:ln>
        </p:spPr>
        <p:txBody>
          <a:bodyPr anchorCtr="0" anchor="t" bIns="34275" lIns="0" spcFirstLastPara="1" rIns="0" wrap="square" tIns="34275">
            <a:normAutofit/>
          </a:bodyPr>
          <a:lstStyle/>
          <a:p>
            <a:pPr indent="-95250" lvl="0" marL="63500" rtl="0" algn="l">
              <a:lnSpc>
                <a:spcPct val="90000"/>
              </a:lnSpc>
              <a:spcBef>
                <a:spcPts val="0"/>
              </a:spcBef>
              <a:spcAft>
                <a:spcPts val="0"/>
              </a:spcAft>
              <a:buSzPts val="1500"/>
              <a:buChar char=" "/>
            </a:pPr>
            <a:r>
              <a:rPr lang="en" sz="1100"/>
              <a:t>LEAN INTO YOUR BRAND</a:t>
            </a:r>
            <a:endParaRPr sz="1100"/>
          </a:p>
        </p:txBody>
      </p:sp>
      <p:pic>
        <p:nvPicPr>
          <p:cNvPr descr="A close up of a sign&#10;&#10;Description automatically generated" id="185" name="Google Shape;185;p28"/>
          <p:cNvPicPr preferRelativeResize="0"/>
          <p:nvPr/>
        </p:nvPicPr>
        <p:blipFill rotWithShape="1">
          <a:blip r:embed="rId4">
            <a:alphaModFix/>
          </a:blip>
          <a:srcRect b="0" l="0" r="0" t="0"/>
          <a:stretch/>
        </p:blipFill>
        <p:spPr>
          <a:xfrm>
            <a:off x="7368077" y="-16433"/>
            <a:ext cx="1775923" cy="1380780"/>
          </a:xfrm>
          <a:prstGeom prst="rect">
            <a:avLst/>
          </a:prstGeom>
          <a:noFill/>
          <a:ln>
            <a:noFill/>
          </a:ln>
        </p:spPr>
      </p:pic>
      <p:pic>
        <p:nvPicPr>
          <p:cNvPr id="186" name="Google Shape;186;p28"/>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187" name="Google Shape;187;p28"/>
          <p:cNvPicPr preferRelativeResize="0"/>
          <p:nvPr/>
        </p:nvPicPr>
        <p:blipFill>
          <a:blip r:embed="rId6">
            <a:alphaModFix/>
          </a:blip>
          <a:stretch>
            <a:fillRect/>
          </a:stretch>
        </p:blipFill>
        <p:spPr>
          <a:xfrm>
            <a:off x="1694113" y="1657678"/>
            <a:ext cx="5755776" cy="29256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A picture containing food&#10;&#10;Description automatically generated" id="193" name="Google Shape;193;p29"/>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194" name="Google Shape;194;p2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Storytelling and brand strategies</a:t>
            </a:r>
            <a:endParaRPr sz="2600"/>
          </a:p>
        </p:txBody>
      </p:sp>
      <p:sp>
        <p:nvSpPr>
          <p:cNvPr id="195" name="Google Shape;195;p29"/>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spcBef>
                <a:spcPts val="0"/>
              </a:spcBef>
              <a:spcAft>
                <a:spcPts val="0"/>
              </a:spcAft>
              <a:buSzPts val="1500"/>
              <a:buChar char=" "/>
            </a:pPr>
            <a:r>
              <a:rPr lang="en" sz="1100"/>
              <a:t>CREATE FRESH CONTENT FOR YOUR PORTION OF THE CUSTOMER JOURNEY - </a:t>
            </a:r>
            <a:r>
              <a:rPr b="1" lang="en" sz="1100"/>
              <a:t>DESTINATIONS / DREAMING</a:t>
            </a:r>
            <a:endParaRPr b="1" sz="1100"/>
          </a:p>
          <a:p>
            <a:pPr indent="0" lvl="0" marL="0" rtl="0" algn="l">
              <a:lnSpc>
                <a:spcPct val="90000"/>
              </a:lnSpc>
              <a:spcBef>
                <a:spcPts val="0"/>
              </a:spcBef>
              <a:spcAft>
                <a:spcPts val="0"/>
              </a:spcAft>
              <a:buNone/>
            </a:pPr>
            <a:r>
              <a:t/>
            </a:r>
            <a:endParaRPr sz="1100"/>
          </a:p>
        </p:txBody>
      </p:sp>
      <p:pic>
        <p:nvPicPr>
          <p:cNvPr descr="A close up of a sign&#10;&#10;Description automatically generated" id="196" name="Google Shape;196;p29"/>
          <p:cNvPicPr preferRelativeResize="0"/>
          <p:nvPr/>
        </p:nvPicPr>
        <p:blipFill rotWithShape="1">
          <a:blip r:embed="rId4">
            <a:alphaModFix/>
          </a:blip>
          <a:srcRect b="0" l="0" r="0" t="0"/>
          <a:stretch/>
        </p:blipFill>
        <p:spPr>
          <a:xfrm>
            <a:off x="7368077" y="-16432"/>
            <a:ext cx="1775924" cy="1380781"/>
          </a:xfrm>
          <a:prstGeom prst="rect">
            <a:avLst/>
          </a:prstGeom>
          <a:noFill/>
          <a:ln>
            <a:noFill/>
          </a:ln>
        </p:spPr>
      </p:pic>
      <p:pic>
        <p:nvPicPr>
          <p:cNvPr id="197" name="Google Shape;197;p29"/>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198" name="Google Shape;198;p29"/>
          <p:cNvPicPr preferRelativeResize="0"/>
          <p:nvPr/>
        </p:nvPicPr>
        <p:blipFill rotWithShape="1">
          <a:blip r:embed="rId6">
            <a:alphaModFix/>
          </a:blip>
          <a:srcRect b="810" l="0" r="0" t="-810"/>
          <a:stretch/>
        </p:blipFill>
        <p:spPr>
          <a:xfrm>
            <a:off x="2872850" y="1721275"/>
            <a:ext cx="3398300" cy="2795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food&#10;&#10;Description automatically generated" id="204" name="Google Shape;204;p30"/>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05" name="Google Shape;205;p30"/>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Storytelling and brand strategies</a:t>
            </a:r>
            <a:endParaRPr sz="2600"/>
          </a:p>
        </p:txBody>
      </p:sp>
      <p:sp>
        <p:nvSpPr>
          <p:cNvPr id="206" name="Google Shape;206;p30"/>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lnSpc>
                <a:spcPct val="90000"/>
              </a:lnSpc>
              <a:spcBef>
                <a:spcPts val="0"/>
              </a:spcBef>
              <a:spcAft>
                <a:spcPts val="0"/>
              </a:spcAft>
              <a:buSzPts val="1500"/>
              <a:buChar char=" "/>
            </a:pPr>
            <a:r>
              <a:rPr lang="en" sz="1100"/>
              <a:t>CREATE FRESH CONTENT FOR YOUR PORTION OF THE CUSTOMER JOURNEY - </a:t>
            </a:r>
            <a:r>
              <a:rPr b="1" lang="en" sz="1100"/>
              <a:t>HOTELS / ADVOCACY</a:t>
            </a:r>
            <a:endParaRPr b="1" sz="1100"/>
          </a:p>
        </p:txBody>
      </p:sp>
      <p:pic>
        <p:nvPicPr>
          <p:cNvPr descr="A close up of a sign&#10;&#10;Description automatically generated" id="207" name="Google Shape;207;p30"/>
          <p:cNvPicPr preferRelativeResize="0"/>
          <p:nvPr/>
        </p:nvPicPr>
        <p:blipFill rotWithShape="1">
          <a:blip r:embed="rId4">
            <a:alphaModFix/>
          </a:blip>
          <a:srcRect b="0" l="0" r="0" t="0"/>
          <a:stretch/>
        </p:blipFill>
        <p:spPr>
          <a:xfrm>
            <a:off x="7368077" y="-16432"/>
            <a:ext cx="1775924" cy="1380781"/>
          </a:xfrm>
          <a:prstGeom prst="rect">
            <a:avLst/>
          </a:prstGeom>
          <a:noFill/>
          <a:ln>
            <a:noFill/>
          </a:ln>
        </p:spPr>
      </p:pic>
      <p:pic>
        <p:nvPicPr>
          <p:cNvPr id="208" name="Google Shape;208;p30"/>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209" name="Google Shape;209;p30"/>
          <p:cNvPicPr preferRelativeResize="0"/>
          <p:nvPr/>
        </p:nvPicPr>
        <p:blipFill rotWithShape="1">
          <a:blip r:embed="rId6">
            <a:alphaModFix/>
          </a:blip>
          <a:srcRect b="0" l="19486" r="18925" t="0"/>
          <a:stretch/>
        </p:blipFill>
        <p:spPr>
          <a:xfrm>
            <a:off x="2533375" y="1695400"/>
            <a:ext cx="3656161" cy="30174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A picture containing food&#10;&#10;Description automatically generated" id="215" name="Google Shape;215;p31"/>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16" name="Google Shape;216;p31"/>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Storytelling and brand strategies</a:t>
            </a:r>
            <a:endParaRPr sz="2600"/>
          </a:p>
        </p:txBody>
      </p:sp>
      <p:sp>
        <p:nvSpPr>
          <p:cNvPr id="217" name="Google Shape;217;p31"/>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lnSpc>
                <a:spcPct val="90000"/>
              </a:lnSpc>
              <a:spcBef>
                <a:spcPts val="0"/>
              </a:spcBef>
              <a:spcAft>
                <a:spcPts val="0"/>
              </a:spcAft>
              <a:buSzPts val="1500"/>
              <a:buChar char=" "/>
            </a:pPr>
            <a:r>
              <a:rPr lang="en" sz="1100"/>
              <a:t>TRANSPARENCY RE: COVID MEASURES AND CONDITIONS</a:t>
            </a:r>
            <a:endParaRPr sz="1100"/>
          </a:p>
        </p:txBody>
      </p:sp>
      <p:pic>
        <p:nvPicPr>
          <p:cNvPr descr="A close up of a sign&#10;&#10;Description automatically generated" id="218" name="Google Shape;218;p31"/>
          <p:cNvPicPr preferRelativeResize="0"/>
          <p:nvPr/>
        </p:nvPicPr>
        <p:blipFill rotWithShape="1">
          <a:blip r:embed="rId4">
            <a:alphaModFix/>
          </a:blip>
          <a:srcRect b="0" l="0" r="0" t="0"/>
          <a:stretch/>
        </p:blipFill>
        <p:spPr>
          <a:xfrm>
            <a:off x="7368077" y="-16432"/>
            <a:ext cx="1775924" cy="1380781"/>
          </a:xfrm>
          <a:prstGeom prst="rect">
            <a:avLst/>
          </a:prstGeom>
          <a:noFill/>
          <a:ln>
            <a:noFill/>
          </a:ln>
        </p:spPr>
      </p:pic>
      <p:pic>
        <p:nvPicPr>
          <p:cNvPr id="219" name="Google Shape;219;p31"/>
          <p:cNvPicPr preferRelativeResize="0"/>
          <p:nvPr/>
        </p:nvPicPr>
        <p:blipFill>
          <a:blip r:embed="rId5">
            <a:alphaModFix/>
          </a:blip>
          <a:stretch>
            <a:fillRect/>
          </a:stretch>
        </p:blipFill>
        <p:spPr>
          <a:xfrm>
            <a:off x="140625" y="4226565"/>
            <a:ext cx="1443250" cy="432973"/>
          </a:xfrm>
          <a:prstGeom prst="rect">
            <a:avLst/>
          </a:prstGeom>
          <a:noFill/>
          <a:ln>
            <a:noFill/>
          </a:ln>
        </p:spPr>
      </p:pic>
      <p:pic>
        <p:nvPicPr>
          <p:cNvPr id="220" name="Google Shape;220;p31"/>
          <p:cNvPicPr preferRelativeResize="0"/>
          <p:nvPr/>
        </p:nvPicPr>
        <p:blipFill>
          <a:blip r:embed="rId6">
            <a:alphaModFix/>
          </a:blip>
          <a:stretch>
            <a:fillRect/>
          </a:stretch>
        </p:blipFill>
        <p:spPr>
          <a:xfrm>
            <a:off x="2903000" y="1703750"/>
            <a:ext cx="3383700" cy="29557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A picture containing food&#10;&#10;Description automatically generated" id="226" name="Google Shape;226;p32"/>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27" name="Google Shape;227;p32"/>
          <p:cNvSpPr txBox="1"/>
          <p:nvPr>
            <p:ph type="title"/>
          </p:nvPr>
        </p:nvSpPr>
        <p:spPr>
          <a:xfrm>
            <a:off x="822950" y="900752"/>
            <a:ext cx="7543800" cy="3456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85000"/>
              </a:lnSpc>
              <a:spcBef>
                <a:spcPts val="0"/>
              </a:spcBef>
              <a:spcAft>
                <a:spcPts val="0"/>
              </a:spcAft>
              <a:buClr>
                <a:srgbClr val="3F3F3F"/>
              </a:buClr>
              <a:buSzPct val="138461"/>
              <a:buFont typeface="Calibri"/>
              <a:buNone/>
            </a:pPr>
            <a:r>
              <a:rPr lang="en" sz="2600"/>
              <a:t>Retargeting on your Web site </a:t>
            </a:r>
            <a:endParaRPr sz="2600"/>
          </a:p>
        </p:txBody>
      </p:sp>
      <p:sp>
        <p:nvSpPr>
          <p:cNvPr id="228" name="Google Shape;228;p32"/>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spcBef>
                <a:spcPts val="0"/>
              </a:spcBef>
              <a:spcAft>
                <a:spcPts val="0"/>
              </a:spcAft>
              <a:buSzPts val="1500"/>
              <a:buChar char=" "/>
            </a:pPr>
            <a:r>
              <a:rPr lang="en" sz="1100"/>
              <a:t> </a:t>
            </a:r>
            <a:endParaRPr sz="1100"/>
          </a:p>
          <a:p>
            <a:pPr indent="0" lvl="0" marL="0" rtl="0" algn="l">
              <a:lnSpc>
                <a:spcPct val="115000"/>
              </a:lnSpc>
              <a:spcBef>
                <a:spcPts val="0"/>
              </a:spcBef>
              <a:spcAft>
                <a:spcPts val="0"/>
              </a:spcAft>
              <a:buNone/>
            </a:pPr>
            <a:r>
              <a:t/>
            </a:r>
            <a:endParaRPr sz="3000">
              <a:solidFill>
                <a:srgbClr val="FFFFFF"/>
              </a:solidFill>
              <a:highlight>
                <a:srgbClr val="EDEBE9"/>
              </a:highlight>
              <a:latin typeface="Arial"/>
              <a:ea typeface="Arial"/>
              <a:cs typeface="Arial"/>
              <a:sym typeface="Arial"/>
            </a:endParaRPr>
          </a:p>
          <a:p>
            <a:pPr indent="0" lvl="0" marL="0" rtl="0" algn="l">
              <a:spcBef>
                <a:spcPts val="0"/>
              </a:spcBef>
              <a:spcAft>
                <a:spcPts val="0"/>
              </a:spcAft>
              <a:buNone/>
            </a:pPr>
            <a:r>
              <a:t/>
            </a:r>
            <a:endParaRPr sz="1100"/>
          </a:p>
          <a:p>
            <a:pPr indent="-69850" lvl="0" marL="63500" rtl="0" algn="l">
              <a:lnSpc>
                <a:spcPct val="90000"/>
              </a:lnSpc>
              <a:spcBef>
                <a:spcPts val="0"/>
              </a:spcBef>
              <a:spcAft>
                <a:spcPts val="0"/>
              </a:spcAft>
              <a:buSzPts val="1100"/>
              <a:buChar char=" "/>
            </a:pPr>
            <a:r>
              <a:t/>
            </a:r>
            <a:endParaRPr sz="1100"/>
          </a:p>
        </p:txBody>
      </p:sp>
      <p:pic>
        <p:nvPicPr>
          <p:cNvPr descr="A close up of a sign&#10;&#10;Description automatically generated" id="229" name="Google Shape;229;p32"/>
          <p:cNvPicPr preferRelativeResize="0"/>
          <p:nvPr/>
        </p:nvPicPr>
        <p:blipFill rotWithShape="1">
          <a:blip r:embed="rId4">
            <a:alphaModFix/>
          </a:blip>
          <a:srcRect b="0" l="0" r="0" t="0"/>
          <a:stretch/>
        </p:blipFill>
        <p:spPr>
          <a:xfrm>
            <a:off x="7368077" y="-16433"/>
            <a:ext cx="1775923" cy="1380780"/>
          </a:xfrm>
          <a:prstGeom prst="rect">
            <a:avLst/>
          </a:prstGeom>
          <a:noFill/>
          <a:ln>
            <a:noFill/>
          </a:ln>
        </p:spPr>
      </p:pic>
      <p:pic>
        <p:nvPicPr>
          <p:cNvPr id="230" name="Google Shape;230;p32"/>
          <p:cNvPicPr preferRelativeResize="0"/>
          <p:nvPr/>
        </p:nvPicPr>
        <p:blipFill>
          <a:blip r:embed="rId5">
            <a:alphaModFix/>
          </a:blip>
          <a:stretch>
            <a:fillRect/>
          </a:stretch>
        </p:blipFill>
        <p:spPr>
          <a:xfrm>
            <a:off x="4823663" y="1271587"/>
            <a:ext cx="4270246" cy="2954977"/>
          </a:xfrm>
          <a:prstGeom prst="rect">
            <a:avLst/>
          </a:prstGeom>
          <a:noFill/>
          <a:ln>
            <a:noFill/>
          </a:ln>
        </p:spPr>
      </p:pic>
      <p:pic>
        <p:nvPicPr>
          <p:cNvPr id="231" name="Google Shape;231;p32"/>
          <p:cNvPicPr preferRelativeResize="0"/>
          <p:nvPr/>
        </p:nvPicPr>
        <p:blipFill>
          <a:blip r:embed="rId6">
            <a:alphaModFix/>
          </a:blip>
          <a:stretch>
            <a:fillRect/>
          </a:stretch>
        </p:blipFill>
        <p:spPr>
          <a:xfrm>
            <a:off x="140625" y="4226565"/>
            <a:ext cx="1443250" cy="432973"/>
          </a:xfrm>
          <a:prstGeom prst="rect">
            <a:avLst/>
          </a:prstGeom>
          <a:noFill/>
          <a:ln>
            <a:noFill/>
          </a:ln>
        </p:spPr>
      </p:pic>
      <p:pic>
        <p:nvPicPr>
          <p:cNvPr id="232" name="Google Shape;232;p32"/>
          <p:cNvPicPr preferRelativeResize="0"/>
          <p:nvPr/>
        </p:nvPicPr>
        <p:blipFill>
          <a:blip r:embed="rId7">
            <a:alphaModFix/>
          </a:blip>
          <a:stretch>
            <a:fillRect/>
          </a:stretch>
        </p:blipFill>
        <p:spPr>
          <a:xfrm>
            <a:off x="66322" y="1257775"/>
            <a:ext cx="4868378" cy="301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food&#10;&#10;Description automatically generated" id="238" name="Google Shape;238;p33"/>
          <p:cNvPicPr preferRelativeResize="0"/>
          <p:nvPr/>
        </p:nvPicPr>
        <p:blipFill rotWithShape="1">
          <a:blip r:embed="rId3">
            <a:alphaModFix/>
          </a:blip>
          <a:srcRect b="0" l="0" r="0" t="0"/>
          <a:stretch/>
        </p:blipFill>
        <p:spPr>
          <a:xfrm>
            <a:off x="7594979" y="4226574"/>
            <a:ext cx="1443251" cy="504210"/>
          </a:xfrm>
          <a:prstGeom prst="rect">
            <a:avLst/>
          </a:prstGeom>
          <a:noFill/>
          <a:ln>
            <a:noFill/>
          </a:ln>
        </p:spPr>
      </p:pic>
      <p:sp>
        <p:nvSpPr>
          <p:cNvPr id="239" name="Google Shape;239;p3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rPr lang="en" sz="2600"/>
              <a:t>Best Practices For Websites</a:t>
            </a:r>
            <a:endParaRPr sz="2600"/>
          </a:p>
        </p:txBody>
      </p:sp>
      <p:sp>
        <p:nvSpPr>
          <p:cNvPr id="240" name="Google Shape;240;p33"/>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spcBef>
                <a:spcPts val="0"/>
              </a:spcBef>
              <a:spcAft>
                <a:spcPts val="0"/>
              </a:spcAft>
              <a:buSzPts val="1500"/>
              <a:buChar char=" "/>
            </a:pPr>
            <a:r>
              <a:rPr lang="en" sz="1100"/>
              <a:t> </a:t>
            </a:r>
            <a:endParaRPr sz="1100"/>
          </a:p>
          <a:p>
            <a:pPr indent="0" lvl="0" marL="0" rtl="0" algn="l">
              <a:lnSpc>
                <a:spcPct val="115000"/>
              </a:lnSpc>
              <a:spcBef>
                <a:spcPts val="0"/>
              </a:spcBef>
              <a:spcAft>
                <a:spcPts val="0"/>
              </a:spcAft>
              <a:buNone/>
            </a:pPr>
            <a:r>
              <a:t/>
            </a:r>
            <a:endParaRPr sz="3000">
              <a:solidFill>
                <a:srgbClr val="FFFFFF"/>
              </a:solidFill>
              <a:highlight>
                <a:srgbClr val="EDEBE9"/>
              </a:highlight>
              <a:latin typeface="Arial"/>
              <a:ea typeface="Arial"/>
              <a:cs typeface="Arial"/>
              <a:sym typeface="Arial"/>
            </a:endParaRPr>
          </a:p>
          <a:p>
            <a:pPr indent="0" lvl="0" marL="0" rtl="0" algn="l">
              <a:spcBef>
                <a:spcPts val="0"/>
              </a:spcBef>
              <a:spcAft>
                <a:spcPts val="0"/>
              </a:spcAft>
              <a:buNone/>
            </a:pPr>
            <a:r>
              <a:t/>
            </a:r>
            <a:endParaRPr sz="1100"/>
          </a:p>
          <a:p>
            <a:pPr indent="-69850" lvl="0" marL="63500" rtl="0" algn="l">
              <a:lnSpc>
                <a:spcPct val="90000"/>
              </a:lnSpc>
              <a:spcBef>
                <a:spcPts val="0"/>
              </a:spcBef>
              <a:spcAft>
                <a:spcPts val="0"/>
              </a:spcAft>
              <a:buSzPts val="1100"/>
              <a:buChar char=" "/>
            </a:pPr>
            <a:r>
              <a:t/>
            </a:r>
            <a:endParaRPr sz="1100"/>
          </a:p>
        </p:txBody>
      </p:sp>
      <p:pic>
        <p:nvPicPr>
          <p:cNvPr descr="A close up of a sign&#10;&#10;Description automatically generated" id="241" name="Google Shape;241;p33"/>
          <p:cNvPicPr preferRelativeResize="0"/>
          <p:nvPr/>
        </p:nvPicPr>
        <p:blipFill rotWithShape="1">
          <a:blip r:embed="rId4">
            <a:alphaModFix/>
          </a:blip>
          <a:srcRect b="0" l="0" r="0" t="0"/>
          <a:stretch/>
        </p:blipFill>
        <p:spPr>
          <a:xfrm>
            <a:off x="7368077" y="-16432"/>
            <a:ext cx="1775924" cy="1380781"/>
          </a:xfrm>
          <a:prstGeom prst="rect">
            <a:avLst/>
          </a:prstGeom>
          <a:noFill/>
          <a:ln>
            <a:noFill/>
          </a:ln>
        </p:spPr>
      </p:pic>
      <p:pic>
        <p:nvPicPr>
          <p:cNvPr id="242" name="Google Shape;242;p33"/>
          <p:cNvPicPr preferRelativeResize="0"/>
          <p:nvPr/>
        </p:nvPicPr>
        <p:blipFill>
          <a:blip r:embed="rId5">
            <a:alphaModFix/>
          </a:blip>
          <a:stretch>
            <a:fillRect/>
          </a:stretch>
        </p:blipFill>
        <p:spPr>
          <a:xfrm>
            <a:off x="140625" y="4226565"/>
            <a:ext cx="1443250" cy="432973"/>
          </a:xfrm>
          <a:prstGeom prst="rect">
            <a:avLst/>
          </a:prstGeom>
          <a:noFill/>
          <a:ln>
            <a:noFill/>
          </a:ln>
        </p:spPr>
      </p:pic>
      <p:sp>
        <p:nvSpPr>
          <p:cNvPr id="243" name="Google Shape;243;p33"/>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p>
            <a:pPr indent="-95250" lvl="0" marL="63500" rtl="0" algn="l">
              <a:lnSpc>
                <a:spcPct val="90000"/>
              </a:lnSpc>
              <a:spcBef>
                <a:spcPts val="0"/>
              </a:spcBef>
              <a:spcAft>
                <a:spcPts val="0"/>
              </a:spcAft>
              <a:buSzPts val="1500"/>
              <a:buChar char=" "/>
            </a:pPr>
            <a:r>
              <a:rPr lang="en" sz="1100"/>
              <a:t>CREATE CONTENT TO BUILD AND SEGMENT AUDIENCES</a:t>
            </a:r>
            <a:endParaRPr sz="1100"/>
          </a:p>
        </p:txBody>
      </p:sp>
      <p:pic>
        <p:nvPicPr>
          <p:cNvPr id="244" name="Google Shape;244;p33"/>
          <p:cNvPicPr preferRelativeResize="0"/>
          <p:nvPr/>
        </p:nvPicPr>
        <p:blipFill>
          <a:blip r:embed="rId6">
            <a:alphaModFix/>
          </a:blip>
          <a:stretch>
            <a:fillRect/>
          </a:stretch>
        </p:blipFill>
        <p:spPr>
          <a:xfrm>
            <a:off x="1549600" y="1615503"/>
            <a:ext cx="6090501" cy="2611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