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Capellades" initials="AC" lastIdx="1" clrIdx="0">
    <p:extLst>
      <p:ext uri="{19B8F6BF-5375-455C-9EA6-DF929625EA0E}">
        <p15:presenceInfo xmlns:p15="http://schemas.microsoft.com/office/powerpoint/2012/main" userId="S::alexis@caribbeanhotelandtourism.com::05f4423d-82f5-499c-8941-405644075d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591D-8894-46BA-B38F-F6756C88F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D35A1-265A-4C15-9E47-0BA9E8404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0D892-498C-4063-9483-DE89C9CA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BADBC-09DF-4558-8E12-4745A7B2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D538B-6DAE-4FA6-8E6F-63DADDCD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49C3E-7FBE-40A9-911F-FCF772F4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FD2F14-0967-4AF9-90EB-7AD769D1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0858A-63B2-4985-9B3F-AC0CB6482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FBDE9-3D75-4996-AF54-7A69B1D10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A41DF-14B7-4DA1-A7BF-5D461D8F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5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DF989B-9B06-4A2A-8DC9-632D8F5C9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772DF-3488-4901-B018-27E276AD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C8F04-25BC-420A-A9D9-68BFA9A4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329D8-D984-486C-9FB8-FDA10F77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4083B-C71A-45F6-BAAB-7FA94BD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019C-34DC-4A98-B6FE-6D00EC86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E1E00-AC46-41C0-9EBD-7C5ED619B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2429D-9AC4-4CB0-9AD7-42720151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7796A-DC64-49DC-BBD0-DCACF784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67097-7DEA-47F3-816F-EBB8E427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933A-D4CB-4042-A8AB-6D661866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9441-96A5-4D8A-BDD4-2C148442E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4F18A-BBCA-4F08-8FE7-06CD64B2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42935-D76E-4063-976F-820EA542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15B8-A3E9-4EB2-89C3-C10DFF66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1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7363-03E1-4199-A37C-982FEAAF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540A0-4774-45C8-98FE-89D5F1EDF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6C755-E629-4F68-A9ED-B3EF1E50D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9AB9B-ABE7-4423-A1D8-65486DF8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552B9-9C8A-44F4-B255-2BA1CD36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20EF5-6BA0-44D5-A70B-0DEEBAB1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8EB9-B094-467F-9949-3974D590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4B11C-6B10-4906-9B8B-94E271D1C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06A82-E3CD-4558-9B6F-D4C07B2D7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08748-F3F8-472B-BDC0-E65A88099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B05A8-551A-48EA-8348-47198522E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F2895-11CF-4755-ADFE-79FB18D4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F0768-1591-483C-A140-D525A45F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98848A-0055-4A95-B731-E16143DB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07D6-4DAD-4FAB-BB7D-ADD3B3C6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6260A-A4ED-4D7B-A453-B3DAC83C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4704A-C941-45A0-9F2C-8A8FD1AC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0BED5-E11F-4D70-BF4E-17DDC4D8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2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2415B-9B3B-48B1-898D-5A3DD2CF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1DCE0-6C0B-49F6-A7EE-4564AF05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CBF1E-1FBB-4D9A-903D-A513FD15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3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2F75-B6B2-4AFE-9A02-57301A2F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7A88-80F4-4BC7-A03A-91CA2B591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62063-DC8D-4A31-BC48-C9A08C7F8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B3BC3-648F-4A5E-97B5-01E7C868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A6E4E-D025-41AA-8F3F-7D04796F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45331-28A3-4A96-8B9B-DF6E5666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6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1C761-1EF9-4615-B1CE-B66010AB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93ED2-7094-4FBE-8C57-AAB7D9A24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46FC-9F3B-4CF4-96DC-FFDD4F9C9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77B12-635C-45B6-9F02-1861EC44E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3AAB4-2BA4-48F0-B6CB-625D7091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F2A1B-DE94-4ED1-B8F4-34FA8D6C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7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47E27-050D-480C-9DC5-B6571A3CC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CE599-B3A7-4D71-B4FE-9353A3119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1DD9-C632-4F9B-9BE1-C97BF4D8D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1BBB-F033-4F59-A7C6-ACECCA207FEE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DBEB1-975F-4DFF-9ED5-EC667FFD1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9298B-C612-4B87-AEBE-DAA7BB199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66EE-4EF7-4933-B744-E8E1B8434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4EC6-A59D-4034-910C-332A1BCD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269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– 2022 CHTA Executive Committee</a:t>
            </a:r>
            <a:endParaRPr lang="en-US" sz="4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8240240-AFC2-41B2-91AD-B4D96CCD4FB1}"/>
              </a:ext>
            </a:extLst>
          </p:cNvPr>
          <p:cNvSpPr txBox="1">
            <a:spLocks/>
          </p:cNvSpPr>
          <p:nvPr/>
        </p:nvSpPr>
        <p:spPr>
          <a:xfrm>
            <a:off x="1312447" y="748206"/>
            <a:ext cx="2297298" cy="553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 Madden-Greig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Jamaica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Gregor Nassief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5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Vice President</a:t>
            </a: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Dominica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Sanovnik Destang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5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Vice President &amp; Chair,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Task Force</a:t>
            </a: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Lucia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Leo Garbutt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5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Vice President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Grenada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Federico Moreno-Nickerson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5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Vice President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Mexico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 Clegg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125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Vice President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Chair, Membership Committee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9F361E-0AF2-4586-9FFC-525286D41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9" y="5816792"/>
            <a:ext cx="906953" cy="906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1EFC17-E87A-4796-ABF6-9D5A8EDBC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26" y="2479558"/>
            <a:ext cx="908786" cy="9069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649F26-866A-49DA-8C5B-791F740ED3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4"/>
          <a:stretch/>
        </p:blipFill>
        <p:spPr>
          <a:xfrm>
            <a:off x="386662" y="797226"/>
            <a:ext cx="899118" cy="10143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D87A49C-6282-4A8D-AFA8-F11A4EBB41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r="8231"/>
          <a:stretch/>
        </p:blipFill>
        <p:spPr>
          <a:xfrm>
            <a:off x="390858" y="2837339"/>
            <a:ext cx="894684" cy="10143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071643-7B09-444F-A9B5-651F4BAAA7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3" b="25024"/>
          <a:stretch/>
        </p:blipFill>
        <p:spPr>
          <a:xfrm>
            <a:off x="403444" y="1833492"/>
            <a:ext cx="899119" cy="97404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58BDCC0-1D88-48E0-A493-FE3536CE20E8}"/>
              </a:ext>
            </a:extLst>
          </p:cNvPr>
          <p:cNvSpPr txBox="1">
            <a:spLocks/>
          </p:cNvSpPr>
          <p:nvPr/>
        </p:nvSpPr>
        <p:spPr>
          <a:xfrm>
            <a:off x="7436569" y="869045"/>
            <a:ext cx="2629236" cy="553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Ewald Biemans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Vice President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Aruba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Jeremy Jones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Vice President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Sandals Resorts International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Whitt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Vice President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Chair, Caribbean Travel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Marketplace Governing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Turks &amp; Caicos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Jermaine Wright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Vice President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Bahamas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89FA43-04D3-42E2-8B9A-BFD163F7B6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4"/>
          <a:stretch/>
        </p:blipFill>
        <p:spPr>
          <a:xfrm>
            <a:off x="506091" y="3894571"/>
            <a:ext cx="713644" cy="9594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08B4A1-C7BA-4F65-89AE-0155EF1EFE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2"/>
          <a:stretch/>
        </p:blipFill>
        <p:spPr>
          <a:xfrm>
            <a:off x="463499" y="4917699"/>
            <a:ext cx="805423" cy="8635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CF08BD-ADB7-454E-8715-BC3BFDC0073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b="5590"/>
          <a:stretch/>
        </p:blipFill>
        <p:spPr>
          <a:xfrm>
            <a:off x="6423964" y="1982238"/>
            <a:ext cx="908120" cy="950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E60394-5BCF-47FA-B800-73C537BF4B9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3" b="21416"/>
          <a:stretch/>
        </p:blipFill>
        <p:spPr>
          <a:xfrm>
            <a:off x="6535829" y="4758858"/>
            <a:ext cx="870891" cy="88556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1DE68C-E13E-4636-96C2-A610193C9DC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8792"/>
          <a:stretch/>
        </p:blipFill>
        <p:spPr>
          <a:xfrm>
            <a:off x="6435790" y="988896"/>
            <a:ext cx="826890" cy="8967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78735C8-0FA8-4D90-9D80-3DB7813D1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687" y="3189828"/>
            <a:ext cx="930770" cy="945998"/>
          </a:xfrm>
          <a:prstGeom prst="rect">
            <a:avLst/>
          </a:prstGeom>
        </p:spPr>
      </p:pic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517B341-F1BA-4E0D-94E3-8F8D5670DE1B}"/>
              </a:ext>
            </a:extLst>
          </p:cNvPr>
          <p:cNvSpPr txBox="1">
            <a:spLocks/>
          </p:cNvSpPr>
          <p:nvPr/>
        </p:nvSpPr>
        <p:spPr>
          <a:xfrm>
            <a:off x="4440849" y="893123"/>
            <a:ext cx="2130241" cy="5539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2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s-ES" sz="12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2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Pablo Torres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s-ES" sz="12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s-ES" sz="1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r>
              <a:rPr lang="es-ES" sz="1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</a:t>
            </a:r>
            <a:endParaRPr lang="es-E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Puerto Rico</a:t>
            </a: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James Hepple</a:t>
            </a:r>
            <a:endParaRPr lang="en-US" sz="12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Treasurer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Chairman, Finance Committee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Aruba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Collymore</a:t>
            </a:r>
            <a:endParaRPr lang="en-US" sz="12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Chairman, People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Committee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 Lucia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b="1" dirty="0">
                <a:latin typeface="Calibri" panose="020F0502020204030204" pitchFamily="34" charset="0"/>
                <a:cs typeface="Times New Roman" panose="02020603050405020304" pitchFamily="18" charset="0"/>
              </a:rPr>
              <a:t>Vincent Vanderpool-Wallace</a:t>
            </a:r>
            <a:endParaRPr lang="en-US" sz="12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latin typeface="Calibri" panose="020F0502020204030204" pitchFamily="34" charset="0"/>
                <a:cs typeface="Times New Roman" panose="02020603050405020304" pitchFamily="18" charset="0"/>
              </a:rPr>
              <a:t>Chair, Advocacy Committee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latin typeface="Calibri" panose="020F0502020204030204" pitchFamily="34" charset="0"/>
                <a:cs typeface="Times New Roman" panose="02020603050405020304" pitchFamily="18" charset="0"/>
              </a:rPr>
              <a:t>Bahamas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Richard Williams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latin typeface="Calibri" panose="020F0502020204030204" pitchFamily="34" charset="0"/>
                <a:cs typeface="Times New Roman" panose="02020603050405020304" pitchFamily="18" charset="0"/>
              </a:rPr>
              <a:t>Chair, Marketing Committee &amp; Chair, CAST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50" dirty="0">
                <a:latin typeface="Calibri" panose="020F0502020204030204" pitchFamily="34" charset="0"/>
                <a:cs typeface="Times New Roman" panose="02020603050405020304" pitchFamily="18" charset="0"/>
              </a:rPr>
              <a:t>St. Kitts &amp; Nevis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A6FFD2D-37F9-43C8-8460-89D83FE4A36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7" t="21874" b="14814"/>
          <a:stretch/>
        </p:blipFill>
        <p:spPr>
          <a:xfrm>
            <a:off x="3429005" y="1317161"/>
            <a:ext cx="873959" cy="959418"/>
          </a:xfrm>
          <a:prstGeom prst="rect">
            <a:avLst/>
          </a:prstGeom>
        </p:spPr>
      </p:pic>
      <p:pic>
        <p:nvPicPr>
          <p:cNvPr id="39" name="Picture 2" descr="Paul Collymore MIH, Msc.">
            <a:extLst>
              <a:ext uri="{FF2B5EF4-FFF2-40B4-BE49-F238E27FC236}">
                <a16:creationId xmlns:a16="http://schemas.microsoft.com/office/drawing/2014/main" id="{B1DC3D81-C161-4497-B50B-F1CB75D9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86" y="3550801"/>
            <a:ext cx="908120" cy="9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EB19978-7C4A-4033-98CA-07D50E5BA1B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2075" r="11173" b="57717"/>
          <a:stretch/>
        </p:blipFill>
        <p:spPr>
          <a:xfrm>
            <a:off x="9641530" y="1104766"/>
            <a:ext cx="999139" cy="9865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646329F-9C97-48AD-9819-67B087FDBB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90" y="5751371"/>
            <a:ext cx="665479" cy="959527"/>
          </a:xfrm>
          <a:prstGeom prst="rect">
            <a:avLst/>
          </a:prstGeom>
        </p:spPr>
      </p:pic>
      <p:pic>
        <p:nvPicPr>
          <p:cNvPr id="43" name="Picture 6" descr="New Year's Message from CTO Acting Secretary General Neil Walters">
            <a:extLst>
              <a:ext uri="{FF2B5EF4-FFF2-40B4-BE49-F238E27FC236}">
                <a16:creationId xmlns:a16="http://schemas.microsoft.com/office/drawing/2014/main" id="{C71F7A8C-FB8A-40BE-BE87-D33FF636A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r="10422" b="15886"/>
          <a:stretch/>
        </p:blipFill>
        <p:spPr bwMode="auto">
          <a:xfrm>
            <a:off x="9659306" y="4427135"/>
            <a:ext cx="1062559" cy="98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Neil Kolton">
            <a:extLst>
              <a:ext uri="{FF2B5EF4-FFF2-40B4-BE49-F238E27FC236}">
                <a16:creationId xmlns:a16="http://schemas.microsoft.com/office/drawing/2014/main" id="{341CE44A-0D80-46F3-A8E6-D6161231D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5320" r="8141" b="11756"/>
          <a:stretch/>
        </p:blipFill>
        <p:spPr bwMode="auto">
          <a:xfrm>
            <a:off x="9675287" y="5555748"/>
            <a:ext cx="1075990" cy="103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FBEA367D-CABE-4E61-80D6-BFBA269FEDDA}"/>
              </a:ext>
            </a:extLst>
          </p:cNvPr>
          <p:cNvSpPr txBox="1">
            <a:spLocks/>
          </p:cNvSpPr>
          <p:nvPr/>
        </p:nvSpPr>
        <p:spPr>
          <a:xfrm>
            <a:off x="8990395" y="748206"/>
            <a:ext cx="3521764" cy="136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Affiliate Organizations &amp; Partners</a:t>
            </a:r>
            <a:endParaRPr lang="en-US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CA93F56-F981-4920-82AB-6B5A5A942F1B}"/>
              </a:ext>
            </a:extLst>
          </p:cNvPr>
          <p:cNvSpPr txBox="1"/>
          <p:nvPr/>
        </p:nvSpPr>
        <p:spPr>
          <a:xfrm>
            <a:off x="10709679" y="1031254"/>
            <a:ext cx="1514055" cy="541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Karolin Troubetzkoy</a:t>
            </a:r>
          </a:p>
          <a:p>
            <a:pPr>
              <a:lnSpc>
                <a:spcPct val="107000"/>
              </a:lnSpc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Chair, CHTA Education Foundation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St. Lucia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Lisa Hamilton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President, CSHAE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USVI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Patrice Simon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 President, CSHAE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Antigua &amp; Barbuda</a:t>
            </a:r>
          </a:p>
          <a:p>
            <a:pPr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Neil Walters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Acting CEO &amp; Secretary                            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General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CTO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Neil Kolton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for Strategic Partners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Interval International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erson with blonde hair&#10;&#10;Description automatically generated with low confidence">
            <a:extLst>
              <a:ext uri="{FF2B5EF4-FFF2-40B4-BE49-F238E27FC236}">
                <a16:creationId xmlns:a16="http://schemas.microsoft.com/office/drawing/2014/main" id="{6F21A7CE-8196-424D-9CB4-86C027EBC67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t="9035" r="7865" b="24044"/>
          <a:stretch/>
        </p:blipFill>
        <p:spPr>
          <a:xfrm>
            <a:off x="9714889" y="2244306"/>
            <a:ext cx="951395" cy="942310"/>
          </a:xfrm>
          <a:prstGeom prst="rect">
            <a:avLst/>
          </a:prstGeom>
        </p:spPr>
      </p:pic>
      <p:pic>
        <p:nvPicPr>
          <p:cNvPr id="7" name="Picture 6" descr="A person in a white shirt&#10;&#10;Description automatically generated with low confidence">
            <a:extLst>
              <a:ext uri="{FF2B5EF4-FFF2-40B4-BE49-F238E27FC236}">
                <a16:creationId xmlns:a16="http://schemas.microsoft.com/office/drawing/2014/main" id="{0057A4E9-3729-4228-9982-E91E49BC0A8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4" r="12478" b="44789"/>
          <a:stretch/>
        </p:blipFill>
        <p:spPr>
          <a:xfrm>
            <a:off x="9646826" y="3342717"/>
            <a:ext cx="1021532" cy="942310"/>
          </a:xfrm>
          <a:prstGeom prst="rect">
            <a:avLst/>
          </a:prstGeom>
        </p:spPr>
      </p:pic>
      <p:pic>
        <p:nvPicPr>
          <p:cNvPr id="6" name="Picture 5" descr="A person with a beard and mustache&#10;&#10;Description automatically generated with low confidence">
            <a:extLst>
              <a:ext uri="{FF2B5EF4-FFF2-40B4-BE49-F238E27FC236}">
                <a16:creationId xmlns:a16="http://schemas.microsoft.com/office/drawing/2014/main" id="{DAAB48B7-5CE8-4F03-9C1E-B32FAC89EE9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54" y="4596501"/>
            <a:ext cx="1055898" cy="10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180</Words>
  <Application>Microsoft Office PowerPoint</Application>
  <PresentationFormat>Widescreen</PresentationFormat>
  <Paragraphs>112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2020 – 2022 CHTA Executive Committee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– 2022 CHTA Executive Committee</dc:title>
  <dc:creator>Alexis Capellades</dc:creator>
  <cp:lastModifiedBy>Vanessa Ledesma</cp:lastModifiedBy>
  <cp:revision>23</cp:revision>
  <dcterms:created xsi:type="dcterms:W3CDTF">2020-12-14T15:51:13Z</dcterms:created>
  <dcterms:modified xsi:type="dcterms:W3CDTF">2021-11-17T21:55:18Z</dcterms:modified>
</cp:coreProperties>
</file>