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7"/>
  </p:notesMasterIdLst>
  <p:sldIdLst>
    <p:sldId id="256" r:id="rId2"/>
    <p:sldId id="257" r:id="rId3"/>
    <p:sldId id="1909" r:id="rId4"/>
    <p:sldId id="258" r:id="rId5"/>
    <p:sldId id="279" r:id="rId6"/>
    <p:sldId id="336" r:id="rId7"/>
    <p:sldId id="345" r:id="rId8"/>
    <p:sldId id="259" r:id="rId9"/>
    <p:sldId id="260" r:id="rId10"/>
    <p:sldId id="261" r:id="rId11"/>
    <p:sldId id="262" r:id="rId12"/>
    <p:sldId id="263" r:id="rId13"/>
    <p:sldId id="264" r:id="rId14"/>
    <p:sldId id="346" r:id="rId15"/>
    <p:sldId id="1908" r:id="rId16"/>
    <p:sldId id="287" r:id="rId17"/>
    <p:sldId id="1911" r:id="rId18"/>
    <p:sldId id="1910" r:id="rId19"/>
    <p:sldId id="1913" r:id="rId20"/>
    <p:sldId id="1912" r:id="rId21"/>
    <p:sldId id="1914" r:id="rId22"/>
    <p:sldId id="274" r:id="rId23"/>
    <p:sldId id="347" r:id="rId24"/>
    <p:sldId id="275" r:id="rId25"/>
    <p:sldId id="276" r:id="rId26"/>
    <p:sldId id="273" r:id="rId27"/>
    <p:sldId id="265" r:id="rId28"/>
    <p:sldId id="266" r:id="rId29"/>
    <p:sldId id="267" r:id="rId30"/>
    <p:sldId id="268" r:id="rId31"/>
    <p:sldId id="269" r:id="rId32"/>
    <p:sldId id="270" r:id="rId33"/>
    <p:sldId id="271" r:id="rId34"/>
    <p:sldId id="272" r:id="rId35"/>
    <p:sldId id="277" r:id="rId36"/>
  </p:sldIdLst>
  <p:sldSz cx="9144000" cy="5143500" type="screen16x9"/>
  <p:notesSz cx="6858000" cy="9144000"/>
  <p:embeddedFontLst>
    <p:embeddedFont>
      <p:font typeface="Arial Narrow" panose="020B0606020202030204" pitchFamily="34" charset="0"/>
      <p:regular r:id="rId38"/>
      <p:bold r:id="rId39"/>
      <p:italic r:id="rId40"/>
      <p:boldItalic r:id="rId41"/>
    </p:embeddedFont>
    <p:embeddedFont>
      <p:font typeface="Castoro" panose="020B0604020202020204" charset="0"/>
      <p:regular r:id="rId42"/>
      <p:italic r:id="rId43"/>
    </p:embeddedFont>
    <p:embeddedFont>
      <p:font typeface="Manrope" panose="020B0604020202020204" charset="0"/>
      <p:regular r:id="rId44"/>
      <p:bold r:id="rId45"/>
    </p:embeddedFont>
    <p:embeddedFont>
      <p:font typeface="Manrope Medium" panose="020B0604020202020204" charset="0"/>
      <p:regular r:id="rId46"/>
      <p:bold r:id="rId47"/>
    </p:embeddedFont>
    <p:embeddedFont>
      <p:font typeface="Manrope SemiBold" panose="020B0604020202020204" charset="0"/>
      <p:regular r:id="rId48"/>
      <p:bold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0" roundtripDataSignature="AMtx7misY+KcMMDUvC1eXdOGvezG3EYw2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5E9895-1F5F-409F-80BE-D1E43D8E104C}" v="5" dt="2024-05-21T16:30:28.760"/>
  </p1510:revLst>
</p1510:revInfo>
</file>

<file path=ppt/tableStyles.xml><?xml version="1.0" encoding="utf-8"?>
<a:tblStyleLst xmlns:a="http://schemas.openxmlformats.org/drawingml/2006/main" def="{0FC23F80-6502-4637-8241-2219F882B3CA}">
  <a:tblStyle styleId="{0FC23F80-6502-4637-8241-2219F882B3C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59" autoAdjust="0"/>
    <p:restoredTop sz="94660"/>
  </p:normalViewPr>
  <p:slideViewPr>
    <p:cSldViewPr snapToGrid="0">
      <p:cViewPr>
        <p:scale>
          <a:sx n="75" d="100"/>
          <a:sy n="75" d="100"/>
        </p:scale>
        <p:origin x="1675" y="523"/>
      </p:cViewPr>
      <p:guideLst>
        <p:guide orient="horz" pos="1620"/>
        <p:guide pos="2880"/>
      </p:guideLst>
    </p:cSldViewPr>
  </p:slideViewPr>
  <p:notesTextViewPr>
    <p:cViewPr>
      <p:scale>
        <a:sx n="1" d="1"/>
        <a:sy n="1" d="1"/>
      </p:scale>
      <p:origin x="0" y="0"/>
    </p:cViewPr>
  </p:notesTextViewPr>
  <p:sorterViewPr>
    <p:cViewPr>
      <p:scale>
        <a:sx n="100" d="100"/>
        <a:sy n="100" d="100"/>
      </p:scale>
      <p:origin x="0" y="-33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customschemas.google.com/relationships/presentationmetadata" Target="metadata"/><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2542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da9bcf5236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da9bcf5236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684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da9bcf5236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da9bcf5236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0955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26763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96755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7" name="Google Shape;317;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7" name="Google Shape;287;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 name="Google Shape;24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 name="Google Shape;8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9" name="Google Shape;349;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d0089bbd3a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d0089bbd3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Blank Slide</a:t>
            </a:r>
            <a:endParaRPr/>
          </a:p>
        </p:txBody>
      </p:sp>
    </p:spTree>
    <p:extLst>
      <p:ext uri="{BB962C8B-B14F-4D97-AF65-F5344CB8AC3E}">
        <p14:creationId xmlns:p14="http://schemas.microsoft.com/office/powerpoint/2010/main" val="2845044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d0089bbd3a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d0089bbd3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Blank Slide</a:t>
            </a:r>
            <a:endParaRPr/>
          </a:p>
        </p:txBody>
      </p:sp>
    </p:spTree>
    <p:extLst>
      <p:ext uri="{BB962C8B-B14F-4D97-AF65-F5344CB8AC3E}">
        <p14:creationId xmlns:p14="http://schemas.microsoft.com/office/powerpoint/2010/main" val="1432400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d0089bbd3a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d0089bbd3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Blank Slide</a:t>
            </a:r>
            <a:endParaRPr/>
          </a:p>
        </p:txBody>
      </p:sp>
    </p:spTree>
    <p:extLst>
      <p:ext uri="{BB962C8B-B14F-4D97-AF65-F5344CB8AC3E}">
        <p14:creationId xmlns:p14="http://schemas.microsoft.com/office/powerpoint/2010/main" val="2454751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Google Shape;8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 name="Google Shape;10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3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2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2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2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3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3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3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3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3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3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3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3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18.png"/><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9.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cxnSp>
        <p:nvCxnSpPr>
          <p:cNvPr id="54" name="Google Shape;54;p1"/>
          <p:cNvCxnSpPr/>
          <p:nvPr/>
        </p:nvCxnSpPr>
        <p:spPr>
          <a:xfrm>
            <a:off x="724000" y="2225650"/>
            <a:ext cx="2486700" cy="0"/>
          </a:xfrm>
          <a:prstGeom prst="straightConnector1">
            <a:avLst/>
          </a:prstGeom>
          <a:noFill/>
          <a:ln w="9525" cap="flat" cmpd="sng">
            <a:solidFill>
              <a:schemeClr val="lt1"/>
            </a:solidFill>
            <a:prstDash val="solid"/>
            <a:round/>
            <a:headEnd type="none" w="sm" len="sm"/>
            <a:tailEnd type="none" w="sm" len="sm"/>
          </a:ln>
        </p:spPr>
      </p:cxnSp>
      <p:sp>
        <p:nvSpPr>
          <p:cNvPr id="55" name="Google Shape;55;p1"/>
          <p:cNvSpPr/>
          <p:nvPr/>
        </p:nvSpPr>
        <p:spPr>
          <a:xfrm>
            <a:off x="-50" y="4255825"/>
            <a:ext cx="1524000" cy="888000"/>
          </a:xfrm>
          <a:prstGeom prst="rect">
            <a:avLst/>
          </a:prstGeom>
          <a:solidFill>
            <a:srgbClr val="211E51"/>
          </a:solidFill>
          <a:ln w="9525" cap="flat" cmpd="sng">
            <a:solidFill>
              <a:srgbClr val="211E5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
          <p:cNvSpPr/>
          <p:nvPr/>
        </p:nvSpPr>
        <p:spPr>
          <a:xfrm>
            <a:off x="1523975" y="4255825"/>
            <a:ext cx="1524000" cy="888000"/>
          </a:xfrm>
          <a:prstGeom prst="rect">
            <a:avLst/>
          </a:prstGeom>
          <a:solidFill>
            <a:srgbClr val="4A56A5"/>
          </a:solidFill>
          <a:ln w="9525" cap="flat" cmpd="sng">
            <a:solidFill>
              <a:srgbClr val="4A56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1"/>
          <p:cNvSpPr/>
          <p:nvPr/>
        </p:nvSpPr>
        <p:spPr>
          <a:xfrm>
            <a:off x="3048000" y="4255825"/>
            <a:ext cx="1524000" cy="888000"/>
          </a:xfrm>
          <a:prstGeom prst="rect">
            <a:avLst/>
          </a:prstGeom>
          <a:solidFill>
            <a:srgbClr val="24B9A2"/>
          </a:solidFill>
          <a:ln w="9525" cap="flat" cmpd="sng">
            <a:solidFill>
              <a:srgbClr val="24B9A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1"/>
          <p:cNvSpPr/>
          <p:nvPr/>
        </p:nvSpPr>
        <p:spPr>
          <a:xfrm>
            <a:off x="4572025" y="4255825"/>
            <a:ext cx="1524000" cy="888000"/>
          </a:xfrm>
          <a:prstGeom prst="rect">
            <a:avLst/>
          </a:prstGeom>
          <a:solidFill>
            <a:srgbClr val="057023"/>
          </a:solidFill>
          <a:ln w="9525" cap="flat" cmpd="sng">
            <a:solidFill>
              <a:srgbClr val="05702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1"/>
          <p:cNvSpPr/>
          <p:nvPr/>
        </p:nvSpPr>
        <p:spPr>
          <a:xfrm>
            <a:off x="6096050" y="4255825"/>
            <a:ext cx="1524000" cy="888000"/>
          </a:xfrm>
          <a:prstGeom prst="rect">
            <a:avLst/>
          </a:prstGeom>
          <a:solidFill>
            <a:srgbClr val="F16B66"/>
          </a:solidFill>
          <a:ln w="9525" cap="flat" cmpd="sng">
            <a:solidFill>
              <a:srgbClr val="F16B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1"/>
          <p:cNvSpPr/>
          <p:nvPr/>
        </p:nvSpPr>
        <p:spPr>
          <a:xfrm>
            <a:off x="7620075" y="4255825"/>
            <a:ext cx="1524000" cy="888000"/>
          </a:xfrm>
          <a:prstGeom prst="rect">
            <a:avLst/>
          </a:prstGeom>
          <a:solidFill>
            <a:srgbClr val="F2DB57"/>
          </a:solidFill>
          <a:ln w="9525" cap="flat" cmpd="sng">
            <a:solidFill>
              <a:srgbClr val="F2DB5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D1920207-87AA-7A8C-F28D-66519FE39F73}"/>
              </a:ext>
            </a:extLst>
          </p:cNvPr>
          <p:cNvPicPr>
            <a:picLocks noChangeAspect="1"/>
          </p:cNvPicPr>
          <p:nvPr/>
        </p:nvPicPr>
        <p:blipFill>
          <a:blip r:embed="rId3"/>
          <a:stretch>
            <a:fillRect/>
          </a:stretch>
        </p:blipFill>
        <p:spPr>
          <a:xfrm>
            <a:off x="275211" y="642065"/>
            <a:ext cx="9420793" cy="313875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6"/>
          <p:cNvPicPr preferRelativeResize="0"/>
          <p:nvPr/>
        </p:nvPicPr>
        <p:blipFill rotWithShape="1">
          <a:blip r:embed="rId3">
            <a:alphaModFix/>
          </a:blip>
          <a:srcRect l="47523" r="37363"/>
          <a:stretch/>
        </p:blipFill>
        <p:spPr>
          <a:xfrm>
            <a:off x="8309122" y="4064350"/>
            <a:ext cx="492401" cy="765200"/>
          </a:xfrm>
          <a:prstGeom prst="rect">
            <a:avLst/>
          </a:prstGeom>
          <a:noFill/>
          <a:ln>
            <a:noFill/>
          </a:ln>
        </p:spPr>
      </p:pic>
      <p:sp>
        <p:nvSpPr>
          <p:cNvPr id="119" name="Google Shape;119;p6"/>
          <p:cNvSpPr/>
          <p:nvPr/>
        </p:nvSpPr>
        <p:spPr>
          <a:xfrm>
            <a:off x="0" y="-1850"/>
            <a:ext cx="1524000" cy="141300"/>
          </a:xfrm>
          <a:prstGeom prst="rect">
            <a:avLst/>
          </a:prstGeom>
          <a:solidFill>
            <a:srgbClr val="211E51"/>
          </a:solidFill>
          <a:ln w="9525" cap="flat" cmpd="sng">
            <a:solidFill>
              <a:srgbClr val="211E5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6"/>
          <p:cNvSpPr/>
          <p:nvPr/>
        </p:nvSpPr>
        <p:spPr>
          <a:xfrm>
            <a:off x="1524026" y="-1850"/>
            <a:ext cx="1524000" cy="141300"/>
          </a:xfrm>
          <a:prstGeom prst="rect">
            <a:avLst/>
          </a:prstGeom>
          <a:solidFill>
            <a:srgbClr val="4A56A5"/>
          </a:solidFill>
          <a:ln w="9525" cap="flat" cmpd="sng">
            <a:solidFill>
              <a:srgbClr val="4A56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6"/>
          <p:cNvSpPr/>
          <p:nvPr/>
        </p:nvSpPr>
        <p:spPr>
          <a:xfrm>
            <a:off x="3048052" y="-1850"/>
            <a:ext cx="1524000" cy="141300"/>
          </a:xfrm>
          <a:prstGeom prst="rect">
            <a:avLst/>
          </a:prstGeom>
          <a:solidFill>
            <a:srgbClr val="24B9A2"/>
          </a:solidFill>
          <a:ln w="9525" cap="flat" cmpd="sng">
            <a:solidFill>
              <a:srgbClr val="24B9A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6"/>
          <p:cNvSpPr/>
          <p:nvPr/>
        </p:nvSpPr>
        <p:spPr>
          <a:xfrm>
            <a:off x="4572077" y="-1850"/>
            <a:ext cx="1524000" cy="141300"/>
          </a:xfrm>
          <a:prstGeom prst="rect">
            <a:avLst/>
          </a:prstGeom>
          <a:solidFill>
            <a:srgbClr val="057023"/>
          </a:solidFill>
          <a:ln w="9525" cap="flat" cmpd="sng">
            <a:solidFill>
              <a:srgbClr val="05702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6"/>
          <p:cNvSpPr/>
          <p:nvPr/>
        </p:nvSpPr>
        <p:spPr>
          <a:xfrm>
            <a:off x="6096103" y="-1850"/>
            <a:ext cx="1524000" cy="141300"/>
          </a:xfrm>
          <a:prstGeom prst="rect">
            <a:avLst/>
          </a:prstGeom>
          <a:solidFill>
            <a:srgbClr val="F16B66"/>
          </a:solidFill>
          <a:ln w="9525" cap="flat" cmpd="sng">
            <a:solidFill>
              <a:srgbClr val="F16B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6"/>
          <p:cNvSpPr/>
          <p:nvPr/>
        </p:nvSpPr>
        <p:spPr>
          <a:xfrm>
            <a:off x="7620129" y="-1850"/>
            <a:ext cx="1524000" cy="141300"/>
          </a:xfrm>
          <a:prstGeom prst="rect">
            <a:avLst/>
          </a:prstGeom>
          <a:solidFill>
            <a:srgbClr val="F2DB57"/>
          </a:solidFill>
          <a:ln w="9525" cap="flat" cmpd="sng">
            <a:solidFill>
              <a:srgbClr val="F2DB5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6"/>
          <p:cNvSpPr txBox="1"/>
          <p:nvPr/>
        </p:nvSpPr>
        <p:spPr>
          <a:xfrm>
            <a:off x="497699" y="443513"/>
            <a:ext cx="8012317" cy="73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211E51"/>
                </a:solidFill>
                <a:latin typeface="Castoro"/>
                <a:ea typeface="Castoro"/>
                <a:cs typeface="Castoro"/>
                <a:sym typeface="Castoro"/>
              </a:rPr>
              <a:t>CHTA 2023 TOURISM INDUSTRY PERFORMANCE &amp; 2024 OUTLOOK SURVEY RESULTS</a:t>
            </a:r>
            <a:endParaRPr/>
          </a:p>
        </p:txBody>
      </p:sp>
      <p:sp>
        <p:nvSpPr>
          <p:cNvPr id="126" name="Google Shape;126;p6"/>
          <p:cNvSpPr txBox="1"/>
          <p:nvPr/>
        </p:nvSpPr>
        <p:spPr>
          <a:xfrm>
            <a:off x="497699" y="1648704"/>
            <a:ext cx="4788900" cy="2798246"/>
          </a:xfrm>
          <a:prstGeom prst="rect">
            <a:avLst/>
          </a:prstGeom>
          <a:noFill/>
          <a:ln>
            <a:noFill/>
          </a:ln>
        </p:spPr>
        <p:txBody>
          <a:bodyPr spcFirstLastPara="1" wrap="square" lIns="91425" tIns="91425" rIns="91425" bIns="91425" anchor="t" anchorCtr="0">
            <a:noAutofit/>
          </a:bodyPr>
          <a:lstStyle/>
          <a:p>
            <a:pPr marL="171450" marR="0" lvl="0" indent="-171450" algn="just" rtl="0">
              <a:lnSpc>
                <a:spcPct val="100000"/>
              </a:lnSpc>
              <a:spcBef>
                <a:spcPts val="0"/>
              </a:spcBef>
              <a:spcAft>
                <a:spcPts val="0"/>
              </a:spcAft>
              <a:buClr>
                <a:srgbClr val="000000"/>
              </a:buClr>
              <a:buSzPts val="1100"/>
              <a:buFont typeface="Arial"/>
              <a:buChar char="•"/>
            </a:pPr>
            <a:r>
              <a:rPr lang="en-US" sz="1100" b="0" i="0" u="none" strike="noStrike" cap="none">
                <a:solidFill>
                  <a:schemeClr val="dk1"/>
                </a:solidFill>
                <a:highlight>
                  <a:srgbClr val="FFFFFF"/>
                </a:highlight>
                <a:latin typeface="Manrope Medium"/>
                <a:ea typeface="Manrope Medium"/>
                <a:cs typeface="Manrope Medium"/>
                <a:sym typeface="Manrope Medium"/>
              </a:rPr>
              <a:t>60% represented independently-owned hotels;       2% represented chain hotels;</a:t>
            </a:r>
            <a:endParaRPr/>
          </a:p>
          <a:p>
            <a:pPr marL="171450" marR="0" lvl="0" indent="-171450" algn="just" rtl="0">
              <a:lnSpc>
                <a:spcPct val="100000"/>
              </a:lnSpc>
              <a:spcBef>
                <a:spcPts val="0"/>
              </a:spcBef>
              <a:spcAft>
                <a:spcPts val="0"/>
              </a:spcAft>
              <a:buClr>
                <a:srgbClr val="000000"/>
              </a:buClr>
              <a:buSzPts val="1100"/>
              <a:buFont typeface="Arial"/>
              <a:buChar char="•"/>
            </a:pPr>
            <a:r>
              <a:rPr lang="en-US" sz="1100" b="0" i="0" u="none" strike="noStrike" cap="none">
                <a:solidFill>
                  <a:schemeClr val="dk1"/>
                </a:solidFill>
                <a:highlight>
                  <a:srgbClr val="FFFFFF"/>
                </a:highlight>
                <a:latin typeface="Manrope Medium"/>
                <a:ea typeface="Manrope Medium"/>
                <a:cs typeface="Manrope Medium"/>
                <a:sym typeface="Manrope Medium"/>
              </a:rPr>
              <a:t>38% of respondents represented non-accommodation types of tourism-related businesses –</a:t>
            </a:r>
            <a:endParaRPr/>
          </a:p>
          <a:p>
            <a:pPr marL="171450" marR="0" lvl="0" indent="-171450" algn="just" rtl="0">
              <a:lnSpc>
                <a:spcPct val="100000"/>
              </a:lnSpc>
              <a:spcBef>
                <a:spcPts val="0"/>
              </a:spcBef>
              <a:spcAft>
                <a:spcPts val="0"/>
              </a:spcAft>
              <a:buClr>
                <a:srgbClr val="000000"/>
              </a:buClr>
              <a:buSzPts val="1100"/>
              <a:buFont typeface="Arial"/>
              <a:buChar char="•"/>
            </a:pPr>
            <a:r>
              <a:rPr lang="en-US" sz="1100" b="0" i="0" u="none" strike="noStrike" cap="none">
                <a:solidFill>
                  <a:schemeClr val="dk1"/>
                </a:solidFill>
                <a:highlight>
                  <a:srgbClr val="FFFFFF"/>
                </a:highlight>
                <a:latin typeface="Manrope Medium"/>
                <a:ea typeface="Manrope Medium"/>
                <a:cs typeface="Manrope Medium"/>
                <a:sym typeface="Manrope Medium"/>
              </a:rPr>
              <a:t>i.e. attractions, tour operators, restaurants, etc.</a:t>
            </a:r>
            <a:endParaRPr/>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FF"/>
              </a:highlight>
              <a:latin typeface="Manrope Medium"/>
              <a:ea typeface="Manrope Medium"/>
              <a:cs typeface="Manrope Medium"/>
              <a:sym typeface="Manrope Medium"/>
            </a:endParaRPr>
          </a:p>
          <a:p>
            <a:pPr marL="0" marR="0" lvl="0" indent="0" algn="just"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highlight>
                  <a:srgbClr val="FFFFFF"/>
                </a:highlight>
                <a:latin typeface="Manrope Medium"/>
                <a:ea typeface="Manrope Medium"/>
                <a:cs typeface="Manrope Medium"/>
                <a:sym typeface="Manrope Medium"/>
              </a:rPr>
              <a:t>KEY TAKEAWAYS</a:t>
            </a:r>
            <a:endParaRPr/>
          </a:p>
          <a:p>
            <a:pPr marL="0" marR="0" lvl="0" indent="0" algn="just"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highlight>
                  <a:srgbClr val="FFFFFF"/>
                </a:highlight>
                <a:latin typeface="Manrope Medium"/>
                <a:ea typeface="Manrope Medium"/>
                <a:cs typeface="Manrope Medium"/>
                <a:sym typeface="Manrope Medium"/>
              </a:rPr>
              <a:t>Increased demand and Revenue Fuelled Growth in Tourism-Related Employment</a:t>
            </a:r>
            <a:r>
              <a:rPr lang="en-US" sz="1100" b="0" i="0" u="none" strike="noStrike" cap="none">
                <a:solidFill>
                  <a:schemeClr val="dk1"/>
                </a:solidFill>
                <a:highlight>
                  <a:srgbClr val="FFFFFF"/>
                </a:highlight>
                <a:latin typeface="Manrope Medium"/>
                <a:ea typeface="Manrope Medium"/>
                <a:cs typeface="Manrope Medium"/>
                <a:sym typeface="Manrope Medium"/>
              </a:rPr>
              <a:t>:</a:t>
            </a:r>
            <a:endParaRPr/>
          </a:p>
          <a:p>
            <a:pPr marL="0" marR="0" lvl="0" indent="0" algn="just"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highlight>
                  <a:srgbClr val="FFFFFF"/>
                </a:highlight>
                <a:latin typeface="Manrope Medium"/>
                <a:ea typeface="Manrope Medium"/>
                <a:cs typeface="Manrope Medium"/>
                <a:sym typeface="Manrope Medium"/>
              </a:rPr>
              <a:t>Nearly two-thirds (63%) reported increasing staff levels in 2023.</a:t>
            </a:r>
            <a:endParaRPr/>
          </a:p>
          <a:p>
            <a:pPr marL="0" marR="0" lvl="0" indent="0" algn="just"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highlight>
                  <a:srgbClr val="FFFFFF"/>
                </a:highlight>
                <a:latin typeface="Manrope Medium"/>
                <a:ea typeface="Manrope Medium"/>
                <a:cs typeface="Manrope Medium"/>
                <a:sym typeface="Manrope Medium"/>
              </a:rPr>
              <a:t>Higher Operating Costs Outpace Revenue and Profit Gains:</a:t>
            </a:r>
            <a:endParaRPr/>
          </a:p>
          <a:p>
            <a:pPr marL="0" marR="0" lvl="0" indent="0" algn="just"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highlight>
                  <a:srgbClr val="FFFFFF"/>
                </a:highlight>
                <a:latin typeface="Manrope Medium"/>
                <a:ea typeface="Manrope Medium"/>
                <a:cs typeface="Manrope Medium"/>
                <a:sym typeface="Manrope Medium"/>
              </a:rPr>
              <a:t>Despite revenue growth, escalating operational expenses posed challenges to profitability.</a:t>
            </a:r>
            <a:endParaRPr/>
          </a:p>
        </p:txBody>
      </p:sp>
      <p:pic>
        <p:nvPicPr>
          <p:cNvPr id="127" name="Google Shape;127;p6"/>
          <p:cNvPicPr preferRelativeResize="0"/>
          <p:nvPr/>
        </p:nvPicPr>
        <p:blipFill rotWithShape="1">
          <a:blip r:embed="rId4">
            <a:alphaModFix/>
          </a:blip>
          <a:srcRect/>
          <a:stretch/>
        </p:blipFill>
        <p:spPr>
          <a:xfrm>
            <a:off x="5645520" y="1486476"/>
            <a:ext cx="2864496" cy="237456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7"/>
          <p:cNvPicPr preferRelativeResize="0"/>
          <p:nvPr/>
        </p:nvPicPr>
        <p:blipFill rotWithShape="1">
          <a:blip r:embed="rId3">
            <a:alphaModFix/>
          </a:blip>
          <a:srcRect l="47523" r="37363"/>
          <a:stretch/>
        </p:blipFill>
        <p:spPr>
          <a:xfrm>
            <a:off x="8309122" y="4064350"/>
            <a:ext cx="492401" cy="765200"/>
          </a:xfrm>
          <a:prstGeom prst="rect">
            <a:avLst/>
          </a:prstGeom>
          <a:noFill/>
          <a:ln>
            <a:noFill/>
          </a:ln>
        </p:spPr>
      </p:pic>
      <p:sp>
        <p:nvSpPr>
          <p:cNvPr id="133" name="Google Shape;133;p7"/>
          <p:cNvSpPr/>
          <p:nvPr/>
        </p:nvSpPr>
        <p:spPr>
          <a:xfrm>
            <a:off x="0" y="-1850"/>
            <a:ext cx="1524000" cy="141300"/>
          </a:xfrm>
          <a:prstGeom prst="rect">
            <a:avLst/>
          </a:prstGeom>
          <a:solidFill>
            <a:srgbClr val="211E51"/>
          </a:solidFill>
          <a:ln w="9525" cap="flat" cmpd="sng">
            <a:solidFill>
              <a:srgbClr val="211E5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7"/>
          <p:cNvSpPr/>
          <p:nvPr/>
        </p:nvSpPr>
        <p:spPr>
          <a:xfrm>
            <a:off x="1524026" y="-1850"/>
            <a:ext cx="1524000" cy="141300"/>
          </a:xfrm>
          <a:prstGeom prst="rect">
            <a:avLst/>
          </a:prstGeom>
          <a:solidFill>
            <a:srgbClr val="4A56A5"/>
          </a:solidFill>
          <a:ln w="9525" cap="flat" cmpd="sng">
            <a:solidFill>
              <a:srgbClr val="4A56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7"/>
          <p:cNvSpPr/>
          <p:nvPr/>
        </p:nvSpPr>
        <p:spPr>
          <a:xfrm>
            <a:off x="3048052" y="-1850"/>
            <a:ext cx="1524000" cy="141300"/>
          </a:xfrm>
          <a:prstGeom prst="rect">
            <a:avLst/>
          </a:prstGeom>
          <a:solidFill>
            <a:srgbClr val="24B9A2"/>
          </a:solidFill>
          <a:ln w="9525" cap="flat" cmpd="sng">
            <a:solidFill>
              <a:srgbClr val="24B9A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7"/>
          <p:cNvSpPr/>
          <p:nvPr/>
        </p:nvSpPr>
        <p:spPr>
          <a:xfrm>
            <a:off x="4572077" y="-1850"/>
            <a:ext cx="1524000" cy="141300"/>
          </a:xfrm>
          <a:prstGeom prst="rect">
            <a:avLst/>
          </a:prstGeom>
          <a:solidFill>
            <a:srgbClr val="057023"/>
          </a:solidFill>
          <a:ln w="9525" cap="flat" cmpd="sng">
            <a:solidFill>
              <a:srgbClr val="05702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7"/>
          <p:cNvSpPr/>
          <p:nvPr/>
        </p:nvSpPr>
        <p:spPr>
          <a:xfrm>
            <a:off x="6096103" y="-1850"/>
            <a:ext cx="1524000" cy="141300"/>
          </a:xfrm>
          <a:prstGeom prst="rect">
            <a:avLst/>
          </a:prstGeom>
          <a:solidFill>
            <a:srgbClr val="F16B66"/>
          </a:solidFill>
          <a:ln w="9525" cap="flat" cmpd="sng">
            <a:solidFill>
              <a:srgbClr val="F16B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7"/>
          <p:cNvSpPr/>
          <p:nvPr/>
        </p:nvSpPr>
        <p:spPr>
          <a:xfrm>
            <a:off x="7620129" y="-1850"/>
            <a:ext cx="1524000" cy="141300"/>
          </a:xfrm>
          <a:prstGeom prst="rect">
            <a:avLst/>
          </a:prstGeom>
          <a:solidFill>
            <a:srgbClr val="F2DB57"/>
          </a:solidFill>
          <a:ln w="9525" cap="flat" cmpd="sng">
            <a:solidFill>
              <a:srgbClr val="F2DB5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7"/>
          <p:cNvSpPr txBox="1"/>
          <p:nvPr/>
        </p:nvSpPr>
        <p:spPr>
          <a:xfrm>
            <a:off x="497699" y="443513"/>
            <a:ext cx="8012317" cy="73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211E51"/>
                </a:solidFill>
                <a:latin typeface="Castoro"/>
                <a:ea typeface="Castoro"/>
                <a:cs typeface="Castoro"/>
                <a:sym typeface="Castoro"/>
              </a:rPr>
              <a:t>CHTA 2023 TOURISM INDUSTRY PERFORMANCE &amp; 2024 OUTLOOK SURVEY RESULTS</a:t>
            </a:r>
            <a:endParaRPr/>
          </a:p>
        </p:txBody>
      </p:sp>
      <p:sp>
        <p:nvSpPr>
          <p:cNvPr id="140" name="Google Shape;140;p7"/>
          <p:cNvSpPr txBox="1"/>
          <p:nvPr/>
        </p:nvSpPr>
        <p:spPr>
          <a:xfrm>
            <a:off x="342477" y="1660896"/>
            <a:ext cx="5147821" cy="2655072"/>
          </a:xfrm>
          <a:prstGeom prst="rect">
            <a:avLst/>
          </a:prstGeom>
          <a:noFill/>
          <a:ln>
            <a:noFill/>
          </a:ln>
        </p:spPr>
        <p:txBody>
          <a:bodyPr spcFirstLastPara="1" wrap="square" lIns="91425" tIns="91425" rIns="91425" bIns="91425" anchor="t" anchorCtr="0">
            <a:noAutofit/>
          </a:bodyPr>
          <a:lstStyle/>
          <a:p>
            <a:pPr marL="171450" marR="0" lvl="0" indent="-171450" algn="just"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76% of respondents increased capital expenditure (Capex) in 2023.</a:t>
            </a:r>
            <a:endParaRPr/>
          </a:p>
          <a:p>
            <a:pPr marL="171450" marR="0" lvl="0" indent="-1714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Price Increases Appeared to Have No or Little Impact on Demand:</a:t>
            </a:r>
            <a:endParaRPr/>
          </a:p>
          <a:p>
            <a:pPr marL="171450" marR="0" lvl="3" indent="-1714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89% of hotels raised Average Daily Rates (ADR) by over 10% with 74% reporting higher occupancy rates.</a:t>
            </a:r>
            <a:endParaRPr/>
          </a:p>
          <a:p>
            <a:pPr marL="171450" marR="0" lvl="0" indent="-1714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So Far Higher Operating Costs has Tempered Increased Profits in 2024</a:t>
            </a:r>
            <a:endParaRPr/>
          </a:p>
          <a:p>
            <a:pPr marL="171450" marR="0" lvl="0" indent="-1714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73% of respondents forecasted a net profit, while 27% are forecasting a net loss for 2024.</a:t>
            </a:r>
            <a:endParaRPr/>
          </a:p>
          <a:p>
            <a:pPr marL="171450" marR="0" lvl="0" indent="-825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171450" marR="0" lvl="0" indent="-82550" algn="just"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1" name="Google Shape;141;p7"/>
          <p:cNvPicPr preferRelativeResize="0"/>
          <p:nvPr/>
        </p:nvPicPr>
        <p:blipFill rotWithShape="1">
          <a:blip r:embed="rId4">
            <a:alphaModFix/>
          </a:blip>
          <a:srcRect/>
          <a:stretch/>
        </p:blipFill>
        <p:spPr>
          <a:xfrm>
            <a:off x="5708018" y="1200878"/>
            <a:ext cx="2903547" cy="1370872"/>
          </a:xfrm>
          <a:prstGeom prst="rect">
            <a:avLst/>
          </a:prstGeom>
          <a:noFill/>
          <a:ln>
            <a:noFill/>
          </a:ln>
        </p:spPr>
      </p:pic>
      <p:pic>
        <p:nvPicPr>
          <p:cNvPr id="142" name="Google Shape;142;p7"/>
          <p:cNvPicPr preferRelativeResize="0"/>
          <p:nvPr/>
        </p:nvPicPr>
        <p:blipFill rotWithShape="1">
          <a:blip r:embed="rId5">
            <a:alphaModFix/>
          </a:blip>
          <a:srcRect/>
          <a:stretch/>
        </p:blipFill>
        <p:spPr>
          <a:xfrm>
            <a:off x="5736477" y="2773572"/>
            <a:ext cx="2903547" cy="154239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8"/>
          <p:cNvPicPr preferRelativeResize="0"/>
          <p:nvPr/>
        </p:nvPicPr>
        <p:blipFill rotWithShape="1">
          <a:blip r:embed="rId3">
            <a:alphaModFix/>
          </a:blip>
          <a:srcRect l="47523" r="37363"/>
          <a:stretch/>
        </p:blipFill>
        <p:spPr>
          <a:xfrm>
            <a:off x="8309122" y="4064350"/>
            <a:ext cx="492401" cy="765200"/>
          </a:xfrm>
          <a:prstGeom prst="rect">
            <a:avLst/>
          </a:prstGeom>
          <a:noFill/>
          <a:ln>
            <a:noFill/>
          </a:ln>
        </p:spPr>
      </p:pic>
      <p:sp>
        <p:nvSpPr>
          <p:cNvPr id="148" name="Google Shape;148;p8"/>
          <p:cNvSpPr/>
          <p:nvPr/>
        </p:nvSpPr>
        <p:spPr>
          <a:xfrm>
            <a:off x="0" y="-1850"/>
            <a:ext cx="1524000" cy="141300"/>
          </a:xfrm>
          <a:prstGeom prst="rect">
            <a:avLst/>
          </a:prstGeom>
          <a:solidFill>
            <a:srgbClr val="211E51"/>
          </a:solidFill>
          <a:ln w="9525" cap="flat" cmpd="sng">
            <a:solidFill>
              <a:srgbClr val="211E5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8"/>
          <p:cNvSpPr/>
          <p:nvPr/>
        </p:nvSpPr>
        <p:spPr>
          <a:xfrm>
            <a:off x="1524026" y="-1850"/>
            <a:ext cx="1524000" cy="141300"/>
          </a:xfrm>
          <a:prstGeom prst="rect">
            <a:avLst/>
          </a:prstGeom>
          <a:solidFill>
            <a:srgbClr val="4A56A5"/>
          </a:solidFill>
          <a:ln w="9525" cap="flat" cmpd="sng">
            <a:solidFill>
              <a:srgbClr val="4A56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8"/>
          <p:cNvSpPr/>
          <p:nvPr/>
        </p:nvSpPr>
        <p:spPr>
          <a:xfrm>
            <a:off x="3048052" y="-1850"/>
            <a:ext cx="1524000" cy="141300"/>
          </a:xfrm>
          <a:prstGeom prst="rect">
            <a:avLst/>
          </a:prstGeom>
          <a:solidFill>
            <a:srgbClr val="24B9A2"/>
          </a:solidFill>
          <a:ln w="9525" cap="flat" cmpd="sng">
            <a:solidFill>
              <a:srgbClr val="24B9A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8"/>
          <p:cNvSpPr/>
          <p:nvPr/>
        </p:nvSpPr>
        <p:spPr>
          <a:xfrm>
            <a:off x="4572077" y="-1850"/>
            <a:ext cx="1524000" cy="141300"/>
          </a:xfrm>
          <a:prstGeom prst="rect">
            <a:avLst/>
          </a:prstGeom>
          <a:solidFill>
            <a:srgbClr val="057023"/>
          </a:solidFill>
          <a:ln w="9525" cap="flat" cmpd="sng">
            <a:solidFill>
              <a:srgbClr val="05702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8"/>
          <p:cNvSpPr/>
          <p:nvPr/>
        </p:nvSpPr>
        <p:spPr>
          <a:xfrm>
            <a:off x="6096103" y="-1850"/>
            <a:ext cx="1524000" cy="141300"/>
          </a:xfrm>
          <a:prstGeom prst="rect">
            <a:avLst/>
          </a:prstGeom>
          <a:solidFill>
            <a:srgbClr val="F16B66"/>
          </a:solidFill>
          <a:ln w="9525" cap="flat" cmpd="sng">
            <a:solidFill>
              <a:srgbClr val="F16B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8"/>
          <p:cNvSpPr/>
          <p:nvPr/>
        </p:nvSpPr>
        <p:spPr>
          <a:xfrm>
            <a:off x="7620129" y="-1850"/>
            <a:ext cx="1524000" cy="141300"/>
          </a:xfrm>
          <a:prstGeom prst="rect">
            <a:avLst/>
          </a:prstGeom>
          <a:solidFill>
            <a:srgbClr val="F2DB57"/>
          </a:solidFill>
          <a:ln w="9525" cap="flat" cmpd="sng">
            <a:solidFill>
              <a:srgbClr val="F2DB5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8"/>
          <p:cNvSpPr txBox="1"/>
          <p:nvPr/>
        </p:nvSpPr>
        <p:spPr>
          <a:xfrm>
            <a:off x="455775" y="1409278"/>
            <a:ext cx="7853347" cy="2655072"/>
          </a:xfrm>
          <a:prstGeom prst="rect">
            <a:avLst/>
          </a:prstGeom>
          <a:noFill/>
          <a:ln>
            <a:noFill/>
          </a:ln>
        </p:spPr>
        <p:txBody>
          <a:bodyPr spcFirstLastPara="1" wrap="square" lIns="91425" tIns="91425" rIns="91425" bIns="91425" anchor="t" anchorCtr="0">
            <a:noAutofit/>
          </a:bodyPr>
          <a:lstStyle/>
          <a:p>
            <a:pPr marL="8223" marR="0" lvl="0" indent="0" algn="l" rtl="0">
              <a:lnSpc>
                <a:spcPct val="100000"/>
              </a:lnSpc>
              <a:spcBef>
                <a:spcPts val="65"/>
              </a:spcBef>
              <a:spcAft>
                <a:spcPts val="0"/>
              </a:spcAft>
              <a:buNone/>
            </a:pPr>
            <a:endParaRPr sz="1200" b="1" i="0" u="none" strike="noStrike" cap="none" dirty="0">
              <a:solidFill>
                <a:srgbClr val="231F20"/>
              </a:solidFill>
              <a:latin typeface="Calibri"/>
              <a:ea typeface="Calibri"/>
              <a:cs typeface="Calibri"/>
              <a:sym typeface="Calibri"/>
            </a:endParaRPr>
          </a:p>
          <a:p>
            <a:pPr marL="8223" marR="0" lvl="0" indent="0" algn="l" rtl="0">
              <a:lnSpc>
                <a:spcPct val="100000"/>
              </a:lnSpc>
              <a:spcBef>
                <a:spcPts val="65"/>
              </a:spcBef>
              <a:spcAft>
                <a:spcPts val="0"/>
              </a:spcAft>
              <a:buNone/>
            </a:pPr>
            <a:r>
              <a:rPr lang="en-US" sz="1200" b="1" i="0" u="none" strike="noStrike" cap="none" dirty="0">
                <a:solidFill>
                  <a:srgbClr val="231F20"/>
                </a:solidFill>
                <a:latin typeface="Calibri"/>
                <a:ea typeface="Calibri"/>
                <a:cs typeface="Calibri"/>
                <a:sym typeface="Calibri"/>
              </a:rPr>
              <a:t>REVENUE FORECAST:</a:t>
            </a:r>
            <a:endParaRPr dirty="0"/>
          </a:p>
          <a:p>
            <a:pPr marL="8223" marR="0" lvl="0" indent="0" algn="l" rtl="0">
              <a:lnSpc>
                <a:spcPct val="100000"/>
              </a:lnSpc>
              <a:spcBef>
                <a:spcPts val="65"/>
              </a:spcBef>
              <a:spcAft>
                <a:spcPts val="0"/>
              </a:spcAft>
              <a:buNone/>
            </a:pPr>
            <a:endParaRPr sz="1200" b="1" i="0" u="none" strike="noStrike" cap="none" dirty="0">
              <a:solidFill>
                <a:srgbClr val="231F20"/>
              </a:solidFill>
              <a:latin typeface="Calibri"/>
              <a:ea typeface="Calibri"/>
              <a:cs typeface="Calibri"/>
              <a:sym typeface="Calibri"/>
            </a:endParaRPr>
          </a:p>
          <a:p>
            <a:pPr marL="8223" marR="0" lvl="0" indent="0" algn="l" rtl="0">
              <a:lnSpc>
                <a:spcPct val="100000"/>
              </a:lnSpc>
              <a:spcBef>
                <a:spcPts val="65"/>
              </a:spcBef>
              <a:spcAft>
                <a:spcPts val="0"/>
              </a:spcAft>
              <a:buNone/>
            </a:pPr>
            <a:r>
              <a:rPr lang="en-US" sz="1200" b="1" i="0" u="none" strike="noStrike" cap="none" dirty="0">
                <a:solidFill>
                  <a:srgbClr val="231F20"/>
                </a:solidFill>
                <a:latin typeface="Calibri"/>
                <a:ea typeface="Calibri"/>
                <a:cs typeface="Calibri"/>
                <a:sym typeface="Calibri"/>
              </a:rPr>
              <a:t>Revenue Increases Expected Across Categories:</a:t>
            </a:r>
            <a:endParaRPr sz="1200" b="0" i="0" u="none" strike="noStrike" cap="none" dirty="0">
              <a:solidFill>
                <a:srgbClr val="000000"/>
              </a:solidFill>
              <a:latin typeface="Calibri"/>
              <a:ea typeface="Calibri"/>
              <a:cs typeface="Calibri"/>
              <a:sym typeface="Calibri"/>
            </a:endParaRPr>
          </a:p>
          <a:p>
            <a:pPr marL="8223" marR="0" lvl="0" indent="0" algn="l" rtl="0">
              <a:lnSpc>
                <a:spcPct val="100000"/>
              </a:lnSpc>
              <a:spcBef>
                <a:spcPts val="0"/>
              </a:spcBef>
              <a:spcAft>
                <a:spcPts val="0"/>
              </a:spcAft>
              <a:buNone/>
            </a:pPr>
            <a:r>
              <a:rPr lang="en-US" sz="1200" b="0" i="0" u="none" strike="noStrike" cap="none" dirty="0">
                <a:solidFill>
                  <a:srgbClr val="231F20"/>
                </a:solidFill>
                <a:latin typeface="Calibri"/>
                <a:ea typeface="Calibri"/>
                <a:cs typeface="Calibri"/>
                <a:sym typeface="Calibri"/>
              </a:rPr>
              <a:t>Anticipated rises in room, food &amp; beverage, and other revenue streams signal overall industry</a:t>
            </a:r>
            <a:endParaRPr sz="1200" b="0" i="0" u="none" strike="noStrike" cap="none" dirty="0">
              <a:solidFill>
                <a:srgbClr val="000000"/>
              </a:solidFill>
              <a:latin typeface="Calibri"/>
              <a:ea typeface="Calibri"/>
              <a:cs typeface="Calibri"/>
              <a:sym typeface="Calibri"/>
            </a:endParaRPr>
          </a:p>
          <a:p>
            <a:pPr marL="8223" marR="0" lvl="0" indent="0" algn="l" rtl="0">
              <a:lnSpc>
                <a:spcPct val="100000"/>
              </a:lnSpc>
              <a:spcBef>
                <a:spcPts val="0"/>
              </a:spcBef>
              <a:spcAft>
                <a:spcPts val="0"/>
              </a:spcAft>
              <a:buNone/>
            </a:pPr>
            <a:r>
              <a:rPr lang="en-US" sz="1200" b="0" i="0" u="none" strike="noStrike" cap="none" dirty="0">
                <a:solidFill>
                  <a:srgbClr val="231F20"/>
                </a:solidFill>
                <a:latin typeface="Calibri"/>
                <a:ea typeface="Calibri"/>
                <a:cs typeface="Calibri"/>
                <a:sym typeface="Calibri"/>
              </a:rPr>
              <a:t>growth.</a:t>
            </a:r>
            <a:endParaRPr sz="1200" b="0" i="0" u="none" strike="noStrike" cap="none" dirty="0">
              <a:solidFill>
                <a:srgbClr val="000000"/>
              </a:solidFill>
              <a:latin typeface="Calibri"/>
              <a:ea typeface="Calibri"/>
              <a:cs typeface="Calibri"/>
              <a:sym typeface="Calibri"/>
            </a:endParaRPr>
          </a:p>
          <a:p>
            <a:pPr marL="8223" marR="0" lvl="0" indent="0" algn="l" rtl="0">
              <a:lnSpc>
                <a:spcPct val="100000"/>
              </a:lnSpc>
              <a:spcBef>
                <a:spcPts val="1088"/>
              </a:spcBef>
              <a:spcAft>
                <a:spcPts val="0"/>
              </a:spcAft>
              <a:buNone/>
            </a:pPr>
            <a:r>
              <a:rPr lang="en-US" sz="1200" b="1" i="0" u="none" strike="noStrike" cap="none" dirty="0">
                <a:solidFill>
                  <a:srgbClr val="231F20"/>
                </a:solidFill>
                <a:latin typeface="Calibri"/>
                <a:ea typeface="Calibri"/>
                <a:cs typeface="Calibri"/>
                <a:sym typeface="Calibri"/>
              </a:rPr>
              <a:t>Moderate Price Increases Anticipated for 2024</a:t>
            </a:r>
            <a:endParaRPr sz="1200" b="0" i="0" u="none" strike="noStrike" cap="none" dirty="0">
              <a:solidFill>
                <a:srgbClr val="000000"/>
              </a:solidFill>
              <a:latin typeface="Calibri"/>
              <a:ea typeface="Calibri"/>
              <a:cs typeface="Calibri"/>
              <a:sym typeface="Calibri"/>
            </a:endParaRPr>
          </a:p>
          <a:p>
            <a:pPr marL="8223" marR="0" lvl="0" indent="0" algn="l" rtl="0">
              <a:lnSpc>
                <a:spcPct val="100000"/>
              </a:lnSpc>
              <a:spcBef>
                <a:spcPts val="0"/>
              </a:spcBef>
              <a:spcAft>
                <a:spcPts val="0"/>
              </a:spcAft>
              <a:buNone/>
            </a:pPr>
            <a:r>
              <a:rPr lang="en-US" sz="1200" b="0" i="0" u="none" strike="noStrike" cap="none" dirty="0">
                <a:solidFill>
                  <a:srgbClr val="231F20"/>
                </a:solidFill>
                <a:latin typeface="Calibri"/>
                <a:ea typeface="Calibri"/>
                <a:cs typeface="Calibri"/>
                <a:sym typeface="Calibri"/>
              </a:rPr>
              <a:t>68% of respondents expect to keep price increases under 10%. 18% of respondents plan to keep</a:t>
            </a:r>
            <a:endParaRPr sz="1200" b="0" i="0" u="none" strike="noStrike" cap="none" dirty="0">
              <a:solidFill>
                <a:srgbClr val="000000"/>
              </a:solidFill>
              <a:latin typeface="Calibri"/>
              <a:ea typeface="Calibri"/>
              <a:cs typeface="Calibri"/>
              <a:sym typeface="Calibri"/>
            </a:endParaRPr>
          </a:p>
          <a:p>
            <a:pPr marL="8223" marR="0" lvl="0" indent="0" algn="l" rtl="0">
              <a:lnSpc>
                <a:spcPct val="100000"/>
              </a:lnSpc>
              <a:spcBef>
                <a:spcPts val="0"/>
              </a:spcBef>
              <a:spcAft>
                <a:spcPts val="0"/>
              </a:spcAft>
              <a:buNone/>
            </a:pPr>
            <a:r>
              <a:rPr lang="en-US" sz="1200" b="0" i="0" u="none" strike="noStrike" cap="none" dirty="0">
                <a:solidFill>
                  <a:srgbClr val="231F20"/>
                </a:solidFill>
                <a:latin typeface="Calibri"/>
                <a:ea typeface="Calibri"/>
                <a:cs typeface="Calibri"/>
                <a:sym typeface="Calibri"/>
              </a:rPr>
              <a:t>prices at the same level as 2023 or slightly lower.</a:t>
            </a:r>
            <a:endParaRPr sz="1200" b="0" i="0" u="none" strike="noStrike" cap="none" dirty="0">
              <a:solidFill>
                <a:srgbClr val="000000"/>
              </a:solidFill>
              <a:latin typeface="Calibri"/>
              <a:ea typeface="Calibri"/>
              <a:cs typeface="Calibri"/>
              <a:sym typeface="Calibri"/>
            </a:endParaRPr>
          </a:p>
          <a:p>
            <a:pPr marL="8223" marR="0" lvl="0" indent="0" algn="l" rtl="0">
              <a:lnSpc>
                <a:spcPct val="100000"/>
              </a:lnSpc>
              <a:spcBef>
                <a:spcPts val="0"/>
              </a:spcBef>
              <a:spcAft>
                <a:spcPts val="0"/>
              </a:spcAft>
              <a:buNone/>
            </a:pPr>
            <a:endParaRPr sz="1200" b="1" i="0" u="none" strike="noStrike" cap="none" dirty="0">
              <a:solidFill>
                <a:srgbClr val="231F20"/>
              </a:solidFill>
              <a:latin typeface="Calibri"/>
              <a:ea typeface="Calibri"/>
              <a:cs typeface="Calibri"/>
              <a:sym typeface="Calibri"/>
            </a:endParaRPr>
          </a:p>
          <a:p>
            <a:pPr marL="8223" marR="0" lvl="0" indent="0" algn="l" rtl="0">
              <a:lnSpc>
                <a:spcPct val="100000"/>
              </a:lnSpc>
              <a:spcBef>
                <a:spcPts val="0"/>
              </a:spcBef>
              <a:spcAft>
                <a:spcPts val="0"/>
              </a:spcAft>
              <a:buNone/>
            </a:pPr>
            <a:r>
              <a:rPr lang="en-US" sz="1200" b="1" i="0" u="none" strike="noStrike" cap="none" dirty="0">
                <a:solidFill>
                  <a:srgbClr val="231F20"/>
                </a:solidFill>
                <a:latin typeface="Calibri"/>
                <a:ea typeface="Calibri"/>
                <a:cs typeface="Calibri"/>
                <a:sym typeface="Calibri"/>
              </a:rPr>
              <a:t>INVESTMENT FORECAST:</a:t>
            </a:r>
            <a:endParaRPr dirty="0"/>
          </a:p>
          <a:p>
            <a:pPr marL="8223" marR="0" lvl="0" indent="0" algn="l" rtl="0">
              <a:lnSpc>
                <a:spcPct val="100000"/>
              </a:lnSpc>
              <a:spcBef>
                <a:spcPts val="0"/>
              </a:spcBef>
              <a:spcAft>
                <a:spcPts val="0"/>
              </a:spcAft>
              <a:buNone/>
            </a:pPr>
            <a:endParaRPr sz="1200" b="1" i="0" u="none" strike="noStrike" cap="none" dirty="0">
              <a:solidFill>
                <a:srgbClr val="231F20"/>
              </a:solidFill>
              <a:latin typeface="Calibri"/>
              <a:ea typeface="Calibri"/>
              <a:cs typeface="Calibri"/>
              <a:sym typeface="Calibri"/>
            </a:endParaRPr>
          </a:p>
          <a:p>
            <a:pPr marL="8223" marR="0" lvl="0" indent="0" algn="l" rtl="0">
              <a:lnSpc>
                <a:spcPct val="100000"/>
              </a:lnSpc>
              <a:spcBef>
                <a:spcPts val="0"/>
              </a:spcBef>
              <a:spcAft>
                <a:spcPts val="0"/>
              </a:spcAft>
              <a:buNone/>
            </a:pPr>
            <a:r>
              <a:rPr lang="en-US" sz="1200" b="1" i="0" u="none" strike="noStrike" cap="none" dirty="0">
                <a:solidFill>
                  <a:srgbClr val="231F20"/>
                </a:solidFill>
                <a:latin typeface="Calibri"/>
                <a:ea typeface="Calibri"/>
                <a:cs typeface="Calibri"/>
                <a:sym typeface="Calibri"/>
              </a:rPr>
              <a:t>Sustained Investments in Capital Expenditures</a:t>
            </a:r>
            <a:endParaRPr sz="1200" b="0" i="0" u="none" strike="noStrike" cap="none" dirty="0">
              <a:solidFill>
                <a:srgbClr val="000000"/>
              </a:solidFill>
              <a:latin typeface="Calibri"/>
              <a:ea typeface="Calibri"/>
              <a:cs typeface="Calibri"/>
              <a:sym typeface="Calibri"/>
            </a:endParaRPr>
          </a:p>
          <a:p>
            <a:pPr marL="8223" marR="0" lvl="0" indent="0" algn="l" rtl="0">
              <a:lnSpc>
                <a:spcPct val="100000"/>
              </a:lnSpc>
              <a:spcBef>
                <a:spcPts val="0"/>
              </a:spcBef>
              <a:spcAft>
                <a:spcPts val="0"/>
              </a:spcAft>
              <a:buNone/>
            </a:pPr>
            <a:r>
              <a:rPr lang="en-US" sz="1200" b="0" i="0" u="none" strike="noStrike" cap="none" dirty="0">
                <a:solidFill>
                  <a:srgbClr val="231F20"/>
                </a:solidFill>
                <a:latin typeface="Calibri"/>
                <a:ea typeface="Calibri"/>
                <a:cs typeface="Calibri"/>
                <a:sym typeface="Calibri"/>
              </a:rPr>
              <a:t>63% of respondents plan to increase investments in capital expenditures in 2024.</a:t>
            </a:r>
            <a:endParaRPr sz="1200" b="0" i="0" u="none" strike="noStrike" cap="none" dirty="0">
              <a:solidFill>
                <a:srgbClr val="000000"/>
              </a:solidFill>
              <a:latin typeface="Calibri"/>
              <a:ea typeface="Calibri"/>
              <a:cs typeface="Calibri"/>
              <a:sym typeface="Calibri"/>
            </a:endParaRPr>
          </a:p>
        </p:txBody>
      </p:sp>
      <p:sp>
        <p:nvSpPr>
          <p:cNvPr id="155" name="Google Shape;155;p8"/>
          <p:cNvSpPr txBox="1"/>
          <p:nvPr/>
        </p:nvSpPr>
        <p:spPr>
          <a:xfrm>
            <a:off x="497699" y="753863"/>
            <a:ext cx="4578096" cy="992579"/>
          </a:xfrm>
          <a:prstGeom prst="rect">
            <a:avLst/>
          </a:prstGeom>
          <a:noFill/>
          <a:ln>
            <a:noFill/>
          </a:ln>
        </p:spPr>
        <p:txBody>
          <a:bodyPr spcFirstLastPara="1" wrap="square" lIns="91425" tIns="45700" rIns="91425" bIns="45700" anchor="t" anchorCtr="0">
            <a:spAutoFit/>
          </a:bodyPr>
          <a:lstStyle/>
          <a:p>
            <a:pPr marL="8223" marR="0" lvl="0" indent="0" algn="l" rtl="0">
              <a:lnSpc>
                <a:spcPct val="100000"/>
              </a:lnSpc>
              <a:spcBef>
                <a:spcPts val="0"/>
              </a:spcBef>
              <a:spcAft>
                <a:spcPts val="0"/>
              </a:spcAft>
              <a:buNone/>
            </a:pPr>
            <a:r>
              <a:rPr lang="en-US" sz="1400" b="1" i="0" u="none" strike="noStrike" cap="none">
                <a:solidFill>
                  <a:srgbClr val="231F20"/>
                </a:solidFill>
                <a:latin typeface="Calibri"/>
                <a:ea typeface="Calibri"/>
                <a:cs typeface="Calibri"/>
                <a:sym typeface="Calibri"/>
              </a:rPr>
              <a:t>Continued Employment Growth Expected in 2024:</a:t>
            </a:r>
            <a:endParaRPr/>
          </a:p>
          <a:p>
            <a:pPr marL="8223" marR="0" lvl="0" indent="0" algn="l" rtl="0">
              <a:lnSpc>
                <a:spcPct val="100000"/>
              </a:lnSpc>
              <a:spcBef>
                <a:spcPts val="65"/>
              </a:spcBef>
              <a:spcAft>
                <a:spcPts val="0"/>
              </a:spcAft>
              <a:buNone/>
            </a:pPr>
            <a:r>
              <a:rPr lang="en-US" sz="1400" b="1" i="0" u="none" strike="noStrike" cap="none">
                <a:solidFill>
                  <a:srgbClr val="000000"/>
                </a:solidFill>
                <a:latin typeface="Calibri"/>
                <a:ea typeface="Calibri"/>
                <a:cs typeface="Calibri"/>
                <a:sym typeface="Calibri"/>
              </a:rPr>
              <a:t>51% plan to recruit new hires, </a:t>
            </a:r>
            <a:endParaRPr/>
          </a:p>
          <a:p>
            <a:pPr marL="8223" marR="0" lvl="0" indent="0" algn="l" rtl="0">
              <a:lnSpc>
                <a:spcPct val="100000"/>
              </a:lnSpc>
              <a:spcBef>
                <a:spcPts val="65"/>
              </a:spcBef>
              <a:spcAft>
                <a:spcPts val="0"/>
              </a:spcAft>
              <a:buNone/>
            </a:pPr>
            <a:r>
              <a:rPr lang="en-US" sz="1400" b="1" i="0" u="none" strike="noStrike" cap="none">
                <a:solidFill>
                  <a:srgbClr val="000000"/>
                </a:solidFill>
                <a:latin typeface="Calibri"/>
                <a:ea typeface="Calibri"/>
                <a:cs typeface="Calibri"/>
                <a:sym typeface="Calibri"/>
              </a:rPr>
              <a:t>and 43% aim to maintain existing employment levels.</a:t>
            </a:r>
            <a:endParaRPr/>
          </a:p>
          <a:p>
            <a:pPr marL="8223" marR="0" lvl="0" indent="0" algn="l" rtl="0">
              <a:lnSpc>
                <a:spcPct val="100000"/>
              </a:lnSpc>
              <a:spcBef>
                <a:spcPts val="65"/>
              </a:spcBef>
              <a:spcAft>
                <a:spcPts val="0"/>
              </a:spcAft>
              <a:buNone/>
            </a:pPr>
            <a:endParaRPr sz="1400" b="0" i="0" u="none" strike="noStrike" cap="none">
              <a:solidFill>
                <a:srgbClr val="000000"/>
              </a:solidFill>
              <a:latin typeface="Calibri"/>
              <a:ea typeface="Calibri"/>
              <a:cs typeface="Calibri"/>
              <a:sym typeface="Calibri"/>
            </a:endParaRPr>
          </a:p>
        </p:txBody>
      </p:sp>
      <p:pic>
        <p:nvPicPr>
          <p:cNvPr id="156" name="Google Shape;156;p8"/>
          <p:cNvPicPr preferRelativeResize="0"/>
          <p:nvPr/>
        </p:nvPicPr>
        <p:blipFill rotWithShape="1">
          <a:blip r:embed="rId4">
            <a:alphaModFix/>
          </a:blip>
          <a:srcRect b="10027"/>
          <a:stretch/>
        </p:blipFill>
        <p:spPr>
          <a:xfrm>
            <a:off x="5435007" y="480593"/>
            <a:ext cx="3042705" cy="138478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9"/>
          <p:cNvPicPr preferRelativeResize="0"/>
          <p:nvPr/>
        </p:nvPicPr>
        <p:blipFill rotWithShape="1">
          <a:blip r:embed="rId3">
            <a:alphaModFix/>
          </a:blip>
          <a:srcRect l="47523" r="37363"/>
          <a:stretch/>
        </p:blipFill>
        <p:spPr>
          <a:xfrm>
            <a:off x="8309122" y="4064350"/>
            <a:ext cx="492401" cy="765200"/>
          </a:xfrm>
          <a:prstGeom prst="rect">
            <a:avLst/>
          </a:prstGeom>
          <a:noFill/>
          <a:ln>
            <a:noFill/>
          </a:ln>
        </p:spPr>
      </p:pic>
      <p:sp>
        <p:nvSpPr>
          <p:cNvPr id="162" name="Google Shape;162;p9"/>
          <p:cNvSpPr/>
          <p:nvPr/>
        </p:nvSpPr>
        <p:spPr>
          <a:xfrm>
            <a:off x="0" y="-1850"/>
            <a:ext cx="1524000" cy="141300"/>
          </a:xfrm>
          <a:prstGeom prst="rect">
            <a:avLst/>
          </a:prstGeom>
          <a:solidFill>
            <a:srgbClr val="211E51"/>
          </a:solidFill>
          <a:ln w="9525" cap="flat" cmpd="sng">
            <a:solidFill>
              <a:srgbClr val="211E5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9"/>
          <p:cNvSpPr/>
          <p:nvPr/>
        </p:nvSpPr>
        <p:spPr>
          <a:xfrm>
            <a:off x="1524026" y="-1850"/>
            <a:ext cx="1524000" cy="141300"/>
          </a:xfrm>
          <a:prstGeom prst="rect">
            <a:avLst/>
          </a:prstGeom>
          <a:solidFill>
            <a:srgbClr val="4A56A5"/>
          </a:solidFill>
          <a:ln w="9525" cap="flat" cmpd="sng">
            <a:solidFill>
              <a:srgbClr val="4A56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9"/>
          <p:cNvSpPr/>
          <p:nvPr/>
        </p:nvSpPr>
        <p:spPr>
          <a:xfrm>
            <a:off x="3048052" y="-1850"/>
            <a:ext cx="1524000" cy="141300"/>
          </a:xfrm>
          <a:prstGeom prst="rect">
            <a:avLst/>
          </a:prstGeom>
          <a:solidFill>
            <a:srgbClr val="24B9A2"/>
          </a:solidFill>
          <a:ln w="9525" cap="flat" cmpd="sng">
            <a:solidFill>
              <a:srgbClr val="24B9A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9"/>
          <p:cNvSpPr/>
          <p:nvPr/>
        </p:nvSpPr>
        <p:spPr>
          <a:xfrm>
            <a:off x="4572077" y="-1850"/>
            <a:ext cx="1524000" cy="141300"/>
          </a:xfrm>
          <a:prstGeom prst="rect">
            <a:avLst/>
          </a:prstGeom>
          <a:solidFill>
            <a:srgbClr val="057023"/>
          </a:solidFill>
          <a:ln w="9525" cap="flat" cmpd="sng">
            <a:solidFill>
              <a:srgbClr val="05702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9"/>
          <p:cNvSpPr/>
          <p:nvPr/>
        </p:nvSpPr>
        <p:spPr>
          <a:xfrm>
            <a:off x="6096103" y="-1850"/>
            <a:ext cx="1524000" cy="141300"/>
          </a:xfrm>
          <a:prstGeom prst="rect">
            <a:avLst/>
          </a:prstGeom>
          <a:solidFill>
            <a:srgbClr val="F16B66"/>
          </a:solidFill>
          <a:ln w="9525" cap="flat" cmpd="sng">
            <a:solidFill>
              <a:srgbClr val="F16B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9"/>
          <p:cNvSpPr/>
          <p:nvPr/>
        </p:nvSpPr>
        <p:spPr>
          <a:xfrm>
            <a:off x="7620129" y="-1850"/>
            <a:ext cx="1524000" cy="141300"/>
          </a:xfrm>
          <a:prstGeom prst="rect">
            <a:avLst/>
          </a:prstGeom>
          <a:solidFill>
            <a:srgbClr val="F2DB57"/>
          </a:solidFill>
          <a:ln w="9525" cap="flat" cmpd="sng">
            <a:solidFill>
              <a:srgbClr val="F2DB5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9"/>
          <p:cNvSpPr txBox="1"/>
          <p:nvPr/>
        </p:nvSpPr>
        <p:spPr>
          <a:xfrm>
            <a:off x="497699" y="443513"/>
            <a:ext cx="8012317" cy="73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211E51"/>
                </a:solidFill>
                <a:latin typeface="Castoro"/>
                <a:ea typeface="Castoro"/>
                <a:cs typeface="Castoro"/>
                <a:sym typeface="Castoro"/>
              </a:rPr>
              <a:t>THE LURE OF CARIBBEAN EVENTS</a:t>
            </a:r>
            <a:endParaRPr/>
          </a:p>
        </p:txBody>
      </p:sp>
      <p:pic>
        <p:nvPicPr>
          <p:cNvPr id="169" name="Google Shape;169;p9"/>
          <p:cNvPicPr preferRelativeResize="0"/>
          <p:nvPr/>
        </p:nvPicPr>
        <p:blipFill rotWithShape="1">
          <a:blip r:embed="rId4">
            <a:alphaModFix/>
          </a:blip>
          <a:srcRect/>
          <a:stretch/>
        </p:blipFill>
        <p:spPr>
          <a:xfrm>
            <a:off x="497699" y="1182413"/>
            <a:ext cx="5690616" cy="2480785"/>
          </a:xfrm>
          <a:prstGeom prst="rect">
            <a:avLst/>
          </a:prstGeom>
          <a:noFill/>
          <a:ln>
            <a:noFill/>
          </a:ln>
        </p:spPr>
      </p:pic>
      <p:sp>
        <p:nvSpPr>
          <p:cNvPr id="170" name="Google Shape;170;p9"/>
          <p:cNvSpPr txBox="1"/>
          <p:nvPr/>
        </p:nvSpPr>
        <p:spPr>
          <a:xfrm>
            <a:off x="455775" y="3810891"/>
            <a:ext cx="7853347" cy="1182413"/>
          </a:xfrm>
          <a:prstGeom prst="rect">
            <a:avLst/>
          </a:prstGeom>
          <a:noFill/>
          <a:ln>
            <a:noFill/>
          </a:ln>
        </p:spPr>
        <p:txBody>
          <a:bodyPr spcFirstLastPara="1" wrap="square" lIns="91425" tIns="91425" rIns="91425" bIns="91425" anchor="t" anchorCtr="0">
            <a:noAutofit/>
          </a:bodyPr>
          <a:lstStyle/>
          <a:p>
            <a:pPr marL="179673" marR="0" lvl="0" indent="-171450" algn="l" rtl="0">
              <a:lnSpc>
                <a:spcPct val="100000"/>
              </a:lnSpc>
              <a:spcBef>
                <a:spcPts val="65"/>
              </a:spcBef>
              <a:spcAft>
                <a:spcPts val="0"/>
              </a:spcAft>
              <a:buClr>
                <a:srgbClr val="231F20"/>
              </a:buClr>
              <a:buSzPts val="1400"/>
              <a:buFont typeface="Arial"/>
              <a:buChar char="•"/>
            </a:pPr>
            <a:r>
              <a:rPr lang="en-US" sz="1400" b="0" i="0" u="none" strike="noStrike" cap="none">
                <a:solidFill>
                  <a:srgbClr val="231F20"/>
                </a:solidFill>
                <a:latin typeface="Calibri"/>
                <a:ea typeface="Calibri"/>
                <a:cs typeface="Calibri"/>
                <a:sym typeface="Calibri"/>
              </a:rPr>
              <a:t>43% indicate that hosting regional and international events is important to their business.</a:t>
            </a:r>
            <a:endParaRPr/>
          </a:p>
          <a:p>
            <a:pPr marL="179673" marR="0" lvl="0" indent="-171450" algn="l" rtl="0">
              <a:lnSpc>
                <a:spcPct val="100000"/>
              </a:lnSpc>
              <a:spcBef>
                <a:spcPts val="65"/>
              </a:spcBef>
              <a:spcAft>
                <a:spcPts val="0"/>
              </a:spcAft>
              <a:buClr>
                <a:srgbClr val="231F20"/>
              </a:buClr>
              <a:buSzPts val="1400"/>
              <a:buFont typeface="Arial"/>
              <a:buChar char="•"/>
            </a:pPr>
            <a:r>
              <a:rPr lang="en-US" sz="1400" b="0" i="0" u="none" strike="noStrike" cap="none">
                <a:solidFill>
                  <a:srgbClr val="231F20"/>
                </a:solidFill>
                <a:latin typeface="Calibri"/>
                <a:ea typeface="Calibri"/>
                <a:cs typeface="Calibri"/>
                <a:sym typeface="Calibri"/>
              </a:rPr>
              <a:t>40% cite the importance of Sporting events to their business.</a:t>
            </a:r>
            <a:endParaRPr/>
          </a:p>
          <a:p>
            <a:pPr marL="179673" marR="0" lvl="0" indent="-171450" algn="l" rtl="0">
              <a:lnSpc>
                <a:spcPct val="100000"/>
              </a:lnSpc>
              <a:spcBef>
                <a:spcPts val="65"/>
              </a:spcBef>
              <a:spcAft>
                <a:spcPts val="0"/>
              </a:spcAft>
              <a:buClr>
                <a:srgbClr val="231F20"/>
              </a:buClr>
              <a:buSzPts val="1400"/>
              <a:buFont typeface="Arial"/>
              <a:buChar char="•"/>
            </a:pPr>
            <a:r>
              <a:rPr lang="en-US" sz="1400" b="0" i="0" u="none" strike="noStrike" cap="none">
                <a:solidFill>
                  <a:srgbClr val="231F20"/>
                </a:solidFill>
                <a:latin typeface="Calibri"/>
                <a:ea typeface="Calibri"/>
                <a:cs typeface="Calibri"/>
                <a:sym typeface="Calibri"/>
              </a:rPr>
              <a:t>38% point to Music festivals as important to their business.</a:t>
            </a:r>
            <a:endParaRPr/>
          </a:p>
          <a:p>
            <a:pPr marL="179673" marR="0" lvl="0" indent="-171450" algn="l" rtl="0">
              <a:lnSpc>
                <a:spcPct val="100000"/>
              </a:lnSpc>
              <a:spcBef>
                <a:spcPts val="65"/>
              </a:spcBef>
              <a:spcAft>
                <a:spcPts val="0"/>
              </a:spcAft>
              <a:buClr>
                <a:srgbClr val="231F20"/>
              </a:buClr>
              <a:buSzPts val="1400"/>
              <a:buFont typeface="Arial"/>
              <a:buChar char="•"/>
            </a:pPr>
            <a:r>
              <a:rPr lang="en-US" sz="1400" b="0" i="0" u="none" strike="noStrike" cap="none">
                <a:solidFill>
                  <a:srgbClr val="231F20"/>
                </a:solidFill>
                <a:latin typeface="Calibri"/>
                <a:ea typeface="Calibri"/>
                <a:cs typeface="Calibri"/>
                <a:sym typeface="Calibri"/>
              </a:rPr>
              <a:t>33% indicate Carnival and Annual Cultural Festivals as important business generators.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21"/>
          <p:cNvPicPr preferRelativeResize="0"/>
          <p:nvPr/>
        </p:nvPicPr>
        <p:blipFill rotWithShape="1">
          <a:blip r:embed="rId3">
            <a:alphaModFix/>
          </a:blip>
          <a:srcRect l="47523" r="37363"/>
          <a:stretch/>
        </p:blipFill>
        <p:spPr>
          <a:xfrm>
            <a:off x="8309122" y="4064350"/>
            <a:ext cx="672750" cy="1079150"/>
          </a:xfrm>
          <a:prstGeom prst="rect">
            <a:avLst/>
          </a:prstGeom>
          <a:noFill/>
          <a:ln>
            <a:noFill/>
          </a:ln>
        </p:spPr>
      </p:pic>
      <p:sp>
        <p:nvSpPr>
          <p:cNvPr id="337" name="Google Shape;337;p21"/>
          <p:cNvSpPr txBox="1"/>
          <p:nvPr/>
        </p:nvSpPr>
        <p:spPr>
          <a:xfrm>
            <a:off x="468761" y="474280"/>
            <a:ext cx="7929608" cy="76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211E51"/>
                </a:solidFill>
                <a:latin typeface="Castoro"/>
                <a:ea typeface="Castoro"/>
                <a:cs typeface="Castoro"/>
                <a:sym typeface="Castoro"/>
              </a:rPr>
              <a:t>MANY FIRST’S….</a:t>
            </a:r>
          </a:p>
          <a:p>
            <a:pPr marL="0" marR="0" lvl="0" indent="0" algn="l" rtl="0">
              <a:lnSpc>
                <a:spcPct val="100000"/>
              </a:lnSpc>
              <a:spcBef>
                <a:spcPts val="0"/>
              </a:spcBef>
              <a:spcAft>
                <a:spcPts val="0"/>
              </a:spcAft>
              <a:buClr>
                <a:srgbClr val="000000"/>
              </a:buClr>
              <a:buSzPts val="3600"/>
              <a:buFont typeface="Arial"/>
              <a:buNone/>
            </a:pPr>
            <a:endParaRPr lang="en-US" sz="3600" dirty="0">
              <a:solidFill>
                <a:srgbClr val="211E51"/>
              </a:solidFill>
              <a:latin typeface="Castoro"/>
              <a:sym typeface="Castoro"/>
            </a:endParaRPr>
          </a:p>
          <a:p>
            <a:pPr marL="0" marR="0" lvl="0" indent="0" algn="l" rtl="0">
              <a:lnSpc>
                <a:spcPct val="100000"/>
              </a:lnSpc>
              <a:spcBef>
                <a:spcPts val="0"/>
              </a:spcBef>
              <a:spcAft>
                <a:spcPts val="0"/>
              </a:spcAft>
              <a:buClr>
                <a:srgbClr val="000000"/>
              </a:buClr>
              <a:buSzPts val="3600"/>
              <a:buFont typeface="Arial"/>
              <a:buNone/>
            </a:pPr>
            <a:r>
              <a:rPr lang="en-US" sz="2800" dirty="0">
                <a:solidFill>
                  <a:srgbClr val="211E51"/>
                </a:solidFill>
                <a:latin typeface="Castoro"/>
                <a:sym typeface="Castoro"/>
              </a:rPr>
              <a:t>1</a:t>
            </a:r>
            <a:r>
              <a:rPr lang="en-US" sz="2800" baseline="30000" dirty="0">
                <a:solidFill>
                  <a:srgbClr val="211E51"/>
                </a:solidFill>
                <a:latin typeface="Castoro"/>
                <a:sym typeface="Castoro"/>
              </a:rPr>
              <a:t>ST</a:t>
            </a:r>
            <a:r>
              <a:rPr lang="en-US" sz="2800" dirty="0">
                <a:solidFill>
                  <a:srgbClr val="211E51"/>
                </a:solidFill>
                <a:latin typeface="Castoro"/>
                <a:sym typeface="Castoro"/>
              </a:rPr>
              <a:t> CHTA MICE EXCHANGE</a:t>
            </a:r>
          </a:p>
          <a:p>
            <a:pPr marL="0" marR="0" lvl="0" indent="0" algn="l" rtl="0">
              <a:lnSpc>
                <a:spcPct val="100000"/>
              </a:lnSpc>
              <a:spcBef>
                <a:spcPts val="0"/>
              </a:spcBef>
              <a:spcAft>
                <a:spcPts val="0"/>
              </a:spcAft>
              <a:buClr>
                <a:srgbClr val="000000"/>
              </a:buClr>
              <a:buSzPts val="3600"/>
              <a:buFont typeface="Arial"/>
              <a:buNone/>
            </a:pPr>
            <a:r>
              <a:rPr lang="en-US" sz="2800" dirty="0">
                <a:solidFill>
                  <a:srgbClr val="211E51"/>
                </a:solidFill>
                <a:latin typeface="Castoro"/>
                <a:sym typeface="Castoro"/>
              </a:rPr>
              <a:t>1</a:t>
            </a:r>
            <a:r>
              <a:rPr lang="en-US" sz="2800" baseline="30000" dirty="0">
                <a:solidFill>
                  <a:srgbClr val="211E51"/>
                </a:solidFill>
                <a:latin typeface="Castoro"/>
                <a:sym typeface="Castoro"/>
              </a:rPr>
              <a:t>ST</a:t>
            </a:r>
            <a:r>
              <a:rPr lang="en-US" sz="2800" dirty="0">
                <a:solidFill>
                  <a:srgbClr val="211E51"/>
                </a:solidFill>
                <a:latin typeface="Castoro"/>
                <a:sym typeface="Castoro"/>
              </a:rPr>
              <a:t> MULTI-DESTINTION FAM</a:t>
            </a:r>
          </a:p>
          <a:p>
            <a:pPr marL="0" marR="0" lvl="0" indent="0" algn="l" rtl="0">
              <a:lnSpc>
                <a:spcPct val="100000"/>
              </a:lnSpc>
              <a:spcBef>
                <a:spcPts val="0"/>
              </a:spcBef>
              <a:spcAft>
                <a:spcPts val="0"/>
              </a:spcAft>
              <a:buClr>
                <a:srgbClr val="000000"/>
              </a:buClr>
              <a:buSzPts val="3600"/>
              <a:buFont typeface="Arial"/>
              <a:buNone/>
            </a:pPr>
            <a:r>
              <a:rPr lang="en-US" sz="2800" dirty="0">
                <a:solidFill>
                  <a:srgbClr val="211E51"/>
                </a:solidFill>
                <a:latin typeface="Castoro"/>
                <a:sym typeface="Castoro"/>
              </a:rPr>
              <a:t>1</a:t>
            </a:r>
            <a:r>
              <a:rPr lang="en-US" sz="2800" baseline="30000" dirty="0">
                <a:solidFill>
                  <a:srgbClr val="211E51"/>
                </a:solidFill>
                <a:latin typeface="Castoro"/>
                <a:sym typeface="Castoro"/>
              </a:rPr>
              <a:t>ST</a:t>
            </a:r>
            <a:r>
              <a:rPr lang="en-US" sz="2800" dirty="0">
                <a:solidFill>
                  <a:srgbClr val="211E51"/>
                </a:solidFill>
                <a:latin typeface="Castoro"/>
                <a:sym typeface="Castoro"/>
              </a:rPr>
              <a:t> RESPONSIBLE TOURISM DAY</a:t>
            </a:r>
          </a:p>
          <a:p>
            <a:pPr marL="0" marR="0" lvl="0" indent="0" algn="l" rtl="0">
              <a:lnSpc>
                <a:spcPct val="100000"/>
              </a:lnSpc>
              <a:spcBef>
                <a:spcPts val="0"/>
              </a:spcBef>
              <a:spcAft>
                <a:spcPts val="0"/>
              </a:spcAft>
              <a:buClr>
                <a:srgbClr val="000000"/>
              </a:buClr>
              <a:buSzPts val="3600"/>
              <a:buFont typeface="Arial"/>
              <a:buNone/>
            </a:pPr>
            <a:r>
              <a:rPr lang="en-US" sz="2800" dirty="0">
                <a:solidFill>
                  <a:srgbClr val="211E51"/>
                </a:solidFill>
                <a:latin typeface="Castoro"/>
                <a:sym typeface="Castoro"/>
              </a:rPr>
              <a:t>1</a:t>
            </a:r>
            <a:r>
              <a:rPr lang="en-US" sz="2800" baseline="30000" dirty="0">
                <a:solidFill>
                  <a:srgbClr val="211E51"/>
                </a:solidFill>
                <a:latin typeface="Castoro"/>
                <a:sym typeface="Castoro"/>
              </a:rPr>
              <a:t>ST</a:t>
            </a:r>
            <a:r>
              <a:rPr lang="en-US" sz="2800" dirty="0">
                <a:solidFill>
                  <a:srgbClr val="211E51"/>
                </a:solidFill>
                <a:latin typeface="Castoro"/>
                <a:sym typeface="Castoro"/>
              </a:rPr>
              <a:t> ARTIFICIAL INTELLIGENCE GUIDEBOOK</a:t>
            </a:r>
          </a:p>
          <a:p>
            <a:pPr marL="0" marR="0" lvl="0" indent="0" algn="l" rtl="0">
              <a:lnSpc>
                <a:spcPct val="100000"/>
              </a:lnSpc>
              <a:spcBef>
                <a:spcPts val="0"/>
              </a:spcBef>
              <a:spcAft>
                <a:spcPts val="0"/>
              </a:spcAft>
              <a:buClr>
                <a:srgbClr val="000000"/>
              </a:buClr>
              <a:buSzPts val="3600"/>
              <a:buFont typeface="Arial"/>
              <a:buNone/>
            </a:pPr>
            <a:r>
              <a:rPr lang="en-US" sz="2800" dirty="0">
                <a:solidFill>
                  <a:srgbClr val="211E51"/>
                </a:solidFill>
                <a:latin typeface="Castoro"/>
                <a:sym typeface="Castoro"/>
              </a:rPr>
              <a:t>1</a:t>
            </a:r>
            <a:r>
              <a:rPr lang="en-US" sz="2800" baseline="30000" dirty="0">
                <a:solidFill>
                  <a:srgbClr val="211E51"/>
                </a:solidFill>
                <a:latin typeface="Castoro"/>
                <a:sym typeface="Castoro"/>
              </a:rPr>
              <a:t>ST</a:t>
            </a:r>
            <a:r>
              <a:rPr lang="en-US" sz="2800" dirty="0">
                <a:solidFill>
                  <a:srgbClr val="211E51"/>
                </a:solidFill>
                <a:latin typeface="Castoro"/>
                <a:sym typeface="Castoro"/>
              </a:rPr>
              <a:t> CONSTRUCTION &amp; PIPELINE REPORT</a:t>
            </a:r>
            <a:endParaRPr sz="2800" dirty="0"/>
          </a:p>
        </p:txBody>
      </p:sp>
      <p:grpSp>
        <p:nvGrpSpPr>
          <p:cNvPr id="338" name="Google Shape;338;p21"/>
          <p:cNvGrpSpPr/>
          <p:nvPr/>
        </p:nvGrpSpPr>
        <p:grpSpPr>
          <a:xfrm rot="-5400000">
            <a:off x="-2501136" y="2500766"/>
            <a:ext cx="5143572" cy="141300"/>
            <a:chOff x="0" y="-1850"/>
            <a:chExt cx="9144129" cy="141300"/>
          </a:xfrm>
        </p:grpSpPr>
        <p:sp>
          <p:nvSpPr>
            <p:cNvPr id="339" name="Google Shape;339;p21"/>
            <p:cNvSpPr/>
            <p:nvPr/>
          </p:nvSpPr>
          <p:spPr>
            <a:xfrm>
              <a:off x="0" y="-1850"/>
              <a:ext cx="1524000" cy="141300"/>
            </a:xfrm>
            <a:prstGeom prst="rect">
              <a:avLst/>
            </a:prstGeom>
            <a:solidFill>
              <a:srgbClr val="211E51"/>
            </a:solidFill>
            <a:ln w="9525" cap="flat" cmpd="sng">
              <a:solidFill>
                <a:srgbClr val="211E5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21"/>
            <p:cNvSpPr/>
            <p:nvPr/>
          </p:nvSpPr>
          <p:spPr>
            <a:xfrm>
              <a:off x="1524026" y="-1850"/>
              <a:ext cx="1524000" cy="141300"/>
            </a:xfrm>
            <a:prstGeom prst="rect">
              <a:avLst/>
            </a:prstGeom>
            <a:solidFill>
              <a:srgbClr val="4A56A5"/>
            </a:solidFill>
            <a:ln w="9525" cap="flat" cmpd="sng">
              <a:solidFill>
                <a:srgbClr val="4A56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21"/>
            <p:cNvSpPr/>
            <p:nvPr/>
          </p:nvSpPr>
          <p:spPr>
            <a:xfrm>
              <a:off x="3048052" y="-1850"/>
              <a:ext cx="1524000" cy="141300"/>
            </a:xfrm>
            <a:prstGeom prst="rect">
              <a:avLst/>
            </a:prstGeom>
            <a:solidFill>
              <a:srgbClr val="24B9A2"/>
            </a:solidFill>
            <a:ln w="9525" cap="flat" cmpd="sng">
              <a:solidFill>
                <a:srgbClr val="24B9A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21"/>
            <p:cNvSpPr/>
            <p:nvPr/>
          </p:nvSpPr>
          <p:spPr>
            <a:xfrm>
              <a:off x="4572077" y="-1850"/>
              <a:ext cx="1524000" cy="141300"/>
            </a:xfrm>
            <a:prstGeom prst="rect">
              <a:avLst/>
            </a:prstGeom>
            <a:solidFill>
              <a:srgbClr val="057023"/>
            </a:solidFill>
            <a:ln w="9525" cap="flat" cmpd="sng">
              <a:solidFill>
                <a:srgbClr val="05702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21"/>
            <p:cNvSpPr/>
            <p:nvPr/>
          </p:nvSpPr>
          <p:spPr>
            <a:xfrm>
              <a:off x="6096103" y="-1850"/>
              <a:ext cx="1524000" cy="141300"/>
            </a:xfrm>
            <a:prstGeom prst="rect">
              <a:avLst/>
            </a:prstGeom>
            <a:solidFill>
              <a:srgbClr val="F16B66"/>
            </a:solidFill>
            <a:ln w="9525" cap="flat" cmpd="sng">
              <a:solidFill>
                <a:srgbClr val="F16B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21"/>
            <p:cNvSpPr/>
            <p:nvPr/>
          </p:nvSpPr>
          <p:spPr>
            <a:xfrm>
              <a:off x="7620129" y="-1850"/>
              <a:ext cx="1524000" cy="141300"/>
            </a:xfrm>
            <a:prstGeom prst="rect">
              <a:avLst/>
            </a:prstGeom>
            <a:solidFill>
              <a:srgbClr val="F2DB57"/>
            </a:solidFill>
            <a:ln w="9525" cap="flat" cmpd="sng">
              <a:solidFill>
                <a:srgbClr val="F2DB5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45" name="Google Shape;345;p21"/>
          <p:cNvSpPr txBox="1"/>
          <p:nvPr/>
        </p:nvSpPr>
        <p:spPr>
          <a:xfrm>
            <a:off x="745631" y="428254"/>
            <a:ext cx="4676400" cy="46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16B66"/>
              </a:solidFill>
              <a:latin typeface="Manrope Medium"/>
              <a:ea typeface="Manrope Medium"/>
              <a:cs typeface="Manrope Medium"/>
              <a:sym typeface="Manrope Medium"/>
            </a:endParaRPr>
          </a:p>
        </p:txBody>
      </p:sp>
      <p:pic>
        <p:nvPicPr>
          <p:cNvPr id="2" name="Picture 1">
            <a:extLst>
              <a:ext uri="{FF2B5EF4-FFF2-40B4-BE49-F238E27FC236}">
                <a16:creationId xmlns:a16="http://schemas.microsoft.com/office/drawing/2014/main" id="{1BC2CBFC-2B99-43A5-0CF6-4B6A091D35C1}"/>
              </a:ext>
            </a:extLst>
          </p:cNvPr>
          <p:cNvPicPr>
            <a:picLocks noChangeAspect="1"/>
          </p:cNvPicPr>
          <p:nvPr/>
        </p:nvPicPr>
        <p:blipFill>
          <a:blip r:embed="rId4"/>
          <a:stretch>
            <a:fillRect/>
          </a:stretch>
        </p:blipFill>
        <p:spPr>
          <a:xfrm>
            <a:off x="4459505" y="32900"/>
            <a:ext cx="4386180" cy="1461356"/>
          </a:xfrm>
          <a:prstGeom prst="rect">
            <a:avLst/>
          </a:prstGeom>
        </p:spPr>
      </p:pic>
    </p:spTree>
    <p:extLst>
      <p:ext uri="{BB962C8B-B14F-4D97-AF65-F5344CB8AC3E}">
        <p14:creationId xmlns:p14="http://schemas.microsoft.com/office/powerpoint/2010/main" val="1666353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34"/>
          <p:cNvPicPr preferRelativeResize="0"/>
          <p:nvPr/>
        </p:nvPicPr>
        <p:blipFill rotWithShape="1">
          <a:blip r:embed="rId3">
            <a:alphaModFix/>
          </a:blip>
          <a:srcRect l="47523" r="37363"/>
          <a:stretch/>
        </p:blipFill>
        <p:spPr>
          <a:xfrm>
            <a:off x="8309123" y="4064350"/>
            <a:ext cx="492401" cy="765200"/>
          </a:xfrm>
          <a:prstGeom prst="rect">
            <a:avLst/>
          </a:prstGeom>
          <a:noFill/>
          <a:ln>
            <a:noFill/>
          </a:ln>
        </p:spPr>
      </p:pic>
      <p:grpSp>
        <p:nvGrpSpPr>
          <p:cNvPr id="267" name="Google Shape;267;p34"/>
          <p:cNvGrpSpPr/>
          <p:nvPr/>
        </p:nvGrpSpPr>
        <p:grpSpPr>
          <a:xfrm rot="-5400000">
            <a:off x="-2501136" y="2500766"/>
            <a:ext cx="5143572" cy="141300"/>
            <a:chOff x="0" y="-1850"/>
            <a:chExt cx="9144129" cy="141300"/>
          </a:xfrm>
        </p:grpSpPr>
        <p:sp>
          <p:nvSpPr>
            <p:cNvPr id="268" name="Google Shape;268;p34"/>
            <p:cNvSpPr/>
            <p:nvPr/>
          </p:nvSpPr>
          <p:spPr>
            <a:xfrm>
              <a:off x="0" y="-1850"/>
              <a:ext cx="1524000" cy="141300"/>
            </a:xfrm>
            <a:prstGeom prst="rect">
              <a:avLst/>
            </a:prstGeom>
            <a:solidFill>
              <a:srgbClr val="211E51"/>
            </a:solidFill>
            <a:ln w="9525" cap="flat" cmpd="sng">
              <a:solidFill>
                <a:srgbClr val="211E51"/>
              </a:solidFill>
              <a:prstDash val="solid"/>
              <a:round/>
              <a:headEnd type="none" w="sm" len="sm"/>
              <a:tailEnd type="none" w="sm" len="sm"/>
            </a:ln>
          </p:spPr>
          <p:txBody>
            <a:bodyPr spcFirstLastPara="1" wrap="square" lIns="91425" tIns="91425" rIns="91425" bIns="91425" anchor="ctr" anchorCtr="0">
              <a:noAutofit/>
            </a:bodyPr>
            <a:lstStyle/>
            <a:p>
              <a:pPr algn="ctr"/>
              <a:endParaRPr sz="1800"/>
            </a:p>
          </p:txBody>
        </p:sp>
        <p:sp>
          <p:nvSpPr>
            <p:cNvPr id="269" name="Google Shape;269;p34"/>
            <p:cNvSpPr/>
            <p:nvPr/>
          </p:nvSpPr>
          <p:spPr>
            <a:xfrm>
              <a:off x="1524026" y="-1850"/>
              <a:ext cx="1524000" cy="141300"/>
            </a:xfrm>
            <a:prstGeom prst="rect">
              <a:avLst/>
            </a:prstGeom>
            <a:solidFill>
              <a:srgbClr val="4A56A5"/>
            </a:solidFill>
            <a:ln w="9525" cap="flat" cmpd="sng">
              <a:solidFill>
                <a:srgbClr val="4A56A5"/>
              </a:solidFill>
              <a:prstDash val="solid"/>
              <a:round/>
              <a:headEnd type="none" w="sm" len="sm"/>
              <a:tailEnd type="none" w="sm" len="sm"/>
            </a:ln>
          </p:spPr>
          <p:txBody>
            <a:bodyPr spcFirstLastPara="1" wrap="square" lIns="91425" tIns="91425" rIns="91425" bIns="91425" anchor="ctr" anchorCtr="0">
              <a:noAutofit/>
            </a:bodyPr>
            <a:lstStyle/>
            <a:p>
              <a:pPr algn="ctr"/>
              <a:endParaRPr sz="1800"/>
            </a:p>
          </p:txBody>
        </p:sp>
        <p:sp>
          <p:nvSpPr>
            <p:cNvPr id="270" name="Google Shape;270;p34"/>
            <p:cNvSpPr/>
            <p:nvPr/>
          </p:nvSpPr>
          <p:spPr>
            <a:xfrm>
              <a:off x="3048052" y="-1850"/>
              <a:ext cx="1524000" cy="141300"/>
            </a:xfrm>
            <a:prstGeom prst="rect">
              <a:avLst/>
            </a:prstGeom>
            <a:solidFill>
              <a:srgbClr val="24B9A2"/>
            </a:solidFill>
            <a:ln w="9525" cap="flat" cmpd="sng">
              <a:solidFill>
                <a:srgbClr val="24B9A2"/>
              </a:solidFill>
              <a:prstDash val="solid"/>
              <a:round/>
              <a:headEnd type="none" w="sm" len="sm"/>
              <a:tailEnd type="none" w="sm" len="sm"/>
            </a:ln>
          </p:spPr>
          <p:txBody>
            <a:bodyPr spcFirstLastPara="1" wrap="square" lIns="91425" tIns="91425" rIns="91425" bIns="91425" anchor="ctr" anchorCtr="0">
              <a:noAutofit/>
            </a:bodyPr>
            <a:lstStyle/>
            <a:p>
              <a:pPr algn="ctr"/>
              <a:endParaRPr sz="1800"/>
            </a:p>
          </p:txBody>
        </p:sp>
        <p:sp>
          <p:nvSpPr>
            <p:cNvPr id="271" name="Google Shape;271;p34"/>
            <p:cNvSpPr/>
            <p:nvPr/>
          </p:nvSpPr>
          <p:spPr>
            <a:xfrm>
              <a:off x="4572077" y="-1850"/>
              <a:ext cx="1524000" cy="141300"/>
            </a:xfrm>
            <a:prstGeom prst="rect">
              <a:avLst/>
            </a:prstGeom>
            <a:solidFill>
              <a:srgbClr val="057023"/>
            </a:solidFill>
            <a:ln w="9525" cap="flat" cmpd="sng">
              <a:solidFill>
                <a:srgbClr val="057023"/>
              </a:solidFill>
              <a:prstDash val="solid"/>
              <a:round/>
              <a:headEnd type="none" w="sm" len="sm"/>
              <a:tailEnd type="none" w="sm" len="sm"/>
            </a:ln>
          </p:spPr>
          <p:txBody>
            <a:bodyPr spcFirstLastPara="1" wrap="square" lIns="91425" tIns="91425" rIns="91425" bIns="91425" anchor="ctr" anchorCtr="0">
              <a:noAutofit/>
            </a:bodyPr>
            <a:lstStyle/>
            <a:p>
              <a:pPr algn="ctr"/>
              <a:endParaRPr sz="1800"/>
            </a:p>
          </p:txBody>
        </p:sp>
        <p:sp>
          <p:nvSpPr>
            <p:cNvPr id="272" name="Google Shape;272;p34"/>
            <p:cNvSpPr/>
            <p:nvPr/>
          </p:nvSpPr>
          <p:spPr>
            <a:xfrm>
              <a:off x="6096103" y="-1850"/>
              <a:ext cx="1524000" cy="141300"/>
            </a:xfrm>
            <a:prstGeom prst="rect">
              <a:avLst/>
            </a:prstGeom>
            <a:solidFill>
              <a:srgbClr val="F16B66"/>
            </a:solidFill>
            <a:ln w="9525" cap="flat" cmpd="sng">
              <a:solidFill>
                <a:srgbClr val="F16B66"/>
              </a:solidFill>
              <a:prstDash val="solid"/>
              <a:round/>
              <a:headEnd type="none" w="sm" len="sm"/>
              <a:tailEnd type="none" w="sm" len="sm"/>
            </a:ln>
          </p:spPr>
          <p:txBody>
            <a:bodyPr spcFirstLastPara="1" wrap="square" lIns="91425" tIns="91425" rIns="91425" bIns="91425" anchor="ctr" anchorCtr="0">
              <a:noAutofit/>
            </a:bodyPr>
            <a:lstStyle/>
            <a:p>
              <a:pPr algn="ctr"/>
              <a:endParaRPr sz="1800"/>
            </a:p>
          </p:txBody>
        </p:sp>
        <p:sp>
          <p:nvSpPr>
            <p:cNvPr id="273" name="Google Shape;273;p34"/>
            <p:cNvSpPr/>
            <p:nvPr/>
          </p:nvSpPr>
          <p:spPr>
            <a:xfrm>
              <a:off x="7620129" y="-1850"/>
              <a:ext cx="1524000" cy="141300"/>
            </a:xfrm>
            <a:prstGeom prst="rect">
              <a:avLst/>
            </a:prstGeom>
            <a:solidFill>
              <a:srgbClr val="F2DB57"/>
            </a:solidFill>
            <a:ln w="9525" cap="flat" cmpd="sng">
              <a:solidFill>
                <a:srgbClr val="F2DB57"/>
              </a:solidFill>
              <a:prstDash val="solid"/>
              <a:round/>
              <a:headEnd type="none" w="sm" len="sm"/>
              <a:tailEnd type="none" w="sm" len="sm"/>
            </a:ln>
          </p:spPr>
          <p:txBody>
            <a:bodyPr spcFirstLastPara="1" wrap="square" lIns="91425" tIns="91425" rIns="91425" bIns="91425" anchor="ctr" anchorCtr="0">
              <a:noAutofit/>
            </a:bodyPr>
            <a:lstStyle/>
            <a:p>
              <a:pPr algn="ctr"/>
              <a:endParaRPr sz="1800"/>
            </a:p>
          </p:txBody>
        </p:sp>
      </p:grpSp>
      <p:sp>
        <p:nvSpPr>
          <p:cNvPr id="2" name="TextBox 1">
            <a:extLst>
              <a:ext uri="{FF2B5EF4-FFF2-40B4-BE49-F238E27FC236}">
                <a16:creationId xmlns:a16="http://schemas.microsoft.com/office/drawing/2014/main" id="{C9B97F34-A784-B9F9-0C03-9697D3DBE544}"/>
              </a:ext>
            </a:extLst>
          </p:cNvPr>
          <p:cNvSpPr txBox="1"/>
          <p:nvPr/>
        </p:nvSpPr>
        <p:spPr>
          <a:xfrm>
            <a:off x="419100" y="725193"/>
            <a:ext cx="8648700" cy="4739759"/>
          </a:xfrm>
          <a:prstGeom prst="rect">
            <a:avLst/>
          </a:prstGeom>
          <a:noFill/>
        </p:spPr>
        <p:txBody>
          <a:bodyPr wrap="square" rtlCol="0">
            <a:spAutoFit/>
          </a:bodyPr>
          <a:lstStyle/>
          <a:p>
            <a:r>
              <a:rPr lang="en-US" sz="1800" b="1" dirty="0">
                <a:latin typeface="Manrope Medium" panose="020B0604020202020204" charset="0"/>
              </a:rPr>
              <a:t>Traditional Buyers: </a:t>
            </a:r>
          </a:p>
          <a:p>
            <a:r>
              <a:rPr lang="en-US" sz="1800" dirty="0">
                <a:latin typeface="Manrope Medium" panose="020B0604020202020204" charset="0"/>
              </a:rPr>
              <a:t>Total Companies: 136 (representing 25 countries)</a:t>
            </a:r>
          </a:p>
          <a:p>
            <a:r>
              <a:rPr lang="en-US" sz="1800" dirty="0">
                <a:latin typeface="Manrope Medium" panose="020B0604020202020204" charset="0"/>
              </a:rPr>
              <a:t>Total Delegates: 246</a:t>
            </a:r>
          </a:p>
          <a:p>
            <a:r>
              <a:rPr lang="en-US" sz="1800" dirty="0">
                <a:latin typeface="Manrope Medium" panose="020B0604020202020204" charset="0"/>
              </a:rPr>
              <a:t>Hosted buyers: 38 (Argentina, Brazil, Chile, Colombia, Ecuador, Estonia, Italy, Latvia, Mexico, Panama, Peru, Poland, Romania, Sweden, UK, USA</a:t>
            </a:r>
          </a:p>
          <a:p>
            <a:endParaRPr lang="en-US" sz="1800" dirty="0">
              <a:latin typeface="Manrope Medium" panose="020B0604020202020204" charset="0"/>
            </a:endParaRPr>
          </a:p>
          <a:p>
            <a:r>
              <a:rPr lang="en-US" sz="1800" b="1" dirty="0">
                <a:latin typeface="Manrope Medium" panose="020B0604020202020204" charset="0"/>
              </a:rPr>
              <a:t>Other buyers </a:t>
            </a:r>
          </a:p>
          <a:p>
            <a:r>
              <a:rPr lang="en-US" sz="1800" dirty="0">
                <a:latin typeface="Manrope Medium" panose="020B0604020202020204" charset="0"/>
              </a:rPr>
              <a:t>MICE buyers: 14 companies and 16 MICE Supplier delegates</a:t>
            </a:r>
          </a:p>
          <a:p>
            <a:r>
              <a:rPr lang="en-US" sz="1800" dirty="0">
                <a:latin typeface="Manrope Medium" panose="020B0604020202020204" charset="0"/>
              </a:rPr>
              <a:t>Wedding specialists: 6 companies</a:t>
            </a:r>
          </a:p>
          <a:p>
            <a:r>
              <a:rPr lang="en-US" sz="1800" dirty="0">
                <a:latin typeface="Manrope Medium" panose="020B0604020202020204" charset="0"/>
              </a:rPr>
              <a:t>Travel advisors: 10 companies</a:t>
            </a:r>
          </a:p>
          <a:p>
            <a:endParaRPr lang="en-US" sz="1800" dirty="0">
              <a:latin typeface="Manrope Medium" panose="020B0604020202020204" charset="0"/>
            </a:endParaRPr>
          </a:p>
          <a:p>
            <a:r>
              <a:rPr lang="en-US" sz="1800" b="1" dirty="0">
                <a:latin typeface="Manrope Medium" panose="020B0604020202020204" charset="0"/>
              </a:rPr>
              <a:t>Suppliers</a:t>
            </a:r>
            <a:r>
              <a:rPr lang="en-US" sz="1800" dirty="0">
                <a:latin typeface="Manrope Medium" panose="020B0604020202020204" charset="0"/>
              </a:rPr>
              <a:t> </a:t>
            </a:r>
          </a:p>
          <a:p>
            <a:r>
              <a:rPr lang="en-US" sz="1800" dirty="0">
                <a:latin typeface="Manrope Medium" panose="020B0604020202020204" charset="0"/>
              </a:rPr>
              <a:t>Total Companies: 206 (27 Caribbean destinations)</a:t>
            </a:r>
          </a:p>
          <a:p>
            <a:r>
              <a:rPr lang="en-US" sz="1800" dirty="0">
                <a:latin typeface="Manrope Medium" panose="020B0604020202020204" charset="0"/>
              </a:rPr>
              <a:t>Total Delegates: 552</a:t>
            </a:r>
          </a:p>
          <a:p>
            <a:endParaRPr lang="en-US" sz="1600" dirty="0">
              <a:latin typeface="Manrope Medium" panose="020B0604020202020204" charset="0"/>
            </a:endParaRPr>
          </a:p>
          <a:p>
            <a:r>
              <a:rPr lang="en-US" sz="1600" b="1" dirty="0">
                <a:latin typeface="Manrope Medium" panose="020B0604020202020204" charset="0"/>
              </a:rPr>
              <a:t>Total scheduled appointments to-date</a:t>
            </a:r>
            <a:r>
              <a:rPr lang="en-US" sz="1600" dirty="0">
                <a:latin typeface="Manrope Medium" panose="020B0604020202020204" charset="0"/>
              </a:rPr>
              <a:t>: 12,724</a:t>
            </a:r>
          </a:p>
          <a:p>
            <a:endParaRPr lang="en-US" sz="1800" dirty="0">
              <a:latin typeface="Manrope Medium" panose="020B0604020202020204" charset="0"/>
            </a:endParaRPr>
          </a:p>
        </p:txBody>
      </p:sp>
      <p:pic>
        <p:nvPicPr>
          <p:cNvPr id="4" name="Graphic 3">
            <a:extLst>
              <a:ext uri="{FF2B5EF4-FFF2-40B4-BE49-F238E27FC236}">
                <a16:creationId xmlns:a16="http://schemas.microsoft.com/office/drawing/2014/main" id="{81EC4EE2-9DDA-7C68-41D1-10A21AC29D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8614" y="-6780"/>
            <a:ext cx="3567793" cy="731973"/>
          </a:xfrm>
          <a:prstGeom prst="rect">
            <a:avLst/>
          </a:prstGeom>
        </p:spPr>
      </p:pic>
      <p:sp>
        <p:nvSpPr>
          <p:cNvPr id="5" name="Google Shape;260;p33">
            <a:extLst>
              <a:ext uri="{FF2B5EF4-FFF2-40B4-BE49-F238E27FC236}">
                <a16:creationId xmlns:a16="http://schemas.microsoft.com/office/drawing/2014/main" id="{8AAE31CD-00E6-BD33-88F0-D804DE9FA24F}"/>
              </a:ext>
            </a:extLst>
          </p:cNvPr>
          <p:cNvSpPr txBox="1"/>
          <p:nvPr/>
        </p:nvSpPr>
        <p:spPr>
          <a:xfrm>
            <a:off x="4555671" y="256593"/>
            <a:ext cx="4676400" cy="468600"/>
          </a:xfrm>
          <a:prstGeom prst="rect">
            <a:avLst/>
          </a:prstGeom>
          <a:noFill/>
          <a:ln>
            <a:noFill/>
          </a:ln>
        </p:spPr>
        <p:txBody>
          <a:bodyPr spcFirstLastPara="1" wrap="square" lIns="91425" tIns="91425" rIns="91425" bIns="91425" anchor="t" anchorCtr="0">
            <a:noAutofit/>
          </a:bodyPr>
          <a:lstStyle/>
          <a:p>
            <a:r>
              <a:rPr lang="en" sz="1800" b="1" dirty="0">
                <a:solidFill>
                  <a:srgbClr val="F16B66"/>
                </a:solidFill>
                <a:latin typeface="Manrope Medium"/>
                <a:ea typeface="Manrope Medium"/>
                <a:cs typeface="Manrope Medium"/>
                <a:sym typeface="Manrope Medium"/>
              </a:rPr>
              <a:t>Registration Update 5-21-24</a:t>
            </a:r>
            <a:endParaRPr sz="1800" b="1" dirty="0">
              <a:solidFill>
                <a:srgbClr val="F16B66"/>
              </a:solidFill>
              <a:latin typeface="Manrope Medium"/>
              <a:ea typeface="Manrope Medium"/>
              <a:cs typeface="Manrope Medium"/>
              <a:sym typeface="Manrope Medium"/>
            </a:endParaRPr>
          </a:p>
        </p:txBody>
      </p:sp>
    </p:spTree>
    <p:extLst>
      <p:ext uri="{BB962C8B-B14F-4D97-AF65-F5344CB8AC3E}">
        <p14:creationId xmlns:p14="http://schemas.microsoft.com/office/powerpoint/2010/main" val="1266628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34"/>
          <p:cNvPicPr preferRelativeResize="0"/>
          <p:nvPr/>
        </p:nvPicPr>
        <p:blipFill rotWithShape="1">
          <a:blip r:embed="rId3">
            <a:alphaModFix/>
          </a:blip>
          <a:srcRect l="47523" r="37363"/>
          <a:stretch/>
        </p:blipFill>
        <p:spPr>
          <a:xfrm>
            <a:off x="8309123" y="4064350"/>
            <a:ext cx="492401" cy="765200"/>
          </a:xfrm>
          <a:prstGeom prst="rect">
            <a:avLst/>
          </a:prstGeom>
          <a:noFill/>
          <a:ln>
            <a:noFill/>
          </a:ln>
        </p:spPr>
      </p:pic>
      <p:grpSp>
        <p:nvGrpSpPr>
          <p:cNvPr id="267" name="Google Shape;267;p34"/>
          <p:cNvGrpSpPr/>
          <p:nvPr/>
        </p:nvGrpSpPr>
        <p:grpSpPr>
          <a:xfrm rot="-5400000">
            <a:off x="-2501136" y="2500766"/>
            <a:ext cx="5143572" cy="141300"/>
            <a:chOff x="0" y="-1850"/>
            <a:chExt cx="9144129" cy="141300"/>
          </a:xfrm>
        </p:grpSpPr>
        <p:sp>
          <p:nvSpPr>
            <p:cNvPr id="268" name="Google Shape;268;p34"/>
            <p:cNvSpPr/>
            <p:nvPr/>
          </p:nvSpPr>
          <p:spPr>
            <a:xfrm>
              <a:off x="0" y="-1850"/>
              <a:ext cx="1524000" cy="141300"/>
            </a:xfrm>
            <a:prstGeom prst="rect">
              <a:avLst/>
            </a:prstGeom>
            <a:solidFill>
              <a:srgbClr val="211E51"/>
            </a:solidFill>
            <a:ln w="9525" cap="flat" cmpd="sng">
              <a:solidFill>
                <a:srgbClr val="211E51"/>
              </a:solidFill>
              <a:prstDash val="solid"/>
              <a:round/>
              <a:headEnd type="none" w="sm" len="sm"/>
              <a:tailEnd type="none" w="sm" len="sm"/>
            </a:ln>
          </p:spPr>
          <p:txBody>
            <a:bodyPr spcFirstLastPara="1" wrap="square" lIns="91425" tIns="91425" rIns="91425" bIns="91425" anchor="ctr" anchorCtr="0">
              <a:noAutofit/>
            </a:bodyPr>
            <a:lstStyle/>
            <a:p>
              <a:pPr algn="ctr"/>
              <a:endParaRPr sz="1800"/>
            </a:p>
          </p:txBody>
        </p:sp>
        <p:sp>
          <p:nvSpPr>
            <p:cNvPr id="269" name="Google Shape;269;p34"/>
            <p:cNvSpPr/>
            <p:nvPr/>
          </p:nvSpPr>
          <p:spPr>
            <a:xfrm>
              <a:off x="1524026" y="-1850"/>
              <a:ext cx="1524000" cy="141300"/>
            </a:xfrm>
            <a:prstGeom prst="rect">
              <a:avLst/>
            </a:prstGeom>
            <a:solidFill>
              <a:srgbClr val="4A56A5"/>
            </a:solidFill>
            <a:ln w="9525" cap="flat" cmpd="sng">
              <a:solidFill>
                <a:srgbClr val="4A56A5"/>
              </a:solidFill>
              <a:prstDash val="solid"/>
              <a:round/>
              <a:headEnd type="none" w="sm" len="sm"/>
              <a:tailEnd type="none" w="sm" len="sm"/>
            </a:ln>
          </p:spPr>
          <p:txBody>
            <a:bodyPr spcFirstLastPara="1" wrap="square" lIns="91425" tIns="91425" rIns="91425" bIns="91425" anchor="ctr" anchorCtr="0">
              <a:noAutofit/>
            </a:bodyPr>
            <a:lstStyle/>
            <a:p>
              <a:pPr algn="ctr"/>
              <a:endParaRPr sz="1800"/>
            </a:p>
          </p:txBody>
        </p:sp>
        <p:sp>
          <p:nvSpPr>
            <p:cNvPr id="270" name="Google Shape;270;p34"/>
            <p:cNvSpPr/>
            <p:nvPr/>
          </p:nvSpPr>
          <p:spPr>
            <a:xfrm>
              <a:off x="3048052" y="-1850"/>
              <a:ext cx="1524000" cy="141300"/>
            </a:xfrm>
            <a:prstGeom prst="rect">
              <a:avLst/>
            </a:prstGeom>
            <a:solidFill>
              <a:srgbClr val="24B9A2"/>
            </a:solidFill>
            <a:ln w="9525" cap="flat" cmpd="sng">
              <a:solidFill>
                <a:srgbClr val="24B9A2"/>
              </a:solidFill>
              <a:prstDash val="solid"/>
              <a:round/>
              <a:headEnd type="none" w="sm" len="sm"/>
              <a:tailEnd type="none" w="sm" len="sm"/>
            </a:ln>
          </p:spPr>
          <p:txBody>
            <a:bodyPr spcFirstLastPara="1" wrap="square" lIns="91425" tIns="91425" rIns="91425" bIns="91425" anchor="ctr" anchorCtr="0">
              <a:noAutofit/>
            </a:bodyPr>
            <a:lstStyle/>
            <a:p>
              <a:pPr algn="ctr"/>
              <a:endParaRPr sz="1800"/>
            </a:p>
          </p:txBody>
        </p:sp>
        <p:sp>
          <p:nvSpPr>
            <p:cNvPr id="271" name="Google Shape;271;p34"/>
            <p:cNvSpPr/>
            <p:nvPr/>
          </p:nvSpPr>
          <p:spPr>
            <a:xfrm>
              <a:off x="4572077" y="-1850"/>
              <a:ext cx="1524000" cy="141300"/>
            </a:xfrm>
            <a:prstGeom prst="rect">
              <a:avLst/>
            </a:prstGeom>
            <a:solidFill>
              <a:srgbClr val="057023"/>
            </a:solidFill>
            <a:ln w="9525" cap="flat" cmpd="sng">
              <a:solidFill>
                <a:srgbClr val="057023"/>
              </a:solidFill>
              <a:prstDash val="solid"/>
              <a:round/>
              <a:headEnd type="none" w="sm" len="sm"/>
              <a:tailEnd type="none" w="sm" len="sm"/>
            </a:ln>
          </p:spPr>
          <p:txBody>
            <a:bodyPr spcFirstLastPara="1" wrap="square" lIns="91425" tIns="91425" rIns="91425" bIns="91425" anchor="ctr" anchorCtr="0">
              <a:noAutofit/>
            </a:bodyPr>
            <a:lstStyle/>
            <a:p>
              <a:pPr algn="ctr"/>
              <a:endParaRPr sz="1800"/>
            </a:p>
          </p:txBody>
        </p:sp>
        <p:sp>
          <p:nvSpPr>
            <p:cNvPr id="272" name="Google Shape;272;p34"/>
            <p:cNvSpPr/>
            <p:nvPr/>
          </p:nvSpPr>
          <p:spPr>
            <a:xfrm>
              <a:off x="6096103" y="-1850"/>
              <a:ext cx="1524000" cy="141300"/>
            </a:xfrm>
            <a:prstGeom prst="rect">
              <a:avLst/>
            </a:prstGeom>
            <a:solidFill>
              <a:srgbClr val="F16B66"/>
            </a:solidFill>
            <a:ln w="9525" cap="flat" cmpd="sng">
              <a:solidFill>
                <a:srgbClr val="F16B66"/>
              </a:solidFill>
              <a:prstDash val="solid"/>
              <a:round/>
              <a:headEnd type="none" w="sm" len="sm"/>
              <a:tailEnd type="none" w="sm" len="sm"/>
            </a:ln>
          </p:spPr>
          <p:txBody>
            <a:bodyPr spcFirstLastPara="1" wrap="square" lIns="91425" tIns="91425" rIns="91425" bIns="91425" anchor="ctr" anchorCtr="0">
              <a:noAutofit/>
            </a:bodyPr>
            <a:lstStyle/>
            <a:p>
              <a:pPr algn="ctr"/>
              <a:endParaRPr sz="1800"/>
            </a:p>
          </p:txBody>
        </p:sp>
        <p:sp>
          <p:nvSpPr>
            <p:cNvPr id="273" name="Google Shape;273;p34"/>
            <p:cNvSpPr/>
            <p:nvPr/>
          </p:nvSpPr>
          <p:spPr>
            <a:xfrm>
              <a:off x="7620129" y="-1850"/>
              <a:ext cx="1524000" cy="141300"/>
            </a:xfrm>
            <a:prstGeom prst="rect">
              <a:avLst/>
            </a:prstGeom>
            <a:solidFill>
              <a:srgbClr val="F2DB57"/>
            </a:solidFill>
            <a:ln w="9525" cap="flat" cmpd="sng">
              <a:solidFill>
                <a:srgbClr val="F2DB57"/>
              </a:solidFill>
              <a:prstDash val="solid"/>
              <a:round/>
              <a:headEnd type="none" w="sm" len="sm"/>
              <a:tailEnd type="none" w="sm" len="sm"/>
            </a:ln>
          </p:spPr>
          <p:txBody>
            <a:bodyPr spcFirstLastPara="1" wrap="square" lIns="91425" tIns="91425" rIns="91425" bIns="91425" anchor="ctr" anchorCtr="0">
              <a:noAutofit/>
            </a:bodyPr>
            <a:lstStyle/>
            <a:p>
              <a:pPr algn="ctr"/>
              <a:endParaRPr sz="1800"/>
            </a:p>
          </p:txBody>
        </p:sp>
      </p:grpSp>
      <p:sp>
        <p:nvSpPr>
          <p:cNvPr id="2" name="TextBox 1">
            <a:extLst>
              <a:ext uri="{FF2B5EF4-FFF2-40B4-BE49-F238E27FC236}">
                <a16:creationId xmlns:a16="http://schemas.microsoft.com/office/drawing/2014/main" id="{C9B97F34-A784-B9F9-0C03-9697D3DBE544}"/>
              </a:ext>
            </a:extLst>
          </p:cNvPr>
          <p:cNvSpPr txBox="1"/>
          <p:nvPr/>
        </p:nvSpPr>
        <p:spPr>
          <a:xfrm>
            <a:off x="315715" y="893051"/>
            <a:ext cx="7987392" cy="2000548"/>
          </a:xfrm>
          <a:prstGeom prst="rect">
            <a:avLst/>
          </a:prstGeom>
          <a:noFill/>
        </p:spPr>
        <p:txBody>
          <a:bodyPr wrap="square" rtlCol="0">
            <a:spAutoFit/>
          </a:bodyPr>
          <a:lstStyle/>
          <a:p>
            <a:r>
              <a:rPr lang="en-US" sz="1600" b="1" dirty="0">
                <a:latin typeface="Manrope Medium" panose="020B0604020202020204" charset="0"/>
              </a:rPr>
              <a:t>Responsible Tourism Day Activities</a:t>
            </a:r>
            <a:r>
              <a:rPr lang="en-US" sz="1600" dirty="0">
                <a:latin typeface="Manrope Medium" panose="020B0604020202020204" charset="0"/>
              </a:rPr>
              <a:t>: </a:t>
            </a:r>
          </a:p>
          <a:p>
            <a:r>
              <a:rPr lang="en-US" sz="1600" dirty="0">
                <a:latin typeface="Manrope Medium" panose="020B0604020202020204" charset="0"/>
              </a:rPr>
              <a:t>Agricultural Linkages with Tourism:  20</a:t>
            </a:r>
          </a:p>
          <a:p>
            <a:r>
              <a:rPr lang="en-US" sz="1600" dirty="0">
                <a:latin typeface="Manrope Medium" panose="020B0604020202020204" charset="0"/>
              </a:rPr>
              <a:t>Climate Change and Tourism: 19</a:t>
            </a:r>
          </a:p>
          <a:p>
            <a:r>
              <a:rPr lang="en-US" sz="1600" dirty="0">
                <a:latin typeface="Manrope Medium" panose="020B0604020202020204" charset="0"/>
              </a:rPr>
              <a:t>Community and Tourism : 19</a:t>
            </a:r>
          </a:p>
          <a:p>
            <a:endParaRPr lang="en-US" sz="1200" dirty="0">
              <a:latin typeface="Manrope Medium" panose="020B0604020202020204" charset="0"/>
            </a:endParaRPr>
          </a:p>
          <a:p>
            <a:r>
              <a:rPr lang="en-US" sz="1600" b="1" dirty="0">
                <a:latin typeface="Manrope Medium" panose="020B0604020202020204" charset="0"/>
              </a:rPr>
              <a:t>PLUS 50 MEDIA WILL BE ALSO BE PARTICIPATING </a:t>
            </a:r>
          </a:p>
          <a:p>
            <a:endParaRPr lang="en-US" sz="1600" dirty="0">
              <a:latin typeface="Manrope Medium" panose="020B0604020202020204" charset="0"/>
            </a:endParaRPr>
          </a:p>
          <a:p>
            <a:r>
              <a:rPr lang="en-US" sz="1600" b="1" dirty="0">
                <a:latin typeface="Manrope Medium" panose="020B0604020202020204" charset="0"/>
              </a:rPr>
              <a:t>TOTAL PARTICIPATION: APPROX. 110 DELEGATES plus CHTA/JTB/JHTA TEAM</a:t>
            </a:r>
          </a:p>
        </p:txBody>
      </p:sp>
      <p:pic>
        <p:nvPicPr>
          <p:cNvPr id="4" name="Graphic 3">
            <a:extLst>
              <a:ext uri="{FF2B5EF4-FFF2-40B4-BE49-F238E27FC236}">
                <a16:creationId xmlns:a16="http://schemas.microsoft.com/office/drawing/2014/main" id="{81EC4EE2-9DDA-7C68-41D1-10A21AC29D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3737" y="-11927"/>
            <a:ext cx="3567793" cy="731973"/>
          </a:xfrm>
          <a:prstGeom prst="rect">
            <a:avLst/>
          </a:prstGeom>
        </p:spPr>
      </p:pic>
      <p:sp>
        <p:nvSpPr>
          <p:cNvPr id="5" name="Google Shape;260;p33">
            <a:extLst>
              <a:ext uri="{FF2B5EF4-FFF2-40B4-BE49-F238E27FC236}">
                <a16:creationId xmlns:a16="http://schemas.microsoft.com/office/drawing/2014/main" id="{8AAE31CD-00E6-BD33-88F0-D804DE9FA24F}"/>
              </a:ext>
            </a:extLst>
          </p:cNvPr>
          <p:cNvSpPr txBox="1"/>
          <p:nvPr/>
        </p:nvSpPr>
        <p:spPr>
          <a:xfrm>
            <a:off x="4923064" y="256593"/>
            <a:ext cx="4676400" cy="468600"/>
          </a:xfrm>
          <a:prstGeom prst="rect">
            <a:avLst/>
          </a:prstGeom>
          <a:noFill/>
          <a:ln>
            <a:noFill/>
          </a:ln>
        </p:spPr>
        <p:txBody>
          <a:bodyPr spcFirstLastPara="1" wrap="square" lIns="91425" tIns="91425" rIns="91425" bIns="91425" anchor="t" anchorCtr="0">
            <a:noAutofit/>
          </a:bodyPr>
          <a:lstStyle/>
          <a:p>
            <a:r>
              <a:rPr lang="en" sz="1800" b="1" dirty="0">
                <a:solidFill>
                  <a:srgbClr val="F16B66"/>
                </a:solidFill>
                <a:latin typeface="Manrope Medium"/>
                <a:ea typeface="Manrope Medium"/>
                <a:cs typeface="Manrope Medium"/>
                <a:sym typeface="Manrope Medium"/>
              </a:rPr>
              <a:t>Registration Update 5-21-24</a:t>
            </a:r>
            <a:endParaRPr sz="1800" b="1" dirty="0">
              <a:solidFill>
                <a:srgbClr val="F16B66"/>
              </a:solidFill>
              <a:latin typeface="Manrope Medium"/>
              <a:ea typeface="Manrope Medium"/>
              <a:cs typeface="Manrope Medium"/>
              <a:sym typeface="Manrope Medium"/>
            </a:endParaRPr>
          </a:p>
        </p:txBody>
      </p:sp>
      <p:pic>
        <p:nvPicPr>
          <p:cNvPr id="8" name="Picture 7" descr="A black background with white text&#10;&#10;Description automatically generated">
            <a:extLst>
              <a:ext uri="{FF2B5EF4-FFF2-40B4-BE49-F238E27FC236}">
                <a16:creationId xmlns:a16="http://schemas.microsoft.com/office/drawing/2014/main" id="{32299103-B093-463B-E0D9-E2B31843E912}"/>
              </a:ext>
            </a:extLst>
          </p:cNvPr>
          <p:cNvPicPr>
            <a:picLocks noChangeAspect="1"/>
          </p:cNvPicPr>
          <p:nvPr/>
        </p:nvPicPr>
        <p:blipFill>
          <a:blip r:embed="rId6"/>
          <a:stretch>
            <a:fillRect/>
          </a:stretch>
        </p:blipFill>
        <p:spPr>
          <a:xfrm>
            <a:off x="255769" y="2870233"/>
            <a:ext cx="4234589" cy="1844344"/>
          </a:xfrm>
          <a:prstGeom prst="rect">
            <a:avLst/>
          </a:prstGeom>
        </p:spPr>
      </p:pic>
      <p:sp>
        <p:nvSpPr>
          <p:cNvPr id="10" name="TextBox 9">
            <a:extLst>
              <a:ext uri="{FF2B5EF4-FFF2-40B4-BE49-F238E27FC236}">
                <a16:creationId xmlns:a16="http://schemas.microsoft.com/office/drawing/2014/main" id="{EBAA170F-030D-82D3-3103-F3827B993520}"/>
              </a:ext>
            </a:extLst>
          </p:cNvPr>
          <p:cNvSpPr txBox="1"/>
          <p:nvPr/>
        </p:nvSpPr>
        <p:spPr>
          <a:xfrm>
            <a:off x="5141764" y="3703425"/>
            <a:ext cx="3049736" cy="369332"/>
          </a:xfrm>
          <a:prstGeom prst="rect">
            <a:avLst/>
          </a:prstGeom>
          <a:noFill/>
        </p:spPr>
        <p:txBody>
          <a:bodyPr wrap="square">
            <a:spAutoFit/>
          </a:bodyPr>
          <a:lstStyle/>
          <a:p>
            <a:r>
              <a:rPr lang="en-US" sz="1800" b="1" dirty="0">
                <a:latin typeface="Manrope Medium" panose="020B0604020202020204" charset="0"/>
              </a:rPr>
              <a:t>335 registrations</a:t>
            </a:r>
          </a:p>
        </p:txBody>
      </p:sp>
      <p:sp>
        <p:nvSpPr>
          <p:cNvPr id="6" name="TextBox 5">
            <a:extLst>
              <a:ext uri="{FF2B5EF4-FFF2-40B4-BE49-F238E27FC236}">
                <a16:creationId xmlns:a16="http://schemas.microsoft.com/office/drawing/2014/main" id="{7C8774BA-BEE2-A2E6-EEC2-09357D4D5927}"/>
              </a:ext>
            </a:extLst>
          </p:cNvPr>
          <p:cNvSpPr txBox="1"/>
          <p:nvPr/>
        </p:nvSpPr>
        <p:spPr>
          <a:xfrm>
            <a:off x="496662" y="4667967"/>
            <a:ext cx="7923439" cy="523220"/>
          </a:xfrm>
          <a:prstGeom prst="rect">
            <a:avLst/>
          </a:prstGeom>
          <a:noFill/>
        </p:spPr>
        <p:txBody>
          <a:bodyPr wrap="square">
            <a:spAutoFit/>
          </a:bodyPr>
          <a:lstStyle/>
          <a:p>
            <a:r>
              <a:rPr lang="en-US" b="1" dirty="0">
                <a:latin typeface="Arial Narrow" panose="020B0606020202030204" pitchFamily="34" charset="0"/>
              </a:rPr>
              <a:t>CHTA AWARDS LUNCHEON: DESTINATION RESILIENCE AWARD, HOTELIER OF THE YEAR AND PRESIDENT’S AWARD FOR EXCELLENCE IN CARIBBEAN TOURISM</a:t>
            </a:r>
          </a:p>
        </p:txBody>
      </p:sp>
    </p:spTree>
    <p:extLst>
      <p:ext uri="{BB962C8B-B14F-4D97-AF65-F5344CB8AC3E}">
        <p14:creationId xmlns:p14="http://schemas.microsoft.com/office/powerpoint/2010/main" val="506562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cxnSp>
        <p:nvCxnSpPr>
          <p:cNvPr id="68" name="Google Shape;68;p2"/>
          <p:cNvCxnSpPr/>
          <p:nvPr/>
        </p:nvCxnSpPr>
        <p:spPr>
          <a:xfrm>
            <a:off x="724000" y="2225650"/>
            <a:ext cx="2486700" cy="0"/>
          </a:xfrm>
          <a:prstGeom prst="straightConnector1">
            <a:avLst/>
          </a:prstGeom>
          <a:noFill/>
          <a:ln w="9525" cap="flat" cmpd="sng">
            <a:solidFill>
              <a:schemeClr val="lt1"/>
            </a:solidFill>
            <a:prstDash val="solid"/>
            <a:round/>
            <a:headEnd type="none" w="sm" len="sm"/>
            <a:tailEnd type="none" w="sm" len="sm"/>
          </a:ln>
        </p:spPr>
      </p:cxnSp>
      <p:sp>
        <p:nvSpPr>
          <p:cNvPr id="69" name="Google Shape;69;p2"/>
          <p:cNvSpPr/>
          <p:nvPr/>
        </p:nvSpPr>
        <p:spPr>
          <a:xfrm>
            <a:off x="-50" y="4255825"/>
            <a:ext cx="1524000" cy="888000"/>
          </a:xfrm>
          <a:prstGeom prst="rect">
            <a:avLst/>
          </a:prstGeom>
          <a:solidFill>
            <a:srgbClr val="211E51"/>
          </a:solidFill>
          <a:ln w="9525" cap="flat" cmpd="sng">
            <a:solidFill>
              <a:srgbClr val="211E5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2"/>
          <p:cNvSpPr/>
          <p:nvPr/>
        </p:nvSpPr>
        <p:spPr>
          <a:xfrm>
            <a:off x="1523975" y="4255825"/>
            <a:ext cx="1524000" cy="888000"/>
          </a:xfrm>
          <a:prstGeom prst="rect">
            <a:avLst/>
          </a:prstGeom>
          <a:solidFill>
            <a:srgbClr val="4A56A5"/>
          </a:solidFill>
          <a:ln w="9525" cap="flat" cmpd="sng">
            <a:solidFill>
              <a:srgbClr val="4A56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2"/>
          <p:cNvSpPr/>
          <p:nvPr/>
        </p:nvSpPr>
        <p:spPr>
          <a:xfrm>
            <a:off x="3048000" y="4255825"/>
            <a:ext cx="1524000" cy="888000"/>
          </a:xfrm>
          <a:prstGeom prst="rect">
            <a:avLst/>
          </a:prstGeom>
          <a:solidFill>
            <a:srgbClr val="24B9A2"/>
          </a:solidFill>
          <a:ln w="9525" cap="flat" cmpd="sng">
            <a:solidFill>
              <a:srgbClr val="24B9A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2"/>
          <p:cNvSpPr/>
          <p:nvPr/>
        </p:nvSpPr>
        <p:spPr>
          <a:xfrm>
            <a:off x="4572025" y="4255825"/>
            <a:ext cx="1524000" cy="888000"/>
          </a:xfrm>
          <a:prstGeom prst="rect">
            <a:avLst/>
          </a:prstGeom>
          <a:solidFill>
            <a:srgbClr val="057023"/>
          </a:solidFill>
          <a:ln w="9525" cap="flat" cmpd="sng">
            <a:solidFill>
              <a:srgbClr val="05702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2"/>
          <p:cNvSpPr/>
          <p:nvPr/>
        </p:nvSpPr>
        <p:spPr>
          <a:xfrm>
            <a:off x="6096050" y="4255825"/>
            <a:ext cx="1524000" cy="888000"/>
          </a:xfrm>
          <a:prstGeom prst="rect">
            <a:avLst/>
          </a:prstGeom>
          <a:solidFill>
            <a:srgbClr val="F16B66"/>
          </a:solidFill>
          <a:ln w="9525" cap="flat" cmpd="sng">
            <a:solidFill>
              <a:srgbClr val="F16B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2"/>
          <p:cNvSpPr/>
          <p:nvPr/>
        </p:nvSpPr>
        <p:spPr>
          <a:xfrm>
            <a:off x="7620075" y="4255825"/>
            <a:ext cx="1524000" cy="888000"/>
          </a:xfrm>
          <a:prstGeom prst="rect">
            <a:avLst/>
          </a:prstGeom>
          <a:solidFill>
            <a:srgbClr val="F2DB57"/>
          </a:solidFill>
          <a:ln w="9525" cap="flat" cmpd="sng">
            <a:solidFill>
              <a:srgbClr val="F2DB5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5" name="Google Shape;75;p2"/>
          <p:cNvGrpSpPr/>
          <p:nvPr/>
        </p:nvGrpSpPr>
        <p:grpSpPr>
          <a:xfrm>
            <a:off x="-138285" y="1187117"/>
            <a:ext cx="9420570" cy="1658195"/>
            <a:chOff x="551010" y="1545200"/>
            <a:chExt cx="7831065" cy="1378413"/>
          </a:xfrm>
        </p:grpSpPr>
        <p:sp>
          <p:nvSpPr>
            <p:cNvPr id="76" name="Google Shape;76;p2"/>
            <p:cNvSpPr txBox="1"/>
            <p:nvPr/>
          </p:nvSpPr>
          <p:spPr>
            <a:xfrm>
              <a:off x="551010" y="2156100"/>
              <a:ext cx="7831065" cy="76751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dirty="0">
                  <a:solidFill>
                    <a:srgbClr val="211E51"/>
                  </a:solidFill>
                  <a:latin typeface="Castoro"/>
                  <a:ea typeface="Castoro"/>
                  <a:cs typeface="Castoro"/>
                  <a:sym typeface="Castoro"/>
                </a:rPr>
                <a:t>CHTA Awards</a:t>
              </a:r>
              <a:endParaRPr dirty="0"/>
            </a:p>
          </p:txBody>
        </p:sp>
        <p:pic>
          <p:nvPicPr>
            <p:cNvPr id="77" name="Google Shape;77;p2"/>
            <p:cNvPicPr preferRelativeResize="0"/>
            <p:nvPr/>
          </p:nvPicPr>
          <p:blipFill rotWithShape="1">
            <a:blip r:embed="rId3">
              <a:alphaModFix/>
            </a:blip>
            <a:srcRect/>
            <a:stretch/>
          </p:blipFill>
          <p:spPr>
            <a:xfrm>
              <a:off x="3544815" y="1545200"/>
              <a:ext cx="2054374" cy="610900"/>
            </a:xfrm>
            <a:prstGeom prst="rect">
              <a:avLst/>
            </a:prstGeom>
            <a:noFill/>
            <a:ln>
              <a:noFill/>
            </a:ln>
          </p:spPr>
        </p:pic>
      </p:grpSp>
    </p:spTree>
    <p:extLst>
      <p:ext uri="{BB962C8B-B14F-4D97-AF65-F5344CB8AC3E}">
        <p14:creationId xmlns:p14="http://schemas.microsoft.com/office/powerpoint/2010/main" val="2130267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304;p19">
            <a:extLst>
              <a:ext uri="{FF2B5EF4-FFF2-40B4-BE49-F238E27FC236}">
                <a16:creationId xmlns:a16="http://schemas.microsoft.com/office/drawing/2014/main" id="{C2846BDB-2109-A783-08A2-074BB8CB0FE6}"/>
              </a:ext>
            </a:extLst>
          </p:cNvPr>
          <p:cNvPicPr preferRelativeResize="0"/>
          <p:nvPr/>
        </p:nvPicPr>
        <p:blipFill rotWithShape="1">
          <a:blip r:embed="rId2">
            <a:alphaModFix/>
          </a:blip>
          <a:srcRect l="47523" r="37363"/>
          <a:stretch/>
        </p:blipFill>
        <p:spPr>
          <a:xfrm>
            <a:off x="8309122" y="4064350"/>
            <a:ext cx="492401" cy="765200"/>
          </a:xfrm>
          <a:prstGeom prst="rect">
            <a:avLst/>
          </a:prstGeom>
          <a:noFill/>
          <a:ln>
            <a:noFill/>
          </a:ln>
        </p:spPr>
      </p:pic>
      <p:sp>
        <p:nvSpPr>
          <p:cNvPr id="4" name="Google Shape;305;p19">
            <a:extLst>
              <a:ext uri="{FF2B5EF4-FFF2-40B4-BE49-F238E27FC236}">
                <a16:creationId xmlns:a16="http://schemas.microsoft.com/office/drawing/2014/main" id="{DE3813F7-E55B-E5E9-9ED1-6B93BF1E19AA}"/>
              </a:ext>
            </a:extLst>
          </p:cNvPr>
          <p:cNvSpPr txBox="1"/>
          <p:nvPr/>
        </p:nvSpPr>
        <p:spPr>
          <a:xfrm>
            <a:off x="577017" y="160604"/>
            <a:ext cx="7929608" cy="127063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211E51"/>
                </a:solidFill>
                <a:latin typeface="Castoro"/>
                <a:ea typeface="Castoro"/>
                <a:cs typeface="Castoro"/>
                <a:sym typeface="Castoro"/>
              </a:rPr>
              <a:t>CHTA Awards</a:t>
            </a:r>
            <a:endParaRPr dirty="0"/>
          </a:p>
        </p:txBody>
      </p:sp>
      <p:sp>
        <p:nvSpPr>
          <p:cNvPr id="5" name="Google Shape;313;p19">
            <a:extLst>
              <a:ext uri="{FF2B5EF4-FFF2-40B4-BE49-F238E27FC236}">
                <a16:creationId xmlns:a16="http://schemas.microsoft.com/office/drawing/2014/main" id="{3966470A-7BB4-DE34-8DDD-947AB3749B71}"/>
              </a:ext>
            </a:extLst>
          </p:cNvPr>
          <p:cNvSpPr txBox="1"/>
          <p:nvPr/>
        </p:nvSpPr>
        <p:spPr>
          <a:xfrm>
            <a:off x="638800" y="743043"/>
            <a:ext cx="6297259" cy="68819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F16B66"/>
                </a:solidFill>
                <a:latin typeface="Manrope Medium"/>
                <a:ea typeface="Manrope Medium"/>
                <a:cs typeface="Manrope Medium"/>
                <a:sym typeface="Manrope Medium"/>
              </a:rPr>
              <a:t>Hotelier of the Year</a:t>
            </a:r>
            <a:endParaRPr sz="1800" b="0" i="0" u="none" strike="noStrike" cap="none" dirty="0">
              <a:solidFill>
                <a:srgbClr val="F16B66"/>
              </a:solidFill>
              <a:latin typeface="Manrope Medium"/>
              <a:ea typeface="Manrope Medium"/>
              <a:cs typeface="Manrope Medium"/>
              <a:sym typeface="Manrope Medium"/>
            </a:endParaRPr>
          </a:p>
        </p:txBody>
      </p:sp>
      <p:sp>
        <p:nvSpPr>
          <p:cNvPr id="6" name="Google Shape;154;p8">
            <a:extLst>
              <a:ext uri="{FF2B5EF4-FFF2-40B4-BE49-F238E27FC236}">
                <a16:creationId xmlns:a16="http://schemas.microsoft.com/office/drawing/2014/main" id="{11542BAA-1BF5-01AA-CBD3-27BD3781D4BF}"/>
              </a:ext>
            </a:extLst>
          </p:cNvPr>
          <p:cNvSpPr txBox="1"/>
          <p:nvPr/>
        </p:nvSpPr>
        <p:spPr>
          <a:xfrm>
            <a:off x="653278" y="4157266"/>
            <a:ext cx="7853347" cy="672284"/>
          </a:xfrm>
          <a:prstGeom prst="rect">
            <a:avLst/>
          </a:prstGeom>
          <a:noFill/>
          <a:ln>
            <a:noFill/>
          </a:ln>
        </p:spPr>
        <p:txBody>
          <a:bodyPr spcFirstLastPara="1" wrap="square" lIns="91425" tIns="91425" rIns="91425" bIns="91425" anchor="t" anchorCtr="0">
            <a:noAutofit/>
          </a:bodyPr>
          <a:lstStyle/>
          <a:p>
            <a:pPr marL="8223" marR="0" lvl="0" indent="0" algn="l" rtl="0">
              <a:lnSpc>
                <a:spcPct val="100000"/>
              </a:lnSpc>
              <a:spcBef>
                <a:spcPts val="65"/>
              </a:spcBef>
              <a:spcAft>
                <a:spcPts val="0"/>
              </a:spcAft>
              <a:buNone/>
            </a:pPr>
            <a:r>
              <a:rPr lang="en-US" sz="1600" b="1" i="0" u="none" strike="noStrike" cap="none" dirty="0">
                <a:solidFill>
                  <a:srgbClr val="000000"/>
                </a:solidFill>
                <a:latin typeface="Calibri"/>
                <a:ea typeface="Calibri"/>
                <a:cs typeface="Calibri"/>
                <a:sym typeface="Calibri"/>
              </a:rPr>
              <a:t>Patricia </a:t>
            </a:r>
            <a:r>
              <a:rPr lang="en-US" sz="1600" b="1" i="0" u="none" strike="noStrike" cap="none" dirty="0" err="1">
                <a:solidFill>
                  <a:srgbClr val="000000"/>
                </a:solidFill>
                <a:latin typeface="Calibri"/>
                <a:ea typeface="Calibri"/>
                <a:cs typeface="Calibri"/>
                <a:sym typeface="Calibri"/>
              </a:rPr>
              <a:t>Affonso</a:t>
            </a:r>
            <a:r>
              <a:rPr lang="en-US" sz="1600" b="1" i="0" u="none" strike="noStrike" cap="none" dirty="0">
                <a:solidFill>
                  <a:srgbClr val="000000"/>
                </a:solidFill>
                <a:latin typeface="Calibri"/>
                <a:ea typeface="Calibri"/>
                <a:cs typeface="Calibri"/>
                <a:sym typeface="Calibri"/>
              </a:rPr>
              <a:t>-Dass, Group General Manager of Ocean Hotels Group in Barbados</a:t>
            </a:r>
            <a:endParaRPr sz="1600" b="1" i="0" u="none" strike="noStrike" cap="none" dirty="0">
              <a:solidFill>
                <a:srgbClr val="000000"/>
              </a:solidFill>
              <a:latin typeface="Calibri"/>
              <a:ea typeface="Calibri"/>
              <a:cs typeface="Calibri"/>
              <a:sym typeface="Calibri"/>
            </a:endParaRPr>
          </a:p>
        </p:txBody>
      </p:sp>
      <p:pic>
        <p:nvPicPr>
          <p:cNvPr id="8" name="Picture 7" descr="A group of people holding a trophy&#10;&#10;Description automatically generated">
            <a:extLst>
              <a:ext uri="{FF2B5EF4-FFF2-40B4-BE49-F238E27FC236}">
                <a16:creationId xmlns:a16="http://schemas.microsoft.com/office/drawing/2014/main" id="{C6964269-0DC5-DF4B-E114-C6B6BA46336B}"/>
              </a:ext>
            </a:extLst>
          </p:cNvPr>
          <p:cNvPicPr>
            <a:picLocks noChangeAspect="1"/>
          </p:cNvPicPr>
          <p:nvPr/>
        </p:nvPicPr>
        <p:blipFill>
          <a:blip r:embed="rId3"/>
          <a:stretch>
            <a:fillRect/>
          </a:stretch>
        </p:blipFill>
        <p:spPr>
          <a:xfrm>
            <a:off x="721588" y="1281114"/>
            <a:ext cx="4148296" cy="2876152"/>
          </a:xfrm>
          <a:prstGeom prst="rect">
            <a:avLst/>
          </a:prstGeom>
        </p:spPr>
      </p:pic>
      <p:grpSp>
        <p:nvGrpSpPr>
          <p:cNvPr id="9" name="Google Shape;306;p19">
            <a:extLst>
              <a:ext uri="{FF2B5EF4-FFF2-40B4-BE49-F238E27FC236}">
                <a16:creationId xmlns:a16="http://schemas.microsoft.com/office/drawing/2014/main" id="{78EEE8E6-BC74-7588-728F-58959E2711E2}"/>
              </a:ext>
            </a:extLst>
          </p:cNvPr>
          <p:cNvGrpSpPr/>
          <p:nvPr/>
        </p:nvGrpSpPr>
        <p:grpSpPr>
          <a:xfrm rot="-5400000">
            <a:off x="-2501136" y="2500766"/>
            <a:ext cx="5143572" cy="141300"/>
            <a:chOff x="0" y="-1850"/>
            <a:chExt cx="9144129" cy="141300"/>
          </a:xfrm>
        </p:grpSpPr>
        <p:sp>
          <p:nvSpPr>
            <p:cNvPr id="10" name="Google Shape;307;p19">
              <a:extLst>
                <a:ext uri="{FF2B5EF4-FFF2-40B4-BE49-F238E27FC236}">
                  <a16:creationId xmlns:a16="http://schemas.microsoft.com/office/drawing/2014/main" id="{B48A4B85-FAA3-AFB9-1D1B-5B8C20312080}"/>
                </a:ext>
              </a:extLst>
            </p:cNvPr>
            <p:cNvSpPr/>
            <p:nvPr/>
          </p:nvSpPr>
          <p:spPr>
            <a:xfrm>
              <a:off x="0" y="-1850"/>
              <a:ext cx="1524000" cy="141300"/>
            </a:xfrm>
            <a:prstGeom prst="rect">
              <a:avLst/>
            </a:prstGeom>
            <a:solidFill>
              <a:srgbClr val="211E51"/>
            </a:solidFill>
            <a:ln w="9525" cap="flat" cmpd="sng">
              <a:solidFill>
                <a:srgbClr val="211E5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308;p19">
              <a:extLst>
                <a:ext uri="{FF2B5EF4-FFF2-40B4-BE49-F238E27FC236}">
                  <a16:creationId xmlns:a16="http://schemas.microsoft.com/office/drawing/2014/main" id="{6E072AC8-961D-4113-BD2C-AB5E33B97B46}"/>
                </a:ext>
              </a:extLst>
            </p:cNvPr>
            <p:cNvSpPr/>
            <p:nvPr/>
          </p:nvSpPr>
          <p:spPr>
            <a:xfrm>
              <a:off x="1524026" y="-1850"/>
              <a:ext cx="1524000" cy="141300"/>
            </a:xfrm>
            <a:prstGeom prst="rect">
              <a:avLst/>
            </a:prstGeom>
            <a:solidFill>
              <a:srgbClr val="4A56A5"/>
            </a:solidFill>
            <a:ln w="9525" cap="flat" cmpd="sng">
              <a:solidFill>
                <a:srgbClr val="4A56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309;p19">
              <a:extLst>
                <a:ext uri="{FF2B5EF4-FFF2-40B4-BE49-F238E27FC236}">
                  <a16:creationId xmlns:a16="http://schemas.microsoft.com/office/drawing/2014/main" id="{E90691EB-CF3B-A099-FC7E-E51B487E6E16}"/>
                </a:ext>
              </a:extLst>
            </p:cNvPr>
            <p:cNvSpPr/>
            <p:nvPr/>
          </p:nvSpPr>
          <p:spPr>
            <a:xfrm>
              <a:off x="3048052" y="-1850"/>
              <a:ext cx="1524000" cy="141300"/>
            </a:xfrm>
            <a:prstGeom prst="rect">
              <a:avLst/>
            </a:prstGeom>
            <a:solidFill>
              <a:srgbClr val="24B9A2"/>
            </a:solidFill>
            <a:ln w="9525" cap="flat" cmpd="sng">
              <a:solidFill>
                <a:srgbClr val="24B9A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310;p19">
              <a:extLst>
                <a:ext uri="{FF2B5EF4-FFF2-40B4-BE49-F238E27FC236}">
                  <a16:creationId xmlns:a16="http://schemas.microsoft.com/office/drawing/2014/main" id="{33D859B4-AB35-BBF9-DC1B-5497547CDBFA}"/>
                </a:ext>
              </a:extLst>
            </p:cNvPr>
            <p:cNvSpPr/>
            <p:nvPr/>
          </p:nvSpPr>
          <p:spPr>
            <a:xfrm>
              <a:off x="4572077" y="-1850"/>
              <a:ext cx="1524000" cy="141300"/>
            </a:xfrm>
            <a:prstGeom prst="rect">
              <a:avLst/>
            </a:prstGeom>
            <a:solidFill>
              <a:srgbClr val="057023"/>
            </a:solidFill>
            <a:ln w="9525" cap="flat" cmpd="sng">
              <a:solidFill>
                <a:srgbClr val="05702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311;p19">
              <a:extLst>
                <a:ext uri="{FF2B5EF4-FFF2-40B4-BE49-F238E27FC236}">
                  <a16:creationId xmlns:a16="http://schemas.microsoft.com/office/drawing/2014/main" id="{ADD7DB11-255C-03E7-9092-2778D66DCEC4}"/>
                </a:ext>
              </a:extLst>
            </p:cNvPr>
            <p:cNvSpPr/>
            <p:nvPr/>
          </p:nvSpPr>
          <p:spPr>
            <a:xfrm>
              <a:off x="6096103" y="-1850"/>
              <a:ext cx="1524000" cy="141300"/>
            </a:xfrm>
            <a:prstGeom prst="rect">
              <a:avLst/>
            </a:prstGeom>
            <a:solidFill>
              <a:srgbClr val="F16B66"/>
            </a:solidFill>
            <a:ln w="9525" cap="flat" cmpd="sng">
              <a:solidFill>
                <a:srgbClr val="F16B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312;p19">
              <a:extLst>
                <a:ext uri="{FF2B5EF4-FFF2-40B4-BE49-F238E27FC236}">
                  <a16:creationId xmlns:a16="http://schemas.microsoft.com/office/drawing/2014/main" id="{2C75AAF3-C331-2189-0968-D931BC9D745D}"/>
                </a:ext>
              </a:extLst>
            </p:cNvPr>
            <p:cNvSpPr/>
            <p:nvPr/>
          </p:nvSpPr>
          <p:spPr>
            <a:xfrm>
              <a:off x="7620129" y="-1850"/>
              <a:ext cx="1524000" cy="141300"/>
            </a:xfrm>
            <a:prstGeom prst="rect">
              <a:avLst/>
            </a:prstGeom>
            <a:solidFill>
              <a:srgbClr val="F2DB57"/>
            </a:solidFill>
            <a:ln w="9525" cap="flat" cmpd="sng">
              <a:solidFill>
                <a:srgbClr val="F2DB5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251106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304;p19">
            <a:extLst>
              <a:ext uri="{FF2B5EF4-FFF2-40B4-BE49-F238E27FC236}">
                <a16:creationId xmlns:a16="http://schemas.microsoft.com/office/drawing/2014/main" id="{C2846BDB-2109-A783-08A2-074BB8CB0FE6}"/>
              </a:ext>
            </a:extLst>
          </p:cNvPr>
          <p:cNvPicPr preferRelativeResize="0"/>
          <p:nvPr/>
        </p:nvPicPr>
        <p:blipFill rotWithShape="1">
          <a:blip r:embed="rId2">
            <a:alphaModFix/>
          </a:blip>
          <a:srcRect l="47523" r="37363"/>
          <a:stretch/>
        </p:blipFill>
        <p:spPr>
          <a:xfrm>
            <a:off x="8309122" y="4064350"/>
            <a:ext cx="492401" cy="765200"/>
          </a:xfrm>
          <a:prstGeom prst="rect">
            <a:avLst/>
          </a:prstGeom>
          <a:noFill/>
          <a:ln>
            <a:noFill/>
          </a:ln>
        </p:spPr>
      </p:pic>
      <p:sp>
        <p:nvSpPr>
          <p:cNvPr id="4" name="Google Shape;305;p19">
            <a:extLst>
              <a:ext uri="{FF2B5EF4-FFF2-40B4-BE49-F238E27FC236}">
                <a16:creationId xmlns:a16="http://schemas.microsoft.com/office/drawing/2014/main" id="{DE3813F7-E55B-E5E9-9ED1-6B93BF1E19AA}"/>
              </a:ext>
            </a:extLst>
          </p:cNvPr>
          <p:cNvSpPr txBox="1"/>
          <p:nvPr/>
        </p:nvSpPr>
        <p:spPr>
          <a:xfrm>
            <a:off x="577017" y="160604"/>
            <a:ext cx="7929608" cy="127063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211E51"/>
                </a:solidFill>
                <a:latin typeface="Castoro"/>
                <a:ea typeface="Castoro"/>
                <a:cs typeface="Castoro"/>
                <a:sym typeface="Castoro"/>
              </a:rPr>
              <a:t>CHTA Awards</a:t>
            </a:r>
            <a:endParaRPr dirty="0"/>
          </a:p>
        </p:txBody>
      </p:sp>
      <p:sp>
        <p:nvSpPr>
          <p:cNvPr id="5" name="Google Shape;313;p19">
            <a:extLst>
              <a:ext uri="{FF2B5EF4-FFF2-40B4-BE49-F238E27FC236}">
                <a16:creationId xmlns:a16="http://schemas.microsoft.com/office/drawing/2014/main" id="{3966470A-7BB4-DE34-8DDD-947AB3749B71}"/>
              </a:ext>
            </a:extLst>
          </p:cNvPr>
          <p:cNvSpPr txBox="1"/>
          <p:nvPr/>
        </p:nvSpPr>
        <p:spPr>
          <a:xfrm>
            <a:off x="638800" y="743043"/>
            <a:ext cx="7296160" cy="68819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F16B66"/>
                </a:solidFill>
                <a:latin typeface="Manrope Medium"/>
                <a:ea typeface="Manrope Medium"/>
                <a:cs typeface="Manrope Medium"/>
                <a:sym typeface="Manrope Medium"/>
              </a:rPr>
              <a:t>Destination Resilience Awards – Category A – The Bahamas</a:t>
            </a: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16B66"/>
              </a:solidFill>
              <a:latin typeface="Manrope Medium"/>
              <a:ea typeface="Manrope Medium"/>
              <a:cs typeface="Manrope Medium"/>
              <a:sym typeface="Manrope Medium"/>
            </a:endParaRPr>
          </a:p>
        </p:txBody>
      </p:sp>
      <p:sp>
        <p:nvSpPr>
          <p:cNvPr id="6" name="Google Shape;154;p8">
            <a:extLst>
              <a:ext uri="{FF2B5EF4-FFF2-40B4-BE49-F238E27FC236}">
                <a16:creationId xmlns:a16="http://schemas.microsoft.com/office/drawing/2014/main" id="{11542BAA-1BF5-01AA-CBD3-27BD3781D4BF}"/>
              </a:ext>
            </a:extLst>
          </p:cNvPr>
          <p:cNvSpPr txBox="1"/>
          <p:nvPr/>
        </p:nvSpPr>
        <p:spPr>
          <a:xfrm>
            <a:off x="615147" y="4403180"/>
            <a:ext cx="7853347" cy="672284"/>
          </a:xfrm>
          <a:prstGeom prst="rect">
            <a:avLst/>
          </a:prstGeom>
          <a:noFill/>
          <a:ln>
            <a:noFill/>
          </a:ln>
        </p:spPr>
        <p:txBody>
          <a:bodyPr spcFirstLastPara="1" wrap="square" lIns="91425" tIns="91425" rIns="91425" bIns="91425" anchor="t" anchorCtr="0">
            <a:noAutofit/>
          </a:bodyPr>
          <a:lstStyle/>
          <a:p>
            <a:pPr marL="8223" marR="0" lvl="0" indent="0" algn="l" rtl="0">
              <a:lnSpc>
                <a:spcPct val="100000"/>
              </a:lnSpc>
              <a:spcBef>
                <a:spcPts val="65"/>
              </a:spcBef>
              <a:spcAft>
                <a:spcPts val="0"/>
              </a:spcAft>
              <a:buNone/>
            </a:pPr>
            <a:r>
              <a:rPr lang="en-US" sz="2800" b="1" i="0" u="none" strike="noStrike" cap="none" dirty="0">
                <a:solidFill>
                  <a:srgbClr val="000000"/>
                </a:solidFill>
                <a:latin typeface="Calibri"/>
                <a:ea typeface="Calibri"/>
                <a:cs typeface="Calibri"/>
                <a:sym typeface="Calibri"/>
              </a:rPr>
              <a:t>Bahamas</a:t>
            </a:r>
            <a:endParaRPr sz="2800" b="1" i="0" u="none" strike="noStrike" cap="none" dirty="0">
              <a:solidFill>
                <a:srgbClr val="000000"/>
              </a:solidFill>
              <a:latin typeface="Calibri"/>
              <a:ea typeface="Calibri"/>
              <a:cs typeface="Calibri"/>
              <a:sym typeface="Calibri"/>
            </a:endParaRPr>
          </a:p>
        </p:txBody>
      </p:sp>
      <p:grpSp>
        <p:nvGrpSpPr>
          <p:cNvPr id="9" name="Google Shape;306;p19">
            <a:extLst>
              <a:ext uri="{FF2B5EF4-FFF2-40B4-BE49-F238E27FC236}">
                <a16:creationId xmlns:a16="http://schemas.microsoft.com/office/drawing/2014/main" id="{78EEE8E6-BC74-7588-728F-58959E2711E2}"/>
              </a:ext>
            </a:extLst>
          </p:cNvPr>
          <p:cNvGrpSpPr/>
          <p:nvPr/>
        </p:nvGrpSpPr>
        <p:grpSpPr>
          <a:xfrm rot="-5400000">
            <a:off x="-2501136" y="2500766"/>
            <a:ext cx="5143572" cy="141300"/>
            <a:chOff x="0" y="-1850"/>
            <a:chExt cx="9144129" cy="141300"/>
          </a:xfrm>
        </p:grpSpPr>
        <p:sp>
          <p:nvSpPr>
            <p:cNvPr id="10" name="Google Shape;307;p19">
              <a:extLst>
                <a:ext uri="{FF2B5EF4-FFF2-40B4-BE49-F238E27FC236}">
                  <a16:creationId xmlns:a16="http://schemas.microsoft.com/office/drawing/2014/main" id="{B48A4B85-FAA3-AFB9-1D1B-5B8C20312080}"/>
                </a:ext>
              </a:extLst>
            </p:cNvPr>
            <p:cNvSpPr/>
            <p:nvPr/>
          </p:nvSpPr>
          <p:spPr>
            <a:xfrm>
              <a:off x="0" y="-1850"/>
              <a:ext cx="1524000" cy="141300"/>
            </a:xfrm>
            <a:prstGeom prst="rect">
              <a:avLst/>
            </a:prstGeom>
            <a:solidFill>
              <a:srgbClr val="211E51"/>
            </a:solidFill>
            <a:ln w="9525" cap="flat" cmpd="sng">
              <a:solidFill>
                <a:srgbClr val="211E5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308;p19">
              <a:extLst>
                <a:ext uri="{FF2B5EF4-FFF2-40B4-BE49-F238E27FC236}">
                  <a16:creationId xmlns:a16="http://schemas.microsoft.com/office/drawing/2014/main" id="{6E072AC8-961D-4113-BD2C-AB5E33B97B46}"/>
                </a:ext>
              </a:extLst>
            </p:cNvPr>
            <p:cNvSpPr/>
            <p:nvPr/>
          </p:nvSpPr>
          <p:spPr>
            <a:xfrm>
              <a:off x="1524026" y="-1850"/>
              <a:ext cx="1524000" cy="141300"/>
            </a:xfrm>
            <a:prstGeom prst="rect">
              <a:avLst/>
            </a:prstGeom>
            <a:solidFill>
              <a:srgbClr val="4A56A5"/>
            </a:solidFill>
            <a:ln w="9525" cap="flat" cmpd="sng">
              <a:solidFill>
                <a:srgbClr val="4A56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309;p19">
              <a:extLst>
                <a:ext uri="{FF2B5EF4-FFF2-40B4-BE49-F238E27FC236}">
                  <a16:creationId xmlns:a16="http://schemas.microsoft.com/office/drawing/2014/main" id="{E90691EB-CF3B-A099-FC7E-E51B487E6E16}"/>
                </a:ext>
              </a:extLst>
            </p:cNvPr>
            <p:cNvSpPr/>
            <p:nvPr/>
          </p:nvSpPr>
          <p:spPr>
            <a:xfrm>
              <a:off x="3048052" y="-1850"/>
              <a:ext cx="1524000" cy="141300"/>
            </a:xfrm>
            <a:prstGeom prst="rect">
              <a:avLst/>
            </a:prstGeom>
            <a:solidFill>
              <a:srgbClr val="24B9A2"/>
            </a:solidFill>
            <a:ln w="9525" cap="flat" cmpd="sng">
              <a:solidFill>
                <a:srgbClr val="24B9A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310;p19">
              <a:extLst>
                <a:ext uri="{FF2B5EF4-FFF2-40B4-BE49-F238E27FC236}">
                  <a16:creationId xmlns:a16="http://schemas.microsoft.com/office/drawing/2014/main" id="{33D859B4-AB35-BBF9-DC1B-5497547CDBFA}"/>
                </a:ext>
              </a:extLst>
            </p:cNvPr>
            <p:cNvSpPr/>
            <p:nvPr/>
          </p:nvSpPr>
          <p:spPr>
            <a:xfrm>
              <a:off x="4572077" y="-1850"/>
              <a:ext cx="1524000" cy="141300"/>
            </a:xfrm>
            <a:prstGeom prst="rect">
              <a:avLst/>
            </a:prstGeom>
            <a:solidFill>
              <a:srgbClr val="057023"/>
            </a:solidFill>
            <a:ln w="9525" cap="flat" cmpd="sng">
              <a:solidFill>
                <a:srgbClr val="05702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311;p19">
              <a:extLst>
                <a:ext uri="{FF2B5EF4-FFF2-40B4-BE49-F238E27FC236}">
                  <a16:creationId xmlns:a16="http://schemas.microsoft.com/office/drawing/2014/main" id="{ADD7DB11-255C-03E7-9092-2778D66DCEC4}"/>
                </a:ext>
              </a:extLst>
            </p:cNvPr>
            <p:cNvSpPr/>
            <p:nvPr/>
          </p:nvSpPr>
          <p:spPr>
            <a:xfrm>
              <a:off x="6096103" y="-1850"/>
              <a:ext cx="1524000" cy="141300"/>
            </a:xfrm>
            <a:prstGeom prst="rect">
              <a:avLst/>
            </a:prstGeom>
            <a:solidFill>
              <a:srgbClr val="F16B66"/>
            </a:solidFill>
            <a:ln w="9525" cap="flat" cmpd="sng">
              <a:solidFill>
                <a:srgbClr val="F16B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312;p19">
              <a:extLst>
                <a:ext uri="{FF2B5EF4-FFF2-40B4-BE49-F238E27FC236}">
                  <a16:creationId xmlns:a16="http://schemas.microsoft.com/office/drawing/2014/main" id="{2C75AAF3-C331-2189-0968-D931BC9D745D}"/>
                </a:ext>
              </a:extLst>
            </p:cNvPr>
            <p:cNvSpPr/>
            <p:nvPr/>
          </p:nvSpPr>
          <p:spPr>
            <a:xfrm>
              <a:off x="7620129" y="-1850"/>
              <a:ext cx="1524000" cy="141300"/>
            </a:xfrm>
            <a:prstGeom prst="rect">
              <a:avLst/>
            </a:prstGeom>
            <a:solidFill>
              <a:srgbClr val="F2DB57"/>
            </a:solidFill>
            <a:ln w="9525" cap="flat" cmpd="sng">
              <a:solidFill>
                <a:srgbClr val="F2DB5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8" name="Picture 7" descr="A group of women holding a trophy&#10;&#10;Description automatically generated">
            <a:extLst>
              <a:ext uri="{FF2B5EF4-FFF2-40B4-BE49-F238E27FC236}">
                <a16:creationId xmlns:a16="http://schemas.microsoft.com/office/drawing/2014/main" id="{C820E26E-7EE8-CBDB-9664-B92346D0872D}"/>
              </a:ext>
            </a:extLst>
          </p:cNvPr>
          <p:cNvPicPr>
            <a:picLocks noChangeAspect="1"/>
          </p:cNvPicPr>
          <p:nvPr/>
        </p:nvPicPr>
        <p:blipFill>
          <a:blip r:embed="rId3"/>
          <a:stretch>
            <a:fillRect/>
          </a:stretch>
        </p:blipFill>
        <p:spPr>
          <a:xfrm>
            <a:off x="739371" y="1192063"/>
            <a:ext cx="4188230" cy="3041702"/>
          </a:xfrm>
          <a:prstGeom prst="rect">
            <a:avLst/>
          </a:prstGeom>
        </p:spPr>
      </p:pic>
    </p:spTree>
    <p:extLst>
      <p:ext uri="{BB962C8B-B14F-4D97-AF65-F5344CB8AC3E}">
        <p14:creationId xmlns:p14="http://schemas.microsoft.com/office/powerpoint/2010/main" val="2065053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cxnSp>
        <p:nvCxnSpPr>
          <p:cNvPr id="68" name="Google Shape;68;p2"/>
          <p:cNvCxnSpPr/>
          <p:nvPr/>
        </p:nvCxnSpPr>
        <p:spPr>
          <a:xfrm>
            <a:off x="724000" y="2225650"/>
            <a:ext cx="2486700" cy="0"/>
          </a:xfrm>
          <a:prstGeom prst="straightConnector1">
            <a:avLst/>
          </a:prstGeom>
          <a:noFill/>
          <a:ln w="9525" cap="flat" cmpd="sng">
            <a:solidFill>
              <a:schemeClr val="lt1"/>
            </a:solidFill>
            <a:prstDash val="solid"/>
            <a:round/>
            <a:headEnd type="none" w="sm" len="sm"/>
            <a:tailEnd type="none" w="sm" len="sm"/>
          </a:ln>
        </p:spPr>
      </p:cxnSp>
      <p:sp>
        <p:nvSpPr>
          <p:cNvPr id="69" name="Google Shape;69;p2"/>
          <p:cNvSpPr/>
          <p:nvPr/>
        </p:nvSpPr>
        <p:spPr>
          <a:xfrm>
            <a:off x="-50" y="4255825"/>
            <a:ext cx="1524000" cy="888000"/>
          </a:xfrm>
          <a:prstGeom prst="rect">
            <a:avLst/>
          </a:prstGeom>
          <a:solidFill>
            <a:srgbClr val="211E51"/>
          </a:solidFill>
          <a:ln w="9525" cap="flat" cmpd="sng">
            <a:solidFill>
              <a:srgbClr val="211E5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2"/>
          <p:cNvSpPr/>
          <p:nvPr/>
        </p:nvSpPr>
        <p:spPr>
          <a:xfrm>
            <a:off x="1523975" y="4255825"/>
            <a:ext cx="1524000" cy="888000"/>
          </a:xfrm>
          <a:prstGeom prst="rect">
            <a:avLst/>
          </a:prstGeom>
          <a:solidFill>
            <a:srgbClr val="4A56A5"/>
          </a:solidFill>
          <a:ln w="9525" cap="flat" cmpd="sng">
            <a:solidFill>
              <a:srgbClr val="4A56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2"/>
          <p:cNvSpPr/>
          <p:nvPr/>
        </p:nvSpPr>
        <p:spPr>
          <a:xfrm>
            <a:off x="3048000" y="4255825"/>
            <a:ext cx="1524000" cy="888000"/>
          </a:xfrm>
          <a:prstGeom prst="rect">
            <a:avLst/>
          </a:prstGeom>
          <a:solidFill>
            <a:srgbClr val="24B9A2"/>
          </a:solidFill>
          <a:ln w="9525" cap="flat" cmpd="sng">
            <a:solidFill>
              <a:srgbClr val="24B9A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2"/>
          <p:cNvSpPr/>
          <p:nvPr/>
        </p:nvSpPr>
        <p:spPr>
          <a:xfrm>
            <a:off x="4572025" y="4255825"/>
            <a:ext cx="1524000" cy="888000"/>
          </a:xfrm>
          <a:prstGeom prst="rect">
            <a:avLst/>
          </a:prstGeom>
          <a:solidFill>
            <a:srgbClr val="057023"/>
          </a:solidFill>
          <a:ln w="9525" cap="flat" cmpd="sng">
            <a:solidFill>
              <a:srgbClr val="05702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2"/>
          <p:cNvSpPr/>
          <p:nvPr/>
        </p:nvSpPr>
        <p:spPr>
          <a:xfrm>
            <a:off x="6096050" y="4255825"/>
            <a:ext cx="1524000" cy="888000"/>
          </a:xfrm>
          <a:prstGeom prst="rect">
            <a:avLst/>
          </a:prstGeom>
          <a:solidFill>
            <a:srgbClr val="F16B66"/>
          </a:solidFill>
          <a:ln w="9525" cap="flat" cmpd="sng">
            <a:solidFill>
              <a:srgbClr val="F16B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2"/>
          <p:cNvSpPr/>
          <p:nvPr/>
        </p:nvSpPr>
        <p:spPr>
          <a:xfrm>
            <a:off x="7620075" y="4255825"/>
            <a:ext cx="1524000" cy="888000"/>
          </a:xfrm>
          <a:prstGeom prst="rect">
            <a:avLst/>
          </a:prstGeom>
          <a:solidFill>
            <a:srgbClr val="F2DB57"/>
          </a:solidFill>
          <a:ln w="9525" cap="flat" cmpd="sng">
            <a:solidFill>
              <a:srgbClr val="F2DB5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5" name="Google Shape;75;p2"/>
          <p:cNvGrpSpPr/>
          <p:nvPr/>
        </p:nvGrpSpPr>
        <p:grpSpPr>
          <a:xfrm>
            <a:off x="-138285" y="1187117"/>
            <a:ext cx="9420570" cy="1845602"/>
            <a:chOff x="551010" y="1545200"/>
            <a:chExt cx="7831065" cy="1534199"/>
          </a:xfrm>
        </p:grpSpPr>
        <p:sp>
          <p:nvSpPr>
            <p:cNvPr id="76" name="Google Shape;76;p2"/>
            <p:cNvSpPr txBox="1"/>
            <p:nvPr/>
          </p:nvSpPr>
          <p:spPr>
            <a:xfrm>
              <a:off x="551010" y="2156100"/>
              <a:ext cx="7831065" cy="92329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rgbClr val="211E51"/>
                  </a:solidFill>
                  <a:latin typeface="Castoro"/>
                  <a:ea typeface="Castoro"/>
                  <a:cs typeface="Castoro"/>
                  <a:sym typeface="Castoro"/>
                </a:rPr>
                <a:t>CHTA Rebrand</a:t>
              </a:r>
              <a:endParaRPr/>
            </a:p>
          </p:txBody>
        </p:sp>
        <p:pic>
          <p:nvPicPr>
            <p:cNvPr id="77" name="Google Shape;77;p2"/>
            <p:cNvPicPr preferRelativeResize="0"/>
            <p:nvPr/>
          </p:nvPicPr>
          <p:blipFill rotWithShape="1">
            <a:blip r:embed="rId3">
              <a:alphaModFix/>
            </a:blip>
            <a:srcRect/>
            <a:stretch/>
          </p:blipFill>
          <p:spPr>
            <a:xfrm>
              <a:off x="3544815" y="1545200"/>
              <a:ext cx="2054374" cy="610900"/>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304;p19">
            <a:extLst>
              <a:ext uri="{FF2B5EF4-FFF2-40B4-BE49-F238E27FC236}">
                <a16:creationId xmlns:a16="http://schemas.microsoft.com/office/drawing/2014/main" id="{C2846BDB-2109-A783-08A2-074BB8CB0FE6}"/>
              </a:ext>
            </a:extLst>
          </p:cNvPr>
          <p:cNvPicPr preferRelativeResize="0"/>
          <p:nvPr/>
        </p:nvPicPr>
        <p:blipFill rotWithShape="1">
          <a:blip r:embed="rId2">
            <a:alphaModFix/>
          </a:blip>
          <a:srcRect l="47523" r="37363"/>
          <a:stretch/>
        </p:blipFill>
        <p:spPr>
          <a:xfrm>
            <a:off x="8309122" y="4064350"/>
            <a:ext cx="492401" cy="765200"/>
          </a:xfrm>
          <a:prstGeom prst="rect">
            <a:avLst/>
          </a:prstGeom>
          <a:noFill/>
          <a:ln>
            <a:noFill/>
          </a:ln>
        </p:spPr>
      </p:pic>
      <p:sp>
        <p:nvSpPr>
          <p:cNvPr id="4" name="Google Shape;305;p19">
            <a:extLst>
              <a:ext uri="{FF2B5EF4-FFF2-40B4-BE49-F238E27FC236}">
                <a16:creationId xmlns:a16="http://schemas.microsoft.com/office/drawing/2014/main" id="{DE3813F7-E55B-E5E9-9ED1-6B93BF1E19AA}"/>
              </a:ext>
            </a:extLst>
          </p:cNvPr>
          <p:cNvSpPr txBox="1"/>
          <p:nvPr/>
        </p:nvSpPr>
        <p:spPr>
          <a:xfrm>
            <a:off x="577017" y="160604"/>
            <a:ext cx="7929608" cy="127063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211E51"/>
                </a:solidFill>
                <a:latin typeface="Castoro"/>
                <a:ea typeface="Castoro"/>
                <a:cs typeface="Castoro"/>
                <a:sym typeface="Castoro"/>
              </a:rPr>
              <a:t>CHTA Awards</a:t>
            </a:r>
            <a:endParaRPr dirty="0"/>
          </a:p>
        </p:txBody>
      </p:sp>
      <p:sp>
        <p:nvSpPr>
          <p:cNvPr id="5" name="Google Shape;313;p19">
            <a:extLst>
              <a:ext uri="{FF2B5EF4-FFF2-40B4-BE49-F238E27FC236}">
                <a16:creationId xmlns:a16="http://schemas.microsoft.com/office/drawing/2014/main" id="{3966470A-7BB4-DE34-8DDD-947AB3749B71}"/>
              </a:ext>
            </a:extLst>
          </p:cNvPr>
          <p:cNvSpPr txBox="1"/>
          <p:nvPr/>
        </p:nvSpPr>
        <p:spPr>
          <a:xfrm>
            <a:off x="638800" y="743043"/>
            <a:ext cx="6297259" cy="68819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F16B66"/>
                </a:solidFill>
                <a:latin typeface="Manrope Medium"/>
                <a:ea typeface="Manrope Medium"/>
                <a:cs typeface="Manrope Medium"/>
                <a:sym typeface="Manrope Medium"/>
              </a:rPr>
              <a:t>Destination Resilience Awards – Category B – St Lucia</a:t>
            </a: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16B66"/>
              </a:solidFill>
              <a:latin typeface="Manrope Medium"/>
              <a:ea typeface="Manrope Medium"/>
              <a:cs typeface="Manrope Medium"/>
              <a:sym typeface="Manrope Medium"/>
            </a:endParaRPr>
          </a:p>
        </p:txBody>
      </p:sp>
      <p:sp>
        <p:nvSpPr>
          <p:cNvPr id="6" name="Google Shape;154;p8">
            <a:extLst>
              <a:ext uri="{FF2B5EF4-FFF2-40B4-BE49-F238E27FC236}">
                <a16:creationId xmlns:a16="http://schemas.microsoft.com/office/drawing/2014/main" id="{11542BAA-1BF5-01AA-CBD3-27BD3781D4BF}"/>
              </a:ext>
            </a:extLst>
          </p:cNvPr>
          <p:cNvSpPr txBox="1"/>
          <p:nvPr/>
        </p:nvSpPr>
        <p:spPr>
          <a:xfrm>
            <a:off x="615147" y="4403180"/>
            <a:ext cx="7853347" cy="672284"/>
          </a:xfrm>
          <a:prstGeom prst="rect">
            <a:avLst/>
          </a:prstGeom>
          <a:noFill/>
          <a:ln>
            <a:noFill/>
          </a:ln>
        </p:spPr>
        <p:txBody>
          <a:bodyPr spcFirstLastPara="1" wrap="square" lIns="91425" tIns="91425" rIns="91425" bIns="91425" anchor="t" anchorCtr="0">
            <a:noAutofit/>
          </a:bodyPr>
          <a:lstStyle/>
          <a:p>
            <a:pPr marL="8223" marR="0" lvl="0" indent="0" algn="l" rtl="0">
              <a:lnSpc>
                <a:spcPct val="100000"/>
              </a:lnSpc>
              <a:spcBef>
                <a:spcPts val="65"/>
              </a:spcBef>
              <a:spcAft>
                <a:spcPts val="0"/>
              </a:spcAft>
              <a:buNone/>
            </a:pPr>
            <a:r>
              <a:rPr lang="en-US" sz="2800" b="1" i="0" u="none" strike="noStrike" cap="none" dirty="0">
                <a:solidFill>
                  <a:srgbClr val="000000"/>
                </a:solidFill>
                <a:latin typeface="Calibri"/>
                <a:ea typeface="Calibri"/>
                <a:cs typeface="Calibri"/>
                <a:sym typeface="Calibri"/>
              </a:rPr>
              <a:t>St. Lucia</a:t>
            </a:r>
            <a:endParaRPr sz="2800" b="1" i="0" u="none" strike="noStrike" cap="none" dirty="0">
              <a:solidFill>
                <a:srgbClr val="000000"/>
              </a:solidFill>
              <a:latin typeface="Calibri"/>
              <a:ea typeface="Calibri"/>
              <a:cs typeface="Calibri"/>
              <a:sym typeface="Calibri"/>
            </a:endParaRPr>
          </a:p>
        </p:txBody>
      </p:sp>
      <p:grpSp>
        <p:nvGrpSpPr>
          <p:cNvPr id="9" name="Google Shape;306;p19">
            <a:extLst>
              <a:ext uri="{FF2B5EF4-FFF2-40B4-BE49-F238E27FC236}">
                <a16:creationId xmlns:a16="http://schemas.microsoft.com/office/drawing/2014/main" id="{78EEE8E6-BC74-7588-728F-58959E2711E2}"/>
              </a:ext>
            </a:extLst>
          </p:cNvPr>
          <p:cNvGrpSpPr/>
          <p:nvPr/>
        </p:nvGrpSpPr>
        <p:grpSpPr>
          <a:xfrm rot="-5400000">
            <a:off x="-2501136" y="2500766"/>
            <a:ext cx="5143572" cy="141300"/>
            <a:chOff x="0" y="-1850"/>
            <a:chExt cx="9144129" cy="141300"/>
          </a:xfrm>
        </p:grpSpPr>
        <p:sp>
          <p:nvSpPr>
            <p:cNvPr id="10" name="Google Shape;307;p19">
              <a:extLst>
                <a:ext uri="{FF2B5EF4-FFF2-40B4-BE49-F238E27FC236}">
                  <a16:creationId xmlns:a16="http://schemas.microsoft.com/office/drawing/2014/main" id="{B48A4B85-FAA3-AFB9-1D1B-5B8C20312080}"/>
                </a:ext>
              </a:extLst>
            </p:cNvPr>
            <p:cNvSpPr/>
            <p:nvPr/>
          </p:nvSpPr>
          <p:spPr>
            <a:xfrm>
              <a:off x="0" y="-1850"/>
              <a:ext cx="1524000" cy="141300"/>
            </a:xfrm>
            <a:prstGeom prst="rect">
              <a:avLst/>
            </a:prstGeom>
            <a:solidFill>
              <a:srgbClr val="211E51"/>
            </a:solidFill>
            <a:ln w="9525" cap="flat" cmpd="sng">
              <a:solidFill>
                <a:srgbClr val="211E5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308;p19">
              <a:extLst>
                <a:ext uri="{FF2B5EF4-FFF2-40B4-BE49-F238E27FC236}">
                  <a16:creationId xmlns:a16="http://schemas.microsoft.com/office/drawing/2014/main" id="{6E072AC8-961D-4113-BD2C-AB5E33B97B46}"/>
                </a:ext>
              </a:extLst>
            </p:cNvPr>
            <p:cNvSpPr/>
            <p:nvPr/>
          </p:nvSpPr>
          <p:spPr>
            <a:xfrm>
              <a:off x="1524026" y="-1850"/>
              <a:ext cx="1524000" cy="141300"/>
            </a:xfrm>
            <a:prstGeom prst="rect">
              <a:avLst/>
            </a:prstGeom>
            <a:solidFill>
              <a:srgbClr val="4A56A5"/>
            </a:solidFill>
            <a:ln w="9525" cap="flat" cmpd="sng">
              <a:solidFill>
                <a:srgbClr val="4A56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309;p19">
              <a:extLst>
                <a:ext uri="{FF2B5EF4-FFF2-40B4-BE49-F238E27FC236}">
                  <a16:creationId xmlns:a16="http://schemas.microsoft.com/office/drawing/2014/main" id="{E90691EB-CF3B-A099-FC7E-E51B487E6E16}"/>
                </a:ext>
              </a:extLst>
            </p:cNvPr>
            <p:cNvSpPr/>
            <p:nvPr/>
          </p:nvSpPr>
          <p:spPr>
            <a:xfrm>
              <a:off x="3048052" y="-1850"/>
              <a:ext cx="1524000" cy="141300"/>
            </a:xfrm>
            <a:prstGeom prst="rect">
              <a:avLst/>
            </a:prstGeom>
            <a:solidFill>
              <a:srgbClr val="24B9A2"/>
            </a:solidFill>
            <a:ln w="9525" cap="flat" cmpd="sng">
              <a:solidFill>
                <a:srgbClr val="24B9A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310;p19">
              <a:extLst>
                <a:ext uri="{FF2B5EF4-FFF2-40B4-BE49-F238E27FC236}">
                  <a16:creationId xmlns:a16="http://schemas.microsoft.com/office/drawing/2014/main" id="{33D859B4-AB35-BBF9-DC1B-5497547CDBFA}"/>
                </a:ext>
              </a:extLst>
            </p:cNvPr>
            <p:cNvSpPr/>
            <p:nvPr/>
          </p:nvSpPr>
          <p:spPr>
            <a:xfrm>
              <a:off x="4572077" y="-1850"/>
              <a:ext cx="1524000" cy="141300"/>
            </a:xfrm>
            <a:prstGeom prst="rect">
              <a:avLst/>
            </a:prstGeom>
            <a:solidFill>
              <a:srgbClr val="057023"/>
            </a:solidFill>
            <a:ln w="9525" cap="flat" cmpd="sng">
              <a:solidFill>
                <a:srgbClr val="05702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311;p19">
              <a:extLst>
                <a:ext uri="{FF2B5EF4-FFF2-40B4-BE49-F238E27FC236}">
                  <a16:creationId xmlns:a16="http://schemas.microsoft.com/office/drawing/2014/main" id="{ADD7DB11-255C-03E7-9092-2778D66DCEC4}"/>
                </a:ext>
              </a:extLst>
            </p:cNvPr>
            <p:cNvSpPr/>
            <p:nvPr/>
          </p:nvSpPr>
          <p:spPr>
            <a:xfrm>
              <a:off x="6096103" y="-1850"/>
              <a:ext cx="1524000" cy="141300"/>
            </a:xfrm>
            <a:prstGeom prst="rect">
              <a:avLst/>
            </a:prstGeom>
            <a:solidFill>
              <a:srgbClr val="F16B66"/>
            </a:solidFill>
            <a:ln w="9525" cap="flat" cmpd="sng">
              <a:solidFill>
                <a:srgbClr val="F16B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312;p19">
              <a:extLst>
                <a:ext uri="{FF2B5EF4-FFF2-40B4-BE49-F238E27FC236}">
                  <a16:creationId xmlns:a16="http://schemas.microsoft.com/office/drawing/2014/main" id="{2C75AAF3-C331-2189-0968-D931BC9D745D}"/>
                </a:ext>
              </a:extLst>
            </p:cNvPr>
            <p:cNvSpPr/>
            <p:nvPr/>
          </p:nvSpPr>
          <p:spPr>
            <a:xfrm>
              <a:off x="7620129" y="-1850"/>
              <a:ext cx="1524000" cy="141300"/>
            </a:xfrm>
            <a:prstGeom prst="rect">
              <a:avLst/>
            </a:prstGeom>
            <a:solidFill>
              <a:srgbClr val="F2DB57"/>
            </a:solidFill>
            <a:ln w="9525" cap="flat" cmpd="sng">
              <a:solidFill>
                <a:srgbClr val="F2DB5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7" name="Picture 6" descr="A group of people holding awards&#10;&#10;Description automatically generated">
            <a:extLst>
              <a:ext uri="{FF2B5EF4-FFF2-40B4-BE49-F238E27FC236}">
                <a16:creationId xmlns:a16="http://schemas.microsoft.com/office/drawing/2014/main" id="{5B4512F4-F553-10AD-54D5-45D42357A06D}"/>
              </a:ext>
            </a:extLst>
          </p:cNvPr>
          <p:cNvPicPr>
            <a:picLocks noChangeAspect="1"/>
          </p:cNvPicPr>
          <p:nvPr/>
        </p:nvPicPr>
        <p:blipFill>
          <a:blip r:embed="rId3"/>
          <a:stretch>
            <a:fillRect/>
          </a:stretch>
        </p:blipFill>
        <p:spPr>
          <a:xfrm>
            <a:off x="653278" y="1177197"/>
            <a:ext cx="5509846" cy="3223260"/>
          </a:xfrm>
          <a:prstGeom prst="rect">
            <a:avLst/>
          </a:prstGeom>
        </p:spPr>
      </p:pic>
    </p:spTree>
    <p:extLst>
      <p:ext uri="{BB962C8B-B14F-4D97-AF65-F5344CB8AC3E}">
        <p14:creationId xmlns:p14="http://schemas.microsoft.com/office/powerpoint/2010/main" val="1769745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304;p19">
            <a:extLst>
              <a:ext uri="{FF2B5EF4-FFF2-40B4-BE49-F238E27FC236}">
                <a16:creationId xmlns:a16="http://schemas.microsoft.com/office/drawing/2014/main" id="{C2846BDB-2109-A783-08A2-074BB8CB0FE6}"/>
              </a:ext>
            </a:extLst>
          </p:cNvPr>
          <p:cNvPicPr preferRelativeResize="0"/>
          <p:nvPr/>
        </p:nvPicPr>
        <p:blipFill rotWithShape="1">
          <a:blip r:embed="rId2">
            <a:alphaModFix/>
          </a:blip>
          <a:srcRect l="47523" r="37363"/>
          <a:stretch/>
        </p:blipFill>
        <p:spPr>
          <a:xfrm>
            <a:off x="8309122" y="4064350"/>
            <a:ext cx="492401" cy="765200"/>
          </a:xfrm>
          <a:prstGeom prst="rect">
            <a:avLst/>
          </a:prstGeom>
          <a:noFill/>
          <a:ln>
            <a:noFill/>
          </a:ln>
        </p:spPr>
      </p:pic>
      <p:sp>
        <p:nvSpPr>
          <p:cNvPr id="4" name="Google Shape;305;p19">
            <a:extLst>
              <a:ext uri="{FF2B5EF4-FFF2-40B4-BE49-F238E27FC236}">
                <a16:creationId xmlns:a16="http://schemas.microsoft.com/office/drawing/2014/main" id="{DE3813F7-E55B-E5E9-9ED1-6B93BF1E19AA}"/>
              </a:ext>
            </a:extLst>
          </p:cNvPr>
          <p:cNvSpPr txBox="1"/>
          <p:nvPr/>
        </p:nvSpPr>
        <p:spPr>
          <a:xfrm>
            <a:off x="577017" y="160604"/>
            <a:ext cx="7929608" cy="127063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211E51"/>
                </a:solidFill>
                <a:latin typeface="Castoro"/>
                <a:ea typeface="Castoro"/>
                <a:cs typeface="Castoro"/>
                <a:sym typeface="Castoro"/>
              </a:rPr>
              <a:t>CHTA Awards</a:t>
            </a:r>
            <a:endParaRPr dirty="0"/>
          </a:p>
        </p:txBody>
      </p:sp>
      <p:sp>
        <p:nvSpPr>
          <p:cNvPr id="5" name="Google Shape;313;p19">
            <a:extLst>
              <a:ext uri="{FF2B5EF4-FFF2-40B4-BE49-F238E27FC236}">
                <a16:creationId xmlns:a16="http://schemas.microsoft.com/office/drawing/2014/main" id="{3966470A-7BB4-DE34-8DDD-947AB3749B71}"/>
              </a:ext>
            </a:extLst>
          </p:cNvPr>
          <p:cNvSpPr txBox="1"/>
          <p:nvPr/>
        </p:nvSpPr>
        <p:spPr>
          <a:xfrm>
            <a:off x="638800" y="743043"/>
            <a:ext cx="7296160" cy="68819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F16B66"/>
                </a:solidFill>
                <a:latin typeface="Manrope Medium"/>
                <a:ea typeface="Manrope Medium"/>
                <a:cs typeface="Manrope Medium"/>
                <a:sym typeface="Manrope Medium"/>
              </a:rPr>
              <a:t>President’s Award for Caribbean Tourism Excellence</a:t>
            </a:r>
          </a:p>
        </p:txBody>
      </p:sp>
      <p:sp>
        <p:nvSpPr>
          <p:cNvPr id="6" name="Google Shape;154;p8">
            <a:extLst>
              <a:ext uri="{FF2B5EF4-FFF2-40B4-BE49-F238E27FC236}">
                <a16:creationId xmlns:a16="http://schemas.microsoft.com/office/drawing/2014/main" id="{11542BAA-1BF5-01AA-CBD3-27BD3781D4BF}"/>
              </a:ext>
            </a:extLst>
          </p:cNvPr>
          <p:cNvSpPr txBox="1"/>
          <p:nvPr/>
        </p:nvSpPr>
        <p:spPr>
          <a:xfrm>
            <a:off x="615147" y="4403180"/>
            <a:ext cx="7853347" cy="672284"/>
          </a:xfrm>
          <a:prstGeom prst="rect">
            <a:avLst/>
          </a:prstGeom>
          <a:noFill/>
          <a:ln>
            <a:noFill/>
          </a:ln>
        </p:spPr>
        <p:txBody>
          <a:bodyPr spcFirstLastPara="1" wrap="square" lIns="91425" tIns="91425" rIns="91425" bIns="91425" anchor="t" anchorCtr="0">
            <a:noAutofit/>
          </a:bodyPr>
          <a:lstStyle/>
          <a:p>
            <a:pPr marL="8223" marR="0" lvl="0" indent="0" algn="l" rtl="0">
              <a:lnSpc>
                <a:spcPct val="100000"/>
              </a:lnSpc>
              <a:spcBef>
                <a:spcPts val="65"/>
              </a:spcBef>
              <a:spcAft>
                <a:spcPts val="0"/>
              </a:spcAft>
              <a:buNone/>
            </a:pPr>
            <a:r>
              <a:rPr lang="en-US" sz="2800" b="1" i="0" u="none" strike="noStrike" cap="none" dirty="0">
                <a:solidFill>
                  <a:srgbClr val="000000"/>
                </a:solidFill>
                <a:latin typeface="Calibri"/>
                <a:ea typeface="Calibri"/>
                <a:cs typeface="Calibri"/>
                <a:sym typeface="Calibri"/>
              </a:rPr>
              <a:t>CARPHA</a:t>
            </a:r>
            <a:endParaRPr sz="2800" b="1" i="0" u="none" strike="noStrike" cap="none" dirty="0">
              <a:solidFill>
                <a:srgbClr val="000000"/>
              </a:solidFill>
              <a:latin typeface="Calibri"/>
              <a:ea typeface="Calibri"/>
              <a:cs typeface="Calibri"/>
              <a:sym typeface="Calibri"/>
            </a:endParaRPr>
          </a:p>
        </p:txBody>
      </p:sp>
      <p:grpSp>
        <p:nvGrpSpPr>
          <p:cNvPr id="9" name="Google Shape;306;p19">
            <a:extLst>
              <a:ext uri="{FF2B5EF4-FFF2-40B4-BE49-F238E27FC236}">
                <a16:creationId xmlns:a16="http://schemas.microsoft.com/office/drawing/2014/main" id="{78EEE8E6-BC74-7588-728F-58959E2711E2}"/>
              </a:ext>
            </a:extLst>
          </p:cNvPr>
          <p:cNvGrpSpPr/>
          <p:nvPr/>
        </p:nvGrpSpPr>
        <p:grpSpPr>
          <a:xfrm rot="-5400000">
            <a:off x="-2501136" y="2500766"/>
            <a:ext cx="5143572" cy="141300"/>
            <a:chOff x="0" y="-1850"/>
            <a:chExt cx="9144129" cy="141300"/>
          </a:xfrm>
        </p:grpSpPr>
        <p:sp>
          <p:nvSpPr>
            <p:cNvPr id="10" name="Google Shape;307;p19">
              <a:extLst>
                <a:ext uri="{FF2B5EF4-FFF2-40B4-BE49-F238E27FC236}">
                  <a16:creationId xmlns:a16="http://schemas.microsoft.com/office/drawing/2014/main" id="{B48A4B85-FAA3-AFB9-1D1B-5B8C20312080}"/>
                </a:ext>
              </a:extLst>
            </p:cNvPr>
            <p:cNvSpPr/>
            <p:nvPr/>
          </p:nvSpPr>
          <p:spPr>
            <a:xfrm>
              <a:off x="0" y="-1850"/>
              <a:ext cx="1524000" cy="141300"/>
            </a:xfrm>
            <a:prstGeom prst="rect">
              <a:avLst/>
            </a:prstGeom>
            <a:solidFill>
              <a:srgbClr val="211E51"/>
            </a:solidFill>
            <a:ln w="9525" cap="flat" cmpd="sng">
              <a:solidFill>
                <a:srgbClr val="211E5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308;p19">
              <a:extLst>
                <a:ext uri="{FF2B5EF4-FFF2-40B4-BE49-F238E27FC236}">
                  <a16:creationId xmlns:a16="http://schemas.microsoft.com/office/drawing/2014/main" id="{6E072AC8-961D-4113-BD2C-AB5E33B97B46}"/>
                </a:ext>
              </a:extLst>
            </p:cNvPr>
            <p:cNvSpPr/>
            <p:nvPr/>
          </p:nvSpPr>
          <p:spPr>
            <a:xfrm>
              <a:off x="1524026" y="-1850"/>
              <a:ext cx="1524000" cy="141300"/>
            </a:xfrm>
            <a:prstGeom prst="rect">
              <a:avLst/>
            </a:prstGeom>
            <a:solidFill>
              <a:srgbClr val="4A56A5"/>
            </a:solidFill>
            <a:ln w="9525" cap="flat" cmpd="sng">
              <a:solidFill>
                <a:srgbClr val="4A56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309;p19">
              <a:extLst>
                <a:ext uri="{FF2B5EF4-FFF2-40B4-BE49-F238E27FC236}">
                  <a16:creationId xmlns:a16="http://schemas.microsoft.com/office/drawing/2014/main" id="{E90691EB-CF3B-A099-FC7E-E51B487E6E16}"/>
                </a:ext>
              </a:extLst>
            </p:cNvPr>
            <p:cNvSpPr/>
            <p:nvPr/>
          </p:nvSpPr>
          <p:spPr>
            <a:xfrm>
              <a:off x="3048052" y="-1850"/>
              <a:ext cx="1524000" cy="141300"/>
            </a:xfrm>
            <a:prstGeom prst="rect">
              <a:avLst/>
            </a:prstGeom>
            <a:solidFill>
              <a:srgbClr val="24B9A2"/>
            </a:solidFill>
            <a:ln w="9525" cap="flat" cmpd="sng">
              <a:solidFill>
                <a:srgbClr val="24B9A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310;p19">
              <a:extLst>
                <a:ext uri="{FF2B5EF4-FFF2-40B4-BE49-F238E27FC236}">
                  <a16:creationId xmlns:a16="http://schemas.microsoft.com/office/drawing/2014/main" id="{33D859B4-AB35-BBF9-DC1B-5497547CDBFA}"/>
                </a:ext>
              </a:extLst>
            </p:cNvPr>
            <p:cNvSpPr/>
            <p:nvPr/>
          </p:nvSpPr>
          <p:spPr>
            <a:xfrm>
              <a:off x="4572077" y="-1850"/>
              <a:ext cx="1524000" cy="141300"/>
            </a:xfrm>
            <a:prstGeom prst="rect">
              <a:avLst/>
            </a:prstGeom>
            <a:solidFill>
              <a:srgbClr val="057023"/>
            </a:solidFill>
            <a:ln w="9525" cap="flat" cmpd="sng">
              <a:solidFill>
                <a:srgbClr val="05702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311;p19">
              <a:extLst>
                <a:ext uri="{FF2B5EF4-FFF2-40B4-BE49-F238E27FC236}">
                  <a16:creationId xmlns:a16="http://schemas.microsoft.com/office/drawing/2014/main" id="{ADD7DB11-255C-03E7-9092-2778D66DCEC4}"/>
                </a:ext>
              </a:extLst>
            </p:cNvPr>
            <p:cNvSpPr/>
            <p:nvPr/>
          </p:nvSpPr>
          <p:spPr>
            <a:xfrm>
              <a:off x="6096103" y="-1850"/>
              <a:ext cx="1524000" cy="141300"/>
            </a:xfrm>
            <a:prstGeom prst="rect">
              <a:avLst/>
            </a:prstGeom>
            <a:solidFill>
              <a:srgbClr val="F16B66"/>
            </a:solidFill>
            <a:ln w="9525" cap="flat" cmpd="sng">
              <a:solidFill>
                <a:srgbClr val="F16B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312;p19">
              <a:extLst>
                <a:ext uri="{FF2B5EF4-FFF2-40B4-BE49-F238E27FC236}">
                  <a16:creationId xmlns:a16="http://schemas.microsoft.com/office/drawing/2014/main" id="{2C75AAF3-C331-2189-0968-D931BC9D745D}"/>
                </a:ext>
              </a:extLst>
            </p:cNvPr>
            <p:cNvSpPr/>
            <p:nvPr/>
          </p:nvSpPr>
          <p:spPr>
            <a:xfrm>
              <a:off x="7620129" y="-1850"/>
              <a:ext cx="1524000" cy="141300"/>
            </a:xfrm>
            <a:prstGeom prst="rect">
              <a:avLst/>
            </a:prstGeom>
            <a:solidFill>
              <a:srgbClr val="F2DB57"/>
            </a:solidFill>
            <a:ln w="9525" cap="flat" cmpd="sng">
              <a:solidFill>
                <a:srgbClr val="F2DB5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7" name="Picture 6" descr="A logo for a company&#10;&#10;Description automatically generated">
            <a:extLst>
              <a:ext uri="{FF2B5EF4-FFF2-40B4-BE49-F238E27FC236}">
                <a16:creationId xmlns:a16="http://schemas.microsoft.com/office/drawing/2014/main" id="{4EACD374-2DE5-04BA-E890-90406A674E78}"/>
              </a:ext>
            </a:extLst>
          </p:cNvPr>
          <p:cNvPicPr>
            <a:picLocks noChangeAspect="1"/>
          </p:cNvPicPr>
          <p:nvPr/>
        </p:nvPicPr>
        <p:blipFill rotWithShape="1">
          <a:blip r:embed="rId3"/>
          <a:srcRect t="19083" b="17353"/>
          <a:stretch/>
        </p:blipFill>
        <p:spPr>
          <a:xfrm>
            <a:off x="577016" y="1285519"/>
            <a:ext cx="6096000" cy="2906110"/>
          </a:xfrm>
          <a:prstGeom prst="rect">
            <a:avLst/>
          </a:prstGeom>
        </p:spPr>
      </p:pic>
    </p:spTree>
    <p:extLst>
      <p:ext uri="{BB962C8B-B14F-4D97-AF65-F5344CB8AC3E}">
        <p14:creationId xmlns:p14="http://schemas.microsoft.com/office/powerpoint/2010/main" val="1722366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19"/>
          <p:cNvPicPr preferRelativeResize="0"/>
          <p:nvPr/>
        </p:nvPicPr>
        <p:blipFill rotWithShape="1">
          <a:blip r:embed="rId3">
            <a:alphaModFix/>
          </a:blip>
          <a:srcRect l="47523" r="37363"/>
          <a:stretch/>
        </p:blipFill>
        <p:spPr>
          <a:xfrm>
            <a:off x="8309122" y="4064349"/>
            <a:ext cx="640325" cy="981063"/>
          </a:xfrm>
          <a:prstGeom prst="rect">
            <a:avLst/>
          </a:prstGeom>
          <a:noFill/>
          <a:ln>
            <a:noFill/>
          </a:ln>
        </p:spPr>
      </p:pic>
      <p:sp>
        <p:nvSpPr>
          <p:cNvPr id="305" name="Google Shape;305;p19"/>
          <p:cNvSpPr txBox="1"/>
          <p:nvPr/>
        </p:nvSpPr>
        <p:spPr>
          <a:xfrm>
            <a:off x="349094" y="111317"/>
            <a:ext cx="7929608" cy="127063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211E51"/>
                </a:solidFill>
                <a:latin typeface="Castoro"/>
                <a:ea typeface="Castoro"/>
                <a:cs typeface="Castoro"/>
                <a:sym typeface="Castoro"/>
              </a:rPr>
              <a:t>CHTA MICE EXCHANGE</a:t>
            </a:r>
            <a:endParaRPr dirty="0"/>
          </a:p>
        </p:txBody>
      </p:sp>
      <p:grpSp>
        <p:nvGrpSpPr>
          <p:cNvPr id="306" name="Google Shape;306;p19"/>
          <p:cNvGrpSpPr/>
          <p:nvPr/>
        </p:nvGrpSpPr>
        <p:grpSpPr>
          <a:xfrm rot="-5400000">
            <a:off x="-2501136" y="2500766"/>
            <a:ext cx="5143572" cy="141300"/>
            <a:chOff x="0" y="-1850"/>
            <a:chExt cx="9144129" cy="141300"/>
          </a:xfrm>
        </p:grpSpPr>
        <p:sp>
          <p:nvSpPr>
            <p:cNvPr id="307" name="Google Shape;307;p19"/>
            <p:cNvSpPr/>
            <p:nvPr/>
          </p:nvSpPr>
          <p:spPr>
            <a:xfrm>
              <a:off x="0" y="-1850"/>
              <a:ext cx="1524000" cy="141300"/>
            </a:xfrm>
            <a:prstGeom prst="rect">
              <a:avLst/>
            </a:prstGeom>
            <a:solidFill>
              <a:srgbClr val="211E51"/>
            </a:solidFill>
            <a:ln w="9525" cap="flat" cmpd="sng">
              <a:solidFill>
                <a:srgbClr val="211E5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19"/>
            <p:cNvSpPr/>
            <p:nvPr/>
          </p:nvSpPr>
          <p:spPr>
            <a:xfrm>
              <a:off x="1524026" y="-1850"/>
              <a:ext cx="1524000" cy="141300"/>
            </a:xfrm>
            <a:prstGeom prst="rect">
              <a:avLst/>
            </a:prstGeom>
            <a:solidFill>
              <a:srgbClr val="4A56A5"/>
            </a:solidFill>
            <a:ln w="9525" cap="flat" cmpd="sng">
              <a:solidFill>
                <a:srgbClr val="4A56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19"/>
            <p:cNvSpPr/>
            <p:nvPr/>
          </p:nvSpPr>
          <p:spPr>
            <a:xfrm>
              <a:off x="3048052" y="-1850"/>
              <a:ext cx="1524000" cy="141300"/>
            </a:xfrm>
            <a:prstGeom prst="rect">
              <a:avLst/>
            </a:prstGeom>
            <a:solidFill>
              <a:srgbClr val="24B9A2"/>
            </a:solidFill>
            <a:ln w="9525" cap="flat" cmpd="sng">
              <a:solidFill>
                <a:srgbClr val="24B9A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19"/>
            <p:cNvSpPr/>
            <p:nvPr/>
          </p:nvSpPr>
          <p:spPr>
            <a:xfrm>
              <a:off x="4572077" y="-1850"/>
              <a:ext cx="1524000" cy="141300"/>
            </a:xfrm>
            <a:prstGeom prst="rect">
              <a:avLst/>
            </a:prstGeom>
            <a:solidFill>
              <a:srgbClr val="057023"/>
            </a:solidFill>
            <a:ln w="9525" cap="flat" cmpd="sng">
              <a:solidFill>
                <a:srgbClr val="05702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19"/>
            <p:cNvSpPr/>
            <p:nvPr/>
          </p:nvSpPr>
          <p:spPr>
            <a:xfrm>
              <a:off x="6096103" y="-1850"/>
              <a:ext cx="1524000" cy="141300"/>
            </a:xfrm>
            <a:prstGeom prst="rect">
              <a:avLst/>
            </a:prstGeom>
            <a:solidFill>
              <a:srgbClr val="F16B66"/>
            </a:solidFill>
            <a:ln w="9525" cap="flat" cmpd="sng">
              <a:solidFill>
                <a:srgbClr val="F16B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19"/>
            <p:cNvSpPr/>
            <p:nvPr/>
          </p:nvSpPr>
          <p:spPr>
            <a:xfrm>
              <a:off x="7620129" y="-1850"/>
              <a:ext cx="1524000" cy="141300"/>
            </a:xfrm>
            <a:prstGeom prst="rect">
              <a:avLst/>
            </a:prstGeom>
            <a:solidFill>
              <a:srgbClr val="F2DB57"/>
            </a:solidFill>
            <a:ln w="9525" cap="flat" cmpd="sng">
              <a:solidFill>
                <a:srgbClr val="F2DB5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 name="Picture 3">
            <a:extLst>
              <a:ext uri="{FF2B5EF4-FFF2-40B4-BE49-F238E27FC236}">
                <a16:creationId xmlns:a16="http://schemas.microsoft.com/office/drawing/2014/main" id="{72CDD96B-8774-22CA-5DF9-91773927993A}"/>
              </a:ext>
            </a:extLst>
          </p:cNvPr>
          <p:cNvPicPr>
            <a:picLocks noChangeAspect="1"/>
          </p:cNvPicPr>
          <p:nvPr/>
        </p:nvPicPr>
        <p:blipFill>
          <a:blip r:embed="rId4"/>
          <a:stretch>
            <a:fillRect/>
          </a:stretch>
        </p:blipFill>
        <p:spPr>
          <a:xfrm>
            <a:off x="2205321" y="1166397"/>
            <a:ext cx="5312394" cy="410599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19"/>
          <p:cNvPicPr preferRelativeResize="0"/>
          <p:nvPr/>
        </p:nvPicPr>
        <p:blipFill rotWithShape="1">
          <a:blip r:embed="rId3">
            <a:alphaModFix/>
          </a:blip>
          <a:srcRect l="47523" r="37363"/>
          <a:stretch/>
        </p:blipFill>
        <p:spPr>
          <a:xfrm>
            <a:off x="8309122" y="4064350"/>
            <a:ext cx="492401" cy="765200"/>
          </a:xfrm>
          <a:prstGeom prst="rect">
            <a:avLst/>
          </a:prstGeom>
          <a:noFill/>
          <a:ln>
            <a:noFill/>
          </a:ln>
        </p:spPr>
      </p:pic>
      <p:sp>
        <p:nvSpPr>
          <p:cNvPr id="305" name="Google Shape;305;p19"/>
          <p:cNvSpPr txBox="1"/>
          <p:nvPr/>
        </p:nvSpPr>
        <p:spPr>
          <a:xfrm>
            <a:off x="577017" y="160604"/>
            <a:ext cx="7929608" cy="127063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211E51"/>
                </a:solidFill>
                <a:latin typeface="Castoro"/>
                <a:ea typeface="Castoro"/>
                <a:cs typeface="Castoro"/>
                <a:sym typeface="Castoro"/>
              </a:rPr>
              <a:t>Multi-Destination Press Trip</a:t>
            </a:r>
            <a:endParaRPr dirty="0"/>
          </a:p>
        </p:txBody>
      </p:sp>
      <p:grpSp>
        <p:nvGrpSpPr>
          <p:cNvPr id="306" name="Google Shape;306;p19"/>
          <p:cNvGrpSpPr/>
          <p:nvPr/>
        </p:nvGrpSpPr>
        <p:grpSpPr>
          <a:xfrm rot="-5400000">
            <a:off x="-2501136" y="2500766"/>
            <a:ext cx="5143572" cy="141300"/>
            <a:chOff x="0" y="-1850"/>
            <a:chExt cx="9144129" cy="141300"/>
          </a:xfrm>
        </p:grpSpPr>
        <p:sp>
          <p:nvSpPr>
            <p:cNvPr id="307" name="Google Shape;307;p19"/>
            <p:cNvSpPr/>
            <p:nvPr/>
          </p:nvSpPr>
          <p:spPr>
            <a:xfrm>
              <a:off x="0" y="-1850"/>
              <a:ext cx="1524000" cy="141300"/>
            </a:xfrm>
            <a:prstGeom prst="rect">
              <a:avLst/>
            </a:prstGeom>
            <a:solidFill>
              <a:srgbClr val="211E51"/>
            </a:solidFill>
            <a:ln w="9525" cap="flat" cmpd="sng">
              <a:solidFill>
                <a:srgbClr val="211E5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19"/>
            <p:cNvSpPr/>
            <p:nvPr/>
          </p:nvSpPr>
          <p:spPr>
            <a:xfrm>
              <a:off x="1524026" y="-1850"/>
              <a:ext cx="1524000" cy="141300"/>
            </a:xfrm>
            <a:prstGeom prst="rect">
              <a:avLst/>
            </a:prstGeom>
            <a:solidFill>
              <a:srgbClr val="4A56A5"/>
            </a:solidFill>
            <a:ln w="9525" cap="flat" cmpd="sng">
              <a:solidFill>
                <a:srgbClr val="4A56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19"/>
            <p:cNvSpPr/>
            <p:nvPr/>
          </p:nvSpPr>
          <p:spPr>
            <a:xfrm>
              <a:off x="3048052" y="-1850"/>
              <a:ext cx="1524000" cy="141300"/>
            </a:xfrm>
            <a:prstGeom prst="rect">
              <a:avLst/>
            </a:prstGeom>
            <a:solidFill>
              <a:srgbClr val="24B9A2"/>
            </a:solidFill>
            <a:ln w="9525" cap="flat" cmpd="sng">
              <a:solidFill>
                <a:srgbClr val="24B9A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19"/>
            <p:cNvSpPr/>
            <p:nvPr/>
          </p:nvSpPr>
          <p:spPr>
            <a:xfrm>
              <a:off x="4572077" y="-1850"/>
              <a:ext cx="1524000" cy="141300"/>
            </a:xfrm>
            <a:prstGeom prst="rect">
              <a:avLst/>
            </a:prstGeom>
            <a:solidFill>
              <a:srgbClr val="057023"/>
            </a:solidFill>
            <a:ln w="9525" cap="flat" cmpd="sng">
              <a:solidFill>
                <a:srgbClr val="05702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19"/>
            <p:cNvSpPr/>
            <p:nvPr/>
          </p:nvSpPr>
          <p:spPr>
            <a:xfrm>
              <a:off x="6096103" y="-1850"/>
              <a:ext cx="1524000" cy="141300"/>
            </a:xfrm>
            <a:prstGeom prst="rect">
              <a:avLst/>
            </a:prstGeom>
            <a:solidFill>
              <a:srgbClr val="F16B66"/>
            </a:solidFill>
            <a:ln w="9525" cap="flat" cmpd="sng">
              <a:solidFill>
                <a:srgbClr val="F16B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19"/>
            <p:cNvSpPr/>
            <p:nvPr/>
          </p:nvSpPr>
          <p:spPr>
            <a:xfrm>
              <a:off x="7620129" y="-1850"/>
              <a:ext cx="1524000" cy="141300"/>
            </a:xfrm>
            <a:prstGeom prst="rect">
              <a:avLst/>
            </a:prstGeom>
            <a:solidFill>
              <a:srgbClr val="F2DB57"/>
            </a:solidFill>
            <a:ln w="9525" cap="flat" cmpd="sng">
              <a:solidFill>
                <a:srgbClr val="F2DB5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13" name="Google Shape;313;p19"/>
          <p:cNvSpPr txBox="1"/>
          <p:nvPr/>
        </p:nvSpPr>
        <p:spPr>
          <a:xfrm>
            <a:off x="638801" y="743044"/>
            <a:ext cx="4676400" cy="46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16B66"/>
                </a:solidFill>
                <a:latin typeface="Manrope Medium"/>
                <a:ea typeface="Manrope Medium"/>
                <a:cs typeface="Manrope Medium"/>
                <a:sym typeface="Manrope Medium"/>
              </a:rPr>
              <a:t>St. Lucia, Jamaica, Cayman Islands</a:t>
            </a:r>
            <a:endParaRPr sz="1800" b="0" i="0" u="none" strike="noStrike" cap="none">
              <a:solidFill>
                <a:srgbClr val="F16B66"/>
              </a:solidFill>
              <a:latin typeface="Manrope Medium"/>
              <a:ea typeface="Manrope Medium"/>
              <a:cs typeface="Manrope Medium"/>
              <a:sym typeface="Manrope Medium"/>
            </a:endParaRPr>
          </a:p>
        </p:txBody>
      </p:sp>
      <p:pic>
        <p:nvPicPr>
          <p:cNvPr id="314" name="Google Shape;314;p19"/>
          <p:cNvPicPr preferRelativeResize="0"/>
          <p:nvPr/>
        </p:nvPicPr>
        <p:blipFill rotWithShape="1">
          <a:blip r:embed="rId4">
            <a:alphaModFix/>
          </a:blip>
          <a:srcRect/>
          <a:stretch/>
        </p:blipFill>
        <p:spPr>
          <a:xfrm>
            <a:off x="577017" y="1363979"/>
            <a:ext cx="5625663" cy="3340383"/>
          </a:xfrm>
          <a:prstGeom prst="rect">
            <a:avLst/>
          </a:prstGeom>
          <a:noFill/>
          <a:ln>
            <a:noFill/>
          </a:ln>
        </p:spPr>
      </p:pic>
    </p:spTree>
    <p:extLst>
      <p:ext uri="{BB962C8B-B14F-4D97-AF65-F5344CB8AC3E}">
        <p14:creationId xmlns:p14="http://schemas.microsoft.com/office/powerpoint/2010/main" val="1220824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20" descr="A group of people standing around a table&#10;&#10;Description automatically generated"/>
          <p:cNvPicPr preferRelativeResize="0"/>
          <p:nvPr/>
        </p:nvPicPr>
        <p:blipFill rotWithShape="1">
          <a:blip r:embed="rId3">
            <a:alphaModFix/>
          </a:blip>
          <a:srcRect/>
          <a:stretch/>
        </p:blipFill>
        <p:spPr>
          <a:xfrm>
            <a:off x="342477" y="1143705"/>
            <a:ext cx="2916061" cy="3429072"/>
          </a:xfrm>
          <a:prstGeom prst="rect">
            <a:avLst/>
          </a:prstGeom>
          <a:noFill/>
          <a:ln>
            <a:noFill/>
          </a:ln>
        </p:spPr>
      </p:pic>
      <p:pic>
        <p:nvPicPr>
          <p:cNvPr id="320" name="Google Shape;320;p20" descr="A group of people standing in front of a sign&#10;&#10;Description automatically generated"/>
          <p:cNvPicPr preferRelativeResize="0"/>
          <p:nvPr/>
        </p:nvPicPr>
        <p:blipFill rotWithShape="1">
          <a:blip r:embed="rId4">
            <a:alphaModFix/>
          </a:blip>
          <a:srcRect/>
          <a:stretch/>
        </p:blipFill>
        <p:spPr>
          <a:xfrm>
            <a:off x="3032759" y="2702882"/>
            <a:ext cx="3078481" cy="2308861"/>
          </a:xfrm>
          <a:prstGeom prst="rect">
            <a:avLst/>
          </a:prstGeom>
          <a:noFill/>
          <a:ln>
            <a:noFill/>
          </a:ln>
        </p:spPr>
      </p:pic>
      <p:pic>
        <p:nvPicPr>
          <p:cNvPr id="321" name="Google Shape;321;p20"/>
          <p:cNvPicPr preferRelativeResize="0"/>
          <p:nvPr/>
        </p:nvPicPr>
        <p:blipFill rotWithShape="1">
          <a:blip r:embed="rId5">
            <a:alphaModFix/>
          </a:blip>
          <a:srcRect l="47523" r="37363"/>
          <a:stretch/>
        </p:blipFill>
        <p:spPr>
          <a:xfrm>
            <a:off x="8309122" y="4064350"/>
            <a:ext cx="492401" cy="765200"/>
          </a:xfrm>
          <a:prstGeom prst="rect">
            <a:avLst/>
          </a:prstGeom>
          <a:noFill/>
          <a:ln>
            <a:noFill/>
          </a:ln>
        </p:spPr>
      </p:pic>
      <p:sp>
        <p:nvSpPr>
          <p:cNvPr id="322" name="Google Shape;322;p20"/>
          <p:cNvSpPr txBox="1"/>
          <p:nvPr/>
        </p:nvSpPr>
        <p:spPr>
          <a:xfrm>
            <a:off x="238620" y="16792"/>
            <a:ext cx="7929608" cy="127063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211E51"/>
                </a:solidFill>
                <a:latin typeface="Castoro"/>
                <a:ea typeface="Castoro"/>
                <a:cs typeface="Castoro"/>
                <a:sym typeface="Castoro"/>
              </a:rPr>
              <a:t>Multi-Destination Press Trip</a:t>
            </a:r>
            <a:endParaRPr/>
          </a:p>
        </p:txBody>
      </p:sp>
      <p:grpSp>
        <p:nvGrpSpPr>
          <p:cNvPr id="323" name="Google Shape;323;p20"/>
          <p:cNvGrpSpPr/>
          <p:nvPr/>
        </p:nvGrpSpPr>
        <p:grpSpPr>
          <a:xfrm rot="-5400000">
            <a:off x="-2501136" y="2500766"/>
            <a:ext cx="5143572" cy="141300"/>
            <a:chOff x="0" y="-1850"/>
            <a:chExt cx="9144129" cy="141300"/>
          </a:xfrm>
        </p:grpSpPr>
        <p:sp>
          <p:nvSpPr>
            <p:cNvPr id="324" name="Google Shape;324;p20"/>
            <p:cNvSpPr/>
            <p:nvPr/>
          </p:nvSpPr>
          <p:spPr>
            <a:xfrm>
              <a:off x="0" y="-1850"/>
              <a:ext cx="1524000" cy="141300"/>
            </a:xfrm>
            <a:prstGeom prst="rect">
              <a:avLst/>
            </a:prstGeom>
            <a:solidFill>
              <a:srgbClr val="211E51"/>
            </a:solidFill>
            <a:ln w="9525" cap="flat" cmpd="sng">
              <a:solidFill>
                <a:srgbClr val="211E5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20"/>
            <p:cNvSpPr/>
            <p:nvPr/>
          </p:nvSpPr>
          <p:spPr>
            <a:xfrm>
              <a:off x="1524026" y="-1850"/>
              <a:ext cx="1524000" cy="141300"/>
            </a:xfrm>
            <a:prstGeom prst="rect">
              <a:avLst/>
            </a:prstGeom>
            <a:solidFill>
              <a:srgbClr val="4A56A5"/>
            </a:solidFill>
            <a:ln w="9525" cap="flat" cmpd="sng">
              <a:solidFill>
                <a:srgbClr val="4A56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20"/>
            <p:cNvSpPr/>
            <p:nvPr/>
          </p:nvSpPr>
          <p:spPr>
            <a:xfrm>
              <a:off x="3048052" y="-1850"/>
              <a:ext cx="1524000" cy="141300"/>
            </a:xfrm>
            <a:prstGeom prst="rect">
              <a:avLst/>
            </a:prstGeom>
            <a:solidFill>
              <a:srgbClr val="24B9A2"/>
            </a:solidFill>
            <a:ln w="9525" cap="flat" cmpd="sng">
              <a:solidFill>
                <a:srgbClr val="24B9A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20"/>
            <p:cNvSpPr/>
            <p:nvPr/>
          </p:nvSpPr>
          <p:spPr>
            <a:xfrm>
              <a:off x="4572077" y="-1850"/>
              <a:ext cx="1524000" cy="141300"/>
            </a:xfrm>
            <a:prstGeom prst="rect">
              <a:avLst/>
            </a:prstGeom>
            <a:solidFill>
              <a:srgbClr val="057023"/>
            </a:solidFill>
            <a:ln w="9525" cap="flat" cmpd="sng">
              <a:solidFill>
                <a:srgbClr val="05702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20"/>
            <p:cNvSpPr/>
            <p:nvPr/>
          </p:nvSpPr>
          <p:spPr>
            <a:xfrm>
              <a:off x="6096103" y="-1850"/>
              <a:ext cx="1524000" cy="141300"/>
            </a:xfrm>
            <a:prstGeom prst="rect">
              <a:avLst/>
            </a:prstGeom>
            <a:solidFill>
              <a:srgbClr val="F16B66"/>
            </a:solidFill>
            <a:ln w="9525" cap="flat" cmpd="sng">
              <a:solidFill>
                <a:srgbClr val="F16B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20"/>
            <p:cNvSpPr/>
            <p:nvPr/>
          </p:nvSpPr>
          <p:spPr>
            <a:xfrm>
              <a:off x="7620129" y="-1850"/>
              <a:ext cx="1524000" cy="141300"/>
            </a:xfrm>
            <a:prstGeom prst="rect">
              <a:avLst/>
            </a:prstGeom>
            <a:solidFill>
              <a:srgbClr val="F2DB57"/>
            </a:solidFill>
            <a:ln w="9525" cap="flat" cmpd="sng">
              <a:solidFill>
                <a:srgbClr val="F2DB5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0" name="Google Shape;330;p20"/>
          <p:cNvSpPr txBox="1"/>
          <p:nvPr/>
        </p:nvSpPr>
        <p:spPr>
          <a:xfrm>
            <a:off x="300404" y="599232"/>
            <a:ext cx="4676400" cy="46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16B66"/>
                </a:solidFill>
                <a:latin typeface="Manrope Medium"/>
                <a:ea typeface="Manrope Medium"/>
                <a:cs typeface="Manrope Medium"/>
                <a:sym typeface="Manrope Medium"/>
              </a:rPr>
              <a:t>St. Lucia, Jamaica, Cayman Islands</a:t>
            </a:r>
            <a:endParaRPr sz="1800" b="0" i="0" u="none" strike="noStrike" cap="none">
              <a:solidFill>
                <a:srgbClr val="F16B66"/>
              </a:solidFill>
              <a:latin typeface="Manrope Medium"/>
              <a:ea typeface="Manrope Medium"/>
              <a:cs typeface="Manrope Medium"/>
              <a:sym typeface="Manrope Medium"/>
            </a:endParaRPr>
          </a:p>
        </p:txBody>
      </p:sp>
      <p:pic>
        <p:nvPicPr>
          <p:cNvPr id="331" name="Google Shape;331;p20" descr="A group of people posing for a picture&#10;&#10;Description automatically generated"/>
          <p:cNvPicPr preferRelativeResize="0"/>
          <p:nvPr/>
        </p:nvPicPr>
        <p:blipFill rotWithShape="1">
          <a:blip r:embed="rId6">
            <a:alphaModFix/>
          </a:blip>
          <a:srcRect/>
          <a:stretch/>
        </p:blipFill>
        <p:spPr>
          <a:xfrm>
            <a:off x="5415881" y="910512"/>
            <a:ext cx="3525857" cy="264439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21"/>
          <p:cNvPicPr preferRelativeResize="0"/>
          <p:nvPr/>
        </p:nvPicPr>
        <p:blipFill rotWithShape="1">
          <a:blip r:embed="rId3">
            <a:alphaModFix/>
          </a:blip>
          <a:srcRect l="47523" r="37363"/>
          <a:stretch/>
        </p:blipFill>
        <p:spPr>
          <a:xfrm>
            <a:off x="8309122" y="4064350"/>
            <a:ext cx="492401" cy="765200"/>
          </a:xfrm>
          <a:prstGeom prst="rect">
            <a:avLst/>
          </a:prstGeom>
          <a:noFill/>
          <a:ln>
            <a:noFill/>
          </a:ln>
        </p:spPr>
      </p:pic>
      <p:sp>
        <p:nvSpPr>
          <p:cNvPr id="337" name="Google Shape;337;p21"/>
          <p:cNvSpPr txBox="1"/>
          <p:nvPr/>
        </p:nvSpPr>
        <p:spPr>
          <a:xfrm>
            <a:off x="871915" y="443513"/>
            <a:ext cx="7929608" cy="127063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211E51"/>
                </a:solidFill>
                <a:latin typeface="Castoro"/>
                <a:ea typeface="Castoro"/>
                <a:cs typeface="Castoro"/>
                <a:sym typeface="Castoro"/>
              </a:rPr>
              <a:t>Multi-Destination Press Trip</a:t>
            </a:r>
            <a:endParaRPr/>
          </a:p>
        </p:txBody>
      </p:sp>
      <p:grpSp>
        <p:nvGrpSpPr>
          <p:cNvPr id="338" name="Google Shape;338;p21"/>
          <p:cNvGrpSpPr/>
          <p:nvPr/>
        </p:nvGrpSpPr>
        <p:grpSpPr>
          <a:xfrm rot="-5400000">
            <a:off x="-2501136" y="2500766"/>
            <a:ext cx="5143572" cy="141300"/>
            <a:chOff x="0" y="-1850"/>
            <a:chExt cx="9144129" cy="141300"/>
          </a:xfrm>
        </p:grpSpPr>
        <p:sp>
          <p:nvSpPr>
            <p:cNvPr id="339" name="Google Shape;339;p21"/>
            <p:cNvSpPr/>
            <p:nvPr/>
          </p:nvSpPr>
          <p:spPr>
            <a:xfrm>
              <a:off x="0" y="-1850"/>
              <a:ext cx="1524000" cy="141300"/>
            </a:xfrm>
            <a:prstGeom prst="rect">
              <a:avLst/>
            </a:prstGeom>
            <a:solidFill>
              <a:srgbClr val="211E51"/>
            </a:solidFill>
            <a:ln w="9525" cap="flat" cmpd="sng">
              <a:solidFill>
                <a:srgbClr val="211E5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21"/>
            <p:cNvSpPr/>
            <p:nvPr/>
          </p:nvSpPr>
          <p:spPr>
            <a:xfrm>
              <a:off x="1524026" y="-1850"/>
              <a:ext cx="1524000" cy="141300"/>
            </a:xfrm>
            <a:prstGeom prst="rect">
              <a:avLst/>
            </a:prstGeom>
            <a:solidFill>
              <a:srgbClr val="4A56A5"/>
            </a:solidFill>
            <a:ln w="9525" cap="flat" cmpd="sng">
              <a:solidFill>
                <a:srgbClr val="4A56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21"/>
            <p:cNvSpPr/>
            <p:nvPr/>
          </p:nvSpPr>
          <p:spPr>
            <a:xfrm>
              <a:off x="3048052" y="-1850"/>
              <a:ext cx="1524000" cy="141300"/>
            </a:xfrm>
            <a:prstGeom prst="rect">
              <a:avLst/>
            </a:prstGeom>
            <a:solidFill>
              <a:srgbClr val="24B9A2"/>
            </a:solidFill>
            <a:ln w="9525" cap="flat" cmpd="sng">
              <a:solidFill>
                <a:srgbClr val="24B9A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21"/>
            <p:cNvSpPr/>
            <p:nvPr/>
          </p:nvSpPr>
          <p:spPr>
            <a:xfrm>
              <a:off x="4572077" y="-1850"/>
              <a:ext cx="1524000" cy="141300"/>
            </a:xfrm>
            <a:prstGeom prst="rect">
              <a:avLst/>
            </a:prstGeom>
            <a:solidFill>
              <a:srgbClr val="057023"/>
            </a:solidFill>
            <a:ln w="9525" cap="flat" cmpd="sng">
              <a:solidFill>
                <a:srgbClr val="05702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21"/>
            <p:cNvSpPr/>
            <p:nvPr/>
          </p:nvSpPr>
          <p:spPr>
            <a:xfrm>
              <a:off x="6096103" y="-1850"/>
              <a:ext cx="1524000" cy="141300"/>
            </a:xfrm>
            <a:prstGeom prst="rect">
              <a:avLst/>
            </a:prstGeom>
            <a:solidFill>
              <a:srgbClr val="F16B66"/>
            </a:solidFill>
            <a:ln w="9525" cap="flat" cmpd="sng">
              <a:solidFill>
                <a:srgbClr val="F16B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21"/>
            <p:cNvSpPr/>
            <p:nvPr/>
          </p:nvSpPr>
          <p:spPr>
            <a:xfrm>
              <a:off x="7620129" y="-1850"/>
              <a:ext cx="1524000" cy="141300"/>
            </a:xfrm>
            <a:prstGeom prst="rect">
              <a:avLst/>
            </a:prstGeom>
            <a:solidFill>
              <a:srgbClr val="F2DB57"/>
            </a:solidFill>
            <a:ln w="9525" cap="flat" cmpd="sng">
              <a:solidFill>
                <a:srgbClr val="F2DB5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45" name="Google Shape;345;p21"/>
          <p:cNvSpPr txBox="1"/>
          <p:nvPr/>
        </p:nvSpPr>
        <p:spPr>
          <a:xfrm>
            <a:off x="933699" y="1025953"/>
            <a:ext cx="4676400" cy="46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16B66"/>
                </a:solidFill>
                <a:latin typeface="Manrope Medium"/>
                <a:ea typeface="Manrope Medium"/>
                <a:cs typeface="Manrope Medium"/>
                <a:sym typeface="Manrope Medium"/>
              </a:rPr>
              <a:t>St. Lucia, Jamaica, Cayman Islands</a:t>
            </a:r>
            <a:endParaRPr sz="1800" b="0" i="0" u="none" strike="noStrike" cap="none">
              <a:solidFill>
                <a:srgbClr val="F16B66"/>
              </a:solidFill>
              <a:latin typeface="Manrope Medium"/>
              <a:ea typeface="Manrope Medium"/>
              <a:cs typeface="Manrope Medium"/>
              <a:sym typeface="Manrope Medium"/>
            </a:endParaRPr>
          </a:p>
        </p:txBody>
      </p:sp>
      <p:sp>
        <p:nvSpPr>
          <p:cNvPr id="346" name="Google Shape;346;p21"/>
          <p:cNvSpPr txBox="1"/>
          <p:nvPr/>
        </p:nvSpPr>
        <p:spPr>
          <a:xfrm>
            <a:off x="1113452" y="1559840"/>
            <a:ext cx="7017332" cy="2031325"/>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000000"/>
              </a:buClr>
              <a:buSzPts val="1400"/>
              <a:buFont typeface="Arial"/>
              <a:buChar char="•"/>
            </a:pPr>
            <a:r>
              <a:rPr lang="en-US" sz="1400" b="1" i="0" u="none" strike="noStrike" cap="none">
                <a:solidFill>
                  <a:schemeClr val="dk1"/>
                </a:solidFill>
                <a:highlight>
                  <a:srgbClr val="FFFFFF"/>
                </a:highlight>
                <a:latin typeface="Manrope Medium"/>
                <a:ea typeface="Manrope Medium"/>
                <a:cs typeface="Manrope Medium"/>
                <a:sym typeface="Manrope Medium"/>
              </a:rPr>
              <a:t>Journalists Tyler Fox (Travel Off Path), Simone Harvin (Bleu Magazine), and Julian Belenque (Travel2Latam) </a:t>
            </a:r>
            <a:r>
              <a:rPr lang="en-US" sz="1400" b="0" i="0" u="none" strike="noStrike" cap="none">
                <a:solidFill>
                  <a:schemeClr val="dk1"/>
                </a:solidFill>
                <a:highlight>
                  <a:srgbClr val="FFFFFF"/>
                </a:highlight>
                <a:latin typeface="Manrope Medium"/>
                <a:ea typeface="Manrope Medium"/>
                <a:cs typeface="Manrope Medium"/>
                <a:sym typeface="Manrope Medium"/>
              </a:rPr>
              <a:t>arrived in St. Lucia on Friday and kicked things off with dinner at Cap Maison, followed by the Gros Islet Friday Night Street Party experience. On Saturday, they visited the formerly French colonial capital of Soufrière, took a dip at the Sulphur Springs and Mud Baths, then got hands-on with a chocolate-making experience at Project Chocolat. An exquisite lunch at the breathtaking Jade Mountain was part of the day’s experiences. The group was escorted by St. Lucia Tourism Authority's Rondel Charlery, Francine Holder and Ernie George; and Marketplace Excellence’s Darcel Choy.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18"/>
          <p:cNvPicPr preferRelativeResize="0"/>
          <p:nvPr/>
        </p:nvPicPr>
        <p:blipFill rotWithShape="1">
          <a:blip r:embed="rId3">
            <a:alphaModFix/>
          </a:blip>
          <a:srcRect l="47523" r="37363"/>
          <a:stretch/>
        </p:blipFill>
        <p:spPr>
          <a:xfrm>
            <a:off x="8309122" y="4064350"/>
            <a:ext cx="492401" cy="765200"/>
          </a:xfrm>
          <a:prstGeom prst="rect">
            <a:avLst/>
          </a:prstGeom>
          <a:noFill/>
          <a:ln>
            <a:noFill/>
          </a:ln>
        </p:spPr>
      </p:pic>
      <p:sp>
        <p:nvSpPr>
          <p:cNvPr id="290" name="Google Shape;290;p18"/>
          <p:cNvSpPr/>
          <p:nvPr/>
        </p:nvSpPr>
        <p:spPr>
          <a:xfrm>
            <a:off x="0" y="-1850"/>
            <a:ext cx="1524000" cy="141300"/>
          </a:xfrm>
          <a:prstGeom prst="rect">
            <a:avLst/>
          </a:prstGeom>
          <a:solidFill>
            <a:srgbClr val="211E51"/>
          </a:solidFill>
          <a:ln w="9525" cap="flat" cmpd="sng">
            <a:solidFill>
              <a:srgbClr val="211E5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18"/>
          <p:cNvSpPr/>
          <p:nvPr/>
        </p:nvSpPr>
        <p:spPr>
          <a:xfrm>
            <a:off x="1524026" y="-1850"/>
            <a:ext cx="1524000" cy="141300"/>
          </a:xfrm>
          <a:prstGeom prst="rect">
            <a:avLst/>
          </a:prstGeom>
          <a:solidFill>
            <a:srgbClr val="4A56A5"/>
          </a:solidFill>
          <a:ln w="9525" cap="flat" cmpd="sng">
            <a:solidFill>
              <a:srgbClr val="4A56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18"/>
          <p:cNvSpPr/>
          <p:nvPr/>
        </p:nvSpPr>
        <p:spPr>
          <a:xfrm>
            <a:off x="3048052" y="-1850"/>
            <a:ext cx="1524000" cy="141300"/>
          </a:xfrm>
          <a:prstGeom prst="rect">
            <a:avLst/>
          </a:prstGeom>
          <a:solidFill>
            <a:srgbClr val="24B9A2"/>
          </a:solidFill>
          <a:ln w="9525" cap="flat" cmpd="sng">
            <a:solidFill>
              <a:srgbClr val="24B9A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18"/>
          <p:cNvSpPr/>
          <p:nvPr/>
        </p:nvSpPr>
        <p:spPr>
          <a:xfrm>
            <a:off x="4572077" y="-1850"/>
            <a:ext cx="1524000" cy="141300"/>
          </a:xfrm>
          <a:prstGeom prst="rect">
            <a:avLst/>
          </a:prstGeom>
          <a:solidFill>
            <a:srgbClr val="057023"/>
          </a:solidFill>
          <a:ln w="9525" cap="flat" cmpd="sng">
            <a:solidFill>
              <a:srgbClr val="05702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18"/>
          <p:cNvSpPr/>
          <p:nvPr/>
        </p:nvSpPr>
        <p:spPr>
          <a:xfrm>
            <a:off x="6096103" y="-1850"/>
            <a:ext cx="1524000" cy="141300"/>
          </a:xfrm>
          <a:prstGeom prst="rect">
            <a:avLst/>
          </a:prstGeom>
          <a:solidFill>
            <a:srgbClr val="F16B66"/>
          </a:solidFill>
          <a:ln w="9525" cap="flat" cmpd="sng">
            <a:solidFill>
              <a:srgbClr val="F16B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18"/>
          <p:cNvSpPr/>
          <p:nvPr/>
        </p:nvSpPr>
        <p:spPr>
          <a:xfrm>
            <a:off x="7620129" y="-1850"/>
            <a:ext cx="1524000" cy="141300"/>
          </a:xfrm>
          <a:prstGeom prst="rect">
            <a:avLst/>
          </a:prstGeom>
          <a:solidFill>
            <a:srgbClr val="F2DB57"/>
          </a:solidFill>
          <a:ln w="9525" cap="flat" cmpd="sng">
            <a:solidFill>
              <a:srgbClr val="F2DB5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18"/>
          <p:cNvSpPr txBox="1"/>
          <p:nvPr/>
        </p:nvSpPr>
        <p:spPr>
          <a:xfrm>
            <a:off x="266881" y="358900"/>
            <a:ext cx="8415482" cy="73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211E51"/>
                </a:solidFill>
                <a:latin typeface="Castoro"/>
                <a:ea typeface="Castoro"/>
                <a:cs typeface="Castoro"/>
                <a:sym typeface="Castoro"/>
              </a:rPr>
              <a:t>Artificial Intelligence Guide for Caribbean Tourism</a:t>
            </a:r>
            <a:endParaRPr/>
          </a:p>
        </p:txBody>
      </p:sp>
      <p:sp>
        <p:nvSpPr>
          <p:cNvPr id="297" name="Google Shape;297;p18"/>
          <p:cNvSpPr txBox="1"/>
          <p:nvPr/>
        </p:nvSpPr>
        <p:spPr>
          <a:xfrm>
            <a:off x="266797" y="980637"/>
            <a:ext cx="4831310" cy="1600438"/>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000000"/>
              </a:buClr>
              <a:buSzPts val="1400"/>
              <a:buFont typeface="Arial"/>
              <a:buChar char="•"/>
            </a:pPr>
            <a:r>
              <a:rPr lang="en-US" sz="1400" b="1" i="0" u="none" strike="noStrike" cap="none">
                <a:solidFill>
                  <a:schemeClr val="dk1"/>
                </a:solidFill>
                <a:highlight>
                  <a:srgbClr val="FFFFFF"/>
                </a:highlight>
                <a:latin typeface="Manrope Medium"/>
                <a:ea typeface="Manrope Medium"/>
                <a:cs typeface="Manrope Medium"/>
                <a:sym typeface="Manrope Medium"/>
              </a:rPr>
              <a:t>Author: </a:t>
            </a:r>
            <a:r>
              <a:rPr lang="en-US" sz="1400" b="0" i="0" u="none" strike="noStrike" cap="none">
                <a:solidFill>
                  <a:schemeClr val="dk1"/>
                </a:solidFill>
                <a:highlight>
                  <a:srgbClr val="FFFFFF"/>
                </a:highlight>
                <a:latin typeface="Manrope Medium"/>
                <a:ea typeface="Manrope Medium"/>
                <a:cs typeface="Manrope Medium"/>
                <a:sym typeface="Manrope Medium"/>
              </a:rPr>
              <a:t>Christus Gill, with AI assistance</a:t>
            </a:r>
            <a:endParaRPr/>
          </a:p>
          <a:p>
            <a:pPr marL="171450" marR="0" lvl="0" indent="-171450" algn="l" rtl="0">
              <a:lnSpc>
                <a:spcPct val="100000"/>
              </a:lnSpc>
              <a:spcBef>
                <a:spcPts val="0"/>
              </a:spcBef>
              <a:spcAft>
                <a:spcPts val="0"/>
              </a:spcAft>
              <a:buClr>
                <a:srgbClr val="000000"/>
              </a:buClr>
              <a:buSzPts val="1400"/>
              <a:buFont typeface="Arial"/>
              <a:buChar char="•"/>
            </a:pPr>
            <a:r>
              <a:rPr lang="en-US" sz="1400" b="1" i="0" u="none" strike="noStrike" cap="none">
                <a:solidFill>
                  <a:schemeClr val="dk1"/>
                </a:solidFill>
                <a:highlight>
                  <a:srgbClr val="FFFFFF"/>
                </a:highlight>
                <a:latin typeface="Manrope Medium"/>
                <a:ea typeface="Manrope Medium"/>
                <a:cs typeface="Manrope Medium"/>
                <a:sym typeface="Manrope Medium"/>
              </a:rPr>
              <a:t>Objective: </a:t>
            </a:r>
            <a:r>
              <a:rPr lang="en-US" sz="1400" b="0" i="0" u="none" strike="noStrike" cap="none">
                <a:solidFill>
                  <a:schemeClr val="dk1"/>
                </a:solidFill>
                <a:highlight>
                  <a:srgbClr val="FFFFFF"/>
                </a:highlight>
                <a:latin typeface="Manrope Medium"/>
                <a:ea typeface="Manrope Medium"/>
                <a:cs typeface="Manrope Medium"/>
                <a:sym typeface="Manrope Medium"/>
              </a:rPr>
              <a:t>To provide comprehensive insights into AI applications, challenges, and prospects in the Caribbean travel and tourism industry</a:t>
            </a:r>
            <a:endParaRPr/>
          </a:p>
          <a:p>
            <a:pPr marL="171450" marR="0" lvl="0" indent="-171450" algn="l" rtl="0">
              <a:lnSpc>
                <a:spcPct val="100000"/>
              </a:lnSpc>
              <a:spcBef>
                <a:spcPts val="0"/>
              </a:spcBef>
              <a:spcAft>
                <a:spcPts val="0"/>
              </a:spcAft>
              <a:buClr>
                <a:srgbClr val="000000"/>
              </a:buClr>
              <a:buSzPts val="1400"/>
              <a:buFont typeface="Arial"/>
              <a:buChar char="•"/>
            </a:pPr>
            <a:r>
              <a:rPr lang="en-US" sz="1400" b="1" i="0" u="none" strike="noStrike" cap="none">
                <a:solidFill>
                  <a:schemeClr val="dk1"/>
                </a:solidFill>
                <a:highlight>
                  <a:srgbClr val="FFFFFF"/>
                </a:highlight>
                <a:latin typeface="Manrope Medium"/>
                <a:ea typeface="Manrope Medium"/>
                <a:cs typeface="Manrope Medium"/>
                <a:sym typeface="Manrope Medium"/>
              </a:rPr>
              <a:t>Focus Areas: </a:t>
            </a:r>
            <a:r>
              <a:rPr lang="en-US" sz="1400" b="0" i="0" u="none" strike="noStrike" cap="none">
                <a:solidFill>
                  <a:schemeClr val="dk1"/>
                </a:solidFill>
                <a:highlight>
                  <a:srgbClr val="FFFFFF"/>
                </a:highlight>
                <a:latin typeface="Manrope Medium"/>
                <a:ea typeface="Manrope Medium"/>
                <a:cs typeface="Manrope Medium"/>
                <a:sym typeface="Manrope Medium"/>
              </a:rPr>
              <a:t>AI applications in travel and tourism, challenges faced in AI adoption, and future prospects of AI in the industry</a:t>
            </a:r>
            <a:endParaRPr/>
          </a:p>
        </p:txBody>
      </p:sp>
      <p:pic>
        <p:nvPicPr>
          <p:cNvPr id="298" name="Google Shape;298;p18" descr="A beach with palm trees and a blue sky&#10;&#10;Description automatically generated"/>
          <p:cNvPicPr preferRelativeResize="0"/>
          <p:nvPr/>
        </p:nvPicPr>
        <p:blipFill rotWithShape="1">
          <a:blip r:embed="rId4">
            <a:alphaModFix/>
          </a:blip>
          <a:srcRect/>
          <a:stretch/>
        </p:blipFill>
        <p:spPr>
          <a:xfrm>
            <a:off x="5322007" y="1085281"/>
            <a:ext cx="2763214" cy="3576976"/>
          </a:xfrm>
          <a:prstGeom prst="rect">
            <a:avLst/>
          </a:prstGeom>
          <a:noFill/>
          <a:ln>
            <a:noFill/>
          </a:ln>
        </p:spPr>
      </p:pic>
      <p:pic>
        <p:nvPicPr>
          <p:cNvPr id="299" name="Google Shape;299;p18" descr="A qr code with a yellow star on it&#10;&#10;Description automatically generated"/>
          <p:cNvPicPr preferRelativeResize="0"/>
          <p:nvPr/>
        </p:nvPicPr>
        <p:blipFill rotWithShape="1">
          <a:blip r:embed="rId5">
            <a:alphaModFix/>
          </a:blip>
          <a:srcRect/>
          <a:stretch/>
        </p:blipFill>
        <p:spPr>
          <a:xfrm>
            <a:off x="2392913" y="2571750"/>
            <a:ext cx="1807550" cy="229980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
        <p:cNvGrpSpPr/>
        <p:nvPr/>
      </p:nvGrpSpPr>
      <p:grpSpPr>
        <a:xfrm>
          <a:off x="0" y="0"/>
          <a:ext cx="0" cy="0"/>
          <a:chOff x="0" y="0"/>
          <a:chExt cx="0" cy="0"/>
        </a:xfrm>
      </p:grpSpPr>
      <p:cxnSp>
        <p:nvCxnSpPr>
          <p:cNvPr id="175" name="Google Shape;175;p10"/>
          <p:cNvCxnSpPr/>
          <p:nvPr/>
        </p:nvCxnSpPr>
        <p:spPr>
          <a:xfrm>
            <a:off x="724000" y="2225650"/>
            <a:ext cx="2486700" cy="0"/>
          </a:xfrm>
          <a:prstGeom prst="straightConnector1">
            <a:avLst/>
          </a:prstGeom>
          <a:noFill/>
          <a:ln w="9525" cap="flat" cmpd="sng">
            <a:solidFill>
              <a:schemeClr val="lt1"/>
            </a:solidFill>
            <a:prstDash val="solid"/>
            <a:round/>
            <a:headEnd type="none" w="sm" len="sm"/>
            <a:tailEnd type="none" w="sm" len="sm"/>
          </a:ln>
        </p:spPr>
      </p:cxnSp>
      <p:sp>
        <p:nvSpPr>
          <p:cNvPr id="176" name="Google Shape;176;p10"/>
          <p:cNvSpPr/>
          <p:nvPr/>
        </p:nvSpPr>
        <p:spPr>
          <a:xfrm>
            <a:off x="-50" y="4255825"/>
            <a:ext cx="1524000" cy="888000"/>
          </a:xfrm>
          <a:prstGeom prst="rect">
            <a:avLst/>
          </a:prstGeom>
          <a:solidFill>
            <a:srgbClr val="211E51"/>
          </a:solidFill>
          <a:ln w="9525" cap="flat" cmpd="sng">
            <a:solidFill>
              <a:srgbClr val="211E5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10"/>
          <p:cNvSpPr/>
          <p:nvPr/>
        </p:nvSpPr>
        <p:spPr>
          <a:xfrm>
            <a:off x="1523975" y="4255825"/>
            <a:ext cx="1524000" cy="888000"/>
          </a:xfrm>
          <a:prstGeom prst="rect">
            <a:avLst/>
          </a:prstGeom>
          <a:solidFill>
            <a:srgbClr val="4A56A5"/>
          </a:solidFill>
          <a:ln w="9525" cap="flat" cmpd="sng">
            <a:solidFill>
              <a:srgbClr val="4A56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0"/>
          <p:cNvSpPr/>
          <p:nvPr/>
        </p:nvSpPr>
        <p:spPr>
          <a:xfrm>
            <a:off x="3048000" y="4255825"/>
            <a:ext cx="1524000" cy="888000"/>
          </a:xfrm>
          <a:prstGeom prst="rect">
            <a:avLst/>
          </a:prstGeom>
          <a:solidFill>
            <a:srgbClr val="24B9A2"/>
          </a:solidFill>
          <a:ln w="9525" cap="flat" cmpd="sng">
            <a:solidFill>
              <a:srgbClr val="24B9A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10"/>
          <p:cNvSpPr/>
          <p:nvPr/>
        </p:nvSpPr>
        <p:spPr>
          <a:xfrm>
            <a:off x="4572025" y="4255825"/>
            <a:ext cx="1524000" cy="888000"/>
          </a:xfrm>
          <a:prstGeom prst="rect">
            <a:avLst/>
          </a:prstGeom>
          <a:solidFill>
            <a:srgbClr val="057023"/>
          </a:solidFill>
          <a:ln w="9525" cap="flat" cmpd="sng">
            <a:solidFill>
              <a:srgbClr val="05702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0"/>
          <p:cNvSpPr/>
          <p:nvPr/>
        </p:nvSpPr>
        <p:spPr>
          <a:xfrm>
            <a:off x="6096050" y="4255825"/>
            <a:ext cx="1524000" cy="888000"/>
          </a:xfrm>
          <a:prstGeom prst="rect">
            <a:avLst/>
          </a:prstGeom>
          <a:solidFill>
            <a:srgbClr val="F16B66"/>
          </a:solidFill>
          <a:ln w="9525" cap="flat" cmpd="sng">
            <a:solidFill>
              <a:srgbClr val="F16B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10"/>
          <p:cNvSpPr/>
          <p:nvPr/>
        </p:nvSpPr>
        <p:spPr>
          <a:xfrm>
            <a:off x="7620075" y="4255825"/>
            <a:ext cx="1524000" cy="888000"/>
          </a:xfrm>
          <a:prstGeom prst="rect">
            <a:avLst/>
          </a:prstGeom>
          <a:solidFill>
            <a:srgbClr val="F2DB57"/>
          </a:solidFill>
          <a:ln w="9525" cap="flat" cmpd="sng">
            <a:solidFill>
              <a:srgbClr val="F2DB5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2" name="Google Shape;182;p10"/>
          <p:cNvGrpSpPr/>
          <p:nvPr/>
        </p:nvGrpSpPr>
        <p:grpSpPr>
          <a:xfrm>
            <a:off x="551010" y="1129550"/>
            <a:ext cx="7831065" cy="2088197"/>
            <a:chOff x="551010" y="1545200"/>
            <a:chExt cx="7831065" cy="2088197"/>
          </a:xfrm>
        </p:grpSpPr>
        <p:sp>
          <p:nvSpPr>
            <p:cNvPr id="183" name="Google Shape;183;p10"/>
            <p:cNvSpPr txBox="1"/>
            <p:nvPr/>
          </p:nvSpPr>
          <p:spPr>
            <a:xfrm>
              <a:off x="551010" y="2156100"/>
              <a:ext cx="7831065" cy="147729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200"/>
                <a:buFont typeface="Arial"/>
                <a:buNone/>
              </a:pPr>
              <a:r>
                <a:rPr lang="en-US" sz="4200" b="0" i="0" u="none" strike="noStrike" cap="none">
                  <a:solidFill>
                    <a:srgbClr val="211E51"/>
                  </a:solidFill>
                  <a:latin typeface="Castoro"/>
                  <a:ea typeface="Castoro"/>
                  <a:cs typeface="Castoro"/>
                  <a:sym typeface="Castoro"/>
                </a:rPr>
                <a:t>CHTA Caribbean Construction &amp; Pipeline Report</a:t>
              </a:r>
              <a:endParaRPr sz="4200" b="0" i="0" u="none" strike="noStrike" cap="none">
                <a:solidFill>
                  <a:srgbClr val="211E51"/>
                </a:solidFill>
                <a:latin typeface="Castoro"/>
                <a:ea typeface="Castoro"/>
                <a:cs typeface="Castoro"/>
                <a:sym typeface="Castoro"/>
              </a:endParaRPr>
            </a:p>
          </p:txBody>
        </p:sp>
        <p:pic>
          <p:nvPicPr>
            <p:cNvPr id="184" name="Google Shape;184;p10"/>
            <p:cNvPicPr preferRelativeResize="0"/>
            <p:nvPr/>
          </p:nvPicPr>
          <p:blipFill rotWithShape="1">
            <a:blip r:embed="rId3">
              <a:alphaModFix/>
            </a:blip>
            <a:srcRect/>
            <a:stretch/>
          </p:blipFill>
          <p:spPr>
            <a:xfrm>
              <a:off x="3544815" y="1545200"/>
              <a:ext cx="2054374" cy="610900"/>
            </a:xfrm>
            <a:prstGeom prst="rect">
              <a:avLst/>
            </a:prstGeom>
            <a:noFill/>
            <a:ln>
              <a:noFill/>
            </a:ln>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11"/>
          <p:cNvPicPr preferRelativeResize="0"/>
          <p:nvPr/>
        </p:nvPicPr>
        <p:blipFill rotWithShape="1">
          <a:blip r:embed="rId3">
            <a:alphaModFix/>
          </a:blip>
          <a:srcRect l="47523" r="37363"/>
          <a:stretch/>
        </p:blipFill>
        <p:spPr>
          <a:xfrm>
            <a:off x="8309122" y="4064350"/>
            <a:ext cx="492401" cy="765200"/>
          </a:xfrm>
          <a:prstGeom prst="rect">
            <a:avLst/>
          </a:prstGeom>
          <a:noFill/>
          <a:ln>
            <a:noFill/>
          </a:ln>
        </p:spPr>
      </p:pic>
      <p:sp>
        <p:nvSpPr>
          <p:cNvPr id="190" name="Google Shape;190;p11"/>
          <p:cNvSpPr/>
          <p:nvPr/>
        </p:nvSpPr>
        <p:spPr>
          <a:xfrm>
            <a:off x="0" y="-1850"/>
            <a:ext cx="1524000" cy="141300"/>
          </a:xfrm>
          <a:prstGeom prst="rect">
            <a:avLst/>
          </a:prstGeom>
          <a:solidFill>
            <a:srgbClr val="211E51"/>
          </a:solidFill>
          <a:ln w="9525" cap="flat" cmpd="sng">
            <a:solidFill>
              <a:srgbClr val="211E5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11"/>
          <p:cNvSpPr/>
          <p:nvPr/>
        </p:nvSpPr>
        <p:spPr>
          <a:xfrm>
            <a:off x="1524026" y="-1850"/>
            <a:ext cx="1524000" cy="141300"/>
          </a:xfrm>
          <a:prstGeom prst="rect">
            <a:avLst/>
          </a:prstGeom>
          <a:solidFill>
            <a:srgbClr val="4A56A5"/>
          </a:solidFill>
          <a:ln w="9525" cap="flat" cmpd="sng">
            <a:solidFill>
              <a:srgbClr val="4A56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11"/>
          <p:cNvSpPr/>
          <p:nvPr/>
        </p:nvSpPr>
        <p:spPr>
          <a:xfrm>
            <a:off x="3048052" y="-1850"/>
            <a:ext cx="1524000" cy="141300"/>
          </a:xfrm>
          <a:prstGeom prst="rect">
            <a:avLst/>
          </a:prstGeom>
          <a:solidFill>
            <a:srgbClr val="24B9A2"/>
          </a:solidFill>
          <a:ln w="9525" cap="flat" cmpd="sng">
            <a:solidFill>
              <a:srgbClr val="24B9A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11"/>
          <p:cNvSpPr/>
          <p:nvPr/>
        </p:nvSpPr>
        <p:spPr>
          <a:xfrm>
            <a:off x="4572077" y="-1850"/>
            <a:ext cx="1524000" cy="141300"/>
          </a:xfrm>
          <a:prstGeom prst="rect">
            <a:avLst/>
          </a:prstGeom>
          <a:solidFill>
            <a:srgbClr val="057023"/>
          </a:solidFill>
          <a:ln w="9525" cap="flat" cmpd="sng">
            <a:solidFill>
              <a:srgbClr val="05702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11"/>
          <p:cNvSpPr/>
          <p:nvPr/>
        </p:nvSpPr>
        <p:spPr>
          <a:xfrm>
            <a:off x="6096103" y="-1850"/>
            <a:ext cx="1524000" cy="141300"/>
          </a:xfrm>
          <a:prstGeom prst="rect">
            <a:avLst/>
          </a:prstGeom>
          <a:solidFill>
            <a:srgbClr val="F16B66"/>
          </a:solidFill>
          <a:ln w="9525" cap="flat" cmpd="sng">
            <a:solidFill>
              <a:srgbClr val="F16B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11"/>
          <p:cNvSpPr/>
          <p:nvPr/>
        </p:nvSpPr>
        <p:spPr>
          <a:xfrm>
            <a:off x="7620129" y="-1850"/>
            <a:ext cx="1524000" cy="141300"/>
          </a:xfrm>
          <a:prstGeom prst="rect">
            <a:avLst/>
          </a:prstGeom>
          <a:solidFill>
            <a:srgbClr val="F2DB57"/>
          </a:solidFill>
          <a:ln w="9525" cap="flat" cmpd="sng">
            <a:solidFill>
              <a:srgbClr val="F2DB5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11"/>
          <p:cNvSpPr txBox="1"/>
          <p:nvPr/>
        </p:nvSpPr>
        <p:spPr>
          <a:xfrm>
            <a:off x="497699" y="443513"/>
            <a:ext cx="8012317" cy="73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211E51"/>
                </a:solidFill>
                <a:latin typeface="Castoro"/>
                <a:ea typeface="Castoro"/>
                <a:cs typeface="Castoro"/>
                <a:sym typeface="Castoro"/>
              </a:rPr>
              <a:t>CHTA Caribbean Construction &amp; Pipeline Report</a:t>
            </a:r>
            <a:endParaRPr/>
          </a:p>
        </p:txBody>
      </p:sp>
      <p:pic>
        <p:nvPicPr>
          <p:cNvPr id="197" name="Google Shape;197;p11"/>
          <p:cNvPicPr preferRelativeResize="0"/>
          <p:nvPr/>
        </p:nvPicPr>
        <p:blipFill rotWithShape="1">
          <a:blip r:embed="rId4">
            <a:alphaModFix/>
          </a:blip>
          <a:srcRect/>
          <a:stretch/>
        </p:blipFill>
        <p:spPr>
          <a:xfrm>
            <a:off x="793425" y="1346887"/>
            <a:ext cx="5630822" cy="310837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12"/>
          <p:cNvPicPr preferRelativeResize="0"/>
          <p:nvPr/>
        </p:nvPicPr>
        <p:blipFill rotWithShape="1">
          <a:blip r:embed="rId3">
            <a:alphaModFix/>
          </a:blip>
          <a:srcRect l="47523" r="37363"/>
          <a:stretch/>
        </p:blipFill>
        <p:spPr>
          <a:xfrm>
            <a:off x="8309122" y="4064350"/>
            <a:ext cx="492401" cy="765200"/>
          </a:xfrm>
          <a:prstGeom prst="rect">
            <a:avLst/>
          </a:prstGeom>
          <a:noFill/>
          <a:ln>
            <a:noFill/>
          </a:ln>
        </p:spPr>
      </p:pic>
      <p:sp>
        <p:nvSpPr>
          <p:cNvPr id="203" name="Google Shape;203;p12"/>
          <p:cNvSpPr/>
          <p:nvPr/>
        </p:nvSpPr>
        <p:spPr>
          <a:xfrm>
            <a:off x="0" y="-1850"/>
            <a:ext cx="1524000" cy="141300"/>
          </a:xfrm>
          <a:prstGeom prst="rect">
            <a:avLst/>
          </a:prstGeom>
          <a:solidFill>
            <a:srgbClr val="211E51"/>
          </a:solidFill>
          <a:ln w="9525" cap="flat" cmpd="sng">
            <a:solidFill>
              <a:srgbClr val="211E5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12"/>
          <p:cNvSpPr/>
          <p:nvPr/>
        </p:nvSpPr>
        <p:spPr>
          <a:xfrm>
            <a:off x="1524026" y="-1850"/>
            <a:ext cx="1524000" cy="141300"/>
          </a:xfrm>
          <a:prstGeom prst="rect">
            <a:avLst/>
          </a:prstGeom>
          <a:solidFill>
            <a:srgbClr val="4A56A5"/>
          </a:solidFill>
          <a:ln w="9525" cap="flat" cmpd="sng">
            <a:solidFill>
              <a:srgbClr val="4A56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12"/>
          <p:cNvSpPr/>
          <p:nvPr/>
        </p:nvSpPr>
        <p:spPr>
          <a:xfrm>
            <a:off x="3048052" y="-1850"/>
            <a:ext cx="1524000" cy="141300"/>
          </a:xfrm>
          <a:prstGeom prst="rect">
            <a:avLst/>
          </a:prstGeom>
          <a:solidFill>
            <a:srgbClr val="24B9A2"/>
          </a:solidFill>
          <a:ln w="9525" cap="flat" cmpd="sng">
            <a:solidFill>
              <a:srgbClr val="24B9A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12"/>
          <p:cNvSpPr/>
          <p:nvPr/>
        </p:nvSpPr>
        <p:spPr>
          <a:xfrm>
            <a:off x="4572077" y="-1850"/>
            <a:ext cx="1524000" cy="141300"/>
          </a:xfrm>
          <a:prstGeom prst="rect">
            <a:avLst/>
          </a:prstGeom>
          <a:solidFill>
            <a:srgbClr val="057023"/>
          </a:solidFill>
          <a:ln w="9525" cap="flat" cmpd="sng">
            <a:solidFill>
              <a:srgbClr val="05702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12"/>
          <p:cNvSpPr/>
          <p:nvPr/>
        </p:nvSpPr>
        <p:spPr>
          <a:xfrm>
            <a:off x="6096103" y="-1850"/>
            <a:ext cx="1524000" cy="141300"/>
          </a:xfrm>
          <a:prstGeom prst="rect">
            <a:avLst/>
          </a:prstGeom>
          <a:solidFill>
            <a:srgbClr val="F16B66"/>
          </a:solidFill>
          <a:ln w="9525" cap="flat" cmpd="sng">
            <a:solidFill>
              <a:srgbClr val="F16B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12"/>
          <p:cNvSpPr/>
          <p:nvPr/>
        </p:nvSpPr>
        <p:spPr>
          <a:xfrm>
            <a:off x="7620129" y="-1850"/>
            <a:ext cx="1524000" cy="141300"/>
          </a:xfrm>
          <a:prstGeom prst="rect">
            <a:avLst/>
          </a:prstGeom>
          <a:solidFill>
            <a:srgbClr val="F2DB57"/>
          </a:solidFill>
          <a:ln w="9525" cap="flat" cmpd="sng">
            <a:solidFill>
              <a:srgbClr val="F2DB5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12"/>
          <p:cNvSpPr txBox="1"/>
          <p:nvPr/>
        </p:nvSpPr>
        <p:spPr>
          <a:xfrm>
            <a:off x="497699" y="443513"/>
            <a:ext cx="8012317" cy="73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211E51"/>
                </a:solidFill>
                <a:latin typeface="Castoro"/>
                <a:ea typeface="Castoro"/>
                <a:cs typeface="Castoro"/>
                <a:sym typeface="Castoro"/>
              </a:rPr>
              <a:t>CHTA Caribbean Construction &amp; Pipeline Report</a:t>
            </a:r>
            <a:endParaRPr/>
          </a:p>
        </p:txBody>
      </p:sp>
      <p:pic>
        <p:nvPicPr>
          <p:cNvPr id="210" name="Google Shape;210;p12"/>
          <p:cNvPicPr preferRelativeResize="0"/>
          <p:nvPr/>
        </p:nvPicPr>
        <p:blipFill rotWithShape="1">
          <a:blip r:embed="rId4">
            <a:alphaModFix/>
          </a:blip>
          <a:srcRect/>
          <a:stretch/>
        </p:blipFill>
        <p:spPr>
          <a:xfrm>
            <a:off x="826249" y="1223918"/>
            <a:ext cx="5967605" cy="322303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4995CC-B602-3F99-93F5-1FA85A8AF21A}"/>
              </a:ext>
            </a:extLst>
          </p:cNvPr>
          <p:cNvSpPr txBox="1"/>
          <p:nvPr/>
        </p:nvSpPr>
        <p:spPr>
          <a:xfrm>
            <a:off x="58366" y="1802860"/>
            <a:ext cx="9007813" cy="307777"/>
          </a:xfrm>
          <a:prstGeom prst="rect">
            <a:avLst/>
          </a:prstGeom>
          <a:noFill/>
        </p:spPr>
        <p:txBody>
          <a:bodyPr wrap="square" rtlCol="0">
            <a:spAutoFit/>
          </a:bodyPr>
          <a:lstStyle/>
          <a:p>
            <a:pPr algn="ctr"/>
            <a:r>
              <a:rPr lang="en-US" dirty="0"/>
              <a:t>VIDEO</a:t>
            </a:r>
          </a:p>
        </p:txBody>
      </p:sp>
      <p:pic>
        <p:nvPicPr>
          <p:cNvPr id="3" name="CHTA Rebranding">
            <a:hlinkClick r:id="" action="ppaction://media"/>
            <a:extLst>
              <a:ext uri="{FF2B5EF4-FFF2-40B4-BE49-F238E27FC236}">
                <a16:creationId xmlns:a16="http://schemas.microsoft.com/office/drawing/2014/main" id="{3203A331-4E00-03EE-7D29-3FF22EE7132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42194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13"/>
          <p:cNvPicPr preferRelativeResize="0"/>
          <p:nvPr/>
        </p:nvPicPr>
        <p:blipFill rotWithShape="1">
          <a:blip r:embed="rId3">
            <a:alphaModFix/>
          </a:blip>
          <a:srcRect l="47523" r="37363"/>
          <a:stretch/>
        </p:blipFill>
        <p:spPr>
          <a:xfrm>
            <a:off x="8309122" y="4064350"/>
            <a:ext cx="492401" cy="765200"/>
          </a:xfrm>
          <a:prstGeom prst="rect">
            <a:avLst/>
          </a:prstGeom>
          <a:noFill/>
          <a:ln>
            <a:noFill/>
          </a:ln>
        </p:spPr>
      </p:pic>
      <p:sp>
        <p:nvSpPr>
          <p:cNvPr id="216" name="Google Shape;216;p13"/>
          <p:cNvSpPr/>
          <p:nvPr/>
        </p:nvSpPr>
        <p:spPr>
          <a:xfrm>
            <a:off x="0" y="-1850"/>
            <a:ext cx="1524000" cy="141300"/>
          </a:xfrm>
          <a:prstGeom prst="rect">
            <a:avLst/>
          </a:prstGeom>
          <a:solidFill>
            <a:srgbClr val="211E51"/>
          </a:solidFill>
          <a:ln w="9525" cap="flat" cmpd="sng">
            <a:solidFill>
              <a:srgbClr val="211E5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13"/>
          <p:cNvSpPr/>
          <p:nvPr/>
        </p:nvSpPr>
        <p:spPr>
          <a:xfrm>
            <a:off x="1524026" y="-1850"/>
            <a:ext cx="1524000" cy="141300"/>
          </a:xfrm>
          <a:prstGeom prst="rect">
            <a:avLst/>
          </a:prstGeom>
          <a:solidFill>
            <a:srgbClr val="4A56A5"/>
          </a:solidFill>
          <a:ln w="9525" cap="flat" cmpd="sng">
            <a:solidFill>
              <a:srgbClr val="4A56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13"/>
          <p:cNvSpPr/>
          <p:nvPr/>
        </p:nvSpPr>
        <p:spPr>
          <a:xfrm>
            <a:off x="3048052" y="-1850"/>
            <a:ext cx="1524000" cy="141300"/>
          </a:xfrm>
          <a:prstGeom prst="rect">
            <a:avLst/>
          </a:prstGeom>
          <a:solidFill>
            <a:srgbClr val="24B9A2"/>
          </a:solidFill>
          <a:ln w="9525" cap="flat" cmpd="sng">
            <a:solidFill>
              <a:srgbClr val="24B9A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13"/>
          <p:cNvSpPr/>
          <p:nvPr/>
        </p:nvSpPr>
        <p:spPr>
          <a:xfrm>
            <a:off x="4572077" y="-1850"/>
            <a:ext cx="1524000" cy="141300"/>
          </a:xfrm>
          <a:prstGeom prst="rect">
            <a:avLst/>
          </a:prstGeom>
          <a:solidFill>
            <a:srgbClr val="057023"/>
          </a:solidFill>
          <a:ln w="9525" cap="flat" cmpd="sng">
            <a:solidFill>
              <a:srgbClr val="05702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13"/>
          <p:cNvSpPr/>
          <p:nvPr/>
        </p:nvSpPr>
        <p:spPr>
          <a:xfrm>
            <a:off x="6096103" y="-1850"/>
            <a:ext cx="1524000" cy="141300"/>
          </a:xfrm>
          <a:prstGeom prst="rect">
            <a:avLst/>
          </a:prstGeom>
          <a:solidFill>
            <a:srgbClr val="F16B66"/>
          </a:solidFill>
          <a:ln w="9525" cap="flat" cmpd="sng">
            <a:solidFill>
              <a:srgbClr val="F16B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13"/>
          <p:cNvSpPr/>
          <p:nvPr/>
        </p:nvSpPr>
        <p:spPr>
          <a:xfrm>
            <a:off x="7620129" y="-1850"/>
            <a:ext cx="1524000" cy="141300"/>
          </a:xfrm>
          <a:prstGeom prst="rect">
            <a:avLst/>
          </a:prstGeom>
          <a:solidFill>
            <a:srgbClr val="F2DB57"/>
          </a:solidFill>
          <a:ln w="9525" cap="flat" cmpd="sng">
            <a:solidFill>
              <a:srgbClr val="F2DB5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13"/>
          <p:cNvSpPr txBox="1"/>
          <p:nvPr/>
        </p:nvSpPr>
        <p:spPr>
          <a:xfrm>
            <a:off x="497699" y="443513"/>
            <a:ext cx="8012317" cy="73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211E51"/>
                </a:solidFill>
                <a:latin typeface="Castoro"/>
                <a:ea typeface="Castoro"/>
                <a:cs typeface="Castoro"/>
                <a:sym typeface="Castoro"/>
              </a:rPr>
              <a:t>CHTA Caribbean Construction &amp; Pipeline Report</a:t>
            </a:r>
            <a:endParaRPr/>
          </a:p>
        </p:txBody>
      </p:sp>
      <p:pic>
        <p:nvPicPr>
          <p:cNvPr id="223" name="Google Shape;223;p13"/>
          <p:cNvPicPr preferRelativeResize="0"/>
          <p:nvPr/>
        </p:nvPicPr>
        <p:blipFill rotWithShape="1">
          <a:blip r:embed="rId4">
            <a:alphaModFix/>
          </a:blip>
          <a:srcRect t="1431"/>
          <a:stretch/>
        </p:blipFill>
        <p:spPr>
          <a:xfrm>
            <a:off x="347874" y="1201498"/>
            <a:ext cx="6662526" cy="3578338"/>
          </a:xfrm>
          <a:prstGeom prst="rect">
            <a:avLst/>
          </a:prstGeom>
          <a:noFill/>
          <a:ln>
            <a:noFill/>
          </a:ln>
        </p:spPr>
      </p:pic>
      <p:pic>
        <p:nvPicPr>
          <p:cNvPr id="224" name="Google Shape;224;p13"/>
          <p:cNvPicPr preferRelativeResize="0"/>
          <p:nvPr/>
        </p:nvPicPr>
        <p:blipFill rotWithShape="1">
          <a:blip r:embed="rId5">
            <a:alphaModFix/>
          </a:blip>
          <a:srcRect/>
          <a:stretch/>
        </p:blipFill>
        <p:spPr>
          <a:xfrm>
            <a:off x="7620103" y="3574398"/>
            <a:ext cx="1293078" cy="48995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14"/>
          <p:cNvPicPr preferRelativeResize="0"/>
          <p:nvPr/>
        </p:nvPicPr>
        <p:blipFill rotWithShape="1">
          <a:blip r:embed="rId3">
            <a:alphaModFix/>
          </a:blip>
          <a:srcRect l="47523" r="37363"/>
          <a:stretch/>
        </p:blipFill>
        <p:spPr>
          <a:xfrm>
            <a:off x="8309122" y="4064350"/>
            <a:ext cx="492401" cy="765200"/>
          </a:xfrm>
          <a:prstGeom prst="rect">
            <a:avLst/>
          </a:prstGeom>
          <a:noFill/>
          <a:ln>
            <a:noFill/>
          </a:ln>
        </p:spPr>
      </p:pic>
      <p:sp>
        <p:nvSpPr>
          <p:cNvPr id="230" name="Google Shape;230;p14"/>
          <p:cNvSpPr/>
          <p:nvPr/>
        </p:nvSpPr>
        <p:spPr>
          <a:xfrm>
            <a:off x="0" y="-1850"/>
            <a:ext cx="1524000" cy="141300"/>
          </a:xfrm>
          <a:prstGeom prst="rect">
            <a:avLst/>
          </a:prstGeom>
          <a:solidFill>
            <a:srgbClr val="211E51"/>
          </a:solidFill>
          <a:ln w="9525" cap="flat" cmpd="sng">
            <a:solidFill>
              <a:srgbClr val="211E5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14"/>
          <p:cNvSpPr/>
          <p:nvPr/>
        </p:nvSpPr>
        <p:spPr>
          <a:xfrm>
            <a:off x="1524026" y="-1850"/>
            <a:ext cx="1524000" cy="141300"/>
          </a:xfrm>
          <a:prstGeom prst="rect">
            <a:avLst/>
          </a:prstGeom>
          <a:solidFill>
            <a:srgbClr val="4A56A5"/>
          </a:solidFill>
          <a:ln w="9525" cap="flat" cmpd="sng">
            <a:solidFill>
              <a:srgbClr val="4A56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14"/>
          <p:cNvSpPr/>
          <p:nvPr/>
        </p:nvSpPr>
        <p:spPr>
          <a:xfrm>
            <a:off x="3048052" y="-1850"/>
            <a:ext cx="1524000" cy="141300"/>
          </a:xfrm>
          <a:prstGeom prst="rect">
            <a:avLst/>
          </a:prstGeom>
          <a:solidFill>
            <a:srgbClr val="24B9A2"/>
          </a:solidFill>
          <a:ln w="9525" cap="flat" cmpd="sng">
            <a:solidFill>
              <a:srgbClr val="24B9A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14"/>
          <p:cNvSpPr/>
          <p:nvPr/>
        </p:nvSpPr>
        <p:spPr>
          <a:xfrm>
            <a:off x="4572077" y="-1850"/>
            <a:ext cx="1524000" cy="141300"/>
          </a:xfrm>
          <a:prstGeom prst="rect">
            <a:avLst/>
          </a:prstGeom>
          <a:solidFill>
            <a:srgbClr val="057023"/>
          </a:solidFill>
          <a:ln w="9525" cap="flat" cmpd="sng">
            <a:solidFill>
              <a:srgbClr val="05702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14"/>
          <p:cNvSpPr/>
          <p:nvPr/>
        </p:nvSpPr>
        <p:spPr>
          <a:xfrm>
            <a:off x="6096103" y="-1850"/>
            <a:ext cx="1524000" cy="141300"/>
          </a:xfrm>
          <a:prstGeom prst="rect">
            <a:avLst/>
          </a:prstGeom>
          <a:solidFill>
            <a:srgbClr val="F16B66"/>
          </a:solidFill>
          <a:ln w="9525" cap="flat" cmpd="sng">
            <a:solidFill>
              <a:srgbClr val="F16B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14"/>
          <p:cNvSpPr/>
          <p:nvPr/>
        </p:nvSpPr>
        <p:spPr>
          <a:xfrm>
            <a:off x="7620129" y="-1850"/>
            <a:ext cx="1524000" cy="141300"/>
          </a:xfrm>
          <a:prstGeom prst="rect">
            <a:avLst/>
          </a:prstGeom>
          <a:solidFill>
            <a:srgbClr val="F2DB57"/>
          </a:solidFill>
          <a:ln w="9525" cap="flat" cmpd="sng">
            <a:solidFill>
              <a:srgbClr val="F2DB5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14"/>
          <p:cNvSpPr txBox="1"/>
          <p:nvPr/>
        </p:nvSpPr>
        <p:spPr>
          <a:xfrm>
            <a:off x="266881" y="500200"/>
            <a:ext cx="8415482" cy="73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211E51"/>
                </a:solidFill>
                <a:latin typeface="Castoro"/>
                <a:ea typeface="Castoro"/>
                <a:cs typeface="Castoro"/>
                <a:sym typeface="Castoro"/>
              </a:rPr>
              <a:t>Caribbean Hotel-Related Investments Surpassing Peak 2019</a:t>
            </a:r>
            <a:endParaRPr sz="2400" b="0" i="0" u="none" strike="noStrike" cap="none">
              <a:solidFill>
                <a:srgbClr val="211E51"/>
              </a:solidFill>
              <a:latin typeface="Castoro"/>
              <a:ea typeface="Castoro"/>
              <a:cs typeface="Castoro"/>
              <a:sym typeface="Castoro"/>
            </a:endParaRPr>
          </a:p>
        </p:txBody>
      </p:sp>
      <p:pic>
        <p:nvPicPr>
          <p:cNvPr id="237" name="Google Shape;237;p14"/>
          <p:cNvPicPr preferRelativeResize="0"/>
          <p:nvPr/>
        </p:nvPicPr>
        <p:blipFill rotWithShape="1">
          <a:blip r:embed="rId4">
            <a:alphaModFix/>
          </a:blip>
          <a:srcRect/>
          <a:stretch/>
        </p:blipFill>
        <p:spPr>
          <a:xfrm>
            <a:off x="7620103" y="3574398"/>
            <a:ext cx="1293078" cy="489952"/>
          </a:xfrm>
          <a:prstGeom prst="rect">
            <a:avLst/>
          </a:prstGeom>
          <a:noFill/>
          <a:ln>
            <a:noFill/>
          </a:ln>
        </p:spPr>
      </p:pic>
      <p:graphicFrame>
        <p:nvGraphicFramePr>
          <p:cNvPr id="238" name="Google Shape;238;p14"/>
          <p:cNvGraphicFramePr/>
          <p:nvPr/>
        </p:nvGraphicFramePr>
        <p:xfrm>
          <a:off x="340423" y="1528386"/>
          <a:ext cx="6939275" cy="2456100"/>
        </p:xfrm>
        <a:graphic>
          <a:graphicData uri="http://schemas.openxmlformats.org/drawingml/2006/table">
            <a:tbl>
              <a:tblPr firstRow="1" bandRow="1">
                <a:noFill/>
                <a:tableStyleId>{0FC23F80-6502-4637-8241-2219F882B3CA}</a:tableStyleId>
              </a:tblPr>
              <a:tblGrid>
                <a:gridCol w="2168525">
                  <a:extLst>
                    <a:ext uri="{9D8B030D-6E8A-4147-A177-3AD203B41FA5}">
                      <a16:colId xmlns:a16="http://schemas.microsoft.com/office/drawing/2014/main" val="20000"/>
                    </a:ext>
                  </a:extLst>
                </a:gridCol>
                <a:gridCol w="1301100">
                  <a:extLst>
                    <a:ext uri="{9D8B030D-6E8A-4147-A177-3AD203B41FA5}">
                      <a16:colId xmlns:a16="http://schemas.microsoft.com/office/drawing/2014/main" val="20001"/>
                    </a:ext>
                  </a:extLst>
                </a:gridCol>
                <a:gridCol w="1734825">
                  <a:extLst>
                    <a:ext uri="{9D8B030D-6E8A-4147-A177-3AD203B41FA5}">
                      <a16:colId xmlns:a16="http://schemas.microsoft.com/office/drawing/2014/main" val="20002"/>
                    </a:ext>
                  </a:extLst>
                </a:gridCol>
                <a:gridCol w="1734825">
                  <a:extLst>
                    <a:ext uri="{9D8B030D-6E8A-4147-A177-3AD203B41FA5}">
                      <a16:colId xmlns:a16="http://schemas.microsoft.com/office/drawing/2014/main" val="20003"/>
                    </a:ext>
                  </a:extLst>
                </a:gridCol>
              </a:tblGrid>
              <a:tr h="563825">
                <a:tc>
                  <a:txBody>
                    <a:bodyPr/>
                    <a:lstStyle/>
                    <a:p>
                      <a:pPr marL="0" marR="0" lvl="0" indent="0" algn="ctr" rtl="0">
                        <a:lnSpc>
                          <a:spcPct val="100000"/>
                        </a:lnSpc>
                        <a:spcBef>
                          <a:spcPts val="0"/>
                        </a:spcBef>
                        <a:spcAft>
                          <a:spcPts val="0"/>
                        </a:spcAft>
                        <a:buNone/>
                      </a:pPr>
                      <a:r>
                        <a:rPr lang="en-US" sz="1700" u="none" strike="noStrike" cap="none"/>
                        <a:t>Development Phase</a:t>
                      </a:r>
                      <a:endParaRPr sz="1700" b="1" u="none" strike="noStrike" cap="none">
                        <a:solidFill>
                          <a:srgbClr val="000000"/>
                        </a:solidFill>
                      </a:endParaRPr>
                    </a:p>
                  </a:txBody>
                  <a:tcPr marL="66150" marR="66150" marT="21675" marB="21675" anchor="ctr"/>
                </a:tc>
                <a:tc>
                  <a:txBody>
                    <a:bodyPr/>
                    <a:lstStyle/>
                    <a:p>
                      <a:pPr marL="0" marR="0" lvl="0" indent="0" algn="ctr" rtl="0">
                        <a:lnSpc>
                          <a:spcPct val="100000"/>
                        </a:lnSpc>
                        <a:spcBef>
                          <a:spcPts val="0"/>
                        </a:spcBef>
                        <a:spcAft>
                          <a:spcPts val="0"/>
                        </a:spcAft>
                        <a:buNone/>
                      </a:pPr>
                      <a:r>
                        <a:rPr lang="en-US" sz="1700" u="none" strike="noStrike" cap="none"/>
                        <a:t>2017</a:t>
                      </a:r>
                      <a:endParaRPr sz="1700" b="1" u="none" strike="noStrike" cap="none">
                        <a:solidFill>
                          <a:srgbClr val="000000"/>
                        </a:solidFill>
                      </a:endParaRPr>
                    </a:p>
                  </a:txBody>
                  <a:tcPr marL="66150" marR="66150" marT="21675" marB="21675" anchor="ctr"/>
                </a:tc>
                <a:tc>
                  <a:txBody>
                    <a:bodyPr/>
                    <a:lstStyle/>
                    <a:p>
                      <a:pPr marL="0" marR="0" lvl="0" indent="0" algn="ctr" rtl="0">
                        <a:lnSpc>
                          <a:spcPct val="100000"/>
                        </a:lnSpc>
                        <a:spcBef>
                          <a:spcPts val="0"/>
                        </a:spcBef>
                        <a:spcAft>
                          <a:spcPts val="0"/>
                        </a:spcAft>
                        <a:buNone/>
                      </a:pPr>
                      <a:r>
                        <a:rPr lang="en-US" sz="1700" u="none" strike="noStrike" cap="none"/>
                        <a:t>2019</a:t>
                      </a:r>
                      <a:endParaRPr sz="1700" b="1" u="none" strike="noStrike" cap="none">
                        <a:solidFill>
                          <a:srgbClr val="000000"/>
                        </a:solidFill>
                      </a:endParaRPr>
                    </a:p>
                  </a:txBody>
                  <a:tcPr marL="66150" marR="66150" marT="21675" marB="21675" anchor="ctr"/>
                </a:tc>
                <a:tc>
                  <a:txBody>
                    <a:bodyPr/>
                    <a:lstStyle/>
                    <a:p>
                      <a:pPr marL="0" marR="0" lvl="0" indent="0" algn="ctr" rtl="0">
                        <a:lnSpc>
                          <a:spcPct val="100000"/>
                        </a:lnSpc>
                        <a:spcBef>
                          <a:spcPts val="0"/>
                        </a:spcBef>
                        <a:spcAft>
                          <a:spcPts val="0"/>
                        </a:spcAft>
                        <a:buNone/>
                      </a:pPr>
                      <a:r>
                        <a:rPr lang="en-US" sz="1700" u="none" strike="noStrike" cap="none"/>
                        <a:t>2024</a:t>
                      </a:r>
                      <a:endParaRPr sz="1700" u="none" strike="noStrike" cap="none">
                        <a:solidFill>
                          <a:srgbClr val="000000"/>
                        </a:solidFill>
                      </a:endParaRPr>
                    </a:p>
                  </a:txBody>
                  <a:tcPr marL="66150" marR="66150" marT="21675" marB="21675" anchor="ctr"/>
                </a:tc>
                <a:extLst>
                  <a:ext uri="{0D108BD9-81ED-4DB2-BD59-A6C34878D82A}">
                    <a16:rowId xmlns:a16="http://schemas.microsoft.com/office/drawing/2014/main" val="10000"/>
                  </a:ext>
                </a:extLst>
              </a:tr>
              <a:tr h="476400">
                <a:tc>
                  <a:txBody>
                    <a:bodyPr/>
                    <a:lstStyle/>
                    <a:p>
                      <a:pPr marL="0" marR="0" lvl="0" indent="0" algn="ctr" rtl="0">
                        <a:lnSpc>
                          <a:spcPct val="100000"/>
                        </a:lnSpc>
                        <a:spcBef>
                          <a:spcPts val="0"/>
                        </a:spcBef>
                        <a:spcAft>
                          <a:spcPts val="0"/>
                        </a:spcAft>
                        <a:buNone/>
                      </a:pPr>
                      <a:r>
                        <a:rPr lang="en-US" sz="1700" u="none" strike="noStrike" cap="none"/>
                        <a:t>In Construction</a:t>
                      </a:r>
                      <a:endParaRPr sz="1700" u="none" strike="noStrike" cap="none">
                        <a:solidFill>
                          <a:srgbClr val="000000"/>
                        </a:solidFill>
                      </a:endParaRPr>
                    </a:p>
                  </a:txBody>
                  <a:tcPr marL="66150" marR="66150" marT="21675" marB="21675" anchor="ctr"/>
                </a:tc>
                <a:tc>
                  <a:txBody>
                    <a:bodyPr/>
                    <a:lstStyle/>
                    <a:p>
                      <a:pPr marL="0" marR="0" lvl="0" indent="0" algn="ctr" rtl="0">
                        <a:lnSpc>
                          <a:spcPct val="100000"/>
                        </a:lnSpc>
                        <a:spcBef>
                          <a:spcPts val="0"/>
                        </a:spcBef>
                        <a:spcAft>
                          <a:spcPts val="0"/>
                        </a:spcAft>
                        <a:buNone/>
                      </a:pPr>
                      <a:r>
                        <a:rPr lang="en-US" sz="1700" u="none" strike="noStrike" cap="none">
                          <a:solidFill>
                            <a:srgbClr val="000000"/>
                          </a:solidFill>
                        </a:rPr>
                        <a:t>6,374</a:t>
                      </a:r>
                      <a:endParaRPr/>
                    </a:p>
                  </a:txBody>
                  <a:tcPr marL="66150" marR="66150" marT="21675" marB="21675" anchor="ctr"/>
                </a:tc>
                <a:tc>
                  <a:txBody>
                    <a:bodyPr/>
                    <a:lstStyle/>
                    <a:p>
                      <a:pPr marL="0" marR="0" lvl="0" indent="0" algn="ctr" rtl="0">
                        <a:lnSpc>
                          <a:spcPct val="100000"/>
                        </a:lnSpc>
                        <a:spcBef>
                          <a:spcPts val="0"/>
                        </a:spcBef>
                        <a:spcAft>
                          <a:spcPts val="0"/>
                        </a:spcAft>
                        <a:buNone/>
                      </a:pPr>
                      <a:r>
                        <a:rPr lang="en-US" sz="1700" u="none" strike="noStrike" cap="none">
                          <a:solidFill>
                            <a:schemeClr val="dk1"/>
                          </a:solidFill>
                        </a:rPr>
                        <a:t>13,033</a:t>
                      </a:r>
                      <a:endParaRPr/>
                    </a:p>
                  </a:txBody>
                  <a:tcPr marL="66150" marR="66150" marT="21675" marB="21675" anchor="ctr"/>
                </a:tc>
                <a:tc>
                  <a:txBody>
                    <a:bodyPr/>
                    <a:lstStyle/>
                    <a:p>
                      <a:pPr marL="0" marR="0" lvl="0" indent="0" algn="ctr" rtl="0">
                        <a:lnSpc>
                          <a:spcPct val="100000"/>
                        </a:lnSpc>
                        <a:spcBef>
                          <a:spcPts val="0"/>
                        </a:spcBef>
                        <a:spcAft>
                          <a:spcPts val="0"/>
                        </a:spcAft>
                        <a:buNone/>
                      </a:pPr>
                      <a:r>
                        <a:rPr lang="en-US" sz="1700" u="none" strike="noStrike" cap="none">
                          <a:solidFill>
                            <a:schemeClr val="dk1"/>
                          </a:solidFill>
                        </a:rPr>
                        <a:t>14,230</a:t>
                      </a:r>
                      <a:endParaRPr/>
                    </a:p>
                  </a:txBody>
                  <a:tcPr marL="66150" marR="66150" marT="21675" marB="21675" anchor="ctr"/>
                </a:tc>
                <a:extLst>
                  <a:ext uri="{0D108BD9-81ED-4DB2-BD59-A6C34878D82A}">
                    <a16:rowId xmlns:a16="http://schemas.microsoft.com/office/drawing/2014/main" val="10001"/>
                  </a:ext>
                </a:extLst>
              </a:tr>
              <a:tr h="426025">
                <a:tc>
                  <a:txBody>
                    <a:bodyPr/>
                    <a:lstStyle/>
                    <a:p>
                      <a:pPr marL="0" marR="0" lvl="0" indent="0" algn="ctr" rtl="0">
                        <a:lnSpc>
                          <a:spcPct val="100000"/>
                        </a:lnSpc>
                        <a:spcBef>
                          <a:spcPts val="0"/>
                        </a:spcBef>
                        <a:spcAft>
                          <a:spcPts val="0"/>
                        </a:spcAft>
                        <a:buNone/>
                      </a:pPr>
                      <a:r>
                        <a:rPr lang="en-US" sz="1700" u="none" strike="noStrike" cap="none"/>
                        <a:t>Final Planning</a:t>
                      </a:r>
                      <a:endParaRPr sz="1700" u="none" strike="noStrike" cap="none">
                        <a:solidFill>
                          <a:srgbClr val="000000"/>
                        </a:solidFill>
                      </a:endParaRPr>
                    </a:p>
                  </a:txBody>
                  <a:tcPr marL="66150" marR="66150" marT="21675" marB="21675" anchor="ctr"/>
                </a:tc>
                <a:tc>
                  <a:txBody>
                    <a:bodyPr/>
                    <a:lstStyle/>
                    <a:p>
                      <a:pPr marL="0" marR="0" lvl="0" indent="0" algn="ctr" rtl="0">
                        <a:lnSpc>
                          <a:spcPct val="100000"/>
                        </a:lnSpc>
                        <a:spcBef>
                          <a:spcPts val="0"/>
                        </a:spcBef>
                        <a:spcAft>
                          <a:spcPts val="0"/>
                        </a:spcAft>
                        <a:buNone/>
                      </a:pPr>
                      <a:r>
                        <a:rPr lang="en-US" sz="1700" u="none" strike="noStrike" cap="none">
                          <a:solidFill>
                            <a:srgbClr val="000000"/>
                          </a:solidFill>
                        </a:rPr>
                        <a:t>8,303</a:t>
                      </a:r>
                      <a:endParaRPr/>
                    </a:p>
                  </a:txBody>
                  <a:tcPr marL="66150" marR="66150" marT="21675" marB="21675" anchor="ctr"/>
                </a:tc>
                <a:tc>
                  <a:txBody>
                    <a:bodyPr/>
                    <a:lstStyle/>
                    <a:p>
                      <a:pPr marL="0" marR="0" lvl="0" indent="0" algn="ctr" rtl="0">
                        <a:lnSpc>
                          <a:spcPct val="100000"/>
                        </a:lnSpc>
                        <a:spcBef>
                          <a:spcPts val="0"/>
                        </a:spcBef>
                        <a:spcAft>
                          <a:spcPts val="0"/>
                        </a:spcAft>
                        <a:buNone/>
                      </a:pPr>
                      <a:r>
                        <a:rPr lang="en-US" sz="1700" u="none" strike="noStrike" cap="none">
                          <a:solidFill>
                            <a:schemeClr val="dk1"/>
                          </a:solidFill>
                        </a:rPr>
                        <a:t>10,380</a:t>
                      </a:r>
                      <a:endParaRPr/>
                    </a:p>
                  </a:txBody>
                  <a:tcPr marL="66150" marR="66150" marT="21675" marB="21675" anchor="ctr"/>
                </a:tc>
                <a:tc>
                  <a:txBody>
                    <a:bodyPr/>
                    <a:lstStyle/>
                    <a:p>
                      <a:pPr marL="0" marR="0" lvl="0" indent="0" algn="ctr" rtl="0">
                        <a:lnSpc>
                          <a:spcPct val="100000"/>
                        </a:lnSpc>
                        <a:spcBef>
                          <a:spcPts val="0"/>
                        </a:spcBef>
                        <a:spcAft>
                          <a:spcPts val="0"/>
                        </a:spcAft>
                        <a:buNone/>
                      </a:pPr>
                      <a:r>
                        <a:rPr lang="en-US" sz="1700" u="none" strike="noStrike" cap="none">
                          <a:solidFill>
                            <a:schemeClr val="dk1"/>
                          </a:solidFill>
                        </a:rPr>
                        <a:t>6,135</a:t>
                      </a:r>
                      <a:endParaRPr/>
                    </a:p>
                  </a:txBody>
                  <a:tcPr marL="66150" marR="66150" marT="21675" marB="21675" anchor="ctr"/>
                </a:tc>
                <a:extLst>
                  <a:ext uri="{0D108BD9-81ED-4DB2-BD59-A6C34878D82A}">
                    <a16:rowId xmlns:a16="http://schemas.microsoft.com/office/drawing/2014/main" val="10002"/>
                  </a:ext>
                </a:extLst>
              </a:tr>
              <a:tr h="426025">
                <a:tc>
                  <a:txBody>
                    <a:bodyPr/>
                    <a:lstStyle/>
                    <a:p>
                      <a:pPr marL="0" marR="0" lvl="0" indent="0" algn="ctr" rtl="0">
                        <a:lnSpc>
                          <a:spcPct val="100000"/>
                        </a:lnSpc>
                        <a:spcBef>
                          <a:spcPts val="0"/>
                        </a:spcBef>
                        <a:spcAft>
                          <a:spcPts val="0"/>
                        </a:spcAft>
                        <a:buNone/>
                      </a:pPr>
                      <a:r>
                        <a:rPr lang="en-US" sz="1700" u="none" strike="noStrike" cap="none"/>
                        <a:t>Planning</a:t>
                      </a:r>
                      <a:endParaRPr sz="1700" u="none" strike="noStrike" cap="none">
                        <a:solidFill>
                          <a:srgbClr val="000000"/>
                        </a:solidFill>
                      </a:endParaRPr>
                    </a:p>
                  </a:txBody>
                  <a:tcPr marL="66150" marR="66150" marT="21675" marB="21675" anchor="ctr"/>
                </a:tc>
                <a:tc>
                  <a:txBody>
                    <a:bodyPr/>
                    <a:lstStyle/>
                    <a:p>
                      <a:pPr marL="0" marR="0" lvl="0" indent="0" algn="ctr" rtl="0">
                        <a:lnSpc>
                          <a:spcPct val="100000"/>
                        </a:lnSpc>
                        <a:spcBef>
                          <a:spcPts val="0"/>
                        </a:spcBef>
                        <a:spcAft>
                          <a:spcPts val="0"/>
                        </a:spcAft>
                        <a:buNone/>
                      </a:pPr>
                      <a:r>
                        <a:rPr lang="en-US" sz="1700" u="none" strike="noStrike" cap="none">
                          <a:solidFill>
                            <a:srgbClr val="000000"/>
                          </a:solidFill>
                        </a:rPr>
                        <a:t>3,297</a:t>
                      </a:r>
                      <a:endParaRPr/>
                    </a:p>
                  </a:txBody>
                  <a:tcPr marL="66150" marR="66150" marT="21675" marB="21675" anchor="ctr"/>
                </a:tc>
                <a:tc>
                  <a:txBody>
                    <a:bodyPr/>
                    <a:lstStyle/>
                    <a:p>
                      <a:pPr marL="0" marR="0" lvl="0" indent="0" algn="ctr" rtl="0">
                        <a:lnSpc>
                          <a:spcPct val="100000"/>
                        </a:lnSpc>
                        <a:spcBef>
                          <a:spcPts val="0"/>
                        </a:spcBef>
                        <a:spcAft>
                          <a:spcPts val="0"/>
                        </a:spcAft>
                        <a:buNone/>
                      </a:pPr>
                      <a:r>
                        <a:rPr lang="en-US" sz="1700" u="none" strike="noStrike" cap="none">
                          <a:solidFill>
                            <a:schemeClr val="dk1"/>
                          </a:solidFill>
                        </a:rPr>
                        <a:t>6,290</a:t>
                      </a:r>
                      <a:endParaRPr/>
                    </a:p>
                  </a:txBody>
                  <a:tcPr marL="66150" marR="66150" marT="21675" marB="21675" anchor="ctr"/>
                </a:tc>
                <a:tc>
                  <a:txBody>
                    <a:bodyPr/>
                    <a:lstStyle/>
                    <a:p>
                      <a:pPr marL="0" marR="0" lvl="0" indent="0" algn="ctr" rtl="0">
                        <a:lnSpc>
                          <a:spcPct val="100000"/>
                        </a:lnSpc>
                        <a:spcBef>
                          <a:spcPts val="0"/>
                        </a:spcBef>
                        <a:spcAft>
                          <a:spcPts val="0"/>
                        </a:spcAft>
                        <a:buNone/>
                      </a:pPr>
                      <a:r>
                        <a:rPr lang="en-US" sz="1700" u="none" strike="noStrike" cap="none">
                          <a:solidFill>
                            <a:schemeClr val="dk1"/>
                          </a:solidFill>
                        </a:rPr>
                        <a:t>9,622</a:t>
                      </a:r>
                      <a:endParaRPr/>
                    </a:p>
                  </a:txBody>
                  <a:tcPr marL="66150" marR="66150" marT="21675" marB="21675" anchor="ctr"/>
                </a:tc>
                <a:extLst>
                  <a:ext uri="{0D108BD9-81ED-4DB2-BD59-A6C34878D82A}">
                    <a16:rowId xmlns:a16="http://schemas.microsoft.com/office/drawing/2014/main" val="10003"/>
                  </a:ext>
                </a:extLst>
              </a:tr>
              <a:tr h="563825">
                <a:tc>
                  <a:txBody>
                    <a:bodyPr/>
                    <a:lstStyle/>
                    <a:p>
                      <a:pPr marL="0" marR="0" lvl="0" indent="0" algn="ctr" rtl="0">
                        <a:lnSpc>
                          <a:spcPct val="100000"/>
                        </a:lnSpc>
                        <a:spcBef>
                          <a:spcPts val="0"/>
                        </a:spcBef>
                        <a:spcAft>
                          <a:spcPts val="0"/>
                        </a:spcAft>
                        <a:buNone/>
                      </a:pPr>
                      <a:r>
                        <a:rPr lang="en-US" sz="1700" b="1" u="none" strike="noStrike" cap="none"/>
                        <a:t>Total Rooms in Pipeline</a:t>
                      </a:r>
                      <a:endParaRPr sz="1700" b="1" u="none" strike="noStrike" cap="none">
                        <a:solidFill>
                          <a:schemeClr val="lt1"/>
                        </a:solidFill>
                      </a:endParaRPr>
                    </a:p>
                  </a:txBody>
                  <a:tcPr marL="66150" marR="66150" marT="21675" marB="21675" anchor="ctr"/>
                </a:tc>
                <a:tc>
                  <a:txBody>
                    <a:bodyPr/>
                    <a:lstStyle/>
                    <a:p>
                      <a:pPr marL="0" marR="0" lvl="0" indent="0" algn="ctr" rtl="0">
                        <a:lnSpc>
                          <a:spcPct val="100000"/>
                        </a:lnSpc>
                        <a:spcBef>
                          <a:spcPts val="0"/>
                        </a:spcBef>
                        <a:spcAft>
                          <a:spcPts val="0"/>
                        </a:spcAft>
                        <a:buNone/>
                      </a:pPr>
                      <a:r>
                        <a:rPr lang="en-US" sz="1700" b="1" u="none" strike="noStrike" cap="none">
                          <a:solidFill>
                            <a:schemeClr val="dk1"/>
                          </a:solidFill>
                        </a:rPr>
                        <a:t>17,974</a:t>
                      </a:r>
                      <a:endParaRPr/>
                    </a:p>
                  </a:txBody>
                  <a:tcPr marL="66150" marR="66150" marT="21675" marB="21675" anchor="ctr"/>
                </a:tc>
                <a:tc>
                  <a:txBody>
                    <a:bodyPr/>
                    <a:lstStyle/>
                    <a:p>
                      <a:pPr marL="0" marR="0" lvl="0" indent="0" algn="ctr" rtl="0">
                        <a:lnSpc>
                          <a:spcPct val="100000"/>
                        </a:lnSpc>
                        <a:spcBef>
                          <a:spcPts val="0"/>
                        </a:spcBef>
                        <a:spcAft>
                          <a:spcPts val="0"/>
                        </a:spcAft>
                        <a:buNone/>
                      </a:pPr>
                      <a:r>
                        <a:rPr lang="en-US" sz="1700" b="1" u="none" strike="noStrike" cap="none">
                          <a:solidFill>
                            <a:schemeClr val="dk1"/>
                          </a:solidFill>
                        </a:rPr>
                        <a:t>29,703</a:t>
                      </a:r>
                      <a:endParaRPr/>
                    </a:p>
                  </a:txBody>
                  <a:tcPr marL="66150" marR="66150" marT="21675" marB="21675" anchor="ctr"/>
                </a:tc>
                <a:tc>
                  <a:txBody>
                    <a:bodyPr/>
                    <a:lstStyle/>
                    <a:p>
                      <a:pPr marL="0" marR="0" lvl="0" indent="0" algn="ctr" rtl="0">
                        <a:lnSpc>
                          <a:spcPct val="100000"/>
                        </a:lnSpc>
                        <a:spcBef>
                          <a:spcPts val="0"/>
                        </a:spcBef>
                        <a:spcAft>
                          <a:spcPts val="0"/>
                        </a:spcAft>
                        <a:buNone/>
                      </a:pPr>
                      <a:r>
                        <a:rPr lang="en-US" sz="1700" b="1" u="none" strike="noStrike" cap="none">
                          <a:solidFill>
                            <a:schemeClr val="dk1"/>
                          </a:solidFill>
                        </a:rPr>
                        <a:t>29,987</a:t>
                      </a:r>
                      <a:endParaRPr/>
                    </a:p>
                  </a:txBody>
                  <a:tcPr marL="66150" marR="66150" marT="21675" marB="21675" anchor="ctr"/>
                </a:tc>
                <a:extLst>
                  <a:ext uri="{0D108BD9-81ED-4DB2-BD59-A6C34878D82A}">
                    <a16:rowId xmlns:a16="http://schemas.microsoft.com/office/drawing/2014/main" val="10004"/>
                  </a:ext>
                </a:extLst>
              </a:tr>
            </a:tbl>
          </a:graphicData>
        </a:graphic>
      </p:graphicFrame>
      <p:sp>
        <p:nvSpPr>
          <p:cNvPr id="239" name="Google Shape;239;p14"/>
          <p:cNvSpPr txBox="1"/>
          <p:nvPr/>
        </p:nvSpPr>
        <p:spPr>
          <a:xfrm>
            <a:off x="266880" y="1019943"/>
            <a:ext cx="864630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Aggressive and Collaborative Planning Needed to Address Robust Growth in Number of Rooms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15"/>
          <p:cNvPicPr preferRelativeResize="0"/>
          <p:nvPr/>
        </p:nvPicPr>
        <p:blipFill rotWithShape="1">
          <a:blip r:embed="rId3">
            <a:alphaModFix/>
          </a:blip>
          <a:srcRect l="47523" r="37363"/>
          <a:stretch/>
        </p:blipFill>
        <p:spPr>
          <a:xfrm>
            <a:off x="8309122" y="4064350"/>
            <a:ext cx="492401" cy="765200"/>
          </a:xfrm>
          <a:prstGeom prst="rect">
            <a:avLst/>
          </a:prstGeom>
          <a:noFill/>
          <a:ln>
            <a:noFill/>
          </a:ln>
        </p:spPr>
      </p:pic>
      <p:sp>
        <p:nvSpPr>
          <p:cNvPr id="245" name="Google Shape;245;p15"/>
          <p:cNvSpPr/>
          <p:nvPr/>
        </p:nvSpPr>
        <p:spPr>
          <a:xfrm>
            <a:off x="0" y="-1850"/>
            <a:ext cx="1524000" cy="141300"/>
          </a:xfrm>
          <a:prstGeom prst="rect">
            <a:avLst/>
          </a:prstGeom>
          <a:solidFill>
            <a:srgbClr val="211E51"/>
          </a:solidFill>
          <a:ln w="9525" cap="flat" cmpd="sng">
            <a:solidFill>
              <a:srgbClr val="211E5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15"/>
          <p:cNvSpPr/>
          <p:nvPr/>
        </p:nvSpPr>
        <p:spPr>
          <a:xfrm>
            <a:off x="1524026" y="-1850"/>
            <a:ext cx="1524000" cy="141300"/>
          </a:xfrm>
          <a:prstGeom prst="rect">
            <a:avLst/>
          </a:prstGeom>
          <a:solidFill>
            <a:srgbClr val="4A56A5"/>
          </a:solidFill>
          <a:ln w="9525" cap="flat" cmpd="sng">
            <a:solidFill>
              <a:srgbClr val="4A56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15"/>
          <p:cNvSpPr/>
          <p:nvPr/>
        </p:nvSpPr>
        <p:spPr>
          <a:xfrm>
            <a:off x="3048052" y="-1850"/>
            <a:ext cx="1524000" cy="141300"/>
          </a:xfrm>
          <a:prstGeom prst="rect">
            <a:avLst/>
          </a:prstGeom>
          <a:solidFill>
            <a:srgbClr val="24B9A2"/>
          </a:solidFill>
          <a:ln w="9525" cap="flat" cmpd="sng">
            <a:solidFill>
              <a:srgbClr val="24B9A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15"/>
          <p:cNvSpPr/>
          <p:nvPr/>
        </p:nvSpPr>
        <p:spPr>
          <a:xfrm>
            <a:off x="4572077" y="-1850"/>
            <a:ext cx="1524000" cy="141300"/>
          </a:xfrm>
          <a:prstGeom prst="rect">
            <a:avLst/>
          </a:prstGeom>
          <a:solidFill>
            <a:srgbClr val="057023"/>
          </a:solidFill>
          <a:ln w="9525" cap="flat" cmpd="sng">
            <a:solidFill>
              <a:srgbClr val="05702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15"/>
          <p:cNvSpPr/>
          <p:nvPr/>
        </p:nvSpPr>
        <p:spPr>
          <a:xfrm>
            <a:off x="6096103" y="-1850"/>
            <a:ext cx="1524000" cy="141300"/>
          </a:xfrm>
          <a:prstGeom prst="rect">
            <a:avLst/>
          </a:prstGeom>
          <a:solidFill>
            <a:srgbClr val="F16B66"/>
          </a:solidFill>
          <a:ln w="9525" cap="flat" cmpd="sng">
            <a:solidFill>
              <a:srgbClr val="F16B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15"/>
          <p:cNvSpPr/>
          <p:nvPr/>
        </p:nvSpPr>
        <p:spPr>
          <a:xfrm>
            <a:off x="7620129" y="-1850"/>
            <a:ext cx="1524000" cy="141300"/>
          </a:xfrm>
          <a:prstGeom prst="rect">
            <a:avLst/>
          </a:prstGeom>
          <a:solidFill>
            <a:srgbClr val="F2DB57"/>
          </a:solidFill>
          <a:ln w="9525" cap="flat" cmpd="sng">
            <a:solidFill>
              <a:srgbClr val="F2DB5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15"/>
          <p:cNvSpPr txBox="1"/>
          <p:nvPr/>
        </p:nvSpPr>
        <p:spPr>
          <a:xfrm>
            <a:off x="266881" y="500200"/>
            <a:ext cx="8415482" cy="73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211E51"/>
                </a:solidFill>
                <a:latin typeface="Castoro"/>
                <a:ea typeface="Castoro"/>
                <a:cs typeface="Castoro"/>
                <a:sym typeface="Castoro"/>
              </a:rPr>
              <a:t>Looking to the Future..</a:t>
            </a:r>
            <a:endParaRPr/>
          </a:p>
        </p:txBody>
      </p:sp>
      <p:sp>
        <p:nvSpPr>
          <p:cNvPr id="252" name="Google Shape;252;p15"/>
          <p:cNvSpPr txBox="1"/>
          <p:nvPr/>
        </p:nvSpPr>
        <p:spPr>
          <a:xfrm>
            <a:off x="230818" y="1101940"/>
            <a:ext cx="8646301" cy="224676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Global and Caribbean demand for travel is robust</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Region continues to be highly desired by international travelers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Caribbean Tourism continues to exhibit tremendous resilience</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Anticipated growth is forecasted to range between 5.0% and 10.0%, potentially welcoming between 33.8 million and 35.4 million tourists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Cruise sector will continue its upward track, with an estimated 34.2 million to 35.8 million cruise visit* expected in the Caribbean</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Rapid growth in hotel and other investments requires a comprehensive look at airlift, infrastructure (especially utilities, airport and transportation capacity) to ensure sustainable growth  and to keep Over-tourism  in check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16"/>
          <p:cNvPicPr preferRelativeResize="0"/>
          <p:nvPr/>
        </p:nvPicPr>
        <p:blipFill rotWithShape="1">
          <a:blip r:embed="rId3">
            <a:alphaModFix/>
          </a:blip>
          <a:srcRect l="47523" r="37363"/>
          <a:stretch/>
        </p:blipFill>
        <p:spPr>
          <a:xfrm>
            <a:off x="8309122" y="4064350"/>
            <a:ext cx="492401" cy="765200"/>
          </a:xfrm>
          <a:prstGeom prst="rect">
            <a:avLst/>
          </a:prstGeom>
          <a:noFill/>
          <a:ln>
            <a:noFill/>
          </a:ln>
        </p:spPr>
      </p:pic>
      <p:sp>
        <p:nvSpPr>
          <p:cNvPr id="258" name="Google Shape;258;p16"/>
          <p:cNvSpPr/>
          <p:nvPr/>
        </p:nvSpPr>
        <p:spPr>
          <a:xfrm>
            <a:off x="0" y="-1850"/>
            <a:ext cx="1524000" cy="141300"/>
          </a:xfrm>
          <a:prstGeom prst="rect">
            <a:avLst/>
          </a:prstGeom>
          <a:solidFill>
            <a:srgbClr val="211E51"/>
          </a:solidFill>
          <a:ln w="9525" cap="flat" cmpd="sng">
            <a:solidFill>
              <a:srgbClr val="211E5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16"/>
          <p:cNvSpPr/>
          <p:nvPr/>
        </p:nvSpPr>
        <p:spPr>
          <a:xfrm>
            <a:off x="1524026" y="-1850"/>
            <a:ext cx="1524000" cy="141300"/>
          </a:xfrm>
          <a:prstGeom prst="rect">
            <a:avLst/>
          </a:prstGeom>
          <a:solidFill>
            <a:srgbClr val="4A56A5"/>
          </a:solidFill>
          <a:ln w="9525" cap="flat" cmpd="sng">
            <a:solidFill>
              <a:srgbClr val="4A56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16"/>
          <p:cNvSpPr/>
          <p:nvPr/>
        </p:nvSpPr>
        <p:spPr>
          <a:xfrm>
            <a:off x="3048052" y="-1850"/>
            <a:ext cx="1524000" cy="141300"/>
          </a:xfrm>
          <a:prstGeom prst="rect">
            <a:avLst/>
          </a:prstGeom>
          <a:solidFill>
            <a:srgbClr val="24B9A2"/>
          </a:solidFill>
          <a:ln w="9525" cap="flat" cmpd="sng">
            <a:solidFill>
              <a:srgbClr val="24B9A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16"/>
          <p:cNvSpPr/>
          <p:nvPr/>
        </p:nvSpPr>
        <p:spPr>
          <a:xfrm>
            <a:off x="4572077" y="-1850"/>
            <a:ext cx="1524000" cy="141300"/>
          </a:xfrm>
          <a:prstGeom prst="rect">
            <a:avLst/>
          </a:prstGeom>
          <a:solidFill>
            <a:srgbClr val="057023"/>
          </a:solidFill>
          <a:ln w="9525" cap="flat" cmpd="sng">
            <a:solidFill>
              <a:srgbClr val="05702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16"/>
          <p:cNvSpPr/>
          <p:nvPr/>
        </p:nvSpPr>
        <p:spPr>
          <a:xfrm>
            <a:off x="6096103" y="-1850"/>
            <a:ext cx="1524000" cy="141300"/>
          </a:xfrm>
          <a:prstGeom prst="rect">
            <a:avLst/>
          </a:prstGeom>
          <a:solidFill>
            <a:srgbClr val="F16B66"/>
          </a:solidFill>
          <a:ln w="9525" cap="flat" cmpd="sng">
            <a:solidFill>
              <a:srgbClr val="F16B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16"/>
          <p:cNvSpPr/>
          <p:nvPr/>
        </p:nvSpPr>
        <p:spPr>
          <a:xfrm>
            <a:off x="7620129" y="-1850"/>
            <a:ext cx="1524000" cy="141300"/>
          </a:xfrm>
          <a:prstGeom prst="rect">
            <a:avLst/>
          </a:prstGeom>
          <a:solidFill>
            <a:srgbClr val="F2DB57"/>
          </a:solidFill>
          <a:ln w="9525" cap="flat" cmpd="sng">
            <a:solidFill>
              <a:srgbClr val="F2DB5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16"/>
          <p:cNvSpPr txBox="1"/>
          <p:nvPr/>
        </p:nvSpPr>
        <p:spPr>
          <a:xfrm>
            <a:off x="266881" y="500200"/>
            <a:ext cx="8415482" cy="73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211E51"/>
                </a:solidFill>
                <a:latin typeface="Castoro"/>
                <a:ea typeface="Castoro"/>
                <a:cs typeface="Castoro"/>
                <a:sym typeface="Castoro"/>
              </a:rPr>
              <a:t>Our Caribbean Vision </a:t>
            </a:r>
            <a:endParaRPr/>
          </a:p>
        </p:txBody>
      </p:sp>
      <p:pic>
        <p:nvPicPr>
          <p:cNvPr id="265" name="Google Shape;265;p16"/>
          <p:cNvPicPr preferRelativeResize="0"/>
          <p:nvPr/>
        </p:nvPicPr>
        <p:blipFill rotWithShape="1">
          <a:blip r:embed="rId4">
            <a:alphaModFix/>
          </a:blip>
          <a:srcRect/>
          <a:stretch/>
        </p:blipFill>
        <p:spPr>
          <a:xfrm>
            <a:off x="6338498" y="1372041"/>
            <a:ext cx="1865702" cy="2716929"/>
          </a:xfrm>
          <a:prstGeom prst="rect">
            <a:avLst/>
          </a:prstGeom>
          <a:noFill/>
          <a:ln>
            <a:noFill/>
          </a:ln>
        </p:spPr>
      </p:pic>
      <p:pic>
        <p:nvPicPr>
          <p:cNvPr id="266" name="Google Shape;266;p16"/>
          <p:cNvPicPr preferRelativeResize="0"/>
          <p:nvPr/>
        </p:nvPicPr>
        <p:blipFill rotWithShape="1">
          <a:blip r:embed="rId5">
            <a:alphaModFix/>
          </a:blip>
          <a:srcRect/>
          <a:stretch/>
        </p:blipFill>
        <p:spPr>
          <a:xfrm>
            <a:off x="266880" y="1184136"/>
            <a:ext cx="1863347" cy="3011513"/>
          </a:xfrm>
          <a:prstGeom prst="rect">
            <a:avLst/>
          </a:prstGeom>
          <a:noFill/>
          <a:ln>
            <a:noFill/>
          </a:ln>
        </p:spPr>
      </p:pic>
      <p:pic>
        <p:nvPicPr>
          <p:cNvPr id="267" name="Google Shape;267;p16"/>
          <p:cNvPicPr preferRelativeResize="0"/>
          <p:nvPr/>
        </p:nvPicPr>
        <p:blipFill rotWithShape="1">
          <a:blip r:embed="rId6">
            <a:alphaModFix/>
          </a:blip>
          <a:srcRect/>
          <a:stretch/>
        </p:blipFill>
        <p:spPr>
          <a:xfrm>
            <a:off x="1905943" y="1297572"/>
            <a:ext cx="2238843" cy="2913318"/>
          </a:xfrm>
          <a:prstGeom prst="rect">
            <a:avLst/>
          </a:prstGeom>
          <a:noFill/>
          <a:ln>
            <a:noFill/>
          </a:ln>
        </p:spPr>
      </p:pic>
      <p:pic>
        <p:nvPicPr>
          <p:cNvPr id="268" name="Google Shape;268;p16"/>
          <p:cNvPicPr preferRelativeResize="0"/>
          <p:nvPr/>
        </p:nvPicPr>
        <p:blipFill rotWithShape="1">
          <a:blip r:embed="rId7">
            <a:alphaModFix/>
          </a:blip>
          <a:srcRect/>
          <a:stretch/>
        </p:blipFill>
        <p:spPr>
          <a:xfrm>
            <a:off x="4235377" y="1405074"/>
            <a:ext cx="2086640" cy="27905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17"/>
          <p:cNvPicPr preferRelativeResize="0"/>
          <p:nvPr/>
        </p:nvPicPr>
        <p:blipFill rotWithShape="1">
          <a:blip r:embed="rId3">
            <a:alphaModFix/>
          </a:blip>
          <a:srcRect l="47523" r="37363"/>
          <a:stretch/>
        </p:blipFill>
        <p:spPr>
          <a:xfrm>
            <a:off x="8309122" y="4064350"/>
            <a:ext cx="492401" cy="765200"/>
          </a:xfrm>
          <a:prstGeom prst="rect">
            <a:avLst/>
          </a:prstGeom>
          <a:noFill/>
          <a:ln>
            <a:noFill/>
          </a:ln>
        </p:spPr>
      </p:pic>
      <p:sp>
        <p:nvSpPr>
          <p:cNvPr id="274" name="Google Shape;274;p17"/>
          <p:cNvSpPr/>
          <p:nvPr/>
        </p:nvSpPr>
        <p:spPr>
          <a:xfrm>
            <a:off x="0" y="-1850"/>
            <a:ext cx="1524000" cy="141300"/>
          </a:xfrm>
          <a:prstGeom prst="rect">
            <a:avLst/>
          </a:prstGeom>
          <a:solidFill>
            <a:srgbClr val="211E51"/>
          </a:solidFill>
          <a:ln w="9525" cap="flat" cmpd="sng">
            <a:solidFill>
              <a:srgbClr val="211E5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17"/>
          <p:cNvSpPr/>
          <p:nvPr/>
        </p:nvSpPr>
        <p:spPr>
          <a:xfrm>
            <a:off x="1524026" y="-1850"/>
            <a:ext cx="1524000" cy="141300"/>
          </a:xfrm>
          <a:prstGeom prst="rect">
            <a:avLst/>
          </a:prstGeom>
          <a:solidFill>
            <a:srgbClr val="4A56A5"/>
          </a:solidFill>
          <a:ln w="9525" cap="flat" cmpd="sng">
            <a:solidFill>
              <a:srgbClr val="4A56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17"/>
          <p:cNvSpPr/>
          <p:nvPr/>
        </p:nvSpPr>
        <p:spPr>
          <a:xfrm>
            <a:off x="3048052" y="-1850"/>
            <a:ext cx="1524000" cy="141300"/>
          </a:xfrm>
          <a:prstGeom prst="rect">
            <a:avLst/>
          </a:prstGeom>
          <a:solidFill>
            <a:srgbClr val="24B9A2"/>
          </a:solidFill>
          <a:ln w="9525" cap="flat" cmpd="sng">
            <a:solidFill>
              <a:srgbClr val="24B9A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17"/>
          <p:cNvSpPr/>
          <p:nvPr/>
        </p:nvSpPr>
        <p:spPr>
          <a:xfrm>
            <a:off x="4572077" y="-1850"/>
            <a:ext cx="1524000" cy="141300"/>
          </a:xfrm>
          <a:prstGeom prst="rect">
            <a:avLst/>
          </a:prstGeom>
          <a:solidFill>
            <a:srgbClr val="057023"/>
          </a:solidFill>
          <a:ln w="9525" cap="flat" cmpd="sng">
            <a:solidFill>
              <a:srgbClr val="05702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17"/>
          <p:cNvSpPr/>
          <p:nvPr/>
        </p:nvSpPr>
        <p:spPr>
          <a:xfrm>
            <a:off x="6096103" y="-1850"/>
            <a:ext cx="1524000" cy="141300"/>
          </a:xfrm>
          <a:prstGeom prst="rect">
            <a:avLst/>
          </a:prstGeom>
          <a:solidFill>
            <a:srgbClr val="F16B66"/>
          </a:solidFill>
          <a:ln w="9525" cap="flat" cmpd="sng">
            <a:solidFill>
              <a:srgbClr val="F16B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17"/>
          <p:cNvSpPr/>
          <p:nvPr/>
        </p:nvSpPr>
        <p:spPr>
          <a:xfrm>
            <a:off x="7620129" y="-1850"/>
            <a:ext cx="1524000" cy="141300"/>
          </a:xfrm>
          <a:prstGeom prst="rect">
            <a:avLst/>
          </a:prstGeom>
          <a:solidFill>
            <a:srgbClr val="F2DB57"/>
          </a:solidFill>
          <a:ln w="9525" cap="flat" cmpd="sng">
            <a:solidFill>
              <a:srgbClr val="F2DB5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17"/>
          <p:cNvSpPr txBox="1"/>
          <p:nvPr/>
        </p:nvSpPr>
        <p:spPr>
          <a:xfrm>
            <a:off x="266881" y="500200"/>
            <a:ext cx="8415482" cy="73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211E51"/>
                </a:solidFill>
                <a:latin typeface="Castoro"/>
                <a:ea typeface="Castoro"/>
                <a:cs typeface="Castoro"/>
                <a:sym typeface="Castoro"/>
              </a:rPr>
              <a:t>Our Caribbean Vision </a:t>
            </a:r>
            <a:endParaRPr/>
          </a:p>
        </p:txBody>
      </p:sp>
      <p:pic>
        <p:nvPicPr>
          <p:cNvPr id="281" name="Google Shape;281;p17"/>
          <p:cNvPicPr preferRelativeResize="0"/>
          <p:nvPr/>
        </p:nvPicPr>
        <p:blipFill rotWithShape="1">
          <a:blip r:embed="rId4">
            <a:alphaModFix/>
          </a:blip>
          <a:srcRect/>
          <a:stretch/>
        </p:blipFill>
        <p:spPr>
          <a:xfrm>
            <a:off x="255333" y="1288740"/>
            <a:ext cx="1800177" cy="2744095"/>
          </a:xfrm>
          <a:prstGeom prst="rect">
            <a:avLst/>
          </a:prstGeom>
          <a:noFill/>
          <a:ln>
            <a:noFill/>
          </a:ln>
        </p:spPr>
      </p:pic>
      <p:pic>
        <p:nvPicPr>
          <p:cNvPr id="282" name="Google Shape;282;p17"/>
          <p:cNvPicPr preferRelativeResize="0"/>
          <p:nvPr/>
        </p:nvPicPr>
        <p:blipFill rotWithShape="1">
          <a:blip r:embed="rId5">
            <a:alphaModFix/>
          </a:blip>
          <a:srcRect/>
          <a:stretch/>
        </p:blipFill>
        <p:spPr>
          <a:xfrm>
            <a:off x="2167954" y="1155459"/>
            <a:ext cx="2050845" cy="2831365"/>
          </a:xfrm>
          <a:prstGeom prst="rect">
            <a:avLst/>
          </a:prstGeom>
          <a:noFill/>
          <a:ln>
            <a:noFill/>
          </a:ln>
        </p:spPr>
      </p:pic>
      <p:pic>
        <p:nvPicPr>
          <p:cNvPr id="283" name="Google Shape;283;p17"/>
          <p:cNvPicPr preferRelativeResize="0"/>
          <p:nvPr/>
        </p:nvPicPr>
        <p:blipFill rotWithShape="1">
          <a:blip r:embed="rId6">
            <a:alphaModFix/>
          </a:blip>
          <a:srcRect/>
          <a:stretch/>
        </p:blipFill>
        <p:spPr>
          <a:xfrm>
            <a:off x="4331243" y="1288740"/>
            <a:ext cx="2050836" cy="2744096"/>
          </a:xfrm>
          <a:prstGeom prst="rect">
            <a:avLst/>
          </a:prstGeom>
          <a:noFill/>
          <a:ln>
            <a:noFill/>
          </a:ln>
        </p:spPr>
      </p:pic>
      <p:pic>
        <p:nvPicPr>
          <p:cNvPr id="284" name="Google Shape;284;p17"/>
          <p:cNvPicPr preferRelativeResize="0"/>
          <p:nvPr/>
        </p:nvPicPr>
        <p:blipFill rotWithShape="1">
          <a:blip r:embed="rId7">
            <a:alphaModFix/>
          </a:blip>
          <a:srcRect/>
          <a:stretch/>
        </p:blipFill>
        <p:spPr>
          <a:xfrm>
            <a:off x="6371584" y="1053270"/>
            <a:ext cx="1964696" cy="297329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cxnSp>
        <p:nvCxnSpPr>
          <p:cNvPr id="351" name="Google Shape;351;p22"/>
          <p:cNvCxnSpPr/>
          <p:nvPr/>
        </p:nvCxnSpPr>
        <p:spPr>
          <a:xfrm>
            <a:off x="724000" y="2225650"/>
            <a:ext cx="2486700" cy="0"/>
          </a:xfrm>
          <a:prstGeom prst="straightConnector1">
            <a:avLst/>
          </a:prstGeom>
          <a:noFill/>
          <a:ln w="9525" cap="flat" cmpd="sng">
            <a:solidFill>
              <a:schemeClr val="lt1"/>
            </a:solidFill>
            <a:prstDash val="solid"/>
            <a:round/>
            <a:headEnd type="none" w="sm" len="sm"/>
            <a:tailEnd type="none" w="sm" len="sm"/>
          </a:ln>
        </p:spPr>
      </p:cxnSp>
      <p:sp>
        <p:nvSpPr>
          <p:cNvPr id="352" name="Google Shape;352;p22"/>
          <p:cNvSpPr/>
          <p:nvPr/>
        </p:nvSpPr>
        <p:spPr>
          <a:xfrm>
            <a:off x="-50" y="4255825"/>
            <a:ext cx="1524000" cy="888000"/>
          </a:xfrm>
          <a:prstGeom prst="rect">
            <a:avLst/>
          </a:prstGeom>
          <a:solidFill>
            <a:srgbClr val="211E51"/>
          </a:solidFill>
          <a:ln w="9525" cap="flat" cmpd="sng">
            <a:solidFill>
              <a:srgbClr val="211E5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22"/>
          <p:cNvSpPr/>
          <p:nvPr/>
        </p:nvSpPr>
        <p:spPr>
          <a:xfrm>
            <a:off x="1523975" y="4255825"/>
            <a:ext cx="1524000" cy="888000"/>
          </a:xfrm>
          <a:prstGeom prst="rect">
            <a:avLst/>
          </a:prstGeom>
          <a:solidFill>
            <a:srgbClr val="4A56A5"/>
          </a:solidFill>
          <a:ln w="9525" cap="flat" cmpd="sng">
            <a:solidFill>
              <a:srgbClr val="4A56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22"/>
          <p:cNvSpPr/>
          <p:nvPr/>
        </p:nvSpPr>
        <p:spPr>
          <a:xfrm>
            <a:off x="3048000" y="4255825"/>
            <a:ext cx="1524000" cy="888000"/>
          </a:xfrm>
          <a:prstGeom prst="rect">
            <a:avLst/>
          </a:prstGeom>
          <a:solidFill>
            <a:srgbClr val="24B9A2"/>
          </a:solidFill>
          <a:ln w="9525" cap="flat" cmpd="sng">
            <a:solidFill>
              <a:srgbClr val="24B9A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22"/>
          <p:cNvSpPr/>
          <p:nvPr/>
        </p:nvSpPr>
        <p:spPr>
          <a:xfrm>
            <a:off x="4572025" y="4255825"/>
            <a:ext cx="1524000" cy="888000"/>
          </a:xfrm>
          <a:prstGeom prst="rect">
            <a:avLst/>
          </a:prstGeom>
          <a:solidFill>
            <a:srgbClr val="057023"/>
          </a:solidFill>
          <a:ln w="9525" cap="flat" cmpd="sng">
            <a:solidFill>
              <a:srgbClr val="05702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22"/>
          <p:cNvSpPr/>
          <p:nvPr/>
        </p:nvSpPr>
        <p:spPr>
          <a:xfrm>
            <a:off x="6096050" y="4255825"/>
            <a:ext cx="1524000" cy="888000"/>
          </a:xfrm>
          <a:prstGeom prst="rect">
            <a:avLst/>
          </a:prstGeom>
          <a:solidFill>
            <a:srgbClr val="F16B66"/>
          </a:solidFill>
          <a:ln w="9525" cap="flat" cmpd="sng">
            <a:solidFill>
              <a:srgbClr val="F16B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22"/>
          <p:cNvSpPr/>
          <p:nvPr/>
        </p:nvSpPr>
        <p:spPr>
          <a:xfrm>
            <a:off x="7620075" y="4255825"/>
            <a:ext cx="1524000" cy="888000"/>
          </a:xfrm>
          <a:prstGeom prst="rect">
            <a:avLst/>
          </a:prstGeom>
          <a:solidFill>
            <a:srgbClr val="F2DB57"/>
          </a:solidFill>
          <a:ln w="9525" cap="flat" cmpd="sng">
            <a:solidFill>
              <a:srgbClr val="F2DB5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58" name="Google Shape;358;p22"/>
          <p:cNvGrpSpPr/>
          <p:nvPr/>
        </p:nvGrpSpPr>
        <p:grpSpPr>
          <a:xfrm>
            <a:off x="-138285" y="1187117"/>
            <a:ext cx="9420570" cy="1658195"/>
            <a:chOff x="551010" y="1545200"/>
            <a:chExt cx="7831065" cy="1378413"/>
          </a:xfrm>
        </p:grpSpPr>
        <p:sp>
          <p:nvSpPr>
            <p:cNvPr id="359" name="Google Shape;359;p22"/>
            <p:cNvSpPr txBox="1"/>
            <p:nvPr/>
          </p:nvSpPr>
          <p:spPr>
            <a:xfrm>
              <a:off x="551010" y="2156100"/>
              <a:ext cx="7831065" cy="76751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rgbClr val="211E51"/>
                  </a:solidFill>
                  <a:latin typeface="Castoro"/>
                  <a:ea typeface="Castoro"/>
                  <a:cs typeface="Castoro"/>
                  <a:sym typeface="Castoro"/>
                </a:rPr>
                <a:t>Thank You!</a:t>
              </a:r>
              <a:endParaRPr/>
            </a:p>
          </p:txBody>
        </p:sp>
        <p:pic>
          <p:nvPicPr>
            <p:cNvPr id="360" name="Google Shape;360;p22"/>
            <p:cNvPicPr preferRelativeResize="0"/>
            <p:nvPr/>
          </p:nvPicPr>
          <p:blipFill rotWithShape="1">
            <a:blip r:embed="rId3">
              <a:alphaModFix/>
            </a:blip>
            <a:srcRect/>
            <a:stretch/>
          </p:blipFill>
          <p:spPr>
            <a:xfrm>
              <a:off x="3544815" y="1545200"/>
              <a:ext cx="2054374" cy="610900"/>
            </a:xfrm>
            <a:prstGeom prst="rect">
              <a:avLst/>
            </a:prstGeom>
            <a:noFill/>
            <a:ln>
              <a:noFill/>
            </a:ln>
          </p:spPr>
        </p:pic>
      </p:grpSp>
      <p:sp>
        <p:nvSpPr>
          <p:cNvPr id="361" name="Google Shape;361;p22"/>
          <p:cNvSpPr txBox="1"/>
          <p:nvPr/>
        </p:nvSpPr>
        <p:spPr>
          <a:xfrm>
            <a:off x="2285975" y="2914648"/>
            <a:ext cx="4676400" cy="46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16B66"/>
                </a:solidFill>
                <a:latin typeface="Manrope Medium"/>
                <a:ea typeface="Manrope Medium"/>
                <a:cs typeface="Manrope Medium"/>
                <a:sym typeface="Manrope Medium"/>
              </a:rPr>
              <a:t>www.CaribbeanHotelandTourism.com</a:t>
            </a:r>
            <a:endParaRPr sz="1800" b="0" i="0" u="none" strike="noStrike" cap="none">
              <a:solidFill>
                <a:srgbClr val="F16B66"/>
              </a:solidFill>
              <a:latin typeface="Manrope Medium"/>
              <a:ea typeface="Manrope Medium"/>
              <a:cs typeface="Manrope Medium"/>
              <a:sym typeface="Manrope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3"/>
          <p:cNvPicPr preferRelativeResize="0"/>
          <p:nvPr/>
        </p:nvPicPr>
        <p:blipFill>
          <a:blip r:embed="rId3">
            <a:alphaModFix/>
          </a:blip>
          <a:stretch>
            <a:fillRect/>
          </a:stretch>
        </p:blipFill>
        <p:spPr>
          <a:xfrm>
            <a:off x="97675" y="97650"/>
            <a:ext cx="91440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5"/>
          <p:cNvPicPr preferRelativeResize="0"/>
          <p:nvPr/>
        </p:nvPicPr>
        <p:blipFill>
          <a:blip r:embed="rId3">
            <a:alphaModFix/>
          </a:blip>
          <a:stretch>
            <a:fillRect/>
          </a:stretch>
        </p:blipFill>
        <p:spPr>
          <a:xfrm>
            <a:off x="244839" y="232049"/>
            <a:ext cx="1922227" cy="837225"/>
          </a:xfrm>
          <a:prstGeom prst="rect">
            <a:avLst/>
          </a:prstGeom>
          <a:noFill/>
          <a:ln>
            <a:noFill/>
          </a:ln>
        </p:spPr>
      </p:pic>
      <p:pic>
        <p:nvPicPr>
          <p:cNvPr id="76" name="Google Shape;76;p15"/>
          <p:cNvPicPr preferRelativeResize="0"/>
          <p:nvPr/>
        </p:nvPicPr>
        <p:blipFill>
          <a:blip r:embed="rId4">
            <a:alphaModFix/>
          </a:blip>
          <a:stretch>
            <a:fillRect/>
          </a:stretch>
        </p:blipFill>
        <p:spPr>
          <a:xfrm rot="5399993">
            <a:off x="6063526" y="1900980"/>
            <a:ext cx="5205350" cy="1341540"/>
          </a:xfrm>
          <a:prstGeom prst="rect">
            <a:avLst/>
          </a:prstGeom>
          <a:noFill/>
          <a:ln>
            <a:noFill/>
          </a:ln>
        </p:spPr>
      </p:pic>
      <p:grpSp>
        <p:nvGrpSpPr>
          <p:cNvPr id="27" name="object 3">
            <a:extLst>
              <a:ext uri="{FF2B5EF4-FFF2-40B4-BE49-F238E27FC236}">
                <a16:creationId xmlns:a16="http://schemas.microsoft.com/office/drawing/2014/main" id="{126C9BBF-599D-16A7-5AB7-FBB7684C0F0C}"/>
              </a:ext>
            </a:extLst>
          </p:cNvPr>
          <p:cNvGrpSpPr/>
          <p:nvPr/>
        </p:nvGrpSpPr>
        <p:grpSpPr>
          <a:xfrm>
            <a:off x="765906" y="1172102"/>
            <a:ext cx="7073089" cy="3193163"/>
            <a:chOff x="1249807" y="1706245"/>
            <a:chExt cx="8809355" cy="3977004"/>
          </a:xfrm>
        </p:grpSpPr>
        <p:sp>
          <p:nvSpPr>
            <p:cNvPr id="29" name="object 4">
              <a:extLst>
                <a:ext uri="{FF2B5EF4-FFF2-40B4-BE49-F238E27FC236}">
                  <a16:creationId xmlns:a16="http://schemas.microsoft.com/office/drawing/2014/main" id="{D53DB7E4-EFEF-B6E3-FB7F-D1F954C90A9C}"/>
                </a:ext>
              </a:extLst>
            </p:cNvPr>
            <p:cNvSpPr/>
            <p:nvPr/>
          </p:nvSpPr>
          <p:spPr>
            <a:xfrm>
              <a:off x="5654798" y="4692393"/>
              <a:ext cx="8255" cy="17145"/>
            </a:xfrm>
            <a:custGeom>
              <a:avLst/>
              <a:gdLst/>
              <a:ahLst/>
              <a:cxnLst/>
              <a:rect l="l" t="t" r="r" b="b"/>
              <a:pathLst>
                <a:path w="8254" h="17145">
                  <a:moveTo>
                    <a:pt x="2959" y="0"/>
                  </a:moveTo>
                  <a:lnTo>
                    <a:pt x="0" y="9474"/>
                  </a:lnTo>
                  <a:lnTo>
                    <a:pt x="0" y="12319"/>
                  </a:lnTo>
                  <a:lnTo>
                    <a:pt x="2959" y="17056"/>
                  </a:lnTo>
                  <a:lnTo>
                    <a:pt x="7899" y="9474"/>
                  </a:lnTo>
                  <a:lnTo>
                    <a:pt x="2959" y="0"/>
                  </a:lnTo>
                  <a:close/>
                </a:path>
              </a:pathLst>
            </a:custGeom>
            <a:solidFill>
              <a:srgbClr val="57B6C0"/>
            </a:solidFill>
          </p:spPr>
          <p:txBody>
            <a:bodyPr wrap="square" lIns="0" tIns="0" rIns="0" bIns="0" rtlCol="0"/>
            <a:lstStyle/>
            <a:p>
              <a:endParaRPr sz="1050"/>
            </a:p>
          </p:txBody>
        </p:sp>
        <p:sp>
          <p:nvSpPr>
            <p:cNvPr id="32" name="object 5">
              <a:extLst>
                <a:ext uri="{FF2B5EF4-FFF2-40B4-BE49-F238E27FC236}">
                  <a16:creationId xmlns:a16="http://schemas.microsoft.com/office/drawing/2014/main" id="{55EF8E6F-1218-E137-AC6D-F0D9826948DB}"/>
                </a:ext>
              </a:extLst>
            </p:cNvPr>
            <p:cNvSpPr/>
            <p:nvPr/>
          </p:nvSpPr>
          <p:spPr>
            <a:xfrm>
              <a:off x="5654800" y="4692390"/>
              <a:ext cx="8255" cy="17145"/>
            </a:xfrm>
            <a:custGeom>
              <a:avLst/>
              <a:gdLst/>
              <a:ahLst/>
              <a:cxnLst/>
              <a:rect l="l" t="t" r="r" b="b"/>
              <a:pathLst>
                <a:path w="8254" h="17145">
                  <a:moveTo>
                    <a:pt x="2959" y="17056"/>
                  </a:moveTo>
                  <a:lnTo>
                    <a:pt x="0" y="12318"/>
                  </a:lnTo>
                  <a:lnTo>
                    <a:pt x="0" y="9474"/>
                  </a:lnTo>
                  <a:lnTo>
                    <a:pt x="2959" y="0"/>
                  </a:lnTo>
                  <a:lnTo>
                    <a:pt x="7886" y="9474"/>
                  </a:lnTo>
                  <a:lnTo>
                    <a:pt x="2959" y="17056"/>
                  </a:lnTo>
                  <a:close/>
                </a:path>
              </a:pathLst>
            </a:custGeom>
            <a:ln w="3175">
              <a:solidFill>
                <a:srgbClr val="FFFFFF"/>
              </a:solidFill>
            </a:ln>
          </p:spPr>
          <p:txBody>
            <a:bodyPr wrap="square" lIns="0" tIns="0" rIns="0" bIns="0" rtlCol="0"/>
            <a:lstStyle/>
            <a:p>
              <a:endParaRPr sz="1050"/>
            </a:p>
          </p:txBody>
        </p:sp>
        <p:sp>
          <p:nvSpPr>
            <p:cNvPr id="33" name="object 6">
              <a:extLst>
                <a:ext uri="{FF2B5EF4-FFF2-40B4-BE49-F238E27FC236}">
                  <a16:creationId xmlns:a16="http://schemas.microsoft.com/office/drawing/2014/main" id="{BB04AB14-019E-9B35-3DC3-CCF032D1E253}"/>
                </a:ext>
              </a:extLst>
            </p:cNvPr>
            <p:cNvSpPr/>
            <p:nvPr/>
          </p:nvSpPr>
          <p:spPr>
            <a:xfrm>
              <a:off x="5606792" y="4712213"/>
              <a:ext cx="12065" cy="12065"/>
            </a:xfrm>
            <a:custGeom>
              <a:avLst/>
              <a:gdLst/>
              <a:ahLst/>
              <a:cxnLst/>
              <a:rect l="l" t="t" r="r" b="b"/>
              <a:pathLst>
                <a:path w="12064" h="12064">
                  <a:moveTo>
                    <a:pt x="4508" y="0"/>
                  </a:moveTo>
                  <a:lnTo>
                    <a:pt x="0" y="9474"/>
                  </a:lnTo>
                  <a:lnTo>
                    <a:pt x="7226" y="11734"/>
                  </a:lnTo>
                  <a:lnTo>
                    <a:pt x="11734" y="9474"/>
                  </a:lnTo>
                  <a:lnTo>
                    <a:pt x="4508" y="0"/>
                  </a:lnTo>
                  <a:close/>
                </a:path>
              </a:pathLst>
            </a:custGeom>
            <a:solidFill>
              <a:srgbClr val="57B6C0"/>
            </a:solidFill>
          </p:spPr>
          <p:txBody>
            <a:bodyPr wrap="square" lIns="0" tIns="0" rIns="0" bIns="0" rtlCol="0"/>
            <a:lstStyle/>
            <a:p>
              <a:endParaRPr sz="1050"/>
            </a:p>
          </p:txBody>
        </p:sp>
        <p:sp>
          <p:nvSpPr>
            <p:cNvPr id="34" name="object 7">
              <a:extLst>
                <a:ext uri="{FF2B5EF4-FFF2-40B4-BE49-F238E27FC236}">
                  <a16:creationId xmlns:a16="http://schemas.microsoft.com/office/drawing/2014/main" id="{4A64DCD3-932F-4FF3-5C4E-FF0B0D31FFB9}"/>
                </a:ext>
              </a:extLst>
            </p:cNvPr>
            <p:cNvSpPr/>
            <p:nvPr/>
          </p:nvSpPr>
          <p:spPr>
            <a:xfrm>
              <a:off x="5606794" y="4712213"/>
              <a:ext cx="12065" cy="12065"/>
            </a:xfrm>
            <a:custGeom>
              <a:avLst/>
              <a:gdLst/>
              <a:ahLst/>
              <a:cxnLst/>
              <a:rect l="l" t="t" r="r" b="b"/>
              <a:pathLst>
                <a:path w="12064" h="12064">
                  <a:moveTo>
                    <a:pt x="7226" y="11734"/>
                  </a:moveTo>
                  <a:lnTo>
                    <a:pt x="0" y="9474"/>
                  </a:lnTo>
                  <a:lnTo>
                    <a:pt x="4521" y="0"/>
                  </a:lnTo>
                  <a:lnTo>
                    <a:pt x="11747" y="9474"/>
                  </a:lnTo>
                  <a:lnTo>
                    <a:pt x="7226" y="11734"/>
                  </a:lnTo>
                  <a:close/>
                </a:path>
              </a:pathLst>
            </a:custGeom>
            <a:ln w="3175">
              <a:solidFill>
                <a:srgbClr val="FFFFFF"/>
              </a:solidFill>
            </a:ln>
          </p:spPr>
          <p:txBody>
            <a:bodyPr wrap="square" lIns="0" tIns="0" rIns="0" bIns="0" rtlCol="0"/>
            <a:lstStyle/>
            <a:p>
              <a:endParaRPr sz="1050"/>
            </a:p>
          </p:txBody>
        </p:sp>
        <p:pic>
          <p:nvPicPr>
            <p:cNvPr id="35" name="object 8">
              <a:extLst>
                <a:ext uri="{FF2B5EF4-FFF2-40B4-BE49-F238E27FC236}">
                  <a16:creationId xmlns:a16="http://schemas.microsoft.com/office/drawing/2014/main" id="{3A7CC25B-ADA6-83F4-48BD-37BC0D1EE513}"/>
                </a:ext>
              </a:extLst>
            </p:cNvPr>
            <p:cNvPicPr/>
            <p:nvPr/>
          </p:nvPicPr>
          <p:blipFill>
            <a:blip r:embed="rId5" cstate="print"/>
            <a:stretch>
              <a:fillRect/>
            </a:stretch>
          </p:blipFill>
          <p:spPr>
            <a:xfrm>
              <a:off x="7699185" y="5146485"/>
              <a:ext cx="299131" cy="404289"/>
            </a:xfrm>
            <a:prstGeom prst="rect">
              <a:avLst/>
            </a:prstGeom>
          </p:spPr>
        </p:pic>
        <p:pic>
          <p:nvPicPr>
            <p:cNvPr id="36" name="object 9">
              <a:extLst>
                <a:ext uri="{FF2B5EF4-FFF2-40B4-BE49-F238E27FC236}">
                  <a16:creationId xmlns:a16="http://schemas.microsoft.com/office/drawing/2014/main" id="{B5D93C1D-AD04-284F-F285-F52756A96391}"/>
                </a:ext>
              </a:extLst>
            </p:cNvPr>
            <p:cNvPicPr/>
            <p:nvPr/>
          </p:nvPicPr>
          <p:blipFill>
            <a:blip r:embed="rId6" cstate="print"/>
            <a:stretch>
              <a:fillRect/>
            </a:stretch>
          </p:blipFill>
          <p:spPr>
            <a:xfrm>
              <a:off x="1249807" y="1706245"/>
              <a:ext cx="8809228" cy="3976624"/>
            </a:xfrm>
            <a:prstGeom prst="rect">
              <a:avLst/>
            </a:prstGeom>
          </p:spPr>
        </p:pic>
      </p:grpSp>
      <p:sp>
        <p:nvSpPr>
          <p:cNvPr id="37" name="object 10">
            <a:extLst>
              <a:ext uri="{FF2B5EF4-FFF2-40B4-BE49-F238E27FC236}">
                <a16:creationId xmlns:a16="http://schemas.microsoft.com/office/drawing/2014/main" id="{3CB03F97-FB39-5839-5764-1C877775CE24}"/>
              </a:ext>
            </a:extLst>
          </p:cNvPr>
          <p:cNvSpPr txBox="1"/>
          <p:nvPr/>
        </p:nvSpPr>
        <p:spPr>
          <a:xfrm>
            <a:off x="4147600" y="1518285"/>
            <a:ext cx="616403" cy="432811"/>
          </a:xfrm>
          <a:prstGeom prst="rect">
            <a:avLst/>
          </a:prstGeom>
        </p:spPr>
        <p:txBody>
          <a:bodyPr vert="horz" wrap="square" lIns="0" tIns="9525" rIns="0" bIns="0" rtlCol="0">
            <a:spAutoFit/>
          </a:bodyPr>
          <a:lstStyle/>
          <a:p>
            <a:pPr algn="ctr">
              <a:lnSpc>
                <a:spcPts val="1069"/>
              </a:lnSpc>
              <a:spcBef>
                <a:spcPts val="75"/>
              </a:spcBef>
            </a:pPr>
            <a:r>
              <a:rPr sz="900" b="1" spc="-8" dirty="0">
                <a:solidFill>
                  <a:srgbClr val="309CDD"/>
                </a:solidFill>
              </a:rPr>
              <a:t>Europe</a:t>
            </a:r>
            <a:endParaRPr sz="900" dirty="0"/>
          </a:p>
          <a:p>
            <a:pPr algn="ctr">
              <a:lnSpc>
                <a:spcPts val="2239"/>
              </a:lnSpc>
            </a:pPr>
            <a:r>
              <a:rPr sz="1875" b="1" spc="-8" dirty="0">
                <a:solidFill>
                  <a:srgbClr val="57B6C0"/>
                </a:solidFill>
              </a:rPr>
              <a:t>-</a:t>
            </a:r>
            <a:r>
              <a:rPr sz="1875" b="1" spc="-19" dirty="0">
                <a:solidFill>
                  <a:srgbClr val="57B6C0"/>
                </a:solidFill>
              </a:rPr>
              <a:t>22%</a:t>
            </a:r>
            <a:endParaRPr sz="1875" dirty="0"/>
          </a:p>
        </p:txBody>
      </p:sp>
      <p:sp>
        <p:nvSpPr>
          <p:cNvPr id="38" name="object 11">
            <a:extLst>
              <a:ext uri="{FF2B5EF4-FFF2-40B4-BE49-F238E27FC236}">
                <a16:creationId xmlns:a16="http://schemas.microsoft.com/office/drawing/2014/main" id="{BB6E34A9-BA48-4513-0B9B-025AFE705516}"/>
              </a:ext>
            </a:extLst>
          </p:cNvPr>
          <p:cNvSpPr txBox="1"/>
          <p:nvPr/>
        </p:nvSpPr>
        <p:spPr>
          <a:xfrm>
            <a:off x="5961821" y="3101659"/>
            <a:ext cx="707155" cy="432811"/>
          </a:xfrm>
          <a:prstGeom prst="rect">
            <a:avLst/>
          </a:prstGeom>
        </p:spPr>
        <p:txBody>
          <a:bodyPr vert="horz" wrap="square" lIns="0" tIns="9525" rIns="0" bIns="0" rtlCol="0">
            <a:spAutoFit/>
          </a:bodyPr>
          <a:lstStyle/>
          <a:p>
            <a:pPr marL="9525">
              <a:lnSpc>
                <a:spcPts val="1069"/>
              </a:lnSpc>
              <a:spcBef>
                <a:spcPts val="75"/>
              </a:spcBef>
            </a:pPr>
            <a:r>
              <a:rPr sz="900" b="1" dirty="0">
                <a:solidFill>
                  <a:srgbClr val="F7AF23"/>
                </a:solidFill>
              </a:rPr>
              <a:t>Asia</a:t>
            </a:r>
            <a:r>
              <a:rPr sz="900" b="1" spc="-19" dirty="0">
                <a:solidFill>
                  <a:srgbClr val="F7AF23"/>
                </a:solidFill>
              </a:rPr>
              <a:t> </a:t>
            </a:r>
            <a:r>
              <a:rPr sz="900" b="1" spc="-8" dirty="0">
                <a:solidFill>
                  <a:srgbClr val="F7AF23"/>
                </a:solidFill>
              </a:rPr>
              <a:t>Pacific</a:t>
            </a:r>
            <a:endParaRPr sz="900" dirty="0"/>
          </a:p>
          <a:p>
            <a:pPr marL="51435">
              <a:lnSpc>
                <a:spcPts val="2239"/>
              </a:lnSpc>
            </a:pPr>
            <a:r>
              <a:rPr sz="1875" b="1" spc="-8" dirty="0">
                <a:solidFill>
                  <a:srgbClr val="C00000"/>
                </a:solidFill>
              </a:rPr>
              <a:t>-</a:t>
            </a:r>
            <a:r>
              <a:rPr sz="1875" b="1" spc="-19" dirty="0">
                <a:solidFill>
                  <a:srgbClr val="C00000"/>
                </a:solidFill>
              </a:rPr>
              <a:t>41%</a:t>
            </a:r>
            <a:endParaRPr sz="1875" dirty="0"/>
          </a:p>
        </p:txBody>
      </p:sp>
      <p:sp>
        <p:nvSpPr>
          <p:cNvPr id="39" name="object 12">
            <a:extLst>
              <a:ext uri="{FF2B5EF4-FFF2-40B4-BE49-F238E27FC236}">
                <a16:creationId xmlns:a16="http://schemas.microsoft.com/office/drawing/2014/main" id="{545AE680-4B78-2082-0E80-557F9052E52E}"/>
              </a:ext>
            </a:extLst>
          </p:cNvPr>
          <p:cNvSpPr txBox="1"/>
          <p:nvPr/>
        </p:nvSpPr>
        <p:spPr>
          <a:xfrm>
            <a:off x="3057601" y="3549539"/>
            <a:ext cx="702057" cy="568745"/>
          </a:xfrm>
          <a:prstGeom prst="rect">
            <a:avLst/>
          </a:prstGeom>
        </p:spPr>
        <p:txBody>
          <a:bodyPr vert="horz" wrap="square" lIns="0" tIns="9525" rIns="0" bIns="0" rtlCol="0">
            <a:spAutoFit/>
          </a:bodyPr>
          <a:lstStyle/>
          <a:p>
            <a:pPr marL="9525" marR="3810" indent="100013">
              <a:spcBef>
                <a:spcPts val="75"/>
              </a:spcBef>
            </a:pPr>
            <a:r>
              <a:rPr sz="900" b="1" dirty="0">
                <a:solidFill>
                  <a:srgbClr val="E96729"/>
                </a:solidFill>
              </a:rPr>
              <a:t>Africa</a:t>
            </a:r>
            <a:r>
              <a:rPr sz="900" b="1" spc="-26" dirty="0">
                <a:solidFill>
                  <a:srgbClr val="E96729"/>
                </a:solidFill>
              </a:rPr>
              <a:t> </a:t>
            </a:r>
            <a:r>
              <a:rPr sz="900" b="1" spc="-38" dirty="0">
                <a:solidFill>
                  <a:srgbClr val="E96729"/>
                </a:solidFill>
              </a:rPr>
              <a:t>&amp; </a:t>
            </a:r>
            <a:r>
              <a:rPr sz="900" b="1" dirty="0">
                <a:solidFill>
                  <a:srgbClr val="E96729"/>
                </a:solidFill>
              </a:rPr>
              <a:t>Middle</a:t>
            </a:r>
            <a:r>
              <a:rPr sz="900" b="1" spc="-26" dirty="0">
                <a:solidFill>
                  <a:srgbClr val="E96729"/>
                </a:solidFill>
              </a:rPr>
              <a:t> </a:t>
            </a:r>
            <a:r>
              <a:rPr sz="900" b="1" spc="-15" dirty="0">
                <a:solidFill>
                  <a:srgbClr val="E96729"/>
                </a:solidFill>
              </a:rPr>
              <a:t>East</a:t>
            </a:r>
            <a:endParaRPr sz="900" dirty="0"/>
          </a:p>
          <a:p>
            <a:pPr marL="49054">
              <a:lnSpc>
                <a:spcPts val="2224"/>
              </a:lnSpc>
            </a:pPr>
            <a:r>
              <a:rPr sz="1875" b="1" spc="-8" dirty="0">
                <a:solidFill>
                  <a:srgbClr val="75BCA7"/>
                </a:solidFill>
              </a:rPr>
              <a:t>-</a:t>
            </a:r>
            <a:r>
              <a:rPr sz="1875" b="1" spc="-19" dirty="0">
                <a:solidFill>
                  <a:srgbClr val="75BCA7"/>
                </a:solidFill>
              </a:rPr>
              <a:t>12%</a:t>
            </a:r>
            <a:endParaRPr sz="1875" dirty="0"/>
          </a:p>
        </p:txBody>
      </p:sp>
      <p:sp>
        <p:nvSpPr>
          <p:cNvPr id="40" name="object 13">
            <a:extLst>
              <a:ext uri="{FF2B5EF4-FFF2-40B4-BE49-F238E27FC236}">
                <a16:creationId xmlns:a16="http://schemas.microsoft.com/office/drawing/2014/main" id="{D70116E0-BCF7-C0F9-3D77-CD2522DFFDE4}"/>
              </a:ext>
            </a:extLst>
          </p:cNvPr>
          <p:cNvSpPr txBox="1"/>
          <p:nvPr/>
        </p:nvSpPr>
        <p:spPr>
          <a:xfrm>
            <a:off x="982021" y="2919240"/>
            <a:ext cx="616403" cy="432811"/>
          </a:xfrm>
          <a:prstGeom prst="rect">
            <a:avLst/>
          </a:prstGeom>
        </p:spPr>
        <p:txBody>
          <a:bodyPr vert="horz" wrap="square" lIns="0" tIns="9525" rIns="0" bIns="0" rtlCol="0">
            <a:spAutoFit/>
          </a:bodyPr>
          <a:lstStyle/>
          <a:p>
            <a:pPr marL="30480">
              <a:lnSpc>
                <a:spcPts val="1069"/>
              </a:lnSpc>
              <a:spcBef>
                <a:spcPts val="75"/>
              </a:spcBef>
            </a:pPr>
            <a:r>
              <a:rPr sz="900" b="1" spc="-8" dirty="0">
                <a:solidFill>
                  <a:srgbClr val="2C4894"/>
                </a:solidFill>
              </a:rPr>
              <a:t>Americas</a:t>
            </a:r>
            <a:endParaRPr sz="900" dirty="0"/>
          </a:p>
          <a:p>
            <a:pPr marL="9525">
              <a:lnSpc>
                <a:spcPts val="2239"/>
              </a:lnSpc>
            </a:pPr>
            <a:r>
              <a:rPr sz="1875" b="1" spc="-8" dirty="0">
                <a:solidFill>
                  <a:srgbClr val="75BCA7"/>
                </a:solidFill>
              </a:rPr>
              <a:t>-</a:t>
            </a:r>
            <a:r>
              <a:rPr sz="1875" b="1" spc="-19" dirty="0">
                <a:solidFill>
                  <a:srgbClr val="75BCA7"/>
                </a:solidFill>
              </a:rPr>
              <a:t>14%</a:t>
            </a:r>
            <a:endParaRPr sz="1875" dirty="0"/>
          </a:p>
        </p:txBody>
      </p:sp>
      <p:sp>
        <p:nvSpPr>
          <p:cNvPr id="41" name="object 14">
            <a:extLst>
              <a:ext uri="{FF2B5EF4-FFF2-40B4-BE49-F238E27FC236}">
                <a16:creationId xmlns:a16="http://schemas.microsoft.com/office/drawing/2014/main" id="{3CD0D8FE-AD89-CFA0-2306-71519888532F}"/>
              </a:ext>
            </a:extLst>
          </p:cNvPr>
          <p:cNvSpPr txBox="1"/>
          <p:nvPr/>
        </p:nvSpPr>
        <p:spPr>
          <a:xfrm>
            <a:off x="6827848" y="1395290"/>
            <a:ext cx="836147" cy="737126"/>
          </a:xfrm>
          <a:prstGeom prst="rect">
            <a:avLst/>
          </a:prstGeom>
        </p:spPr>
        <p:txBody>
          <a:bodyPr vert="horz" wrap="square" lIns="0" tIns="8573" rIns="0" bIns="0" rtlCol="0">
            <a:spAutoFit/>
          </a:bodyPr>
          <a:lstStyle/>
          <a:p>
            <a:pPr marL="9525" marR="3810" indent="-476" algn="ctr">
              <a:lnSpc>
                <a:spcPct val="102499"/>
              </a:lnSpc>
              <a:spcBef>
                <a:spcPts val="68"/>
              </a:spcBef>
            </a:pPr>
            <a:r>
              <a:rPr sz="975" b="1" spc="-8" dirty="0"/>
              <a:t>Total International Inbound</a:t>
            </a:r>
            <a:endParaRPr sz="975" dirty="0"/>
          </a:p>
          <a:p>
            <a:pPr algn="ctr">
              <a:lnSpc>
                <a:spcPts val="2145"/>
              </a:lnSpc>
            </a:pPr>
            <a:r>
              <a:rPr sz="1800" b="1" spc="-8" dirty="0">
                <a:solidFill>
                  <a:srgbClr val="57B6C0"/>
                </a:solidFill>
              </a:rPr>
              <a:t>-</a:t>
            </a:r>
            <a:r>
              <a:rPr sz="1800" b="1" spc="-19" dirty="0">
                <a:solidFill>
                  <a:srgbClr val="57B6C0"/>
                </a:solidFill>
              </a:rPr>
              <a:t>25%</a:t>
            </a:r>
            <a:endParaRPr sz="1800" dirty="0"/>
          </a:p>
        </p:txBody>
      </p:sp>
      <p:sp>
        <p:nvSpPr>
          <p:cNvPr id="42" name="object 15">
            <a:extLst>
              <a:ext uri="{FF2B5EF4-FFF2-40B4-BE49-F238E27FC236}">
                <a16:creationId xmlns:a16="http://schemas.microsoft.com/office/drawing/2014/main" id="{7B8F682D-096E-439A-D24F-3E10FC407A76}"/>
              </a:ext>
            </a:extLst>
          </p:cNvPr>
          <p:cNvSpPr txBox="1"/>
          <p:nvPr/>
        </p:nvSpPr>
        <p:spPr>
          <a:xfrm>
            <a:off x="1493271" y="3793622"/>
            <a:ext cx="543495" cy="355867"/>
          </a:xfrm>
          <a:prstGeom prst="rect">
            <a:avLst/>
          </a:prstGeom>
        </p:spPr>
        <p:txBody>
          <a:bodyPr vert="horz" wrap="square" lIns="0" tIns="9525" rIns="0" bIns="0" rtlCol="0">
            <a:spAutoFit/>
          </a:bodyPr>
          <a:lstStyle/>
          <a:p>
            <a:pPr marL="9525">
              <a:lnSpc>
                <a:spcPts val="934"/>
              </a:lnSpc>
              <a:spcBef>
                <a:spcPts val="75"/>
              </a:spcBef>
            </a:pPr>
            <a:r>
              <a:rPr sz="788" b="1" spc="-8" dirty="0">
                <a:solidFill>
                  <a:srgbClr val="2C4894"/>
                </a:solidFill>
              </a:rPr>
              <a:t>Caribbean</a:t>
            </a:r>
            <a:endParaRPr sz="788" dirty="0"/>
          </a:p>
          <a:p>
            <a:pPr marL="60960">
              <a:lnSpc>
                <a:spcPts val="1789"/>
              </a:lnSpc>
            </a:pPr>
            <a:r>
              <a:rPr sz="1500" b="1" spc="-19" dirty="0">
                <a:solidFill>
                  <a:srgbClr val="00AF50"/>
                </a:solidFill>
              </a:rPr>
              <a:t>+3%</a:t>
            </a:r>
            <a:endParaRPr sz="1500" dirty="0"/>
          </a:p>
        </p:txBody>
      </p:sp>
      <p:sp>
        <p:nvSpPr>
          <p:cNvPr id="43" name="object 16">
            <a:extLst>
              <a:ext uri="{FF2B5EF4-FFF2-40B4-BE49-F238E27FC236}">
                <a16:creationId xmlns:a16="http://schemas.microsoft.com/office/drawing/2014/main" id="{C1041924-A12C-A015-FAFD-7A6844A75A52}"/>
              </a:ext>
            </a:extLst>
          </p:cNvPr>
          <p:cNvSpPr/>
          <p:nvPr/>
        </p:nvSpPr>
        <p:spPr>
          <a:xfrm>
            <a:off x="4645995" y="4583506"/>
            <a:ext cx="1818112" cy="300809"/>
          </a:xfrm>
          <a:custGeom>
            <a:avLst/>
            <a:gdLst/>
            <a:ahLst/>
            <a:cxnLst/>
            <a:rect l="l" t="t" r="r" b="b"/>
            <a:pathLst>
              <a:path w="2264409" h="374650">
                <a:moveTo>
                  <a:pt x="0" y="187070"/>
                </a:moveTo>
                <a:lnTo>
                  <a:pt x="6682" y="137340"/>
                </a:lnTo>
                <a:lnTo>
                  <a:pt x="25541" y="92653"/>
                </a:lnTo>
                <a:lnTo>
                  <a:pt x="54792" y="54792"/>
                </a:lnTo>
                <a:lnTo>
                  <a:pt x="92653" y="25541"/>
                </a:lnTo>
                <a:lnTo>
                  <a:pt x="137340" y="6682"/>
                </a:lnTo>
                <a:lnTo>
                  <a:pt x="187071" y="0"/>
                </a:lnTo>
                <a:lnTo>
                  <a:pt x="2076831" y="0"/>
                </a:lnTo>
                <a:lnTo>
                  <a:pt x="2126561" y="6682"/>
                </a:lnTo>
                <a:lnTo>
                  <a:pt x="2171248" y="25541"/>
                </a:lnTo>
                <a:lnTo>
                  <a:pt x="2209109" y="54792"/>
                </a:lnTo>
                <a:lnTo>
                  <a:pt x="2238360" y="92653"/>
                </a:lnTo>
                <a:lnTo>
                  <a:pt x="2257219" y="137340"/>
                </a:lnTo>
                <a:lnTo>
                  <a:pt x="2263902" y="187070"/>
                </a:lnTo>
                <a:lnTo>
                  <a:pt x="2257219" y="236801"/>
                </a:lnTo>
                <a:lnTo>
                  <a:pt x="2238360" y="281488"/>
                </a:lnTo>
                <a:lnTo>
                  <a:pt x="2209109" y="319349"/>
                </a:lnTo>
                <a:lnTo>
                  <a:pt x="2171248" y="348600"/>
                </a:lnTo>
                <a:lnTo>
                  <a:pt x="2126561" y="367459"/>
                </a:lnTo>
                <a:lnTo>
                  <a:pt x="2076831" y="374141"/>
                </a:lnTo>
                <a:lnTo>
                  <a:pt x="187071" y="374141"/>
                </a:lnTo>
                <a:lnTo>
                  <a:pt x="137340" y="367459"/>
                </a:lnTo>
                <a:lnTo>
                  <a:pt x="92653" y="348600"/>
                </a:lnTo>
                <a:lnTo>
                  <a:pt x="54792" y="319349"/>
                </a:lnTo>
                <a:lnTo>
                  <a:pt x="25541" y="281488"/>
                </a:lnTo>
                <a:lnTo>
                  <a:pt x="6682" y="236801"/>
                </a:lnTo>
                <a:lnTo>
                  <a:pt x="0" y="187070"/>
                </a:lnTo>
                <a:close/>
              </a:path>
            </a:pathLst>
          </a:custGeom>
          <a:ln w="15875">
            <a:solidFill>
              <a:srgbClr val="E9E9E9"/>
            </a:solidFill>
          </a:ln>
        </p:spPr>
        <p:txBody>
          <a:bodyPr wrap="square" lIns="0" tIns="0" rIns="0" bIns="0" rtlCol="0"/>
          <a:lstStyle/>
          <a:p>
            <a:endParaRPr sz="1050"/>
          </a:p>
        </p:txBody>
      </p:sp>
      <p:sp>
        <p:nvSpPr>
          <p:cNvPr id="44" name="object 17">
            <a:extLst>
              <a:ext uri="{FF2B5EF4-FFF2-40B4-BE49-F238E27FC236}">
                <a16:creationId xmlns:a16="http://schemas.microsoft.com/office/drawing/2014/main" id="{316A1298-736E-C02F-6752-431F84805E76}"/>
              </a:ext>
            </a:extLst>
          </p:cNvPr>
          <p:cNvSpPr txBox="1"/>
          <p:nvPr/>
        </p:nvSpPr>
        <p:spPr>
          <a:xfrm>
            <a:off x="4940867" y="4666514"/>
            <a:ext cx="1389327" cy="101470"/>
          </a:xfrm>
          <a:prstGeom prst="rect">
            <a:avLst/>
          </a:prstGeom>
        </p:spPr>
        <p:txBody>
          <a:bodyPr vert="horz" wrap="square" lIns="0" tIns="9049" rIns="0" bIns="0" rtlCol="0">
            <a:spAutoFit/>
          </a:bodyPr>
          <a:lstStyle/>
          <a:p>
            <a:pPr marL="9525">
              <a:spcBef>
                <a:spcPts val="71"/>
              </a:spcBef>
            </a:pPr>
            <a:r>
              <a:rPr sz="600" dirty="0"/>
              <a:t>Source:</a:t>
            </a:r>
            <a:r>
              <a:rPr sz="600" spc="-15" dirty="0"/>
              <a:t> </a:t>
            </a:r>
            <a:r>
              <a:rPr sz="600" dirty="0"/>
              <a:t>ForwardKeys</a:t>
            </a:r>
            <a:r>
              <a:rPr sz="600" spc="-8" dirty="0"/>
              <a:t> </a:t>
            </a:r>
            <a:r>
              <a:rPr sz="600" dirty="0"/>
              <a:t>Air</a:t>
            </a:r>
            <a:r>
              <a:rPr sz="600" spc="-30" dirty="0"/>
              <a:t> </a:t>
            </a:r>
            <a:r>
              <a:rPr sz="600" dirty="0"/>
              <a:t>Ticket</a:t>
            </a:r>
            <a:r>
              <a:rPr sz="600" spc="-26" dirty="0"/>
              <a:t> </a:t>
            </a:r>
            <a:r>
              <a:rPr sz="600" spc="-8" dirty="0"/>
              <a:t>Data.</a:t>
            </a:r>
            <a:endParaRPr sz="600"/>
          </a:p>
        </p:txBody>
      </p:sp>
      <p:pic>
        <p:nvPicPr>
          <p:cNvPr id="45" name="object 18">
            <a:extLst>
              <a:ext uri="{FF2B5EF4-FFF2-40B4-BE49-F238E27FC236}">
                <a16:creationId xmlns:a16="http://schemas.microsoft.com/office/drawing/2014/main" id="{7AA96B26-925D-EF79-8A05-57A9F1E926C5}"/>
              </a:ext>
            </a:extLst>
          </p:cNvPr>
          <p:cNvPicPr/>
          <p:nvPr/>
        </p:nvPicPr>
        <p:blipFill>
          <a:blip r:embed="rId7" cstate="print"/>
          <a:stretch>
            <a:fillRect/>
          </a:stretch>
        </p:blipFill>
        <p:spPr>
          <a:xfrm>
            <a:off x="5870662" y="4258900"/>
            <a:ext cx="2263103" cy="716435"/>
          </a:xfrm>
          <a:prstGeom prst="rect">
            <a:avLst/>
          </a:prstGeom>
        </p:spPr>
      </p:pic>
      <p:cxnSp>
        <p:nvCxnSpPr>
          <p:cNvPr id="46" name="Google Shape;63;p14">
            <a:extLst>
              <a:ext uri="{FF2B5EF4-FFF2-40B4-BE49-F238E27FC236}">
                <a16:creationId xmlns:a16="http://schemas.microsoft.com/office/drawing/2014/main" id="{1C5ED5AB-AE83-D360-699B-787962F055AC}"/>
              </a:ext>
            </a:extLst>
          </p:cNvPr>
          <p:cNvCxnSpPr/>
          <p:nvPr/>
        </p:nvCxnSpPr>
        <p:spPr>
          <a:xfrm>
            <a:off x="2252964" y="444080"/>
            <a:ext cx="0" cy="494100"/>
          </a:xfrm>
          <a:prstGeom prst="straightConnector1">
            <a:avLst/>
          </a:prstGeom>
          <a:noFill/>
          <a:ln w="19050" cap="flat" cmpd="sng">
            <a:solidFill>
              <a:srgbClr val="211E51"/>
            </a:solidFill>
            <a:prstDash val="solid"/>
            <a:round/>
            <a:headEnd type="none" w="med" len="med"/>
            <a:tailEnd type="none" w="med" len="med"/>
          </a:ln>
        </p:spPr>
      </p:cxnSp>
      <p:sp>
        <p:nvSpPr>
          <p:cNvPr id="47" name="Google Shape;89;p17">
            <a:extLst>
              <a:ext uri="{FF2B5EF4-FFF2-40B4-BE49-F238E27FC236}">
                <a16:creationId xmlns:a16="http://schemas.microsoft.com/office/drawing/2014/main" id="{0C4A4ABD-F57B-E4E0-1964-32580BFBB334}"/>
              </a:ext>
            </a:extLst>
          </p:cNvPr>
          <p:cNvSpPr txBox="1"/>
          <p:nvPr/>
        </p:nvSpPr>
        <p:spPr>
          <a:xfrm>
            <a:off x="2286776" y="355842"/>
            <a:ext cx="6402915" cy="415468"/>
          </a:xfrm>
          <a:prstGeom prst="rect">
            <a:avLst/>
          </a:prstGeom>
          <a:noFill/>
          <a:ln>
            <a:noFill/>
          </a:ln>
        </p:spPr>
        <p:txBody>
          <a:bodyPr spcFirstLastPara="1" wrap="square" lIns="91425" tIns="91425" rIns="91425" bIns="91425" anchor="t" anchorCtr="0">
            <a:spAutoFit/>
          </a:bodyPr>
          <a:lstStyle/>
          <a:p>
            <a:r>
              <a:rPr lang="en-US" sz="1500" b="1" dirty="0">
                <a:solidFill>
                  <a:srgbClr val="211E51"/>
                </a:solidFill>
                <a:latin typeface="Manrope"/>
                <a:ea typeface="Manrope"/>
                <a:cs typeface="Manrope"/>
                <a:sym typeface="Manrope"/>
              </a:rPr>
              <a:t>The Caribbean Led Global Recovery</a:t>
            </a:r>
          </a:p>
        </p:txBody>
      </p:sp>
      <p:sp>
        <p:nvSpPr>
          <p:cNvPr id="48" name="Google Shape;91;p17">
            <a:extLst>
              <a:ext uri="{FF2B5EF4-FFF2-40B4-BE49-F238E27FC236}">
                <a16:creationId xmlns:a16="http://schemas.microsoft.com/office/drawing/2014/main" id="{D17AFCE5-58AA-4573-8BC3-F68282F2349F}"/>
              </a:ext>
            </a:extLst>
          </p:cNvPr>
          <p:cNvSpPr txBox="1"/>
          <p:nvPr/>
        </p:nvSpPr>
        <p:spPr>
          <a:xfrm>
            <a:off x="2327458" y="634869"/>
            <a:ext cx="4918463" cy="346218"/>
          </a:xfrm>
          <a:prstGeom prst="rect">
            <a:avLst/>
          </a:prstGeom>
          <a:noFill/>
          <a:ln>
            <a:noFill/>
          </a:ln>
        </p:spPr>
        <p:txBody>
          <a:bodyPr spcFirstLastPara="1" wrap="square" lIns="91425" tIns="91425" rIns="91425" bIns="91425" anchor="t" anchorCtr="0">
            <a:spAutoFit/>
          </a:bodyPr>
          <a:lstStyle/>
          <a:p>
            <a:r>
              <a:rPr lang="en-US" sz="1050" dirty="0">
                <a:solidFill>
                  <a:srgbClr val="211E51"/>
                </a:solidFill>
                <a:latin typeface="Manrope SemiBold"/>
                <a:ea typeface="Manrope SemiBold"/>
                <a:cs typeface="Manrope SemiBold"/>
                <a:sym typeface="Manrope SemiBold"/>
              </a:rPr>
              <a:t>INTERNATIONAL ARRIVALS IN 2023, BY GLOBAL REGION; VS 2019</a:t>
            </a:r>
          </a:p>
        </p:txBody>
      </p:sp>
    </p:spTree>
    <p:extLst>
      <p:ext uri="{BB962C8B-B14F-4D97-AF65-F5344CB8AC3E}">
        <p14:creationId xmlns:p14="http://schemas.microsoft.com/office/powerpoint/2010/main" val="2154391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5"/>
          <p:cNvPicPr preferRelativeResize="0"/>
          <p:nvPr/>
        </p:nvPicPr>
        <p:blipFill>
          <a:blip r:embed="rId3">
            <a:alphaModFix/>
          </a:blip>
          <a:stretch>
            <a:fillRect/>
          </a:stretch>
        </p:blipFill>
        <p:spPr>
          <a:xfrm>
            <a:off x="244839" y="232049"/>
            <a:ext cx="1728133" cy="675480"/>
          </a:xfrm>
          <a:prstGeom prst="rect">
            <a:avLst/>
          </a:prstGeom>
          <a:noFill/>
          <a:ln>
            <a:noFill/>
          </a:ln>
        </p:spPr>
      </p:pic>
      <p:pic>
        <p:nvPicPr>
          <p:cNvPr id="76" name="Google Shape;76;p15"/>
          <p:cNvPicPr preferRelativeResize="0"/>
          <p:nvPr/>
        </p:nvPicPr>
        <p:blipFill>
          <a:blip r:embed="rId4">
            <a:alphaModFix/>
          </a:blip>
          <a:stretch>
            <a:fillRect/>
          </a:stretch>
        </p:blipFill>
        <p:spPr>
          <a:xfrm rot="5399993">
            <a:off x="6063526" y="1900980"/>
            <a:ext cx="5205350" cy="1341540"/>
          </a:xfrm>
          <a:prstGeom prst="rect">
            <a:avLst/>
          </a:prstGeom>
          <a:noFill/>
          <a:ln>
            <a:noFill/>
          </a:ln>
        </p:spPr>
      </p:pic>
      <p:sp>
        <p:nvSpPr>
          <p:cNvPr id="2" name="object 16">
            <a:extLst>
              <a:ext uri="{FF2B5EF4-FFF2-40B4-BE49-F238E27FC236}">
                <a16:creationId xmlns:a16="http://schemas.microsoft.com/office/drawing/2014/main" id="{2C16868F-5FFD-C947-4A1B-E9472DD20FCF}"/>
              </a:ext>
            </a:extLst>
          </p:cNvPr>
          <p:cNvSpPr/>
          <p:nvPr/>
        </p:nvSpPr>
        <p:spPr>
          <a:xfrm>
            <a:off x="4645995" y="4583506"/>
            <a:ext cx="1818112" cy="300809"/>
          </a:xfrm>
          <a:custGeom>
            <a:avLst/>
            <a:gdLst/>
            <a:ahLst/>
            <a:cxnLst/>
            <a:rect l="l" t="t" r="r" b="b"/>
            <a:pathLst>
              <a:path w="2264409" h="374650">
                <a:moveTo>
                  <a:pt x="0" y="187070"/>
                </a:moveTo>
                <a:lnTo>
                  <a:pt x="6682" y="137340"/>
                </a:lnTo>
                <a:lnTo>
                  <a:pt x="25541" y="92653"/>
                </a:lnTo>
                <a:lnTo>
                  <a:pt x="54792" y="54792"/>
                </a:lnTo>
                <a:lnTo>
                  <a:pt x="92653" y="25541"/>
                </a:lnTo>
                <a:lnTo>
                  <a:pt x="137340" y="6682"/>
                </a:lnTo>
                <a:lnTo>
                  <a:pt x="187071" y="0"/>
                </a:lnTo>
                <a:lnTo>
                  <a:pt x="2076831" y="0"/>
                </a:lnTo>
                <a:lnTo>
                  <a:pt x="2126561" y="6682"/>
                </a:lnTo>
                <a:lnTo>
                  <a:pt x="2171248" y="25541"/>
                </a:lnTo>
                <a:lnTo>
                  <a:pt x="2209109" y="54792"/>
                </a:lnTo>
                <a:lnTo>
                  <a:pt x="2238360" y="92653"/>
                </a:lnTo>
                <a:lnTo>
                  <a:pt x="2257219" y="137340"/>
                </a:lnTo>
                <a:lnTo>
                  <a:pt x="2263902" y="187070"/>
                </a:lnTo>
                <a:lnTo>
                  <a:pt x="2257219" y="236801"/>
                </a:lnTo>
                <a:lnTo>
                  <a:pt x="2238360" y="281488"/>
                </a:lnTo>
                <a:lnTo>
                  <a:pt x="2209109" y="319349"/>
                </a:lnTo>
                <a:lnTo>
                  <a:pt x="2171248" y="348600"/>
                </a:lnTo>
                <a:lnTo>
                  <a:pt x="2126561" y="367459"/>
                </a:lnTo>
                <a:lnTo>
                  <a:pt x="2076831" y="374141"/>
                </a:lnTo>
                <a:lnTo>
                  <a:pt x="187071" y="374141"/>
                </a:lnTo>
                <a:lnTo>
                  <a:pt x="137340" y="367459"/>
                </a:lnTo>
                <a:lnTo>
                  <a:pt x="92653" y="348600"/>
                </a:lnTo>
                <a:lnTo>
                  <a:pt x="54792" y="319349"/>
                </a:lnTo>
                <a:lnTo>
                  <a:pt x="25541" y="281488"/>
                </a:lnTo>
                <a:lnTo>
                  <a:pt x="6682" y="236801"/>
                </a:lnTo>
                <a:lnTo>
                  <a:pt x="0" y="187070"/>
                </a:lnTo>
                <a:close/>
              </a:path>
            </a:pathLst>
          </a:custGeom>
          <a:ln w="15875">
            <a:solidFill>
              <a:srgbClr val="E9E9E9"/>
            </a:solidFill>
          </a:ln>
        </p:spPr>
        <p:txBody>
          <a:bodyPr wrap="square" lIns="0" tIns="0" rIns="0" bIns="0" rtlCol="0"/>
          <a:lstStyle/>
          <a:p>
            <a:endParaRPr sz="1050"/>
          </a:p>
        </p:txBody>
      </p:sp>
      <p:sp>
        <p:nvSpPr>
          <p:cNvPr id="3" name="object 17">
            <a:extLst>
              <a:ext uri="{FF2B5EF4-FFF2-40B4-BE49-F238E27FC236}">
                <a16:creationId xmlns:a16="http://schemas.microsoft.com/office/drawing/2014/main" id="{DD79829C-9D45-58F2-F0F1-EC2901F74935}"/>
              </a:ext>
            </a:extLst>
          </p:cNvPr>
          <p:cNvSpPr txBox="1"/>
          <p:nvPr/>
        </p:nvSpPr>
        <p:spPr>
          <a:xfrm>
            <a:off x="4940867" y="4666514"/>
            <a:ext cx="1389327" cy="101470"/>
          </a:xfrm>
          <a:prstGeom prst="rect">
            <a:avLst/>
          </a:prstGeom>
        </p:spPr>
        <p:txBody>
          <a:bodyPr vert="horz" wrap="square" lIns="0" tIns="9049" rIns="0" bIns="0" rtlCol="0">
            <a:spAutoFit/>
          </a:bodyPr>
          <a:lstStyle/>
          <a:p>
            <a:pPr marL="9525">
              <a:spcBef>
                <a:spcPts val="71"/>
              </a:spcBef>
            </a:pPr>
            <a:r>
              <a:rPr sz="600" dirty="0"/>
              <a:t>Source:</a:t>
            </a:r>
            <a:r>
              <a:rPr sz="600" spc="-15" dirty="0"/>
              <a:t> </a:t>
            </a:r>
            <a:r>
              <a:rPr sz="600" dirty="0"/>
              <a:t>ForwardKeys</a:t>
            </a:r>
            <a:r>
              <a:rPr sz="600" spc="-8" dirty="0"/>
              <a:t> </a:t>
            </a:r>
            <a:r>
              <a:rPr sz="600" dirty="0"/>
              <a:t>Air</a:t>
            </a:r>
            <a:r>
              <a:rPr sz="600" spc="-30" dirty="0"/>
              <a:t> </a:t>
            </a:r>
            <a:r>
              <a:rPr sz="600" dirty="0"/>
              <a:t>Ticket</a:t>
            </a:r>
            <a:r>
              <a:rPr sz="600" spc="-26" dirty="0"/>
              <a:t> </a:t>
            </a:r>
            <a:r>
              <a:rPr sz="600" spc="-8" dirty="0"/>
              <a:t>Data.</a:t>
            </a:r>
            <a:endParaRPr sz="600"/>
          </a:p>
        </p:txBody>
      </p:sp>
      <p:pic>
        <p:nvPicPr>
          <p:cNvPr id="4" name="object 18">
            <a:extLst>
              <a:ext uri="{FF2B5EF4-FFF2-40B4-BE49-F238E27FC236}">
                <a16:creationId xmlns:a16="http://schemas.microsoft.com/office/drawing/2014/main" id="{607D8622-02E3-EABA-31D4-E163539D88A3}"/>
              </a:ext>
            </a:extLst>
          </p:cNvPr>
          <p:cNvPicPr/>
          <p:nvPr/>
        </p:nvPicPr>
        <p:blipFill>
          <a:blip r:embed="rId5" cstate="print"/>
          <a:stretch>
            <a:fillRect/>
          </a:stretch>
        </p:blipFill>
        <p:spPr>
          <a:xfrm>
            <a:off x="5870662" y="4258900"/>
            <a:ext cx="2263103" cy="716435"/>
          </a:xfrm>
          <a:prstGeom prst="rect">
            <a:avLst/>
          </a:prstGeom>
        </p:spPr>
      </p:pic>
      <p:pic>
        <p:nvPicPr>
          <p:cNvPr id="9" name="Picture 8" descr="A map of the world with different colored continents&#10;&#10;Description automatically generated">
            <a:extLst>
              <a:ext uri="{FF2B5EF4-FFF2-40B4-BE49-F238E27FC236}">
                <a16:creationId xmlns:a16="http://schemas.microsoft.com/office/drawing/2014/main" id="{7CFF3108-6911-E5E6-30A5-41C1D3BD395D}"/>
              </a:ext>
            </a:extLst>
          </p:cNvPr>
          <p:cNvPicPr>
            <a:picLocks noChangeAspect="1"/>
          </p:cNvPicPr>
          <p:nvPr/>
        </p:nvPicPr>
        <p:blipFill rotWithShape="1">
          <a:blip r:embed="rId6"/>
          <a:srcRect t="11945" b="28"/>
          <a:stretch/>
        </p:blipFill>
        <p:spPr>
          <a:xfrm>
            <a:off x="318407" y="569531"/>
            <a:ext cx="7883773" cy="3722968"/>
          </a:xfrm>
          <a:prstGeom prst="rect">
            <a:avLst/>
          </a:prstGeom>
        </p:spPr>
      </p:pic>
      <p:sp>
        <p:nvSpPr>
          <p:cNvPr id="10" name="TextBox 9">
            <a:extLst>
              <a:ext uri="{FF2B5EF4-FFF2-40B4-BE49-F238E27FC236}">
                <a16:creationId xmlns:a16="http://schemas.microsoft.com/office/drawing/2014/main" id="{555085E6-F5A8-F93A-3025-42229ACB7607}"/>
              </a:ext>
            </a:extLst>
          </p:cNvPr>
          <p:cNvSpPr txBox="1"/>
          <p:nvPr/>
        </p:nvSpPr>
        <p:spPr>
          <a:xfrm>
            <a:off x="2189009" y="279252"/>
            <a:ext cx="5234311"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1500" b="1" kern="1200" dirty="0">
                <a:solidFill>
                  <a:srgbClr val="211E51"/>
                </a:solidFill>
                <a:latin typeface="Manrope" panose="020B0604020202020204" charset="0"/>
                <a:ea typeface="+mj-ea"/>
                <a:cs typeface="+mj-cs"/>
              </a:rPr>
              <a:t>Caribbean tourism remains robust, but growth slows</a:t>
            </a:r>
            <a:endParaRPr lang="en-US" sz="1500" dirty="0">
              <a:solidFill>
                <a:srgbClr val="211E51"/>
              </a:solidFill>
              <a:latin typeface="Manrope" panose="020B0604020202020204" charset="0"/>
            </a:endParaRPr>
          </a:p>
        </p:txBody>
      </p:sp>
      <p:sp>
        <p:nvSpPr>
          <p:cNvPr id="12" name="Google Shape;91;p17">
            <a:extLst>
              <a:ext uri="{FF2B5EF4-FFF2-40B4-BE49-F238E27FC236}">
                <a16:creationId xmlns:a16="http://schemas.microsoft.com/office/drawing/2014/main" id="{6695DD12-07BA-9EE3-1DB0-65CB0DC19C7C}"/>
              </a:ext>
            </a:extLst>
          </p:cNvPr>
          <p:cNvSpPr txBox="1"/>
          <p:nvPr/>
        </p:nvSpPr>
        <p:spPr>
          <a:xfrm>
            <a:off x="2200089" y="524850"/>
            <a:ext cx="5513409" cy="346218"/>
          </a:xfrm>
          <a:prstGeom prst="rect">
            <a:avLst/>
          </a:prstGeom>
          <a:noFill/>
          <a:ln>
            <a:noFill/>
          </a:ln>
        </p:spPr>
        <p:txBody>
          <a:bodyPr spcFirstLastPara="1" wrap="square" lIns="91425" tIns="91425" rIns="91425" bIns="91425" anchor="t" anchorCtr="0">
            <a:spAutoFit/>
          </a:bodyPr>
          <a:lstStyle/>
          <a:p>
            <a:r>
              <a:rPr lang="en-US" sz="1050" dirty="0">
                <a:solidFill>
                  <a:srgbClr val="211E51"/>
                </a:solidFill>
                <a:latin typeface="Manrope SemiBold"/>
                <a:ea typeface="Manrope SemiBold"/>
                <a:cs typeface="Manrope SemiBold"/>
                <a:sym typeface="Manrope SemiBold"/>
              </a:rPr>
              <a:t>International arrivals to global regions in H1 2024; % difference vs previous year</a:t>
            </a:r>
          </a:p>
        </p:txBody>
      </p:sp>
      <p:cxnSp>
        <p:nvCxnSpPr>
          <p:cNvPr id="13" name="Google Shape;63;p14">
            <a:extLst>
              <a:ext uri="{FF2B5EF4-FFF2-40B4-BE49-F238E27FC236}">
                <a16:creationId xmlns:a16="http://schemas.microsoft.com/office/drawing/2014/main" id="{5472C199-F6DC-E387-0F46-315AA02608F1}"/>
              </a:ext>
            </a:extLst>
          </p:cNvPr>
          <p:cNvCxnSpPr/>
          <p:nvPr/>
        </p:nvCxnSpPr>
        <p:spPr>
          <a:xfrm>
            <a:off x="2076880" y="322481"/>
            <a:ext cx="0" cy="494100"/>
          </a:xfrm>
          <a:prstGeom prst="straightConnector1">
            <a:avLst/>
          </a:prstGeom>
          <a:noFill/>
          <a:ln w="19050" cap="flat" cmpd="sng">
            <a:solidFill>
              <a:srgbClr val="211E51"/>
            </a:solidFill>
            <a:prstDash val="solid"/>
            <a:round/>
            <a:headEnd type="none" w="med" len="med"/>
            <a:tailEnd type="none" w="med" len="med"/>
          </a:ln>
        </p:spPr>
      </p:cxnSp>
    </p:spTree>
    <p:extLst>
      <p:ext uri="{BB962C8B-B14F-4D97-AF65-F5344CB8AC3E}">
        <p14:creationId xmlns:p14="http://schemas.microsoft.com/office/powerpoint/2010/main" val="936900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5"/>
          <p:cNvPicPr preferRelativeResize="0"/>
          <p:nvPr/>
        </p:nvPicPr>
        <p:blipFill>
          <a:blip r:embed="rId3">
            <a:alphaModFix/>
          </a:blip>
          <a:stretch>
            <a:fillRect/>
          </a:stretch>
        </p:blipFill>
        <p:spPr>
          <a:xfrm>
            <a:off x="244839" y="232049"/>
            <a:ext cx="1922227" cy="837225"/>
          </a:xfrm>
          <a:prstGeom prst="rect">
            <a:avLst/>
          </a:prstGeom>
          <a:noFill/>
          <a:ln>
            <a:noFill/>
          </a:ln>
        </p:spPr>
      </p:pic>
      <p:pic>
        <p:nvPicPr>
          <p:cNvPr id="76" name="Google Shape;76;p15"/>
          <p:cNvPicPr preferRelativeResize="0"/>
          <p:nvPr/>
        </p:nvPicPr>
        <p:blipFill>
          <a:blip r:embed="rId4">
            <a:alphaModFix/>
          </a:blip>
          <a:stretch>
            <a:fillRect/>
          </a:stretch>
        </p:blipFill>
        <p:spPr>
          <a:xfrm rot="5399993">
            <a:off x="6063526" y="1900980"/>
            <a:ext cx="5205350" cy="1341540"/>
          </a:xfrm>
          <a:prstGeom prst="rect">
            <a:avLst/>
          </a:prstGeom>
          <a:noFill/>
          <a:ln>
            <a:noFill/>
          </a:ln>
        </p:spPr>
      </p:pic>
      <p:cxnSp>
        <p:nvCxnSpPr>
          <p:cNvPr id="46" name="Google Shape;63;p14">
            <a:extLst>
              <a:ext uri="{FF2B5EF4-FFF2-40B4-BE49-F238E27FC236}">
                <a16:creationId xmlns:a16="http://schemas.microsoft.com/office/drawing/2014/main" id="{1C5ED5AB-AE83-D360-699B-787962F055AC}"/>
              </a:ext>
            </a:extLst>
          </p:cNvPr>
          <p:cNvCxnSpPr/>
          <p:nvPr/>
        </p:nvCxnSpPr>
        <p:spPr>
          <a:xfrm>
            <a:off x="2252964" y="444080"/>
            <a:ext cx="0" cy="494100"/>
          </a:xfrm>
          <a:prstGeom prst="straightConnector1">
            <a:avLst/>
          </a:prstGeom>
          <a:noFill/>
          <a:ln w="19050" cap="flat" cmpd="sng">
            <a:solidFill>
              <a:srgbClr val="211E51"/>
            </a:solidFill>
            <a:prstDash val="solid"/>
            <a:round/>
            <a:headEnd type="none" w="med" len="med"/>
            <a:tailEnd type="none" w="med" len="med"/>
          </a:ln>
        </p:spPr>
      </p:cxnSp>
      <p:sp>
        <p:nvSpPr>
          <p:cNvPr id="2" name="object 16">
            <a:extLst>
              <a:ext uri="{FF2B5EF4-FFF2-40B4-BE49-F238E27FC236}">
                <a16:creationId xmlns:a16="http://schemas.microsoft.com/office/drawing/2014/main" id="{2C16868F-5FFD-C947-4A1B-E9472DD20FCF}"/>
              </a:ext>
            </a:extLst>
          </p:cNvPr>
          <p:cNvSpPr/>
          <p:nvPr/>
        </p:nvSpPr>
        <p:spPr>
          <a:xfrm>
            <a:off x="4645995" y="4583506"/>
            <a:ext cx="1818112" cy="300809"/>
          </a:xfrm>
          <a:custGeom>
            <a:avLst/>
            <a:gdLst/>
            <a:ahLst/>
            <a:cxnLst/>
            <a:rect l="l" t="t" r="r" b="b"/>
            <a:pathLst>
              <a:path w="2264409" h="374650">
                <a:moveTo>
                  <a:pt x="0" y="187070"/>
                </a:moveTo>
                <a:lnTo>
                  <a:pt x="6682" y="137340"/>
                </a:lnTo>
                <a:lnTo>
                  <a:pt x="25541" y="92653"/>
                </a:lnTo>
                <a:lnTo>
                  <a:pt x="54792" y="54792"/>
                </a:lnTo>
                <a:lnTo>
                  <a:pt x="92653" y="25541"/>
                </a:lnTo>
                <a:lnTo>
                  <a:pt x="137340" y="6682"/>
                </a:lnTo>
                <a:lnTo>
                  <a:pt x="187071" y="0"/>
                </a:lnTo>
                <a:lnTo>
                  <a:pt x="2076831" y="0"/>
                </a:lnTo>
                <a:lnTo>
                  <a:pt x="2126561" y="6682"/>
                </a:lnTo>
                <a:lnTo>
                  <a:pt x="2171248" y="25541"/>
                </a:lnTo>
                <a:lnTo>
                  <a:pt x="2209109" y="54792"/>
                </a:lnTo>
                <a:lnTo>
                  <a:pt x="2238360" y="92653"/>
                </a:lnTo>
                <a:lnTo>
                  <a:pt x="2257219" y="137340"/>
                </a:lnTo>
                <a:lnTo>
                  <a:pt x="2263902" y="187070"/>
                </a:lnTo>
                <a:lnTo>
                  <a:pt x="2257219" y="236801"/>
                </a:lnTo>
                <a:lnTo>
                  <a:pt x="2238360" y="281488"/>
                </a:lnTo>
                <a:lnTo>
                  <a:pt x="2209109" y="319349"/>
                </a:lnTo>
                <a:lnTo>
                  <a:pt x="2171248" y="348600"/>
                </a:lnTo>
                <a:lnTo>
                  <a:pt x="2126561" y="367459"/>
                </a:lnTo>
                <a:lnTo>
                  <a:pt x="2076831" y="374141"/>
                </a:lnTo>
                <a:lnTo>
                  <a:pt x="187071" y="374141"/>
                </a:lnTo>
                <a:lnTo>
                  <a:pt x="137340" y="367459"/>
                </a:lnTo>
                <a:lnTo>
                  <a:pt x="92653" y="348600"/>
                </a:lnTo>
                <a:lnTo>
                  <a:pt x="54792" y="319349"/>
                </a:lnTo>
                <a:lnTo>
                  <a:pt x="25541" y="281488"/>
                </a:lnTo>
                <a:lnTo>
                  <a:pt x="6682" y="236801"/>
                </a:lnTo>
                <a:lnTo>
                  <a:pt x="0" y="187070"/>
                </a:lnTo>
                <a:close/>
              </a:path>
            </a:pathLst>
          </a:custGeom>
          <a:ln w="15875">
            <a:solidFill>
              <a:srgbClr val="E9E9E9"/>
            </a:solidFill>
          </a:ln>
        </p:spPr>
        <p:txBody>
          <a:bodyPr wrap="square" lIns="0" tIns="0" rIns="0" bIns="0" rtlCol="0"/>
          <a:lstStyle/>
          <a:p>
            <a:endParaRPr sz="1050"/>
          </a:p>
        </p:txBody>
      </p:sp>
      <p:sp>
        <p:nvSpPr>
          <p:cNvPr id="3" name="object 17">
            <a:extLst>
              <a:ext uri="{FF2B5EF4-FFF2-40B4-BE49-F238E27FC236}">
                <a16:creationId xmlns:a16="http://schemas.microsoft.com/office/drawing/2014/main" id="{DD79829C-9D45-58F2-F0F1-EC2901F74935}"/>
              </a:ext>
            </a:extLst>
          </p:cNvPr>
          <p:cNvSpPr txBox="1"/>
          <p:nvPr/>
        </p:nvSpPr>
        <p:spPr>
          <a:xfrm>
            <a:off x="4940867" y="4666514"/>
            <a:ext cx="1389327" cy="101470"/>
          </a:xfrm>
          <a:prstGeom prst="rect">
            <a:avLst/>
          </a:prstGeom>
        </p:spPr>
        <p:txBody>
          <a:bodyPr vert="horz" wrap="square" lIns="0" tIns="9049" rIns="0" bIns="0" rtlCol="0">
            <a:spAutoFit/>
          </a:bodyPr>
          <a:lstStyle/>
          <a:p>
            <a:pPr marL="9525">
              <a:spcBef>
                <a:spcPts val="71"/>
              </a:spcBef>
            </a:pPr>
            <a:r>
              <a:rPr sz="600" dirty="0"/>
              <a:t>Source:</a:t>
            </a:r>
            <a:r>
              <a:rPr sz="600" spc="-15" dirty="0"/>
              <a:t> </a:t>
            </a:r>
            <a:r>
              <a:rPr sz="600" dirty="0"/>
              <a:t>ForwardKeys</a:t>
            </a:r>
            <a:r>
              <a:rPr sz="600" spc="-8" dirty="0"/>
              <a:t> </a:t>
            </a:r>
            <a:r>
              <a:rPr sz="600" dirty="0"/>
              <a:t>Air</a:t>
            </a:r>
            <a:r>
              <a:rPr sz="600" spc="-30" dirty="0"/>
              <a:t> </a:t>
            </a:r>
            <a:r>
              <a:rPr sz="600" dirty="0"/>
              <a:t>Ticket</a:t>
            </a:r>
            <a:r>
              <a:rPr sz="600" spc="-26" dirty="0"/>
              <a:t> </a:t>
            </a:r>
            <a:r>
              <a:rPr sz="600" spc="-8" dirty="0"/>
              <a:t>Data.</a:t>
            </a:r>
            <a:endParaRPr sz="600"/>
          </a:p>
        </p:txBody>
      </p:sp>
      <p:pic>
        <p:nvPicPr>
          <p:cNvPr id="4" name="object 18">
            <a:extLst>
              <a:ext uri="{FF2B5EF4-FFF2-40B4-BE49-F238E27FC236}">
                <a16:creationId xmlns:a16="http://schemas.microsoft.com/office/drawing/2014/main" id="{607D8622-02E3-EABA-31D4-E163539D88A3}"/>
              </a:ext>
            </a:extLst>
          </p:cNvPr>
          <p:cNvPicPr/>
          <p:nvPr/>
        </p:nvPicPr>
        <p:blipFill>
          <a:blip r:embed="rId5" cstate="print"/>
          <a:stretch>
            <a:fillRect/>
          </a:stretch>
        </p:blipFill>
        <p:spPr>
          <a:xfrm>
            <a:off x="6550018" y="4286070"/>
            <a:ext cx="2263103" cy="716435"/>
          </a:xfrm>
          <a:prstGeom prst="rect">
            <a:avLst/>
          </a:prstGeom>
        </p:spPr>
      </p:pic>
      <p:sp>
        <p:nvSpPr>
          <p:cNvPr id="369" name="Google Shape;89;p17">
            <a:extLst>
              <a:ext uri="{FF2B5EF4-FFF2-40B4-BE49-F238E27FC236}">
                <a16:creationId xmlns:a16="http://schemas.microsoft.com/office/drawing/2014/main" id="{56E7A430-BBC4-2252-FF89-84824AD16F38}"/>
              </a:ext>
            </a:extLst>
          </p:cNvPr>
          <p:cNvSpPr txBox="1"/>
          <p:nvPr/>
        </p:nvSpPr>
        <p:spPr>
          <a:xfrm>
            <a:off x="2338863" y="306338"/>
            <a:ext cx="6402915" cy="415468"/>
          </a:xfrm>
          <a:prstGeom prst="rect">
            <a:avLst/>
          </a:prstGeom>
          <a:noFill/>
          <a:ln>
            <a:noFill/>
          </a:ln>
        </p:spPr>
        <p:txBody>
          <a:bodyPr spcFirstLastPara="1" wrap="square" lIns="91425" tIns="91425" rIns="91425" bIns="91425" anchor="t" anchorCtr="0">
            <a:spAutoFit/>
          </a:bodyPr>
          <a:lstStyle/>
          <a:p>
            <a:r>
              <a:rPr lang="en-US" sz="1500" b="1" dirty="0">
                <a:solidFill>
                  <a:srgbClr val="211E51"/>
                </a:solidFill>
                <a:latin typeface="Manrope"/>
                <a:ea typeface="Manrope"/>
                <a:cs typeface="Manrope"/>
                <a:sym typeface="Manrope"/>
              </a:rPr>
              <a:t>Increased North American Connectivity Reflects Growing Demand</a:t>
            </a:r>
          </a:p>
        </p:txBody>
      </p:sp>
      <p:sp>
        <p:nvSpPr>
          <p:cNvPr id="370" name="Google Shape;91;p17">
            <a:extLst>
              <a:ext uri="{FF2B5EF4-FFF2-40B4-BE49-F238E27FC236}">
                <a16:creationId xmlns:a16="http://schemas.microsoft.com/office/drawing/2014/main" id="{6EFAF16A-9600-CDA1-7E61-144C2F7E070E}"/>
              </a:ext>
            </a:extLst>
          </p:cNvPr>
          <p:cNvSpPr txBox="1"/>
          <p:nvPr/>
        </p:nvSpPr>
        <p:spPr>
          <a:xfrm>
            <a:off x="2338864" y="582302"/>
            <a:ext cx="5525384" cy="553968"/>
          </a:xfrm>
          <a:prstGeom prst="rect">
            <a:avLst/>
          </a:prstGeom>
          <a:noFill/>
          <a:ln>
            <a:noFill/>
          </a:ln>
        </p:spPr>
        <p:txBody>
          <a:bodyPr spcFirstLastPara="1" wrap="square" lIns="91425" tIns="91425" rIns="91425" bIns="91425" anchor="t" anchorCtr="0">
            <a:spAutoFit/>
          </a:bodyPr>
          <a:lstStyle/>
          <a:p>
            <a:r>
              <a:rPr lang="en-US" sz="1200" dirty="0">
                <a:solidFill>
                  <a:srgbClr val="211E51"/>
                </a:solidFill>
                <a:latin typeface="Manrope SemiBold"/>
                <a:ea typeface="Manrope SemiBold"/>
                <a:cs typeface="Manrope SemiBold"/>
                <a:sym typeface="Manrope SemiBold"/>
              </a:rPr>
              <a:t>Top performing origin markets for overseas arrivals in the Caribbean in H1 2024 vs 2023</a:t>
            </a:r>
          </a:p>
        </p:txBody>
      </p:sp>
      <p:pic>
        <p:nvPicPr>
          <p:cNvPr id="51" name="Picture 50">
            <a:extLst>
              <a:ext uri="{FF2B5EF4-FFF2-40B4-BE49-F238E27FC236}">
                <a16:creationId xmlns:a16="http://schemas.microsoft.com/office/drawing/2014/main" id="{CD5A6674-D017-C036-DC2A-F3D6C9320D5A}"/>
              </a:ext>
            </a:extLst>
          </p:cNvPr>
          <p:cNvPicPr>
            <a:picLocks noChangeAspect="1"/>
          </p:cNvPicPr>
          <p:nvPr/>
        </p:nvPicPr>
        <p:blipFill>
          <a:blip r:embed="rId6"/>
          <a:stretch>
            <a:fillRect/>
          </a:stretch>
        </p:blipFill>
        <p:spPr>
          <a:xfrm>
            <a:off x="653437" y="1178468"/>
            <a:ext cx="6714278" cy="3371714"/>
          </a:xfrm>
          <a:prstGeom prst="rect">
            <a:avLst/>
          </a:prstGeom>
        </p:spPr>
      </p:pic>
      <p:pic>
        <p:nvPicPr>
          <p:cNvPr id="5" name="object 6">
            <a:extLst>
              <a:ext uri="{FF2B5EF4-FFF2-40B4-BE49-F238E27FC236}">
                <a16:creationId xmlns:a16="http://schemas.microsoft.com/office/drawing/2014/main" id="{EBD32F09-20B8-9E0F-F855-F407EDCB9C1B}"/>
              </a:ext>
            </a:extLst>
          </p:cNvPr>
          <p:cNvPicPr/>
          <p:nvPr/>
        </p:nvPicPr>
        <p:blipFill>
          <a:blip r:embed="rId7" cstate="print"/>
          <a:stretch>
            <a:fillRect/>
          </a:stretch>
        </p:blipFill>
        <p:spPr>
          <a:xfrm>
            <a:off x="4733591" y="4666514"/>
            <a:ext cx="149379" cy="115498"/>
          </a:xfrm>
          <a:prstGeom prst="rect">
            <a:avLst/>
          </a:prstGeom>
        </p:spPr>
      </p:pic>
    </p:spTree>
    <p:extLst>
      <p:ext uri="{BB962C8B-B14F-4D97-AF65-F5344CB8AC3E}">
        <p14:creationId xmlns:p14="http://schemas.microsoft.com/office/powerpoint/2010/main" val="745832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4"/>
          <p:cNvSpPr/>
          <p:nvPr/>
        </p:nvSpPr>
        <p:spPr>
          <a:xfrm>
            <a:off x="0" y="4867140"/>
            <a:ext cx="1524000" cy="276360"/>
          </a:xfrm>
          <a:prstGeom prst="rect">
            <a:avLst/>
          </a:prstGeom>
          <a:solidFill>
            <a:srgbClr val="211E51"/>
          </a:solidFill>
          <a:ln w="9525" cap="flat" cmpd="sng">
            <a:solidFill>
              <a:srgbClr val="211E5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4"/>
          <p:cNvSpPr/>
          <p:nvPr/>
        </p:nvSpPr>
        <p:spPr>
          <a:xfrm>
            <a:off x="1524025" y="4867140"/>
            <a:ext cx="1524000" cy="276360"/>
          </a:xfrm>
          <a:prstGeom prst="rect">
            <a:avLst/>
          </a:prstGeom>
          <a:solidFill>
            <a:srgbClr val="4A56A5"/>
          </a:solidFill>
          <a:ln w="9525" cap="flat" cmpd="sng">
            <a:solidFill>
              <a:srgbClr val="4A56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4"/>
          <p:cNvSpPr/>
          <p:nvPr/>
        </p:nvSpPr>
        <p:spPr>
          <a:xfrm>
            <a:off x="3048050" y="4867140"/>
            <a:ext cx="1524000" cy="276360"/>
          </a:xfrm>
          <a:prstGeom prst="rect">
            <a:avLst/>
          </a:prstGeom>
          <a:solidFill>
            <a:srgbClr val="24B9A2"/>
          </a:solidFill>
          <a:ln w="9525" cap="flat" cmpd="sng">
            <a:solidFill>
              <a:srgbClr val="24B9A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4"/>
          <p:cNvSpPr/>
          <p:nvPr/>
        </p:nvSpPr>
        <p:spPr>
          <a:xfrm>
            <a:off x="4572075" y="4867140"/>
            <a:ext cx="1524000" cy="276360"/>
          </a:xfrm>
          <a:prstGeom prst="rect">
            <a:avLst/>
          </a:prstGeom>
          <a:solidFill>
            <a:srgbClr val="057023"/>
          </a:solidFill>
          <a:ln w="9525" cap="flat" cmpd="sng">
            <a:solidFill>
              <a:srgbClr val="05702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4"/>
          <p:cNvSpPr/>
          <p:nvPr/>
        </p:nvSpPr>
        <p:spPr>
          <a:xfrm>
            <a:off x="6096100" y="4867140"/>
            <a:ext cx="1524000" cy="276360"/>
          </a:xfrm>
          <a:prstGeom prst="rect">
            <a:avLst/>
          </a:prstGeom>
          <a:solidFill>
            <a:srgbClr val="F16B66"/>
          </a:solidFill>
          <a:ln w="9525" cap="flat" cmpd="sng">
            <a:solidFill>
              <a:srgbClr val="F16B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4"/>
          <p:cNvSpPr/>
          <p:nvPr/>
        </p:nvSpPr>
        <p:spPr>
          <a:xfrm>
            <a:off x="7620125" y="4867140"/>
            <a:ext cx="1524000" cy="276360"/>
          </a:xfrm>
          <a:prstGeom prst="rect">
            <a:avLst/>
          </a:prstGeom>
          <a:solidFill>
            <a:srgbClr val="F2DB57"/>
          </a:solidFill>
          <a:ln w="9525" cap="flat" cmpd="sng">
            <a:solidFill>
              <a:srgbClr val="F2DB5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3" name="Google Shape;93;p4"/>
          <p:cNvPicPr preferRelativeResize="0"/>
          <p:nvPr/>
        </p:nvPicPr>
        <p:blipFill rotWithShape="1">
          <a:blip r:embed="rId3">
            <a:alphaModFix/>
          </a:blip>
          <a:srcRect/>
          <a:stretch/>
        </p:blipFill>
        <p:spPr>
          <a:xfrm>
            <a:off x="288270" y="257477"/>
            <a:ext cx="2471359" cy="734897"/>
          </a:xfrm>
          <a:prstGeom prst="rect">
            <a:avLst/>
          </a:prstGeom>
          <a:noFill/>
          <a:ln>
            <a:noFill/>
          </a:ln>
        </p:spPr>
      </p:pic>
      <p:pic>
        <p:nvPicPr>
          <p:cNvPr id="94" name="Google Shape;94;p4"/>
          <p:cNvPicPr preferRelativeResize="0"/>
          <p:nvPr/>
        </p:nvPicPr>
        <p:blipFill rotWithShape="1">
          <a:blip r:embed="rId4">
            <a:alphaModFix/>
          </a:blip>
          <a:srcRect/>
          <a:stretch/>
        </p:blipFill>
        <p:spPr>
          <a:xfrm>
            <a:off x="1230630" y="1262073"/>
            <a:ext cx="6682740" cy="3205312"/>
          </a:xfrm>
          <a:prstGeom prst="rect">
            <a:avLst/>
          </a:prstGeom>
          <a:noFill/>
          <a:ln>
            <a:noFill/>
          </a:ln>
        </p:spPr>
      </p:pic>
      <p:sp>
        <p:nvSpPr>
          <p:cNvPr id="95" name="Google Shape;95;p4"/>
          <p:cNvSpPr txBox="1"/>
          <p:nvPr/>
        </p:nvSpPr>
        <p:spPr>
          <a:xfrm>
            <a:off x="762000" y="205822"/>
            <a:ext cx="7453485" cy="80018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rgbClr val="211E51"/>
                </a:solidFill>
                <a:latin typeface="Castoro"/>
                <a:ea typeface="Castoro"/>
                <a:cs typeface="Castoro"/>
                <a:sym typeface="Castoro"/>
              </a:rPr>
              <a:t>New Website</a:t>
            </a:r>
            <a:endParaRPr/>
          </a:p>
        </p:txBody>
      </p:sp>
      <p:pic>
        <p:nvPicPr>
          <p:cNvPr id="96" name="Google Shape;96;p4"/>
          <p:cNvPicPr preferRelativeResize="0"/>
          <p:nvPr/>
        </p:nvPicPr>
        <p:blipFill>
          <a:blip r:embed="rId5">
            <a:alphaModFix/>
          </a:blip>
          <a:stretch>
            <a:fillRect/>
          </a:stretch>
        </p:blipFill>
        <p:spPr>
          <a:xfrm>
            <a:off x="0" y="0"/>
            <a:ext cx="9144000" cy="5143500"/>
          </a:xfrm>
          <a:prstGeom prst="rect">
            <a:avLst/>
          </a:prstGeom>
          <a:noFill/>
          <a:ln>
            <a:noFill/>
          </a:ln>
        </p:spPr>
      </p:pic>
      <p:pic>
        <p:nvPicPr>
          <p:cNvPr id="97" name="Google Shape;97;p4"/>
          <p:cNvPicPr preferRelativeResize="0"/>
          <p:nvPr/>
        </p:nvPicPr>
        <p:blipFill>
          <a:blip r:embed="rId6">
            <a:alphaModFix/>
          </a:blip>
          <a:stretch>
            <a:fillRect/>
          </a:stretch>
        </p:blipFill>
        <p:spPr>
          <a:xfrm>
            <a:off x="152400" y="152400"/>
            <a:ext cx="9144000" cy="5143500"/>
          </a:xfrm>
          <a:prstGeom prst="rect">
            <a:avLst/>
          </a:prstGeom>
          <a:noFill/>
          <a:ln>
            <a:noFill/>
          </a:ln>
        </p:spPr>
      </p:pic>
      <p:pic>
        <p:nvPicPr>
          <p:cNvPr id="98" name="Google Shape;98;p4"/>
          <p:cNvPicPr preferRelativeResize="0"/>
          <p:nvPr/>
        </p:nvPicPr>
        <p:blipFill>
          <a:blip r:embed="rId7">
            <a:alphaModFix/>
          </a:blip>
          <a:stretch>
            <a:fillRect/>
          </a:stretch>
        </p:blipFill>
        <p:spPr>
          <a:xfrm>
            <a:off x="304800" y="304800"/>
            <a:ext cx="9144000" cy="5143500"/>
          </a:xfrm>
          <a:prstGeom prst="rect">
            <a:avLst/>
          </a:prstGeom>
          <a:noFill/>
          <a:ln>
            <a:noFill/>
          </a:ln>
        </p:spPr>
      </p:pic>
      <p:pic>
        <p:nvPicPr>
          <p:cNvPr id="99" name="Google Shape;99;p4"/>
          <p:cNvPicPr preferRelativeResize="0"/>
          <p:nvPr/>
        </p:nvPicPr>
        <p:blipFill>
          <a:blip r:embed="rId8">
            <a:alphaModFix/>
          </a:blip>
          <a:stretch>
            <a:fillRect/>
          </a:stretch>
        </p:blipFill>
        <p:spPr>
          <a:xfrm>
            <a:off x="457200" y="457200"/>
            <a:ext cx="9144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cxnSp>
        <p:nvCxnSpPr>
          <p:cNvPr id="104" name="Google Shape;104;p5"/>
          <p:cNvCxnSpPr/>
          <p:nvPr/>
        </p:nvCxnSpPr>
        <p:spPr>
          <a:xfrm>
            <a:off x="724000" y="2225650"/>
            <a:ext cx="2486700" cy="0"/>
          </a:xfrm>
          <a:prstGeom prst="straightConnector1">
            <a:avLst/>
          </a:prstGeom>
          <a:noFill/>
          <a:ln w="9525" cap="flat" cmpd="sng">
            <a:solidFill>
              <a:schemeClr val="lt1"/>
            </a:solidFill>
            <a:prstDash val="solid"/>
            <a:round/>
            <a:headEnd type="none" w="sm" len="sm"/>
            <a:tailEnd type="none" w="sm" len="sm"/>
          </a:ln>
        </p:spPr>
      </p:cxnSp>
      <p:sp>
        <p:nvSpPr>
          <p:cNvPr id="105" name="Google Shape;105;p5"/>
          <p:cNvSpPr/>
          <p:nvPr/>
        </p:nvSpPr>
        <p:spPr>
          <a:xfrm>
            <a:off x="-50" y="4255825"/>
            <a:ext cx="1524000" cy="888000"/>
          </a:xfrm>
          <a:prstGeom prst="rect">
            <a:avLst/>
          </a:prstGeom>
          <a:solidFill>
            <a:srgbClr val="211E51"/>
          </a:solidFill>
          <a:ln w="9525" cap="flat" cmpd="sng">
            <a:solidFill>
              <a:srgbClr val="211E5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5"/>
          <p:cNvSpPr/>
          <p:nvPr/>
        </p:nvSpPr>
        <p:spPr>
          <a:xfrm>
            <a:off x="1523975" y="4255825"/>
            <a:ext cx="1524000" cy="888000"/>
          </a:xfrm>
          <a:prstGeom prst="rect">
            <a:avLst/>
          </a:prstGeom>
          <a:solidFill>
            <a:srgbClr val="4A56A5"/>
          </a:solidFill>
          <a:ln w="9525" cap="flat" cmpd="sng">
            <a:solidFill>
              <a:srgbClr val="4A56A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5"/>
          <p:cNvSpPr/>
          <p:nvPr/>
        </p:nvSpPr>
        <p:spPr>
          <a:xfrm>
            <a:off x="3048000" y="4255825"/>
            <a:ext cx="1524000" cy="888000"/>
          </a:xfrm>
          <a:prstGeom prst="rect">
            <a:avLst/>
          </a:prstGeom>
          <a:solidFill>
            <a:srgbClr val="24B9A2"/>
          </a:solidFill>
          <a:ln w="9525" cap="flat" cmpd="sng">
            <a:solidFill>
              <a:srgbClr val="24B9A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5"/>
          <p:cNvSpPr/>
          <p:nvPr/>
        </p:nvSpPr>
        <p:spPr>
          <a:xfrm>
            <a:off x="4572025" y="4255825"/>
            <a:ext cx="1524000" cy="888000"/>
          </a:xfrm>
          <a:prstGeom prst="rect">
            <a:avLst/>
          </a:prstGeom>
          <a:solidFill>
            <a:srgbClr val="057023"/>
          </a:solidFill>
          <a:ln w="9525" cap="flat" cmpd="sng">
            <a:solidFill>
              <a:srgbClr val="05702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5"/>
          <p:cNvSpPr/>
          <p:nvPr/>
        </p:nvSpPr>
        <p:spPr>
          <a:xfrm>
            <a:off x="6096050" y="4255825"/>
            <a:ext cx="1524000" cy="888000"/>
          </a:xfrm>
          <a:prstGeom prst="rect">
            <a:avLst/>
          </a:prstGeom>
          <a:solidFill>
            <a:srgbClr val="F16B66"/>
          </a:solidFill>
          <a:ln w="9525" cap="flat" cmpd="sng">
            <a:solidFill>
              <a:srgbClr val="F16B6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5"/>
          <p:cNvSpPr/>
          <p:nvPr/>
        </p:nvSpPr>
        <p:spPr>
          <a:xfrm>
            <a:off x="7620075" y="4255825"/>
            <a:ext cx="1524000" cy="888000"/>
          </a:xfrm>
          <a:prstGeom prst="rect">
            <a:avLst/>
          </a:prstGeom>
          <a:solidFill>
            <a:srgbClr val="F2DB57"/>
          </a:solidFill>
          <a:ln w="9525" cap="flat" cmpd="sng">
            <a:solidFill>
              <a:srgbClr val="F2DB5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1" name="Google Shape;111;p5"/>
          <p:cNvGrpSpPr/>
          <p:nvPr/>
        </p:nvGrpSpPr>
        <p:grpSpPr>
          <a:xfrm>
            <a:off x="551010" y="1129550"/>
            <a:ext cx="7831065" cy="2272863"/>
            <a:chOff x="551010" y="1545200"/>
            <a:chExt cx="7831065" cy="2272863"/>
          </a:xfrm>
        </p:grpSpPr>
        <p:sp>
          <p:nvSpPr>
            <p:cNvPr id="112" name="Google Shape;112;p5"/>
            <p:cNvSpPr txBox="1"/>
            <p:nvPr/>
          </p:nvSpPr>
          <p:spPr>
            <a:xfrm>
              <a:off x="551010" y="2156100"/>
              <a:ext cx="7831065" cy="166196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211E51"/>
                  </a:solidFill>
                  <a:latin typeface="Castoro"/>
                  <a:ea typeface="Castoro"/>
                  <a:cs typeface="Castoro"/>
                  <a:sym typeface="Castoro"/>
                </a:rPr>
                <a:t>CHTA 2023 TOURISM INDUSTRY PERFORMANCE &amp; 2024 OUTLOOK SURVEY RESULTS</a:t>
              </a:r>
              <a:endParaRPr/>
            </a:p>
          </p:txBody>
        </p:sp>
        <p:pic>
          <p:nvPicPr>
            <p:cNvPr id="113" name="Google Shape;113;p5"/>
            <p:cNvPicPr preferRelativeResize="0"/>
            <p:nvPr/>
          </p:nvPicPr>
          <p:blipFill rotWithShape="1">
            <a:blip r:embed="rId3">
              <a:alphaModFix/>
            </a:blip>
            <a:srcRect/>
            <a:stretch/>
          </p:blipFill>
          <p:spPr>
            <a:xfrm>
              <a:off x="3544815" y="1545200"/>
              <a:ext cx="2054374" cy="610900"/>
            </a:xfrm>
            <a:prstGeom prst="rect">
              <a:avLst/>
            </a:prstGeom>
            <a:noFill/>
            <a:ln>
              <a:noFill/>
            </a:ln>
          </p:spPr>
        </p:pic>
      </p:gr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TotalTime>
  <Words>1131</Words>
  <Application>Microsoft Office PowerPoint</Application>
  <PresentationFormat>On-screen Show (16:9)</PresentationFormat>
  <Paragraphs>162</Paragraphs>
  <Slides>35</Slides>
  <Notes>30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Arial Narrow</vt:lpstr>
      <vt:lpstr>Calibri</vt:lpstr>
      <vt:lpstr>Manrope</vt:lpstr>
      <vt:lpstr>Castoro</vt:lpstr>
      <vt:lpstr>Manrope Medium</vt:lpstr>
      <vt:lpstr>Manrope SemiBold</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Madden Greig</dc:creator>
  <cp:lastModifiedBy>Kjerstin Carlson</cp:lastModifiedBy>
  <cp:revision>2</cp:revision>
  <dcterms:modified xsi:type="dcterms:W3CDTF">2024-05-21T17:28:28Z</dcterms:modified>
</cp:coreProperties>
</file>