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60" r:id="rId5"/>
  </p:sldMasterIdLst>
  <p:notesMasterIdLst>
    <p:notesMasterId r:id="rId100"/>
  </p:notesMasterIdLst>
  <p:sldIdLst>
    <p:sldId id="256" r:id="rId6"/>
    <p:sldId id="257" r:id="rId7"/>
    <p:sldId id="258" r:id="rId8"/>
    <p:sldId id="262" r:id="rId9"/>
    <p:sldId id="355" r:id="rId10"/>
    <p:sldId id="264" r:id="rId11"/>
    <p:sldId id="265" r:id="rId12"/>
    <p:sldId id="268" r:id="rId13"/>
    <p:sldId id="269" r:id="rId14"/>
    <p:sldId id="263" r:id="rId15"/>
    <p:sldId id="267" r:id="rId16"/>
    <p:sldId id="356" r:id="rId17"/>
    <p:sldId id="261" r:id="rId18"/>
    <p:sldId id="336" r:id="rId19"/>
    <p:sldId id="341" r:id="rId20"/>
    <p:sldId id="342" r:id="rId21"/>
    <p:sldId id="343" r:id="rId22"/>
    <p:sldId id="348" r:id="rId23"/>
    <p:sldId id="347" r:id="rId24"/>
    <p:sldId id="345" r:id="rId25"/>
    <p:sldId id="344" r:id="rId26"/>
    <p:sldId id="339" r:id="rId27"/>
    <p:sldId id="337" r:id="rId28"/>
    <p:sldId id="346" r:id="rId29"/>
    <p:sldId id="277" r:id="rId30"/>
    <p:sldId id="270" r:id="rId31"/>
    <p:sldId id="266" r:id="rId32"/>
    <p:sldId id="271" r:id="rId33"/>
    <p:sldId id="272" r:id="rId34"/>
    <p:sldId id="273" r:id="rId35"/>
    <p:sldId id="275" r:id="rId36"/>
    <p:sldId id="278" r:id="rId37"/>
    <p:sldId id="279" r:id="rId38"/>
    <p:sldId id="280" r:id="rId39"/>
    <p:sldId id="282" r:id="rId40"/>
    <p:sldId id="274" r:id="rId41"/>
    <p:sldId id="283" r:id="rId42"/>
    <p:sldId id="281" r:id="rId43"/>
    <p:sldId id="284" r:id="rId44"/>
    <p:sldId id="285" r:id="rId45"/>
    <p:sldId id="289" r:id="rId46"/>
    <p:sldId id="286" r:id="rId47"/>
    <p:sldId id="287" r:id="rId48"/>
    <p:sldId id="290" r:id="rId49"/>
    <p:sldId id="291" r:id="rId50"/>
    <p:sldId id="288" r:id="rId51"/>
    <p:sldId id="292" r:id="rId52"/>
    <p:sldId id="293" r:id="rId53"/>
    <p:sldId id="298" r:id="rId54"/>
    <p:sldId id="294" r:id="rId55"/>
    <p:sldId id="295" r:id="rId56"/>
    <p:sldId id="296" r:id="rId57"/>
    <p:sldId id="297" r:id="rId58"/>
    <p:sldId id="299" r:id="rId59"/>
    <p:sldId id="300" r:id="rId60"/>
    <p:sldId id="302" r:id="rId61"/>
    <p:sldId id="304" r:id="rId62"/>
    <p:sldId id="303" r:id="rId63"/>
    <p:sldId id="301" r:id="rId64"/>
    <p:sldId id="305" r:id="rId65"/>
    <p:sldId id="306" r:id="rId66"/>
    <p:sldId id="307" r:id="rId67"/>
    <p:sldId id="308" r:id="rId68"/>
    <p:sldId id="309" r:id="rId69"/>
    <p:sldId id="313" r:id="rId70"/>
    <p:sldId id="310" r:id="rId71"/>
    <p:sldId id="311" r:id="rId72"/>
    <p:sldId id="312" r:id="rId73"/>
    <p:sldId id="314" r:id="rId74"/>
    <p:sldId id="315" r:id="rId75"/>
    <p:sldId id="316" r:id="rId76"/>
    <p:sldId id="318" r:id="rId77"/>
    <p:sldId id="317" r:id="rId78"/>
    <p:sldId id="319" r:id="rId79"/>
    <p:sldId id="320" r:id="rId80"/>
    <p:sldId id="331" r:id="rId81"/>
    <p:sldId id="323" r:id="rId82"/>
    <p:sldId id="324" r:id="rId83"/>
    <p:sldId id="349" r:id="rId84"/>
    <p:sldId id="7374" r:id="rId85"/>
    <p:sldId id="350" r:id="rId86"/>
    <p:sldId id="351" r:id="rId87"/>
    <p:sldId id="352" r:id="rId88"/>
    <p:sldId id="354" r:id="rId89"/>
    <p:sldId id="322" r:id="rId90"/>
    <p:sldId id="332" r:id="rId91"/>
    <p:sldId id="333" r:id="rId92"/>
    <p:sldId id="334" r:id="rId93"/>
    <p:sldId id="7373" r:id="rId94"/>
    <p:sldId id="259" r:id="rId95"/>
    <p:sldId id="328" r:id="rId96"/>
    <p:sldId id="329" r:id="rId97"/>
    <p:sldId id="330" r:id="rId98"/>
    <p:sldId id="327" r:id="rId99"/>
  </p:sldIdLst>
  <p:sldSz cx="12192000" cy="6858000"/>
  <p:notesSz cx="6858000" cy="9144000"/>
  <p:embeddedFontLst>
    <p:embeddedFont>
      <p:font typeface="Garamond" panose="02020404030301010803" pitchFamily="18" charset="0"/>
      <p:regular r:id="rId101"/>
      <p:bold r:id="rId102"/>
      <p:italic r:id="rId103"/>
    </p:embeddedFont>
    <p:embeddedFont>
      <p:font typeface="Gill Sans MT" panose="020B0502020104020203" pitchFamily="34" charset="0"/>
      <p:regular r:id="rId104"/>
      <p:bold r:id="rId105"/>
      <p:italic r:id="rId106"/>
      <p:boldItalic r:id="rId107"/>
    </p:embeddedFont>
    <p:embeddedFont>
      <p:font typeface="Lucida Sans" panose="020B0602030504020204" pitchFamily="34" charset="0"/>
      <p:regular r:id="rId108"/>
      <p:bold r:id="rId109"/>
      <p:italic r:id="rId110"/>
      <p:boldItalic r:id="rId111"/>
    </p:embeddedFont>
    <p:embeddedFont>
      <p:font typeface="Manrope" panose="020B0604020202020204" charset="0"/>
      <p:regular r:id="rId112"/>
      <p:bold r:id="rId113"/>
    </p:embeddedFont>
    <p:embeddedFont>
      <p:font typeface="Manrope ExtraBold" panose="020B0604020202020204" charset="0"/>
      <p:bold r:id="rId114"/>
    </p:embeddedFont>
    <p:embeddedFont>
      <p:font typeface="Manrope SemiBold" panose="020B0604020202020204" charset="0"/>
      <p:regular r:id="rId115"/>
      <p:bold r:id="rId116"/>
    </p:embeddedFont>
    <p:embeddedFont>
      <p:font typeface="Roboto" panose="02000000000000000000" pitchFamily="2" charset="0"/>
      <p:regular r:id="rId117"/>
      <p:bold r:id="rId118"/>
      <p:italic r:id="rId119"/>
      <p:boldItalic r:id="rId120"/>
    </p:embeddedFont>
    <p:embeddedFont>
      <p:font typeface="Tahoma" panose="020B0604030504040204" pitchFamily="34" charset="0"/>
      <p:regular r:id="rId121"/>
      <p:bold r:id="rId122"/>
    </p:embeddedFont>
    <p:embeddedFont>
      <p:font typeface="Trebuchet MS" panose="020B0603020202020204" pitchFamily="34" charset="0"/>
      <p:regular r:id="rId123"/>
      <p:bold r:id="rId124"/>
      <p:italic r:id="rId125"/>
      <p:boldItalic r:id="rId1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747775"/>
          </p15:clr>
        </p15:guide>
        <p15:guide id="2" pos="384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E51"/>
    <a:srgbClr val="F16B66"/>
    <a:srgbClr val="F98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D3511-FCDA-48F4-9DE8-2EA25075C6B8}" v="16" dt="2024-05-20T04:01:15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5" autoAdjust="0"/>
    <p:restoredTop sz="81438" autoAdjust="0"/>
  </p:normalViewPr>
  <p:slideViewPr>
    <p:cSldViewPr snapToGrid="0">
      <p:cViewPr varScale="1">
        <p:scale>
          <a:sx n="63" d="100"/>
          <a:sy n="63" d="100"/>
        </p:scale>
        <p:origin x="1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7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font" Target="fonts/font12.fntdata"/><Relationship Id="rId16" Type="http://schemas.openxmlformats.org/officeDocument/2006/relationships/slide" Target="slides/slide11.xml"/><Relationship Id="rId107" Type="http://schemas.openxmlformats.org/officeDocument/2006/relationships/font" Target="fonts/font7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2.fntdata"/><Relationship Id="rId123" Type="http://schemas.openxmlformats.org/officeDocument/2006/relationships/font" Target="fonts/font23.fntdata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font" Target="fonts/font13.fntdata"/><Relationship Id="rId118" Type="http://schemas.openxmlformats.org/officeDocument/2006/relationships/font" Target="fonts/font18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124" Type="http://schemas.openxmlformats.org/officeDocument/2006/relationships/font" Target="fonts/font24.fntdata"/><Relationship Id="rId129" Type="http://schemas.openxmlformats.org/officeDocument/2006/relationships/theme" Target="theme/theme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font" Target="fonts/font14.fntdata"/><Relationship Id="rId119" Type="http://schemas.openxmlformats.org/officeDocument/2006/relationships/font" Target="fonts/font19.fntdata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tableStyles" Target="tableStyle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9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font" Target="fonts/font4.fntdata"/><Relationship Id="rId120" Type="http://schemas.openxmlformats.org/officeDocument/2006/relationships/font" Target="fonts/font20.fntdata"/><Relationship Id="rId125" Type="http://schemas.openxmlformats.org/officeDocument/2006/relationships/font" Target="fonts/font25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10.fntdata"/><Relationship Id="rId115" Type="http://schemas.openxmlformats.org/officeDocument/2006/relationships/font" Target="fonts/font15.fntdata"/><Relationship Id="rId131" Type="http://schemas.microsoft.com/office/2015/10/relationships/revisionInfo" Target="revisionInfo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5.fntdata"/><Relationship Id="rId126" Type="http://schemas.openxmlformats.org/officeDocument/2006/relationships/font" Target="fonts/font2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21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font" Target="fonts/font1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font" Target="fonts/font11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font" Target="fonts/font6.fntdata"/><Relationship Id="rId12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font" Target="fonts/font1.fntdata"/><Relationship Id="rId122" Type="http://schemas.openxmlformats.org/officeDocument/2006/relationships/font" Target="fonts/font2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slide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8512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1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7855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5044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240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1384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6576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8462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180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739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4751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3815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1881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4080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6725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131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8686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4608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8429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31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2859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232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55590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6000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6489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4755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87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5579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2951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626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4024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0352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73973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1274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79418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2069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29722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64318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7566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85636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90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2581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7755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06721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79641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28210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87284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91700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2391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999043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92355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604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76965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18026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75531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321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94705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27291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1021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28644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45734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85896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817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03306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3990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1415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71977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61862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79593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9571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27424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04156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Blank Slide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2996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961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57850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106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92365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72816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80625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30911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taking a look at the Caribbean Pipeline. To break this down…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In Construction</a:t>
            </a:r>
            <a:r>
              <a:rPr lang="en-US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: Vertical construction on the physical building has begun.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Final Planning</a:t>
            </a:r>
            <a:r>
              <a:rPr lang="en-US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: Confirmed, Under Contract projects where construction will begin within the next 12 months.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Planning</a:t>
            </a:r>
            <a:r>
              <a:rPr lang="en-US" b="0" i="0" dirty="0">
                <a:solidFill>
                  <a:srgbClr val="343434"/>
                </a:solidFill>
                <a:effectLst/>
                <a:latin typeface="Roboto" panose="02000000000000000000" pitchFamily="2" charset="0"/>
              </a:rPr>
              <a:t>: Confirmed, Under Contract projects where construction will begin in more than 13 months.</a:t>
            </a:r>
          </a:p>
          <a:p>
            <a:r>
              <a:rPr lang="en-US" dirty="0"/>
              <a:t>Over 25% of in construction rooms are in the Dominican Republic with 21 followed by Puerto Rico with 8</a:t>
            </a:r>
          </a:p>
          <a:p>
            <a:endParaRPr lang="en-US" dirty="0"/>
          </a:p>
          <a:p>
            <a:r>
              <a:rPr lang="en-US" dirty="0"/>
              <a:t>There is clearly interest in developers in the Dominican Republic because over 50% of Final planning is there with 16 and Puerto Rico following with 4.</a:t>
            </a:r>
          </a:p>
          <a:p>
            <a:endParaRPr lang="en-US" dirty="0"/>
          </a:p>
          <a:p>
            <a:r>
              <a:rPr lang="en-US" dirty="0"/>
              <a:t>Based on these numbers, Dominican Republic should be ready for a big boost to the supply numbers with 37 new hotels set to open in the next few years.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7B078-6062-4300-9C2B-90F70C98C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027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d0089bbd3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d0089bbd3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Cover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491218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78245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89bbd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89bbd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8006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0089bbd3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0089bbd3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Blank Slide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95233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d0089bbd3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d0089bbd3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Cover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321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86936" y="1548033"/>
            <a:ext cx="10972800" cy="4668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6001" y="432002"/>
            <a:ext cx="9783850" cy="345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2667"/>
              </a:lnSpc>
              <a:defRPr sz="2800" b="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781882"/>
            <a:ext cx="9783851" cy="303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2667"/>
              </a:lnSpc>
              <a:buNone/>
              <a:defRPr sz="2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GB" dirty="0"/>
              <a:t>Strapline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CD48B-3AEB-BE41-A129-ABCFA5E8C911}"/>
              </a:ext>
            </a:extLst>
          </p:cNvPr>
          <p:cNvSpPr txBox="1"/>
          <p:nvPr userDrawn="1"/>
        </p:nvSpPr>
        <p:spPr>
          <a:xfrm>
            <a:off x="482712" y="6389493"/>
            <a:ext cx="1106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﻿</a:t>
            </a:r>
            <a:r>
              <a:rPr lang="en-US" sz="9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Source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: STR. 2021 © CoStar Realty Information, Inc.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B5EC53-52FC-FA4B-A1BB-A8D5B47EE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078" y="299377"/>
            <a:ext cx="973700" cy="973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CE7B01-ADF3-DA4C-9BEA-28D51A69CA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2413461-4BB7-634E-A64C-F44C59018A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751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0"/>
            <a:ext cx="10363200" cy="259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84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1" b="0" i="0">
                <a:solidFill>
                  <a:srgbClr val="231F20"/>
                </a:solidFill>
                <a:latin typeface="Garamond"/>
                <a:cs typeface="Garamond"/>
              </a:defRPr>
            </a:lvl1pPr>
          </a:lstStyle>
          <a:p>
            <a:pPr marL="24670">
              <a:lnSpc>
                <a:spcPts val="1259"/>
              </a:lnSpc>
            </a:pPr>
            <a:fld id="{81D60167-4931-47E6-BA6A-407CBD079E47}" type="slidenum">
              <a:rPr lang="en-US" spc="-32" smtClean="0"/>
              <a:pPr marL="24670">
                <a:lnSpc>
                  <a:spcPts val="1259"/>
                </a:lnSpc>
              </a:pPr>
              <a:t>‹#›</a:t>
            </a:fld>
            <a:endParaRPr lang="en-US" spc="-32" dirty="0"/>
          </a:p>
        </p:txBody>
      </p:sp>
    </p:spTree>
    <p:extLst>
      <p:ext uri="{BB962C8B-B14F-4D97-AF65-F5344CB8AC3E}">
        <p14:creationId xmlns:p14="http://schemas.microsoft.com/office/powerpoint/2010/main" val="237052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030" y="1593721"/>
            <a:ext cx="9183938" cy="259174"/>
          </a:xfrm>
        </p:spPr>
        <p:txBody>
          <a:bodyPr lIns="0" tIns="0" rIns="0" bIns="0"/>
          <a:lstStyle>
            <a:lvl1pPr>
              <a:defRPr sz="1684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1" b="0" i="0">
                <a:solidFill>
                  <a:srgbClr val="231F20"/>
                </a:solidFill>
                <a:latin typeface="Garamond"/>
                <a:cs typeface="Garamond"/>
              </a:defRPr>
            </a:lvl1pPr>
          </a:lstStyle>
          <a:p>
            <a:pPr marL="24670">
              <a:lnSpc>
                <a:spcPts val="1259"/>
              </a:lnSpc>
            </a:pPr>
            <a:fld id="{81D60167-4931-47E6-BA6A-407CBD079E47}" type="slidenum">
              <a:rPr lang="en-US" spc="-32" smtClean="0"/>
              <a:pPr marL="24670">
                <a:lnSpc>
                  <a:spcPts val="1259"/>
                </a:lnSpc>
              </a:pPr>
              <a:t>‹#›</a:t>
            </a:fld>
            <a:endParaRPr lang="en-US" spc="-32" dirty="0"/>
          </a:p>
        </p:txBody>
      </p:sp>
    </p:spTree>
    <p:extLst>
      <p:ext uri="{BB962C8B-B14F-4D97-AF65-F5344CB8AC3E}">
        <p14:creationId xmlns:p14="http://schemas.microsoft.com/office/powerpoint/2010/main" val="125543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030" y="1593721"/>
            <a:ext cx="9183938" cy="259174"/>
          </a:xfrm>
        </p:spPr>
        <p:txBody>
          <a:bodyPr lIns="0" tIns="0" rIns="0" bIns="0"/>
          <a:lstStyle>
            <a:lvl1pPr>
              <a:defRPr sz="1684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1" b="0" i="0">
                <a:solidFill>
                  <a:srgbClr val="231F20"/>
                </a:solidFill>
                <a:latin typeface="Garamond"/>
                <a:cs typeface="Garamond"/>
              </a:defRPr>
            </a:lvl1pPr>
          </a:lstStyle>
          <a:p>
            <a:pPr marL="24670">
              <a:lnSpc>
                <a:spcPts val="1259"/>
              </a:lnSpc>
            </a:pPr>
            <a:fld id="{81D60167-4931-47E6-BA6A-407CBD079E47}" type="slidenum">
              <a:rPr lang="en-US" spc="-32" smtClean="0"/>
              <a:pPr marL="24670">
                <a:lnSpc>
                  <a:spcPts val="1259"/>
                </a:lnSpc>
              </a:pPr>
              <a:t>‹#›</a:t>
            </a:fld>
            <a:endParaRPr lang="en-US" spc="-32" dirty="0"/>
          </a:p>
        </p:txBody>
      </p:sp>
    </p:spTree>
    <p:extLst>
      <p:ext uri="{BB962C8B-B14F-4D97-AF65-F5344CB8AC3E}">
        <p14:creationId xmlns:p14="http://schemas.microsoft.com/office/powerpoint/2010/main" val="2933239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030" y="1593721"/>
            <a:ext cx="9183938" cy="259174"/>
          </a:xfrm>
        </p:spPr>
        <p:txBody>
          <a:bodyPr lIns="0" tIns="0" rIns="0" bIns="0"/>
          <a:lstStyle>
            <a:lvl1pPr>
              <a:defRPr sz="1684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1" b="0" i="0">
                <a:solidFill>
                  <a:srgbClr val="231F20"/>
                </a:solidFill>
                <a:latin typeface="Garamond"/>
                <a:cs typeface="Garamond"/>
              </a:defRPr>
            </a:lvl1pPr>
          </a:lstStyle>
          <a:p>
            <a:pPr marL="24670">
              <a:lnSpc>
                <a:spcPts val="1259"/>
              </a:lnSpc>
            </a:pPr>
            <a:fld id="{81D60167-4931-47E6-BA6A-407CBD079E47}" type="slidenum">
              <a:rPr lang="en-US" spc="-32" smtClean="0"/>
              <a:pPr marL="24670">
                <a:lnSpc>
                  <a:spcPts val="1259"/>
                </a:lnSpc>
              </a:pPr>
              <a:t>‹#›</a:t>
            </a:fld>
            <a:endParaRPr lang="en-US" spc="-32" dirty="0"/>
          </a:p>
        </p:txBody>
      </p:sp>
    </p:spTree>
    <p:extLst>
      <p:ext uri="{BB962C8B-B14F-4D97-AF65-F5344CB8AC3E}">
        <p14:creationId xmlns:p14="http://schemas.microsoft.com/office/powerpoint/2010/main" val="1009225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3404" y="532418"/>
            <a:ext cx="3619586" cy="53330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049756" y="607501"/>
            <a:ext cx="0" cy="325220"/>
          </a:xfrm>
          <a:custGeom>
            <a:avLst/>
            <a:gdLst/>
            <a:ahLst/>
            <a:cxnLst/>
            <a:rect l="l" t="t" r="r" b="b"/>
            <a:pathLst>
              <a:path h="502284">
                <a:moveTo>
                  <a:pt x="0" y="5017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B1D4"/>
            </a:solidFill>
          </a:ln>
        </p:spPr>
        <p:txBody>
          <a:bodyPr wrap="square" lIns="0" tIns="0" rIns="0" bIns="0" rtlCol="0"/>
          <a:lstStyle/>
          <a:p>
            <a:endParaRPr sz="1209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1" b="0" i="0">
                <a:solidFill>
                  <a:srgbClr val="231F20"/>
                </a:solidFill>
                <a:latin typeface="Garamond"/>
                <a:cs typeface="Garamond"/>
              </a:defRPr>
            </a:lvl1pPr>
          </a:lstStyle>
          <a:p>
            <a:pPr marL="24670">
              <a:lnSpc>
                <a:spcPts val="1259"/>
              </a:lnSpc>
            </a:pPr>
            <a:fld id="{81D60167-4931-47E6-BA6A-407CBD079E47}" type="slidenum">
              <a:rPr lang="en-US" spc="-32" smtClean="0"/>
              <a:pPr marL="24670">
                <a:lnSpc>
                  <a:spcPts val="1259"/>
                </a:lnSpc>
              </a:pPr>
              <a:t>‹#›</a:t>
            </a:fld>
            <a:endParaRPr lang="en-US" spc="-32" dirty="0"/>
          </a:p>
        </p:txBody>
      </p:sp>
    </p:spTree>
    <p:extLst>
      <p:ext uri="{BB962C8B-B14F-4D97-AF65-F5344CB8AC3E}">
        <p14:creationId xmlns:p14="http://schemas.microsoft.com/office/powerpoint/2010/main" val="137698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3404" y="532418"/>
            <a:ext cx="3619586" cy="53330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030" y="1593721"/>
            <a:ext cx="9183938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01431" y="6358023"/>
            <a:ext cx="429701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1" b="0" i="0">
                <a:solidFill>
                  <a:srgbClr val="231F20"/>
                </a:solidFill>
                <a:latin typeface="Garamond"/>
                <a:cs typeface="Garamond"/>
              </a:defRPr>
            </a:lvl1pPr>
          </a:lstStyle>
          <a:p>
            <a:pPr marL="24670">
              <a:lnSpc>
                <a:spcPts val="1259"/>
              </a:lnSpc>
            </a:pPr>
            <a:fld id="{81D60167-4931-47E6-BA6A-407CBD079E47}" type="slidenum">
              <a:rPr lang="en-US" spc="-32" smtClean="0"/>
              <a:pPr marL="24670">
                <a:lnSpc>
                  <a:spcPts val="1259"/>
                </a:lnSpc>
              </a:pPr>
              <a:t>‹#›</a:t>
            </a:fld>
            <a:endParaRPr lang="en-US" spc="-32" dirty="0"/>
          </a:p>
        </p:txBody>
      </p:sp>
    </p:spTree>
    <p:extLst>
      <p:ext uri="{BB962C8B-B14F-4D97-AF65-F5344CB8AC3E}">
        <p14:creationId xmlns:p14="http://schemas.microsoft.com/office/powerpoint/2010/main" val="49711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6037">
        <a:defRPr>
          <a:latin typeface="+mn-lt"/>
          <a:ea typeface="+mn-ea"/>
          <a:cs typeface="+mn-cs"/>
        </a:defRPr>
      </a:lvl2pPr>
      <a:lvl3pPr marL="592074">
        <a:defRPr>
          <a:latin typeface="+mn-lt"/>
          <a:ea typeface="+mn-ea"/>
          <a:cs typeface="+mn-cs"/>
        </a:defRPr>
      </a:lvl3pPr>
      <a:lvl4pPr marL="888111">
        <a:defRPr>
          <a:latin typeface="+mn-lt"/>
          <a:ea typeface="+mn-ea"/>
          <a:cs typeface="+mn-cs"/>
        </a:defRPr>
      </a:lvl4pPr>
      <a:lvl5pPr marL="1184148">
        <a:defRPr>
          <a:latin typeface="+mn-lt"/>
          <a:ea typeface="+mn-ea"/>
          <a:cs typeface="+mn-cs"/>
        </a:defRPr>
      </a:lvl5pPr>
      <a:lvl6pPr marL="1480185">
        <a:defRPr>
          <a:latin typeface="+mn-lt"/>
          <a:ea typeface="+mn-ea"/>
          <a:cs typeface="+mn-cs"/>
        </a:defRPr>
      </a:lvl6pPr>
      <a:lvl7pPr marL="1776222">
        <a:defRPr>
          <a:latin typeface="+mn-lt"/>
          <a:ea typeface="+mn-ea"/>
          <a:cs typeface="+mn-cs"/>
        </a:defRPr>
      </a:lvl7pPr>
      <a:lvl8pPr marL="2072259">
        <a:defRPr>
          <a:latin typeface="+mn-lt"/>
          <a:ea typeface="+mn-ea"/>
          <a:cs typeface="+mn-cs"/>
        </a:defRPr>
      </a:lvl8pPr>
      <a:lvl9pPr marL="236829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6037">
        <a:defRPr>
          <a:latin typeface="+mn-lt"/>
          <a:ea typeface="+mn-ea"/>
          <a:cs typeface="+mn-cs"/>
        </a:defRPr>
      </a:lvl2pPr>
      <a:lvl3pPr marL="592074">
        <a:defRPr>
          <a:latin typeface="+mn-lt"/>
          <a:ea typeface="+mn-ea"/>
          <a:cs typeface="+mn-cs"/>
        </a:defRPr>
      </a:lvl3pPr>
      <a:lvl4pPr marL="888111">
        <a:defRPr>
          <a:latin typeface="+mn-lt"/>
          <a:ea typeface="+mn-ea"/>
          <a:cs typeface="+mn-cs"/>
        </a:defRPr>
      </a:lvl4pPr>
      <a:lvl5pPr marL="1184148">
        <a:defRPr>
          <a:latin typeface="+mn-lt"/>
          <a:ea typeface="+mn-ea"/>
          <a:cs typeface="+mn-cs"/>
        </a:defRPr>
      </a:lvl5pPr>
      <a:lvl6pPr marL="1480185">
        <a:defRPr>
          <a:latin typeface="+mn-lt"/>
          <a:ea typeface="+mn-ea"/>
          <a:cs typeface="+mn-cs"/>
        </a:defRPr>
      </a:lvl6pPr>
      <a:lvl7pPr marL="1776222">
        <a:defRPr>
          <a:latin typeface="+mn-lt"/>
          <a:ea typeface="+mn-ea"/>
          <a:cs typeface="+mn-cs"/>
        </a:defRPr>
      </a:lvl7pPr>
      <a:lvl8pPr marL="2072259">
        <a:defRPr>
          <a:latin typeface="+mn-lt"/>
          <a:ea typeface="+mn-ea"/>
          <a:cs typeface="+mn-cs"/>
        </a:defRPr>
      </a:lvl8pPr>
      <a:lvl9pPr marL="236829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52.png"/><Relationship Id="rId9" Type="http://schemas.openxmlformats.org/officeDocument/2006/relationships/image" Target="../media/image93.png"/><Relationship Id="rId1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6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52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52.png"/><Relationship Id="rId9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5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67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52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1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4.png"/><Relationship Id="rId3" Type="http://schemas.openxmlformats.org/officeDocument/2006/relationships/image" Target="../media/image5.png"/><Relationship Id="rId7" Type="http://schemas.openxmlformats.org/officeDocument/2006/relationships/image" Target="../media/image149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52.png"/><Relationship Id="rId9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5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67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52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5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1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png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5.png"/><Relationship Id="rId7" Type="http://schemas.openxmlformats.org/officeDocument/2006/relationships/image" Target="../media/image17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9.png"/><Relationship Id="rId4" Type="http://schemas.openxmlformats.org/officeDocument/2006/relationships/image" Target="../media/image17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9.png"/><Relationship Id="rId4" Type="http://schemas.openxmlformats.org/officeDocument/2006/relationships/image" Target="../media/image18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jp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9.png"/><Relationship Id="rId4" Type="http://schemas.openxmlformats.org/officeDocument/2006/relationships/image" Target="../media/image18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6.png"/><Relationship Id="rId4" Type="http://schemas.openxmlformats.org/officeDocument/2006/relationships/image" Target="../media/image18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8.png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png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png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95.png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g"/><Relationship Id="rId3" Type="http://schemas.openxmlformats.org/officeDocument/2006/relationships/image" Target="../media/image5.png"/><Relationship Id="rId7" Type="http://schemas.openxmlformats.org/officeDocument/2006/relationships/image" Target="../media/image19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g"/><Relationship Id="rId5" Type="http://schemas.openxmlformats.org/officeDocument/2006/relationships/image" Target="../media/image196.jp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g"/><Relationship Id="rId3" Type="http://schemas.openxmlformats.org/officeDocument/2006/relationships/image" Target="../media/image5.png"/><Relationship Id="rId7" Type="http://schemas.openxmlformats.org/officeDocument/2006/relationships/image" Target="../media/image20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jpg"/><Relationship Id="rId5" Type="http://schemas.openxmlformats.org/officeDocument/2006/relationships/image" Target="../media/image197.jp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03.jp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icola@caribbeanhotelandtourism.com" TargetMode="External"/><Relationship Id="rId5" Type="http://schemas.openxmlformats.org/officeDocument/2006/relationships/hyperlink" Target="mailto:nmg@courtleigh.com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E5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4366" y="4783267"/>
            <a:ext cx="12287167" cy="21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5534" y="955168"/>
            <a:ext cx="4505764" cy="1962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10 best-performing destinations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3025266" y="892127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in the Caribbean in 2023; vs 2019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50C0E205-8BE3-3F90-BEEC-2AE9C22B7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563171"/>
              </p:ext>
            </p:extLst>
          </p:nvPr>
        </p:nvGraphicFramePr>
        <p:xfrm>
          <a:off x="6343770" y="2322176"/>
          <a:ext cx="2978785" cy="3274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384"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Destination</a:t>
                      </a:r>
                      <a:r>
                        <a:rPr sz="12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0489" marB="0">
                    <a:lnR w="12700">
                      <a:solidFill>
                        <a:srgbClr val="D3EAF3"/>
                      </a:solidFill>
                      <a:prstDash val="solid"/>
                    </a:lnR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2023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2019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D3EAF3"/>
                      </a:solidFill>
                      <a:prstDash val="solid"/>
                    </a:lnL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Curaçao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+27%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Dominican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Republic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+22%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2895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US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Virgin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Islands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+22%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5111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Martinique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+17%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Turks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Caicos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Islands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+17%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Aruba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+16%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4603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Guadeloupe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+14%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Jamaica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+12%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472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Puerto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Rico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0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+10%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55308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Bahamas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25" dirty="0">
                          <a:solidFill>
                            <a:srgbClr val="20AA20"/>
                          </a:solidFill>
                          <a:latin typeface="Arial"/>
                          <a:cs typeface="Arial"/>
                        </a:rPr>
                        <a:t>+7%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D3EAF3"/>
                      </a:solidFill>
                      <a:prstDash val="solid"/>
                    </a:lnL>
                    <a:lnT w="12700">
                      <a:solidFill>
                        <a:srgbClr val="D3EAF3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Caribbean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R w="12700">
                      <a:solidFill>
                        <a:srgbClr val="D3EAF3"/>
                      </a:solidFill>
                      <a:prstDash val="solid"/>
                    </a:lnR>
                    <a:solidFill>
                      <a:srgbClr val="D3EAF3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25" dirty="0">
                          <a:solidFill>
                            <a:srgbClr val="00AF50"/>
                          </a:solidFill>
                          <a:latin typeface="Arial"/>
                          <a:cs typeface="Arial"/>
                        </a:rPr>
                        <a:t>+3%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D3EAF3"/>
                      </a:solidFill>
                      <a:prstDash val="solid"/>
                    </a:lnL>
                    <a:solidFill>
                      <a:srgbClr val="D3E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8" name="object 5">
            <a:extLst>
              <a:ext uri="{FF2B5EF4-FFF2-40B4-BE49-F238E27FC236}">
                <a16:creationId xmlns:a16="http://schemas.microsoft.com/office/drawing/2014/main" id="{CA8EDFF6-7C1F-1872-0299-05D803B877F9}"/>
              </a:ext>
            </a:extLst>
          </p:cNvPr>
          <p:cNvGrpSpPr/>
          <p:nvPr/>
        </p:nvGrpSpPr>
        <p:grpSpPr>
          <a:xfrm>
            <a:off x="1297595" y="2400166"/>
            <a:ext cx="6416675" cy="3922395"/>
            <a:chOff x="1786971" y="1986685"/>
            <a:chExt cx="6416675" cy="3922395"/>
          </a:xfrm>
        </p:grpSpPr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0D606695-F0EB-9341-B521-C328492092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2208" y="1986685"/>
              <a:ext cx="408165" cy="520700"/>
            </a:xfrm>
            <a:prstGeom prst="rect">
              <a:avLst/>
            </a:prstGeom>
          </p:spPr>
        </p:pic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7DB70C28-54BA-D7D8-5A6F-72BD050FCB4F}"/>
                </a:ext>
              </a:extLst>
            </p:cNvPr>
            <p:cNvSpPr/>
            <p:nvPr/>
          </p:nvSpPr>
          <p:spPr>
            <a:xfrm>
              <a:off x="4497369" y="4640605"/>
              <a:ext cx="31750" cy="40640"/>
            </a:xfrm>
            <a:custGeom>
              <a:avLst/>
              <a:gdLst/>
              <a:ahLst/>
              <a:cxnLst/>
              <a:rect l="l" t="t" r="r" b="b"/>
              <a:pathLst>
                <a:path w="31750" h="40639">
                  <a:moveTo>
                    <a:pt x="5118" y="0"/>
                  </a:moveTo>
                  <a:lnTo>
                    <a:pt x="2552" y="0"/>
                  </a:lnTo>
                  <a:lnTo>
                    <a:pt x="1536" y="508"/>
                  </a:lnTo>
                  <a:lnTo>
                    <a:pt x="2552" y="1524"/>
                  </a:lnTo>
                  <a:lnTo>
                    <a:pt x="508" y="3556"/>
                  </a:lnTo>
                  <a:lnTo>
                    <a:pt x="0" y="5080"/>
                  </a:lnTo>
                  <a:lnTo>
                    <a:pt x="0" y="8636"/>
                  </a:lnTo>
                  <a:lnTo>
                    <a:pt x="508" y="9144"/>
                  </a:lnTo>
                  <a:lnTo>
                    <a:pt x="1028" y="11176"/>
                  </a:lnTo>
                  <a:lnTo>
                    <a:pt x="1028" y="12700"/>
                  </a:lnTo>
                  <a:lnTo>
                    <a:pt x="2044" y="14732"/>
                  </a:lnTo>
                  <a:lnTo>
                    <a:pt x="2044" y="19304"/>
                  </a:lnTo>
                  <a:lnTo>
                    <a:pt x="2552" y="19304"/>
                  </a:lnTo>
                  <a:lnTo>
                    <a:pt x="3581" y="20320"/>
                  </a:lnTo>
                  <a:lnTo>
                    <a:pt x="4610" y="22352"/>
                  </a:lnTo>
                  <a:lnTo>
                    <a:pt x="6654" y="24384"/>
                  </a:lnTo>
                  <a:lnTo>
                    <a:pt x="7670" y="25908"/>
                  </a:lnTo>
                  <a:lnTo>
                    <a:pt x="9207" y="27432"/>
                  </a:lnTo>
                  <a:lnTo>
                    <a:pt x="10744" y="28448"/>
                  </a:lnTo>
                  <a:lnTo>
                    <a:pt x="11772" y="28956"/>
                  </a:lnTo>
                  <a:lnTo>
                    <a:pt x="11772" y="29464"/>
                  </a:lnTo>
                  <a:lnTo>
                    <a:pt x="12788" y="29972"/>
                  </a:lnTo>
                  <a:lnTo>
                    <a:pt x="13309" y="31496"/>
                  </a:lnTo>
                  <a:lnTo>
                    <a:pt x="15862" y="33528"/>
                  </a:lnTo>
                  <a:lnTo>
                    <a:pt x="17399" y="34036"/>
                  </a:lnTo>
                  <a:lnTo>
                    <a:pt x="17907" y="34036"/>
                  </a:lnTo>
                  <a:lnTo>
                    <a:pt x="18415" y="35052"/>
                  </a:lnTo>
                  <a:lnTo>
                    <a:pt x="18415" y="35560"/>
                  </a:lnTo>
                  <a:lnTo>
                    <a:pt x="19951" y="36576"/>
                  </a:lnTo>
                  <a:lnTo>
                    <a:pt x="21488" y="36576"/>
                  </a:lnTo>
                  <a:lnTo>
                    <a:pt x="22517" y="37084"/>
                  </a:lnTo>
                  <a:lnTo>
                    <a:pt x="22517" y="37592"/>
                  </a:lnTo>
                  <a:lnTo>
                    <a:pt x="24053" y="37592"/>
                  </a:lnTo>
                  <a:lnTo>
                    <a:pt x="24053" y="38100"/>
                  </a:lnTo>
                  <a:lnTo>
                    <a:pt x="24561" y="38608"/>
                  </a:lnTo>
                  <a:lnTo>
                    <a:pt x="25069" y="38608"/>
                  </a:lnTo>
                  <a:lnTo>
                    <a:pt x="25069" y="39116"/>
                  </a:lnTo>
                  <a:lnTo>
                    <a:pt x="25577" y="39116"/>
                  </a:lnTo>
                  <a:lnTo>
                    <a:pt x="25577" y="39624"/>
                  </a:lnTo>
                  <a:lnTo>
                    <a:pt x="26606" y="39624"/>
                  </a:lnTo>
                  <a:lnTo>
                    <a:pt x="26606" y="40132"/>
                  </a:lnTo>
                  <a:lnTo>
                    <a:pt x="27114" y="40132"/>
                  </a:lnTo>
                  <a:lnTo>
                    <a:pt x="28651" y="40640"/>
                  </a:lnTo>
                  <a:lnTo>
                    <a:pt x="28651" y="39624"/>
                  </a:lnTo>
                  <a:lnTo>
                    <a:pt x="29159" y="38608"/>
                  </a:lnTo>
                  <a:lnTo>
                    <a:pt x="29159" y="38100"/>
                  </a:lnTo>
                  <a:lnTo>
                    <a:pt x="29679" y="38100"/>
                  </a:lnTo>
                  <a:lnTo>
                    <a:pt x="29679" y="27432"/>
                  </a:lnTo>
                  <a:lnTo>
                    <a:pt x="31216" y="27432"/>
                  </a:lnTo>
                  <a:lnTo>
                    <a:pt x="30187" y="26416"/>
                  </a:lnTo>
                  <a:lnTo>
                    <a:pt x="29679" y="24892"/>
                  </a:lnTo>
                  <a:lnTo>
                    <a:pt x="28143" y="23876"/>
                  </a:lnTo>
                  <a:lnTo>
                    <a:pt x="27114" y="22860"/>
                  </a:lnTo>
                  <a:lnTo>
                    <a:pt x="25069" y="21844"/>
                  </a:lnTo>
                  <a:lnTo>
                    <a:pt x="24561" y="21844"/>
                  </a:lnTo>
                  <a:lnTo>
                    <a:pt x="24053" y="19812"/>
                  </a:lnTo>
                  <a:lnTo>
                    <a:pt x="21996" y="19812"/>
                  </a:lnTo>
                  <a:lnTo>
                    <a:pt x="21996" y="18796"/>
                  </a:lnTo>
                  <a:lnTo>
                    <a:pt x="19951" y="16764"/>
                  </a:lnTo>
                  <a:lnTo>
                    <a:pt x="19443" y="16764"/>
                  </a:lnTo>
                  <a:lnTo>
                    <a:pt x="18935" y="16256"/>
                  </a:lnTo>
                  <a:lnTo>
                    <a:pt x="18415" y="15240"/>
                  </a:lnTo>
                  <a:lnTo>
                    <a:pt x="18415" y="14732"/>
                  </a:lnTo>
                  <a:lnTo>
                    <a:pt x="17907" y="14224"/>
                  </a:lnTo>
                  <a:lnTo>
                    <a:pt x="15862" y="13208"/>
                  </a:lnTo>
                  <a:lnTo>
                    <a:pt x="15354" y="12192"/>
                  </a:lnTo>
                  <a:lnTo>
                    <a:pt x="14833" y="10668"/>
                  </a:lnTo>
                  <a:lnTo>
                    <a:pt x="12788" y="9144"/>
                  </a:lnTo>
                  <a:lnTo>
                    <a:pt x="12280" y="7620"/>
                  </a:lnTo>
                  <a:lnTo>
                    <a:pt x="10744" y="4572"/>
                  </a:lnTo>
                  <a:lnTo>
                    <a:pt x="9728" y="3556"/>
                  </a:lnTo>
                  <a:lnTo>
                    <a:pt x="8191" y="3048"/>
                  </a:lnTo>
                  <a:lnTo>
                    <a:pt x="7162" y="1524"/>
                  </a:lnTo>
                  <a:lnTo>
                    <a:pt x="6654" y="1524"/>
                  </a:lnTo>
                  <a:lnTo>
                    <a:pt x="5118" y="0"/>
                  </a:lnTo>
                  <a:close/>
                </a:path>
                <a:path w="31750" h="40639">
                  <a:moveTo>
                    <a:pt x="31216" y="27432"/>
                  </a:moveTo>
                  <a:lnTo>
                    <a:pt x="29679" y="27432"/>
                  </a:lnTo>
                  <a:lnTo>
                    <a:pt x="31216" y="27940"/>
                  </a:lnTo>
                  <a:lnTo>
                    <a:pt x="31216" y="27432"/>
                  </a:lnTo>
                  <a:close/>
                </a:path>
              </a:pathLst>
            </a:custGeom>
            <a:solidFill>
              <a:srgbClr val="20A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B9BB5645-93F2-253B-7F8A-DB8CD2413EB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6971" y="2120516"/>
              <a:ext cx="4391051" cy="3272825"/>
            </a:xfrm>
            <a:prstGeom prst="rect">
              <a:avLst/>
            </a:prstGeom>
          </p:spPr>
        </p:pic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FCB54E6-53FF-07CB-804C-CCBD89BA0BB0}"/>
                </a:ext>
              </a:extLst>
            </p:cNvPr>
            <p:cNvSpPr/>
            <p:nvPr/>
          </p:nvSpPr>
          <p:spPr>
            <a:xfrm>
              <a:off x="6304953" y="4469171"/>
              <a:ext cx="46355" cy="56515"/>
            </a:xfrm>
            <a:custGeom>
              <a:avLst/>
              <a:gdLst/>
              <a:ahLst/>
              <a:cxnLst/>
              <a:rect l="l" t="t" r="r" b="b"/>
              <a:pathLst>
                <a:path w="46354" h="56514">
                  <a:moveTo>
                    <a:pt x="30727" y="54356"/>
                  </a:moveTo>
                  <a:lnTo>
                    <a:pt x="10845" y="54356"/>
                  </a:lnTo>
                  <a:lnTo>
                    <a:pt x="14973" y="54864"/>
                  </a:lnTo>
                  <a:lnTo>
                    <a:pt x="16522" y="55372"/>
                  </a:lnTo>
                  <a:lnTo>
                    <a:pt x="24269" y="56388"/>
                  </a:lnTo>
                  <a:lnTo>
                    <a:pt x="25819" y="55880"/>
                  </a:lnTo>
                  <a:lnTo>
                    <a:pt x="29438" y="54864"/>
                  </a:lnTo>
                  <a:lnTo>
                    <a:pt x="30727" y="54356"/>
                  </a:lnTo>
                  <a:close/>
                </a:path>
                <a:path w="46354" h="56514">
                  <a:moveTo>
                    <a:pt x="13944" y="0"/>
                  </a:moveTo>
                  <a:lnTo>
                    <a:pt x="3098" y="2032"/>
                  </a:lnTo>
                  <a:lnTo>
                    <a:pt x="0" y="5080"/>
                  </a:lnTo>
                  <a:lnTo>
                    <a:pt x="1549" y="13716"/>
                  </a:lnTo>
                  <a:lnTo>
                    <a:pt x="1549" y="18288"/>
                  </a:lnTo>
                  <a:lnTo>
                    <a:pt x="0" y="22352"/>
                  </a:lnTo>
                  <a:lnTo>
                    <a:pt x="1028" y="24892"/>
                  </a:lnTo>
                  <a:lnTo>
                    <a:pt x="2057" y="27940"/>
                  </a:lnTo>
                  <a:lnTo>
                    <a:pt x="2578" y="30988"/>
                  </a:lnTo>
                  <a:lnTo>
                    <a:pt x="4127" y="33528"/>
                  </a:lnTo>
                  <a:lnTo>
                    <a:pt x="4648" y="34544"/>
                  </a:lnTo>
                  <a:lnTo>
                    <a:pt x="4648" y="37084"/>
                  </a:lnTo>
                  <a:lnTo>
                    <a:pt x="5156" y="38608"/>
                  </a:lnTo>
                  <a:lnTo>
                    <a:pt x="5676" y="39624"/>
                  </a:lnTo>
                  <a:lnTo>
                    <a:pt x="6197" y="41148"/>
                  </a:lnTo>
                  <a:lnTo>
                    <a:pt x="6705" y="43688"/>
                  </a:lnTo>
                  <a:lnTo>
                    <a:pt x="5156" y="51308"/>
                  </a:lnTo>
                  <a:lnTo>
                    <a:pt x="9804" y="55880"/>
                  </a:lnTo>
                  <a:lnTo>
                    <a:pt x="10845" y="54356"/>
                  </a:lnTo>
                  <a:lnTo>
                    <a:pt x="30727" y="54356"/>
                  </a:lnTo>
                  <a:lnTo>
                    <a:pt x="32016" y="53848"/>
                  </a:lnTo>
                  <a:lnTo>
                    <a:pt x="35115" y="51816"/>
                  </a:lnTo>
                  <a:lnTo>
                    <a:pt x="34594" y="51308"/>
                  </a:lnTo>
                  <a:lnTo>
                    <a:pt x="36144" y="50800"/>
                  </a:lnTo>
                  <a:lnTo>
                    <a:pt x="40538" y="50800"/>
                  </a:lnTo>
                  <a:lnTo>
                    <a:pt x="42341" y="50292"/>
                  </a:lnTo>
                  <a:lnTo>
                    <a:pt x="43383" y="49784"/>
                  </a:lnTo>
                  <a:lnTo>
                    <a:pt x="44932" y="48768"/>
                  </a:lnTo>
                  <a:lnTo>
                    <a:pt x="45961" y="43688"/>
                  </a:lnTo>
                  <a:lnTo>
                    <a:pt x="45961" y="37592"/>
                  </a:lnTo>
                  <a:lnTo>
                    <a:pt x="44411" y="36068"/>
                  </a:lnTo>
                  <a:lnTo>
                    <a:pt x="42862" y="35560"/>
                  </a:lnTo>
                  <a:lnTo>
                    <a:pt x="41833" y="34544"/>
                  </a:lnTo>
                  <a:lnTo>
                    <a:pt x="41313" y="33528"/>
                  </a:lnTo>
                  <a:lnTo>
                    <a:pt x="39242" y="31496"/>
                  </a:lnTo>
                  <a:lnTo>
                    <a:pt x="36664" y="30480"/>
                  </a:lnTo>
                  <a:lnTo>
                    <a:pt x="36144" y="29972"/>
                  </a:lnTo>
                  <a:lnTo>
                    <a:pt x="36144" y="29464"/>
                  </a:lnTo>
                  <a:lnTo>
                    <a:pt x="35636" y="28956"/>
                  </a:lnTo>
                  <a:lnTo>
                    <a:pt x="34086" y="27940"/>
                  </a:lnTo>
                  <a:lnTo>
                    <a:pt x="33566" y="27432"/>
                  </a:lnTo>
                  <a:lnTo>
                    <a:pt x="27368" y="19812"/>
                  </a:lnTo>
                  <a:lnTo>
                    <a:pt x="24790" y="14732"/>
                  </a:lnTo>
                  <a:lnTo>
                    <a:pt x="23240" y="14224"/>
                  </a:lnTo>
                  <a:lnTo>
                    <a:pt x="22720" y="12700"/>
                  </a:lnTo>
                  <a:lnTo>
                    <a:pt x="21691" y="10668"/>
                  </a:lnTo>
                  <a:lnTo>
                    <a:pt x="18592" y="1524"/>
                  </a:lnTo>
                  <a:lnTo>
                    <a:pt x="13944" y="0"/>
                  </a:lnTo>
                  <a:close/>
                </a:path>
                <a:path w="46354" h="56514">
                  <a:moveTo>
                    <a:pt x="36144" y="50800"/>
                  </a:moveTo>
                  <a:lnTo>
                    <a:pt x="35115" y="51816"/>
                  </a:lnTo>
                  <a:lnTo>
                    <a:pt x="35636" y="51816"/>
                  </a:lnTo>
                  <a:lnTo>
                    <a:pt x="36144" y="50800"/>
                  </a:lnTo>
                  <a:close/>
                </a:path>
                <a:path w="46354" h="56514">
                  <a:moveTo>
                    <a:pt x="40538" y="50800"/>
                  </a:moveTo>
                  <a:lnTo>
                    <a:pt x="36664" y="50800"/>
                  </a:lnTo>
                  <a:lnTo>
                    <a:pt x="37185" y="51308"/>
                  </a:lnTo>
                  <a:lnTo>
                    <a:pt x="38734" y="51308"/>
                  </a:lnTo>
                  <a:lnTo>
                    <a:pt x="40538" y="50800"/>
                  </a:lnTo>
                  <a:close/>
                </a:path>
              </a:pathLst>
            </a:custGeom>
            <a:solidFill>
              <a:srgbClr val="E968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FD52FF0-8AD1-39AA-F71D-0A1613678F85}"/>
                </a:ext>
              </a:extLst>
            </p:cNvPr>
            <p:cNvSpPr/>
            <p:nvPr/>
          </p:nvSpPr>
          <p:spPr>
            <a:xfrm>
              <a:off x="2077212" y="5225033"/>
              <a:ext cx="4098290" cy="216535"/>
            </a:xfrm>
            <a:custGeom>
              <a:avLst/>
              <a:gdLst/>
              <a:ahLst/>
              <a:cxnLst/>
              <a:rect l="l" t="t" r="r" b="b"/>
              <a:pathLst>
                <a:path w="4098290" h="216535">
                  <a:moveTo>
                    <a:pt x="4098036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4098036" y="216408"/>
                  </a:lnTo>
                  <a:lnTo>
                    <a:pt x="4098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495E088B-B979-5FD4-CB1F-A59C5ADA84CD}"/>
                </a:ext>
              </a:extLst>
            </p:cNvPr>
            <p:cNvSpPr/>
            <p:nvPr/>
          </p:nvSpPr>
          <p:spPr>
            <a:xfrm>
              <a:off x="3057525" y="5601083"/>
              <a:ext cx="5138420" cy="299720"/>
            </a:xfrm>
            <a:custGeom>
              <a:avLst/>
              <a:gdLst/>
              <a:ahLst/>
              <a:cxnLst/>
              <a:rect l="l" t="t" r="r" b="b"/>
              <a:pathLst>
                <a:path w="5138420" h="299720">
                  <a:moveTo>
                    <a:pt x="0" y="149732"/>
                  </a:moveTo>
                  <a:lnTo>
                    <a:pt x="7634" y="102403"/>
                  </a:lnTo>
                  <a:lnTo>
                    <a:pt x="28891" y="61299"/>
                  </a:lnTo>
                  <a:lnTo>
                    <a:pt x="61305" y="28887"/>
                  </a:lnTo>
                  <a:lnTo>
                    <a:pt x="102407" y="7632"/>
                  </a:lnTo>
                  <a:lnTo>
                    <a:pt x="149733" y="0"/>
                  </a:lnTo>
                  <a:lnTo>
                    <a:pt x="4988433" y="0"/>
                  </a:lnTo>
                  <a:lnTo>
                    <a:pt x="5035762" y="7632"/>
                  </a:lnTo>
                  <a:lnTo>
                    <a:pt x="5076866" y="28887"/>
                  </a:lnTo>
                  <a:lnTo>
                    <a:pt x="5109278" y="61299"/>
                  </a:lnTo>
                  <a:lnTo>
                    <a:pt x="5130533" y="102403"/>
                  </a:lnTo>
                  <a:lnTo>
                    <a:pt x="5138166" y="149732"/>
                  </a:lnTo>
                  <a:lnTo>
                    <a:pt x="5130531" y="197062"/>
                  </a:lnTo>
                  <a:lnTo>
                    <a:pt x="5109274" y="238166"/>
                  </a:lnTo>
                  <a:lnTo>
                    <a:pt x="5076860" y="270578"/>
                  </a:lnTo>
                  <a:lnTo>
                    <a:pt x="5035758" y="291833"/>
                  </a:lnTo>
                  <a:lnTo>
                    <a:pt x="4988433" y="299465"/>
                  </a:lnTo>
                  <a:lnTo>
                    <a:pt x="149733" y="299465"/>
                  </a:lnTo>
                  <a:lnTo>
                    <a:pt x="102407" y="291831"/>
                  </a:lnTo>
                  <a:lnTo>
                    <a:pt x="61305" y="270574"/>
                  </a:lnTo>
                  <a:lnTo>
                    <a:pt x="28891" y="238160"/>
                  </a:lnTo>
                  <a:lnTo>
                    <a:pt x="7634" y="197058"/>
                  </a:lnTo>
                  <a:lnTo>
                    <a:pt x="0" y="149732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2">
            <a:extLst>
              <a:ext uri="{FF2B5EF4-FFF2-40B4-BE49-F238E27FC236}">
                <a16:creationId xmlns:a16="http://schemas.microsoft.com/office/drawing/2014/main" id="{F5A34458-45C1-C72B-4AC0-41E9AEE9E30E}"/>
              </a:ext>
            </a:extLst>
          </p:cNvPr>
          <p:cNvSpPr txBox="1"/>
          <p:nvPr/>
        </p:nvSpPr>
        <p:spPr>
          <a:xfrm>
            <a:off x="8467985" y="5730220"/>
            <a:ext cx="117221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Arial"/>
                <a:cs typeface="Arial"/>
              </a:rPr>
              <a:t>*</a:t>
            </a:r>
            <a:r>
              <a:rPr sz="750" spc="-1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excluding</a:t>
            </a:r>
            <a:r>
              <a:rPr sz="750" spc="-2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Domestic</a:t>
            </a:r>
            <a:r>
              <a:rPr sz="750" spc="-10" dirty="0">
                <a:latin typeface="Arial"/>
                <a:cs typeface="Arial"/>
              </a:rPr>
              <a:t> travel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CA51A47C-F876-C134-AC6E-A198A8DD1719}"/>
              </a:ext>
            </a:extLst>
          </p:cNvPr>
          <p:cNvSpPr txBox="1"/>
          <p:nvPr/>
        </p:nvSpPr>
        <p:spPr>
          <a:xfrm>
            <a:off x="2979673" y="6046995"/>
            <a:ext cx="1129665" cy="2209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ts val="770"/>
              </a:lnSpc>
              <a:spcBef>
                <a:spcPts val="125"/>
              </a:spcBef>
            </a:pPr>
            <a:r>
              <a:rPr sz="650" spc="-10" dirty="0">
                <a:latin typeface="Arial"/>
                <a:cs typeface="Arial"/>
              </a:rPr>
              <a:t>Only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considered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pax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staying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at</a:t>
            </a:r>
            <a:r>
              <a:rPr sz="650" spc="5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least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1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night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destinations.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A6FE3367-C9BC-C423-F94C-19C8472C887C}"/>
              </a:ext>
            </a:extLst>
          </p:cNvPr>
          <p:cNvSpPr txBox="1"/>
          <p:nvPr/>
        </p:nvSpPr>
        <p:spPr>
          <a:xfrm>
            <a:off x="4364528" y="6096241"/>
            <a:ext cx="137795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latin typeface="Arial"/>
                <a:cs typeface="Arial"/>
              </a:rPr>
              <a:t>Source: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ForwardKeys</a:t>
            </a:r>
            <a:r>
              <a:rPr sz="65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Air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Ticket</a:t>
            </a:r>
            <a:r>
              <a:rPr sz="650" spc="-20" dirty="0">
                <a:latin typeface="Arial"/>
                <a:cs typeface="Arial"/>
              </a:rPr>
              <a:t> Data.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0790CDD6-9EE5-085C-7A32-287CDB6D767B}"/>
              </a:ext>
            </a:extLst>
          </p:cNvPr>
          <p:cNvSpPr txBox="1"/>
          <p:nvPr/>
        </p:nvSpPr>
        <p:spPr>
          <a:xfrm>
            <a:off x="6030795" y="6051454"/>
            <a:ext cx="1547495" cy="2209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ts val="770"/>
              </a:lnSpc>
              <a:spcBef>
                <a:spcPts val="125"/>
              </a:spcBef>
            </a:pPr>
            <a:r>
              <a:rPr sz="650" spc="-10" dirty="0">
                <a:latin typeface="Arial"/>
                <a:cs typeface="Arial"/>
              </a:rPr>
              <a:t>All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traffic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from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the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US, metropolitan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France</a:t>
            </a:r>
            <a:r>
              <a:rPr sz="650" spc="5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and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metropolitan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Netherlands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included.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9" name="object 18">
            <a:extLst>
              <a:ext uri="{FF2B5EF4-FFF2-40B4-BE49-F238E27FC236}">
                <a16:creationId xmlns:a16="http://schemas.microsoft.com/office/drawing/2014/main" id="{4F749369-2AD4-5580-15BD-37D4F95020C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90536" y="5790351"/>
            <a:ext cx="3017470" cy="9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10 best-performing destinations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308224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in the Caribbean in 2023; vs 2019</a:t>
            </a:r>
          </a:p>
        </p:txBody>
      </p:sp>
      <p:grpSp>
        <p:nvGrpSpPr>
          <p:cNvPr id="13" name="object 3">
            <a:extLst>
              <a:ext uri="{FF2B5EF4-FFF2-40B4-BE49-F238E27FC236}">
                <a16:creationId xmlns:a16="http://schemas.microsoft.com/office/drawing/2014/main" id="{F5CEB2BA-9DD4-7B73-FA26-BBAB31C166D7}"/>
              </a:ext>
            </a:extLst>
          </p:cNvPr>
          <p:cNvGrpSpPr/>
          <p:nvPr/>
        </p:nvGrpSpPr>
        <p:grpSpPr>
          <a:xfrm>
            <a:off x="2551805" y="1405168"/>
            <a:ext cx="7810932" cy="5268621"/>
            <a:chOff x="3965829" y="1819799"/>
            <a:chExt cx="7810932" cy="5268621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471CDC59-EBF2-C60F-52DC-58412C7485B4}"/>
                </a:ext>
              </a:extLst>
            </p:cNvPr>
            <p:cNvSpPr/>
            <p:nvPr/>
          </p:nvSpPr>
          <p:spPr>
            <a:xfrm>
              <a:off x="3965829" y="6255638"/>
              <a:ext cx="2902585" cy="374650"/>
            </a:xfrm>
            <a:custGeom>
              <a:avLst/>
              <a:gdLst/>
              <a:ahLst/>
              <a:cxnLst/>
              <a:rect l="l" t="t" r="r" b="b"/>
              <a:pathLst>
                <a:path w="2902584" h="374650">
                  <a:moveTo>
                    <a:pt x="0" y="187071"/>
                  </a:moveTo>
                  <a:lnTo>
                    <a:pt x="6682" y="137340"/>
                  </a:lnTo>
                  <a:lnTo>
                    <a:pt x="25541" y="92653"/>
                  </a:lnTo>
                  <a:lnTo>
                    <a:pt x="54792" y="54792"/>
                  </a:lnTo>
                  <a:lnTo>
                    <a:pt x="92653" y="25541"/>
                  </a:lnTo>
                  <a:lnTo>
                    <a:pt x="137340" y="6682"/>
                  </a:lnTo>
                  <a:lnTo>
                    <a:pt x="187071" y="0"/>
                  </a:lnTo>
                  <a:lnTo>
                    <a:pt x="2715387" y="0"/>
                  </a:lnTo>
                  <a:lnTo>
                    <a:pt x="2765117" y="6682"/>
                  </a:lnTo>
                  <a:lnTo>
                    <a:pt x="2809804" y="25541"/>
                  </a:lnTo>
                  <a:lnTo>
                    <a:pt x="2847665" y="54792"/>
                  </a:lnTo>
                  <a:lnTo>
                    <a:pt x="2876916" y="92653"/>
                  </a:lnTo>
                  <a:lnTo>
                    <a:pt x="2895775" y="137340"/>
                  </a:lnTo>
                  <a:lnTo>
                    <a:pt x="2902458" y="187071"/>
                  </a:lnTo>
                  <a:lnTo>
                    <a:pt x="2895775" y="236801"/>
                  </a:lnTo>
                  <a:lnTo>
                    <a:pt x="2876916" y="281488"/>
                  </a:lnTo>
                  <a:lnTo>
                    <a:pt x="2847665" y="319349"/>
                  </a:lnTo>
                  <a:lnTo>
                    <a:pt x="2809804" y="348600"/>
                  </a:lnTo>
                  <a:lnTo>
                    <a:pt x="2765117" y="367459"/>
                  </a:lnTo>
                  <a:lnTo>
                    <a:pt x="2715387" y="374142"/>
                  </a:lnTo>
                  <a:lnTo>
                    <a:pt x="187071" y="374142"/>
                  </a:lnTo>
                  <a:lnTo>
                    <a:pt x="137340" y="367459"/>
                  </a:lnTo>
                  <a:lnTo>
                    <a:pt x="92653" y="348600"/>
                  </a:lnTo>
                  <a:lnTo>
                    <a:pt x="54792" y="319349"/>
                  </a:lnTo>
                  <a:lnTo>
                    <a:pt x="25541" y="281488"/>
                  </a:lnTo>
                  <a:lnTo>
                    <a:pt x="6682" y="236801"/>
                  </a:lnTo>
                  <a:lnTo>
                    <a:pt x="0" y="187071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6BE64FF6-D81B-5874-9210-413A5E61404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8562" y="6368827"/>
              <a:ext cx="191530" cy="148088"/>
            </a:xfrm>
            <a:prstGeom prst="rect">
              <a:avLst/>
            </a:prstGeom>
          </p:spPr>
        </p:pic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D4E27D97-CFFE-E522-5D3E-57BA0FAC183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0964" y="5870448"/>
              <a:ext cx="1046225" cy="858011"/>
            </a:xfrm>
            <a:prstGeom prst="rect">
              <a:avLst/>
            </a:prstGeom>
          </p:spPr>
        </p:pic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7A3D379E-5749-C21A-3549-70FF7E0E2DA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01404" y="1819799"/>
              <a:ext cx="3375357" cy="5268621"/>
            </a:xfrm>
            <a:prstGeom prst="rect">
              <a:avLst/>
            </a:prstGeom>
          </p:spPr>
        </p:pic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id="{6B00323B-E062-7A08-B48A-5B3CCC67D748}"/>
              </a:ext>
            </a:extLst>
          </p:cNvPr>
          <p:cNvSpPr txBox="1"/>
          <p:nvPr/>
        </p:nvSpPr>
        <p:spPr>
          <a:xfrm>
            <a:off x="604505" y="2912112"/>
            <a:ext cx="56254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Tourist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arrivals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varied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across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destinations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2023.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Among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25 </a:t>
            </a:r>
            <a:r>
              <a:rPr sz="1800" spc="-10" dirty="0">
                <a:latin typeface="Calibri"/>
                <a:cs typeface="Calibri"/>
              </a:rPr>
              <a:t>destinations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surveyed,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24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experienced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growth,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ranging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6.0%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Maarten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85.1%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Montserrat.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Virgin </a:t>
            </a:r>
            <a:r>
              <a:rPr sz="1800" dirty="0">
                <a:latin typeface="Calibri"/>
                <a:cs typeface="Calibri"/>
              </a:rPr>
              <a:t>Islands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only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destination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decrease,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10" dirty="0">
                <a:latin typeface="Calibri"/>
                <a:cs typeface="Calibri"/>
              </a:rPr>
              <a:t>1.3%.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7C2364AD-972F-0CF4-81B2-50EC0EA507A8}"/>
              </a:ext>
            </a:extLst>
          </p:cNvPr>
          <p:cNvSpPr txBox="1"/>
          <p:nvPr/>
        </p:nvSpPr>
        <p:spPr>
          <a:xfrm>
            <a:off x="3092866" y="5916583"/>
            <a:ext cx="1688464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b="1" dirty="0">
                <a:latin typeface="Arial"/>
                <a:cs typeface="Arial"/>
              </a:rPr>
              <a:t>Source: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CTO’s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Caribbean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Tourism </a:t>
            </a:r>
            <a:r>
              <a:rPr sz="800" b="1" dirty="0">
                <a:latin typeface="Arial"/>
                <a:cs typeface="Arial"/>
              </a:rPr>
              <a:t>Performance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Review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567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58" y="72510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0" y="463466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905059" y="2329096"/>
            <a:ext cx="8265884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800" b="1" spc="-75" dirty="0">
                <a:latin typeface="Calibri Light"/>
                <a:cs typeface="Calibri Light"/>
              </a:rPr>
              <a:t>2024 </a:t>
            </a:r>
          </a:p>
          <a:p>
            <a:pPr algn="ctr"/>
            <a:r>
              <a:rPr lang="en-US" sz="4800" b="1" spc="-75" dirty="0">
                <a:latin typeface="Calibri Light"/>
                <a:cs typeface="Calibri Light"/>
              </a:rPr>
              <a:t>Q1 P</a:t>
            </a:r>
            <a:r>
              <a:rPr lang="en-US" sz="4800" b="1" spc="-40" dirty="0">
                <a:latin typeface="Calibri Light"/>
                <a:cs typeface="Calibri Light"/>
              </a:rPr>
              <a:t>ERFORMANCE</a:t>
            </a:r>
            <a:r>
              <a:rPr lang="en-US" sz="4800" b="1" spc="-130" dirty="0">
                <a:latin typeface="Calibri Light"/>
                <a:cs typeface="Calibri Light"/>
              </a:rPr>
              <a:t> </a:t>
            </a:r>
            <a:r>
              <a:rPr lang="en-US" sz="4800" b="1" spc="-185" dirty="0">
                <a:latin typeface="Calibri Light"/>
                <a:cs typeface="Calibri Light"/>
              </a:rPr>
              <a:t>AT</a:t>
            </a:r>
            <a:r>
              <a:rPr lang="en-US" sz="4800" b="1" spc="-65" dirty="0">
                <a:latin typeface="Calibri Light"/>
                <a:cs typeface="Calibri Light"/>
              </a:rPr>
              <a:t> </a:t>
            </a:r>
            <a:r>
              <a:rPr lang="en-US" sz="4800" b="1" dirty="0">
                <a:latin typeface="Calibri Light"/>
                <a:cs typeface="Calibri Light"/>
              </a:rPr>
              <a:t>A</a:t>
            </a:r>
            <a:r>
              <a:rPr lang="en-US" sz="4800" b="1" spc="-80" dirty="0">
                <a:latin typeface="Calibri Light"/>
                <a:cs typeface="Calibri Light"/>
              </a:rPr>
              <a:t> </a:t>
            </a:r>
            <a:r>
              <a:rPr lang="en-US" sz="4800" b="1" spc="-20" dirty="0">
                <a:latin typeface="Calibri Light"/>
                <a:cs typeface="Calibri Light"/>
              </a:rPr>
              <a:t>GLANCE</a:t>
            </a:r>
            <a:endParaRPr sz="4800" b="1" dirty="0">
              <a:solidFill>
                <a:srgbClr val="211E5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19830" y="2903607"/>
            <a:ext cx="1881401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Place image here</a:t>
            </a:r>
            <a:endParaRPr sz="1467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EB754-0D0F-10F7-7260-1061680C9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726" y="-71007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8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object 3">
            <a:extLst>
              <a:ext uri="{FF2B5EF4-FFF2-40B4-BE49-F238E27FC236}">
                <a16:creationId xmlns:a16="http://schemas.microsoft.com/office/drawing/2014/main" id="{126C9BBF-599D-16A7-5AB7-FBB7684C0F0C}"/>
              </a:ext>
            </a:extLst>
          </p:cNvPr>
          <p:cNvGrpSpPr/>
          <p:nvPr/>
        </p:nvGrpSpPr>
        <p:grpSpPr>
          <a:xfrm>
            <a:off x="1021207" y="1562803"/>
            <a:ext cx="9430785" cy="4257550"/>
            <a:chOff x="1249807" y="1706245"/>
            <a:chExt cx="8809355" cy="3977004"/>
          </a:xfrm>
        </p:grpSpPr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D53DB7E4-EFEF-B6E3-FB7F-D1F954C90A9C}"/>
                </a:ext>
              </a:extLst>
            </p:cNvPr>
            <p:cNvSpPr/>
            <p:nvPr/>
          </p:nvSpPr>
          <p:spPr>
            <a:xfrm>
              <a:off x="5654798" y="4692393"/>
              <a:ext cx="8255" cy="17145"/>
            </a:xfrm>
            <a:custGeom>
              <a:avLst/>
              <a:gdLst/>
              <a:ahLst/>
              <a:cxnLst/>
              <a:rect l="l" t="t" r="r" b="b"/>
              <a:pathLst>
                <a:path w="8254" h="17145">
                  <a:moveTo>
                    <a:pt x="2959" y="0"/>
                  </a:moveTo>
                  <a:lnTo>
                    <a:pt x="0" y="9474"/>
                  </a:lnTo>
                  <a:lnTo>
                    <a:pt x="0" y="12319"/>
                  </a:lnTo>
                  <a:lnTo>
                    <a:pt x="2959" y="17056"/>
                  </a:lnTo>
                  <a:lnTo>
                    <a:pt x="7899" y="947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">
              <a:extLst>
                <a:ext uri="{FF2B5EF4-FFF2-40B4-BE49-F238E27FC236}">
                  <a16:creationId xmlns:a16="http://schemas.microsoft.com/office/drawing/2014/main" id="{55EF8E6F-1218-E137-AC6D-F0D9826948DB}"/>
                </a:ext>
              </a:extLst>
            </p:cNvPr>
            <p:cNvSpPr/>
            <p:nvPr/>
          </p:nvSpPr>
          <p:spPr>
            <a:xfrm>
              <a:off x="5654800" y="4692390"/>
              <a:ext cx="8255" cy="17145"/>
            </a:xfrm>
            <a:custGeom>
              <a:avLst/>
              <a:gdLst/>
              <a:ahLst/>
              <a:cxnLst/>
              <a:rect l="l" t="t" r="r" b="b"/>
              <a:pathLst>
                <a:path w="8254" h="17145">
                  <a:moveTo>
                    <a:pt x="2959" y="17056"/>
                  </a:moveTo>
                  <a:lnTo>
                    <a:pt x="0" y="12318"/>
                  </a:lnTo>
                  <a:lnTo>
                    <a:pt x="0" y="9474"/>
                  </a:lnTo>
                  <a:lnTo>
                    <a:pt x="2959" y="0"/>
                  </a:lnTo>
                  <a:lnTo>
                    <a:pt x="7886" y="9474"/>
                  </a:lnTo>
                  <a:lnTo>
                    <a:pt x="2959" y="1705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6">
              <a:extLst>
                <a:ext uri="{FF2B5EF4-FFF2-40B4-BE49-F238E27FC236}">
                  <a16:creationId xmlns:a16="http://schemas.microsoft.com/office/drawing/2014/main" id="{BB04AB14-019E-9B35-3DC3-CCF032D1E253}"/>
                </a:ext>
              </a:extLst>
            </p:cNvPr>
            <p:cNvSpPr/>
            <p:nvPr/>
          </p:nvSpPr>
          <p:spPr>
            <a:xfrm>
              <a:off x="5606792" y="4712213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4508" y="0"/>
                  </a:moveTo>
                  <a:lnTo>
                    <a:pt x="0" y="9474"/>
                  </a:lnTo>
                  <a:lnTo>
                    <a:pt x="7226" y="11734"/>
                  </a:lnTo>
                  <a:lnTo>
                    <a:pt x="11734" y="9474"/>
                  </a:lnTo>
                  <a:lnTo>
                    <a:pt x="4508" y="0"/>
                  </a:lnTo>
                  <a:close/>
                </a:path>
              </a:pathLst>
            </a:custGeom>
            <a:solidFill>
              <a:srgbClr val="57B6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4A64DCD3-932F-4FF3-5C4E-FF0B0D31FFB9}"/>
                </a:ext>
              </a:extLst>
            </p:cNvPr>
            <p:cNvSpPr/>
            <p:nvPr/>
          </p:nvSpPr>
          <p:spPr>
            <a:xfrm>
              <a:off x="5606794" y="4712213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7226" y="11734"/>
                  </a:moveTo>
                  <a:lnTo>
                    <a:pt x="0" y="9474"/>
                  </a:lnTo>
                  <a:lnTo>
                    <a:pt x="4521" y="0"/>
                  </a:lnTo>
                  <a:lnTo>
                    <a:pt x="11747" y="9474"/>
                  </a:lnTo>
                  <a:lnTo>
                    <a:pt x="7226" y="1173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8">
              <a:extLst>
                <a:ext uri="{FF2B5EF4-FFF2-40B4-BE49-F238E27FC236}">
                  <a16:creationId xmlns:a16="http://schemas.microsoft.com/office/drawing/2014/main" id="{3A7CC25B-ADA6-83F4-48BD-37BC0D1EE51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9185" y="5146485"/>
              <a:ext cx="299131" cy="404289"/>
            </a:xfrm>
            <a:prstGeom prst="rect">
              <a:avLst/>
            </a:prstGeom>
          </p:spPr>
        </p:pic>
        <p:pic>
          <p:nvPicPr>
            <p:cNvPr id="36" name="object 9">
              <a:extLst>
                <a:ext uri="{FF2B5EF4-FFF2-40B4-BE49-F238E27FC236}">
                  <a16:creationId xmlns:a16="http://schemas.microsoft.com/office/drawing/2014/main" id="{B5D93C1D-AD04-284F-F285-F52756A9639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9807" y="1706245"/>
              <a:ext cx="8809228" cy="3976624"/>
            </a:xfrm>
            <a:prstGeom prst="rect">
              <a:avLst/>
            </a:prstGeom>
          </p:spPr>
        </p:pic>
      </p:grpSp>
      <p:sp>
        <p:nvSpPr>
          <p:cNvPr id="37" name="object 10">
            <a:extLst>
              <a:ext uri="{FF2B5EF4-FFF2-40B4-BE49-F238E27FC236}">
                <a16:creationId xmlns:a16="http://schemas.microsoft.com/office/drawing/2014/main" id="{3CB03F97-FB39-5839-5764-1C877775CE24}"/>
              </a:ext>
            </a:extLst>
          </p:cNvPr>
          <p:cNvSpPr txBox="1"/>
          <p:nvPr/>
        </p:nvSpPr>
        <p:spPr>
          <a:xfrm>
            <a:off x="5530133" y="2024380"/>
            <a:ext cx="821871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309CDD"/>
                </a:solidFill>
                <a:latin typeface="Arial"/>
                <a:cs typeface="Arial"/>
              </a:rPr>
              <a:t>Europe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2985"/>
              </a:lnSpc>
            </a:pPr>
            <a:r>
              <a:rPr sz="2500" b="1" spc="-10" dirty="0">
                <a:solidFill>
                  <a:srgbClr val="57B6C0"/>
                </a:solidFill>
                <a:latin typeface="Arial"/>
                <a:cs typeface="Arial"/>
              </a:rPr>
              <a:t>-</a:t>
            </a:r>
            <a:r>
              <a:rPr sz="2500" b="1" spc="-25" dirty="0">
                <a:solidFill>
                  <a:srgbClr val="57B6C0"/>
                </a:solidFill>
                <a:latin typeface="Arial"/>
                <a:cs typeface="Arial"/>
              </a:rPr>
              <a:t>22%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BB6E34A9-BA48-4513-0B9B-025AFE705516}"/>
              </a:ext>
            </a:extLst>
          </p:cNvPr>
          <p:cNvSpPr txBox="1"/>
          <p:nvPr/>
        </p:nvSpPr>
        <p:spPr>
          <a:xfrm>
            <a:off x="7949094" y="4135545"/>
            <a:ext cx="942873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5"/>
              </a:lnSpc>
              <a:spcBef>
                <a:spcPts val="100"/>
              </a:spcBef>
            </a:pPr>
            <a:r>
              <a:rPr sz="1200" b="1" dirty="0">
                <a:solidFill>
                  <a:srgbClr val="F7AF23"/>
                </a:solidFill>
                <a:latin typeface="Arial"/>
                <a:cs typeface="Arial"/>
              </a:rPr>
              <a:t>Asia</a:t>
            </a:r>
            <a:r>
              <a:rPr sz="1200" b="1" spc="-25" dirty="0">
                <a:solidFill>
                  <a:srgbClr val="F7AF23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7AF23"/>
                </a:solidFill>
                <a:latin typeface="Arial"/>
                <a:cs typeface="Arial"/>
              </a:rPr>
              <a:t>Pacific</a:t>
            </a:r>
            <a:endParaRPr sz="1200" dirty="0">
              <a:latin typeface="Arial"/>
              <a:cs typeface="Arial"/>
            </a:endParaRPr>
          </a:p>
          <a:p>
            <a:pPr marL="68580">
              <a:lnSpc>
                <a:spcPts val="2985"/>
              </a:lnSpc>
            </a:pPr>
            <a:r>
              <a:rPr sz="2500" b="1" spc="-10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2500" b="1" spc="-25" dirty="0">
                <a:solidFill>
                  <a:srgbClr val="C00000"/>
                </a:solidFill>
                <a:latin typeface="Arial"/>
                <a:cs typeface="Arial"/>
              </a:rPr>
              <a:t>41%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545AE680-4B78-2082-0E80-557F9052E52E}"/>
              </a:ext>
            </a:extLst>
          </p:cNvPr>
          <p:cNvSpPr txBox="1"/>
          <p:nvPr/>
        </p:nvSpPr>
        <p:spPr>
          <a:xfrm>
            <a:off x="4076801" y="4732718"/>
            <a:ext cx="936076" cy="766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35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E96729"/>
                </a:solidFill>
                <a:latin typeface="Arial"/>
                <a:cs typeface="Arial"/>
              </a:rPr>
              <a:t>Africa</a:t>
            </a:r>
            <a:r>
              <a:rPr sz="1200" b="1" spc="-35" dirty="0">
                <a:solidFill>
                  <a:srgbClr val="E96729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E96729"/>
                </a:solidFill>
                <a:latin typeface="Arial"/>
                <a:cs typeface="Arial"/>
              </a:rPr>
              <a:t>&amp; </a:t>
            </a:r>
            <a:r>
              <a:rPr sz="1200" b="1" dirty="0">
                <a:solidFill>
                  <a:srgbClr val="E96729"/>
                </a:solidFill>
                <a:latin typeface="Arial"/>
                <a:cs typeface="Arial"/>
              </a:rPr>
              <a:t>Middle</a:t>
            </a:r>
            <a:r>
              <a:rPr sz="1200" b="1" spc="-35" dirty="0">
                <a:solidFill>
                  <a:srgbClr val="E96729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E96729"/>
                </a:solidFill>
                <a:latin typeface="Arial"/>
                <a:cs typeface="Arial"/>
              </a:rPr>
              <a:t>East</a:t>
            </a:r>
            <a:endParaRPr sz="1200" dirty="0">
              <a:latin typeface="Arial"/>
              <a:cs typeface="Arial"/>
            </a:endParaRPr>
          </a:p>
          <a:p>
            <a:pPr marL="65405">
              <a:lnSpc>
                <a:spcPts val="2965"/>
              </a:lnSpc>
            </a:pPr>
            <a:r>
              <a:rPr sz="2500" b="1" spc="-10" dirty="0">
                <a:solidFill>
                  <a:srgbClr val="75BCA7"/>
                </a:solidFill>
                <a:latin typeface="Arial"/>
                <a:cs typeface="Arial"/>
              </a:rPr>
              <a:t>-</a:t>
            </a:r>
            <a:r>
              <a:rPr sz="2500" b="1" spc="-25" dirty="0">
                <a:solidFill>
                  <a:srgbClr val="75BCA7"/>
                </a:solidFill>
                <a:latin typeface="Arial"/>
                <a:cs typeface="Arial"/>
              </a:rPr>
              <a:t>12%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D70116E0-BCF7-C0F9-3D77-CD2522DFFDE4}"/>
              </a:ext>
            </a:extLst>
          </p:cNvPr>
          <p:cNvSpPr txBox="1"/>
          <p:nvPr/>
        </p:nvSpPr>
        <p:spPr>
          <a:xfrm>
            <a:off x="1309361" y="3892320"/>
            <a:ext cx="821871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ts val="142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C4894"/>
                </a:solidFill>
                <a:latin typeface="Arial"/>
                <a:cs typeface="Arial"/>
              </a:rPr>
              <a:t>Americas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2985"/>
              </a:lnSpc>
            </a:pPr>
            <a:r>
              <a:rPr sz="2500" b="1" spc="-10" dirty="0">
                <a:solidFill>
                  <a:srgbClr val="75BCA7"/>
                </a:solidFill>
                <a:latin typeface="Arial"/>
                <a:cs typeface="Arial"/>
              </a:rPr>
              <a:t>-</a:t>
            </a:r>
            <a:r>
              <a:rPr sz="2500" b="1" spc="-25" dirty="0">
                <a:solidFill>
                  <a:srgbClr val="75BCA7"/>
                </a:solidFill>
                <a:latin typeface="Arial"/>
                <a:cs typeface="Arial"/>
              </a:rPr>
              <a:t>14%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3CD0D8FE-AD89-CFA0-2306-71519888532F}"/>
              </a:ext>
            </a:extLst>
          </p:cNvPr>
          <p:cNvSpPr txBox="1"/>
          <p:nvPr/>
        </p:nvSpPr>
        <p:spPr>
          <a:xfrm>
            <a:off x="9103797" y="1860387"/>
            <a:ext cx="1114863" cy="9725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02499"/>
              </a:lnSpc>
              <a:spcBef>
                <a:spcPts val="90"/>
              </a:spcBef>
            </a:pPr>
            <a:r>
              <a:rPr sz="1300" b="1" spc="-10" dirty="0">
                <a:latin typeface="Arial"/>
                <a:cs typeface="Arial"/>
              </a:rPr>
              <a:t>Total International Inbound</a:t>
            </a:r>
            <a:endParaRPr sz="1300" dirty="0">
              <a:latin typeface="Arial"/>
              <a:cs typeface="Arial"/>
            </a:endParaRPr>
          </a:p>
          <a:p>
            <a:pPr algn="ctr">
              <a:lnSpc>
                <a:spcPts val="2860"/>
              </a:lnSpc>
            </a:pPr>
            <a:r>
              <a:rPr sz="2400" b="1" spc="-10" dirty="0">
                <a:solidFill>
                  <a:srgbClr val="57B6C0"/>
                </a:solidFill>
                <a:latin typeface="Arial"/>
                <a:cs typeface="Arial"/>
              </a:rPr>
              <a:t>-</a:t>
            </a:r>
            <a:r>
              <a:rPr sz="2400" b="1" spc="-25" dirty="0">
                <a:solidFill>
                  <a:srgbClr val="57B6C0"/>
                </a:solidFill>
                <a:latin typeface="Arial"/>
                <a:cs typeface="Arial"/>
              </a:rPr>
              <a:t>25%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2" name="object 15">
            <a:extLst>
              <a:ext uri="{FF2B5EF4-FFF2-40B4-BE49-F238E27FC236}">
                <a16:creationId xmlns:a16="http://schemas.microsoft.com/office/drawing/2014/main" id="{7B8F682D-096E-439A-D24F-3E10FC407A76}"/>
              </a:ext>
            </a:extLst>
          </p:cNvPr>
          <p:cNvSpPr txBox="1"/>
          <p:nvPr/>
        </p:nvSpPr>
        <p:spPr>
          <a:xfrm>
            <a:off x="1991028" y="5058162"/>
            <a:ext cx="7246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45"/>
              </a:lnSpc>
              <a:spcBef>
                <a:spcPts val="100"/>
              </a:spcBef>
            </a:pPr>
            <a:r>
              <a:rPr sz="1050" b="1" spc="-10" dirty="0">
                <a:solidFill>
                  <a:srgbClr val="2C4894"/>
                </a:solidFill>
                <a:latin typeface="Arial"/>
                <a:cs typeface="Arial"/>
              </a:rPr>
              <a:t>Caribbean</a:t>
            </a:r>
            <a:endParaRPr sz="1050" dirty="0">
              <a:latin typeface="Arial"/>
              <a:cs typeface="Arial"/>
            </a:endParaRPr>
          </a:p>
          <a:p>
            <a:pPr marL="81280">
              <a:lnSpc>
                <a:spcPts val="2385"/>
              </a:lnSpc>
            </a:pPr>
            <a:r>
              <a:rPr sz="2000" b="1" spc="-25" dirty="0">
                <a:solidFill>
                  <a:srgbClr val="00AF50"/>
                </a:solidFill>
                <a:latin typeface="Arial"/>
                <a:cs typeface="Arial"/>
              </a:rPr>
              <a:t>+3%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3" name="object 16">
            <a:extLst>
              <a:ext uri="{FF2B5EF4-FFF2-40B4-BE49-F238E27FC236}">
                <a16:creationId xmlns:a16="http://schemas.microsoft.com/office/drawing/2014/main" id="{C1041924-A12C-A015-FAFD-7A6844A75A52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7">
            <a:extLst>
              <a:ext uri="{FF2B5EF4-FFF2-40B4-BE49-F238E27FC236}">
                <a16:creationId xmlns:a16="http://schemas.microsoft.com/office/drawing/2014/main" id="{316A1298-736E-C02F-6752-431F84805E76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5" name="object 18">
            <a:extLst>
              <a:ext uri="{FF2B5EF4-FFF2-40B4-BE49-F238E27FC236}">
                <a16:creationId xmlns:a16="http://schemas.microsoft.com/office/drawing/2014/main" id="{7AA96B26-925D-EF79-8A05-57A9F1E926C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89;p17">
            <a:extLst>
              <a:ext uri="{FF2B5EF4-FFF2-40B4-BE49-F238E27FC236}">
                <a16:creationId xmlns:a16="http://schemas.microsoft.com/office/drawing/2014/main" id="{0C4A4ABD-F57B-E4E0-1964-32580BFBB334}"/>
              </a:ext>
            </a:extLst>
          </p:cNvPr>
          <p:cNvSpPr txBox="1"/>
          <p:nvPr/>
        </p:nvSpPr>
        <p:spPr>
          <a:xfrm>
            <a:off x="3049035" y="474455"/>
            <a:ext cx="85372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The Caribbean Led Global Recovery</a:t>
            </a:r>
          </a:p>
        </p:txBody>
      </p:sp>
      <p:sp>
        <p:nvSpPr>
          <p:cNvPr id="48" name="Google Shape;91;p17">
            <a:extLst>
              <a:ext uri="{FF2B5EF4-FFF2-40B4-BE49-F238E27FC236}">
                <a16:creationId xmlns:a16="http://schemas.microsoft.com/office/drawing/2014/main" id="{D17AFCE5-58AA-4573-8BC3-F68282F2349F}"/>
              </a:ext>
            </a:extLst>
          </p:cNvPr>
          <p:cNvSpPr txBox="1"/>
          <p:nvPr/>
        </p:nvSpPr>
        <p:spPr>
          <a:xfrm>
            <a:off x="3103277" y="846492"/>
            <a:ext cx="65579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INTERNATIONAL ARRIVALS IN 2023, BY GLOBAL REGION; VS 2019</a:t>
            </a:r>
          </a:p>
        </p:txBody>
      </p:sp>
    </p:spTree>
    <p:extLst>
      <p:ext uri="{BB962C8B-B14F-4D97-AF65-F5344CB8AC3E}">
        <p14:creationId xmlns:p14="http://schemas.microsoft.com/office/powerpoint/2010/main" val="215439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304177" cy="90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pic>
        <p:nvPicPr>
          <p:cNvPr id="9" name="Picture 8" descr="A map of the world with different colored continents&#10;&#10;Description automatically generated">
            <a:extLst>
              <a:ext uri="{FF2B5EF4-FFF2-40B4-BE49-F238E27FC236}">
                <a16:creationId xmlns:a16="http://schemas.microsoft.com/office/drawing/2014/main" id="{7CFF3108-6911-E5E6-30A5-41C1D3BD39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45" b="28"/>
          <a:stretch/>
        </p:blipFill>
        <p:spPr>
          <a:xfrm>
            <a:off x="424542" y="759374"/>
            <a:ext cx="10511697" cy="4963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5085E6-F5A8-F93A-3025-42229ACB7607}"/>
              </a:ext>
            </a:extLst>
          </p:cNvPr>
          <p:cNvSpPr txBox="1"/>
          <p:nvPr/>
        </p:nvSpPr>
        <p:spPr>
          <a:xfrm>
            <a:off x="2918678" y="372336"/>
            <a:ext cx="69790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kern="1200" dirty="0">
                <a:solidFill>
                  <a:srgbClr val="211E51"/>
                </a:solidFill>
                <a:latin typeface="Manrope" panose="020B0604020202020204" charset="0"/>
                <a:ea typeface="+mj-ea"/>
                <a:cs typeface="+mj-cs"/>
              </a:rPr>
              <a:t>Caribbean tourism remains robust, but growth slows</a:t>
            </a:r>
            <a:endParaRPr lang="en-US" sz="2000" dirty="0">
              <a:solidFill>
                <a:srgbClr val="211E51"/>
              </a:solidFill>
              <a:latin typeface="Manrope" panose="020B0604020202020204" charset="0"/>
            </a:endParaRPr>
          </a:p>
        </p:txBody>
      </p:sp>
      <p:sp>
        <p:nvSpPr>
          <p:cNvPr id="12" name="Google Shape;91;p17">
            <a:extLst>
              <a:ext uri="{FF2B5EF4-FFF2-40B4-BE49-F238E27FC236}">
                <a16:creationId xmlns:a16="http://schemas.microsoft.com/office/drawing/2014/main" id="{6695DD12-07BA-9EE3-1DB0-65CB0DC19C7C}"/>
              </a:ext>
            </a:extLst>
          </p:cNvPr>
          <p:cNvSpPr txBox="1"/>
          <p:nvPr/>
        </p:nvSpPr>
        <p:spPr>
          <a:xfrm>
            <a:off x="2933452" y="699800"/>
            <a:ext cx="73512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International arrivals to global regions in H1 2024; % difference vs previous year</a:t>
            </a:r>
          </a:p>
        </p:txBody>
      </p:sp>
      <p:cxnSp>
        <p:nvCxnSpPr>
          <p:cNvPr id="13" name="Google Shape;63;p14">
            <a:extLst>
              <a:ext uri="{FF2B5EF4-FFF2-40B4-BE49-F238E27FC236}">
                <a16:creationId xmlns:a16="http://schemas.microsoft.com/office/drawing/2014/main" id="{5472C199-F6DC-E387-0F46-315AA02608F1}"/>
              </a:ext>
            </a:extLst>
          </p:cNvPr>
          <p:cNvCxnSpPr/>
          <p:nvPr/>
        </p:nvCxnSpPr>
        <p:spPr>
          <a:xfrm>
            <a:off x="2769173" y="429974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36900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object 16">
            <a:extLst>
              <a:ext uri="{FF2B5EF4-FFF2-40B4-BE49-F238E27FC236}">
                <a16:creationId xmlns:a16="http://schemas.microsoft.com/office/drawing/2014/main" id="{C1041924-A12C-A015-FAFD-7A6844A75A52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7">
            <a:extLst>
              <a:ext uri="{FF2B5EF4-FFF2-40B4-BE49-F238E27FC236}">
                <a16:creationId xmlns:a16="http://schemas.microsoft.com/office/drawing/2014/main" id="{316A1298-736E-C02F-6752-431F84805E76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5" name="object 18">
            <a:extLst>
              <a:ext uri="{FF2B5EF4-FFF2-40B4-BE49-F238E27FC236}">
                <a16:creationId xmlns:a16="http://schemas.microsoft.com/office/drawing/2014/main" id="{7AA96B26-925D-EF79-8A05-57A9F1E926C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89;p17">
            <a:extLst>
              <a:ext uri="{FF2B5EF4-FFF2-40B4-BE49-F238E27FC236}">
                <a16:creationId xmlns:a16="http://schemas.microsoft.com/office/drawing/2014/main" id="{0C4A4ABD-F57B-E4E0-1964-32580BFBB334}"/>
              </a:ext>
            </a:extLst>
          </p:cNvPr>
          <p:cNvSpPr txBox="1"/>
          <p:nvPr/>
        </p:nvSpPr>
        <p:spPr>
          <a:xfrm>
            <a:off x="3080974" y="440304"/>
            <a:ext cx="85372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 panose="020B0604020202020204" charset="0"/>
                <a:ea typeface="Manrope"/>
                <a:sym typeface="Manrope"/>
              </a:rPr>
              <a:t>Caribbean Tourism Remains Robust, but growth slows</a:t>
            </a:r>
            <a:endParaRPr lang="en-US" sz="2000" dirty="0">
              <a:solidFill>
                <a:srgbClr val="211E51"/>
              </a:solidFill>
              <a:latin typeface="Manrope" panose="020B0604020202020204" charset="0"/>
            </a:endParaRPr>
          </a:p>
        </p:txBody>
      </p:sp>
      <p:sp>
        <p:nvSpPr>
          <p:cNvPr id="48" name="Google Shape;91;p17">
            <a:extLst>
              <a:ext uri="{FF2B5EF4-FFF2-40B4-BE49-F238E27FC236}">
                <a16:creationId xmlns:a16="http://schemas.microsoft.com/office/drawing/2014/main" id="{D17AFCE5-58AA-4573-8BC3-F68282F2349F}"/>
              </a:ext>
            </a:extLst>
          </p:cNvPr>
          <p:cNvSpPr txBox="1"/>
          <p:nvPr/>
        </p:nvSpPr>
        <p:spPr>
          <a:xfrm>
            <a:off x="3118484" y="853676"/>
            <a:ext cx="655795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sym typeface="Manrope SemiBold"/>
              </a:rPr>
              <a:t>Overseas tourist arrivals by destination region in H1 2024</a:t>
            </a:r>
          </a:p>
          <a:p>
            <a:endParaRPr lang="en-US" sz="1600" dirty="0">
              <a:solidFill>
                <a:srgbClr val="211E51"/>
              </a:solidFill>
              <a:latin typeface="Manrope SemiBold"/>
              <a:ea typeface="Manrope SemiBold"/>
              <a:cs typeface="Manrope SemiBold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2E856C-4506-15A6-1BF3-DACF52BC5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16973"/>
              </p:ext>
            </p:extLst>
          </p:nvPr>
        </p:nvGraphicFramePr>
        <p:xfrm>
          <a:off x="2032839" y="1992987"/>
          <a:ext cx="2806700" cy="3677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700">
                  <a:extLst>
                    <a:ext uri="{9D8B030D-6E8A-4147-A177-3AD203B41FA5}">
                      <a16:colId xmlns:a16="http://schemas.microsoft.com/office/drawing/2014/main" val="4107401477"/>
                    </a:ext>
                  </a:extLst>
                </a:gridCol>
              </a:tblGrid>
              <a:tr h="35718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58" marR="83058" marT="41529" marB="41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975286"/>
                  </a:ext>
                </a:extLst>
              </a:tr>
              <a:tr h="691261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3DBFAC"/>
                          </a:highlight>
                          <a:latin typeface="Arial" panose="020B0604020202020204" pitchFamily="34" charset="0"/>
                        </a:rPr>
                        <a:t>Arrivals to…</a:t>
                      </a:r>
                      <a:endParaRPr lang="en-GB" sz="1800" b="0" i="0" u="none" strike="noStrike" dirty="0">
                        <a:effectLst/>
                        <a:highlight>
                          <a:srgbClr val="3DBFA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3058" marR="83058" marT="41529" marB="41529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B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55731"/>
                  </a:ext>
                </a:extLst>
              </a:tr>
              <a:tr h="87617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 Caribbean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072729"/>
                  </a:ext>
                </a:extLst>
              </a:tr>
              <a:tr h="87617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 of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Americas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501688"/>
                  </a:ext>
                </a:extLst>
              </a:tr>
              <a:tr h="87617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EDF9F7"/>
                          </a:highlight>
                          <a:latin typeface="Arial" panose="020B0604020202020204" pitchFamily="34" charset="0"/>
                        </a:rPr>
                        <a:t>Global</a:t>
                      </a:r>
                      <a:endParaRPr lang="en-US" sz="1800" b="0" i="0" u="none" strike="noStrike" dirty="0">
                        <a:effectLst/>
                        <a:highlight>
                          <a:srgbClr val="EDF9F7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1964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106AF3-AD09-7D61-347A-8C76072B1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563585"/>
              </p:ext>
            </p:extLst>
          </p:nvPr>
        </p:nvGraphicFramePr>
        <p:xfrm>
          <a:off x="4831392" y="2066662"/>
          <a:ext cx="2730500" cy="3616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75">
                  <a:extLst>
                    <a:ext uri="{9D8B030D-6E8A-4147-A177-3AD203B41FA5}">
                      <a16:colId xmlns:a16="http://schemas.microsoft.com/office/drawing/2014/main" val="2423313853"/>
                    </a:ext>
                  </a:extLst>
                </a:gridCol>
                <a:gridCol w="1444625">
                  <a:extLst>
                    <a:ext uri="{9D8B030D-6E8A-4147-A177-3AD203B41FA5}">
                      <a16:colId xmlns:a16="http://schemas.microsoft.com/office/drawing/2014/main" val="2534785417"/>
                    </a:ext>
                  </a:extLst>
                </a:gridCol>
              </a:tblGrid>
              <a:tr h="296291">
                <a:tc gridSpan="2"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kern="1200">
                          <a:solidFill>
                            <a:srgbClr val="FFFFFF"/>
                          </a:solidFill>
                          <a:effectLst/>
                          <a:highlight>
                            <a:srgbClr val="3DBFAC"/>
                          </a:highlight>
                          <a:latin typeface="Arial" panose="020B0604020202020204" pitchFamily="34" charset="0"/>
                        </a:rPr>
                        <a:t>H1 2024</a:t>
                      </a:r>
                      <a:endParaRPr lang="en-GB" sz="1800" b="0" i="0" u="none" strike="noStrike">
                        <a:effectLst/>
                        <a:highlight>
                          <a:srgbClr val="3DBFA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3058" marR="83058" marT="41529" marB="41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BF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814877"/>
                  </a:ext>
                </a:extLst>
              </a:tr>
              <a:tr h="691261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kern="1200">
                          <a:solidFill>
                            <a:srgbClr val="FFFFFF"/>
                          </a:solidFill>
                          <a:effectLst/>
                          <a:highlight>
                            <a:srgbClr val="3DBFAC"/>
                          </a:highlight>
                          <a:latin typeface="Arial" panose="020B0604020202020204" pitchFamily="34" charset="0"/>
                        </a:rPr>
                        <a:t>Var vs 2023</a:t>
                      </a:r>
                      <a:endParaRPr lang="en-GB" sz="1800" b="0" i="0" u="none" strike="noStrike">
                        <a:effectLst/>
                        <a:highlight>
                          <a:srgbClr val="3DBFA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3058" marR="83058" marT="41529" marB="415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BFA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FFFFFF"/>
                          </a:solidFill>
                          <a:effectLst/>
                          <a:highlight>
                            <a:srgbClr val="3DBFAC"/>
                          </a:highlight>
                          <a:latin typeface="Arial" panose="020B0604020202020204" pitchFamily="34" charset="0"/>
                        </a:rPr>
                        <a:t>Var vs 2019</a:t>
                      </a:r>
                      <a:endParaRPr lang="en-US" sz="1800" b="0" i="0" u="none" strike="noStrike">
                        <a:effectLst/>
                        <a:highlight>
                          <a:srgbClr val="3DBFA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3058" marR="83058" marT="41529" marB="415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B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056260"/>
                  </a:ext>
                </a:extLst>
              </a:tr>
              <a:tr h="87617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</a:rPr>
                        <a:t>+10%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+13%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802852"/>
                  </a:ext>
                </a:extLst>
              </a:tr>
              <a:tr h="87617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+15%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F8B525"/>
                          </a:solidFill>
                          <a:effectLst/>
                          <a:latin typeface="Arial" panose="020B0604020202020204" pitchFamily="34" charset="0"/>
                        </a:rPr>
                        <a:t>-11%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136553"/>
                  </a:ext>
                </a:extLst>
              </a:tr>
              <a:tr h="87617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00B050"/>
                          </a:solidFill>
                          <a:effectLst/>
                          <a:highlight>
                            <a:srgbClr val="EDF9F7"/>
                          </a:highlight>
                          <a:latin typeface="Arial" panose="020B0604020202020204" pitchFamily="34" charset="0"/>
                        </a:rPr>
                        <a:t>+19%</a:t>
                      </a:r>
                      <a:endParaRPr lang="en-US" sz="1800" b="0" i="0" u="none" strike="noStrike">
                        <a:effectLst/>
                        <a:highlight>
                          <a:srgbClr val="EDF9F7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F9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E96729"/>
                          </a:solidFill>
                          <a:effectLst/>
                          <a:highlight>
                            <a:srgbClr val="EDF9F7"/>
                          </a:highlight>
                          <a:latin typeface="Arial" panose="020B0604020202020204" pitchFamily="34" charset="0"/>
                        </a:rPr>
                        <a:t>-16%</a:t>
                      </a:r>
                      <a:endParaRPr lang="en-US" sz="1800" b="0" i="0" u="none" strike="noStrike" dirty="0">
                        <a:effectLst/>
                        <a:highlight>
                          <a:srgbClr val="EDF9F7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1E6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F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788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95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object 16">
            <a:extLst>
              <a:ext uri="{FF2B5EF4-FFF2-40B4-BE49-F238E27FC236}">
                <a16:creationId xmlns:a16="http://schemas.microsoft.com/office/drawing/2014/main" id="{C1041924-A12C-A015-FAFD-7A6844A75A52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7">
            <a:extLst>
              <a:ext uri="{FF2B5EF4-FFF2-40B4-BE49-F238E27FC236}">
                <a16:creationId xmlns:a16="http://schemas.microsoft.com/office/drawing/2014/main" id="{316A1298-736E-C02F-6752-431F84805E76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5" name="object 18">
            <a:extLst>
              <a:ext uri="{FF2B5EF4-FFF2-40B4-BE49-F238E27FC236}">
                <a16:creationId xmlns:a16="http://schemas.microsoft.com/office/drawing/2014/main" id="{7AA96B26-925D-EF79-8A05-57A9F1E926C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89;p17">
            <a:extLst>
              <a:ext uri="{FF2B5EF4-FFF2-40B4-BE49-F238E27FC236}">
                <a16:creationId xmlns:a16="http://schemas.microsoft.com/office/drawing/2014/main" id="{0C4A4ABD-F57B-E4E0-1964-32580BFBB334}"/>
              </a:ext>
            </a:extLst>
          </p:cNvPr>
          <p:cNvSpPr txBox="1"/>
          <p:nvPr/>
        </p:nvSpPr>
        <p:spPr>
          <a:xfrm>
            <a:off x="3071813" y="592107"/>
            <a:ext cx="853722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 panose="020B0604020202020204" charset="0"/>
                <a:sym typeface="Manrope"/>
              </a:rPr>
              <a:t>Overseas tourist arrivals by destination in H1 2024</a:t>
            </a:r>
          </a:p>
          <a:p>
            <a:endParaRPr lang="en-US" sz="3200" dirty="0">
              <a:solidFill>
                <a:srgbClr val="211E51"/>
              </a:solidFill>
              <a:latin typeface="Manrope"/>
              <a:ea typeface="Manrope"/>
              <a:cs typeface="Manrope"/>
            </a:endParaRPr>
          </a:p>
        </p:txBody>
      </p:sp>
      <p:pic>
        <p:nvPicPr>
          <p:cNvPr id="2" name="Picture 1" descr="A screenshot of a screen&#10;&#10;Description automatically generated">
            <a:extLst>
              <a:ext uri="{FF2B5EF4-FFF2-40B4-BE49-F238E27FC236}">
                <a16:creationId xmlns:a16="http://schemas.microsoft.com/office/drawing/2014/main" id="{5C4CFF29-925A-821A-B0E0-A5FD95E3A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13" y="1405657"/>
            <a:ext cx="60483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13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FA08F2-124B-90C8-B821-841BD7053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676" y="1576218"/>
            <a:ext cx="8741706" cy="4370853"/>
          </a:xfrm>
          <a:prstGeom prst="rect">
            <a:avLst/>
          </a:prstGeom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93">
            <a:off x="7978301" y="2504259"/>
            <a:ext cx="6940467" cy="17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object 16">
            <a:extLst>
              <a:ext uri="{FF2B5EF4-FFF2-40B4-BE49-F238E27FC236}">
                <a16:creationId xmlns:a16="http://schemas.microsoft.com/office/drawing/2014/main" id="{C1041924-A12C-A015-FAFD-7A6844A75A52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7">
            <a:extLst>
              <a:ext uri="{FF2B5EF4-FFF2-40B4-BE49-F238E27FC236}">
                <a16:creationId xmlns:a16="http://schemas.microsoft.com/office/drawing/2014/main" id="{316A1298-736E-C02F-6752-431F84805E76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5" name="object 18">
            <a:extLst>
              <a:ext uri="{FF2B5EF4-FFF2-40B4-BE49-F238E27FC236}">
                <a16:creationId xmlns:a16="http://schemas.microsoft.com/office/drawing/2014/main" id="{7AA96B26-925D-EF79-8A05-57A9F1E926C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89;p17">
            <a:extLst>
              <a:ext uri="{FF2B5EF4-FFF2-40B4-BE49-F238E27FC236}">
                <a16:creationId xmlns:a16="http://schemas.microsoft.com/office/drawing/2014/main" id="{0C4A4ABD-F57B-E4E0-1964-32580BFBB334}"/>
              </a:ext>
            </a:extLst>
          </p:cNvPr>
          <p:cNvSpPr txBox="1"/>
          <p:nvPr/>
        </p:nvSpPr>
        <p:spPr>
          <a:xfrm>
            <a:off x="3049035" y="412670"/>
            <a:ext cx="853722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 panose="020B0604020202020204" charset="0"/>
                <a:sym typeface="Manrope"/>
              </a:rPr>
              <a:t>Double-digit growth proves mid-tier destinations are key for regional success</a:t>
            </a:r>
            <a:endParaRPr lang="en-US" sz="2000" b="1" dirty="0">
              <a:solidFill>
                <a:srgbClr val="211E51"/>
              </a:solidFill>
              <a:latin typeface="Manrope" panose="020B0604020202020204" charset="0"/>
            </a:endParaRPr>
          </a:p>
        </p:txBody>
      </p:sp>
      <p:sp>
        <p:nvSpPr>
          <p:cNvPr id="48" name="Google Shape;91;p17">
            <a:extLst>
              <a:ext uri="{FF2B5EF4-FFF2-40B4-BE49-F238E27FC236}">
                <a16:creationId xmlns:a16="http://schemas.microsoft.com/office/drawing/2014/main" id="{D17AFCE5-58AA-4573-8BC3-F68282F2349F}"/>
              </a:ext>
            </a:extLst>
          </p:cNvPr>
          <p:cNvSpPr txBox="1"/>
          <p:nvPr/>
        </p:nvSpPr>
        <p:spPr>
          <a:xfrm>
            <a:off x="3049035" y="1071776"/>
            <a:ext cx="6557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400" dirty="0">
                <a:solidFill>
                  <a:srgbClr val="211E51"/>
                </a:solidFill>
                <a:sym typeface="Manrope SemiBold"/>
              </a:rPr>
              <a:t>Overseas tourist arrivals by destination in H1 2024</a:t>
            </a:r>
          </a:p>
          <a:p>
            <a:endParaRPr lang="en-US" sz="1600" dirty="0">
              <a:solidFill>
                <a:srgbClr val="211E51"/>
              </a:solidFill>
              <a:latin typeface="Manrope SemiBold"/>
              <a:ea typeface="Manrope SemiBold"/>
              <a:cs typeface="Manrope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91652-B5F1-87A4-E341-51557B9E5264}"/>
              </a:ext>
            </a:extLst>
          </p:cNvPr>
          <p:cNvSpPr txBox="1"/>
          <p:nvPr/>
        </p:nvSpPr>
        <p:spPr>
          <a:xfrm>
            <a:off x="2222740" y="5946476"/>
            <a:ext cx="484229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kern="1200">
                <a:solidFill>
                  <a:schemeClr val="tx1"/>
                </a:solidFill>
                <a:ea typeface="+mn-ea"/>
                <a:cs typeface="+mn-cs"/>
              </a:rPr>
              <a:t>*Considering destinations that represent between 0.5% and 5% share</a:t>
            </a:r>
          </a:p>
        </p:txBody>
      </p:sp>
    </p:spTree>
    <p:extLst>
      <p:ext uri="{BB962C8B-B14F-4D97-AF65-F5344CB8AC3E}">
        <p14:creationId xmlns:p14="http://schemas.microsoft.com/office/powerpoint/2010/main" val="3177234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112223" y="451419"/>
            <a:ext cx="85372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Mid-tier Destinations Gain Ground on Strategic Segments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148670" y="843416"/>
            <a:ext cx="736717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to Caribbean destinations in H1 2024 vs 2023</a:t>
            </a:r>
          </a:p>
        </p:txBody>
      </p:sp>
      <p:pic>
        <p:nvPicPr>
          <p:cNvPr id="54" name="object 6">
            <a:extLst>
              <a:ext uri="{FF2B5EF4-FFF2-40B4-BE49-F238E27FC236}">
                <a16:creationId xmlns:a16="http://schemas.microsoft.com/office/drawing/2014/main" id="{2FC750B2-70CC-06BA-CB4C-9BECC362611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1455" y="6222018"/>
            <a:ext cx="199172" cy="153997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:a16="http://schemas.microsoft.com/office/drawing/2014/main" id="{2430B45F-516F-33A3-53BD-EDE617AE2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95" y="1858507"/>
            <a:ext cx="10156238" cy="382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017713" y="515695"/>
            <a:ext cx="85372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Premium class travel shows significant growth over standard class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017713" y="823451"/>
            <a:ext cx="736717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to Caribbean destinations in H1 2024 vs 2023</a:t>
            </a:r>
          </a:p>
        </p:txBody>
      </p:sp>
      <p:pic>
        <p:nvPicPr>
          <p:cNvPr id="54" name="object 6">
            <a:extLst>
              <a:ext uri="{FF2B5EF4-FFF2-40B4-BE49-F238E27FC236}">
                <a16:creationId xmlns:a16="http://schemas.microsoft.com/office/drawing/2014/main" id="{2FC750B2-70CC-06BA-CB4C-9BECC362611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1455" y="6222018"/>
            <a:ext cx="199172" cy="1539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33CF9C9-BD1C-94BF-AF6E-38E33EBAD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210" y="1587125"/>
            <a:ext cx="4727790" cy="49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0233" y="426814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0" y="463466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488035" y="621487"/>
            <a:ext cx="694061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US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State of the Industry &amp; Region Address</a:t>
            </a:r>
          </a:p>
        </p:txBody>
      </p:sp>
      <p:cxnSp>
        <p:nvCxnSpPr>
          <p:cNvPr id="63" name="Google Shape;63;p14"/>
          <p:cNvCxnSpPr/>
          <p:nvPr/>
        </p:nvCxnSpPr>
        <p:spPr>
          <a:xfrm>
            <a:off x="9127045" y="63975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4"/>
          <p:cNvSpPr/>
          <p:nvPr/>
        </p:nvSpPr>
        <p:spPr>
          <a:xfrm>
            <a:off x="3153576" y="2223333"/>
            <a:ext cx="2265121" cy="2244876"/>
          </a:xfrm>
          <a:prstGeom prst="ellipse">
            <a:avLst/>
          </a:prstGeom>
          <a:solidFill>
            <a:srgbClr val="211E51"/>
          </a:solidFill>
          <a:ln w="19050" cap="flat" cmpd="sng">
            <a:solidFill>
              <a:srgbClr val="211E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89"/>
          </a:p>
        </p:txBody>
      </p:sp>
      <p:sp>
        <p:nvSpPr>
          <p:cNvPr id="67" name="Google Shape;67;p14"/>
          <p:cNvSpPr txBox="1"/>
          <p:nvPr/>
        </p:nvSpPr>
        <p:spPr>
          <a:xfrm>
            <a:off x="5576341" y="2737931"/>
            <a:ext cx="408868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Nicola Madden-Greig, OD</a:t>
            </a:r>
            <a:endParaRPr sz="2400" b="1" dirty="0">
              <a:solidFill>
                <a:srgbClr val="211E5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577795" y="3176931"/>
            <a:ext cx="3295703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89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President, CHTA</a:t>
            </a:r>
            <a:endParaRPr sz="2489" dirty="0">
              <a:solidFill>
                <a:srgbClr val="211E5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316574" y="2828137"/>
            <a:ext cx="1881401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Place your image here</a:t>
            </a:r>
            <a:endParaRPr sz="1467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69BDB3E-D1EC-74ED-EDD0-DEB97106D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753" y="2287811"/>
            <a:ext cx="2108161" cy="2108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0A172C-DCF3-DA34-0D9D-0E3860B7B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18" y="3435991"/>
            <a:ext cx="3559677" cy="16513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33358" y="5714760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118484" y="408450"/>
            <a:ext cx="85372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Increased North American Connectivity Reflects Growing Demand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118484" y="776402"/>
            <a:ext cx="73671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Top performing origin markets for overseas arrivals in the Caribbean in H1 2024 vs 2023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D5A6674-D017-C036-DC2A-F3D6C9320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50" y="1571291"/>
            <a:ext cx="8952370" cy="4495618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EBD32F09-20B8-9E0F-F855-F407EDCB9C1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11455" y="6222018"/>
            <a:ext cx="199172" cy="1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3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118484" y="383368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Major hubs become increasingly important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178855" y="908221"/>
            <a:ext cx="736717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Transfers of US &amp; Canadian </a:t>
            </a:r>
            <a:r>
              <a:rPr lang="en-US" sz="1600" dirty="0" err="1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travellers</a:t>
            </a:r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visiting the Caribbean in H1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66E97-C932-3BE5-B4C7-7230F112B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015" y="1389315"/>
            <a:ext cx="5391444" cy="4747102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62432E77-2A29-FE28-C6EA-72F325B79C8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11455" y="6222018"/>
            <a:ext cx="199172" cy="1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88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118484" y="383368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European demand slows…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178855" y="908221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in the Caribbean by origin in H1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C8A47-6C41-4144-7923-63EC8707B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952" y="1426311"/>
            <a:ext cx="5225645" cy="4698867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3D6EB874-85D8-192F-DBDF-637E0441F50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11455" y="6222018"/>
            <a:ext cx="199172" cy="1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98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587823" y="6222018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7549" y="5678533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118484" y="383368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Latin American travel continues to grow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215926" y="908221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in the Caribbean by origin in H1 2024</a:t>
            </a:r>
          </a:p>
        </p:txBody>
      </p:sp>
      <p:pic>
        <p:nvPicPr>
          <p:cNvPr id="374" name="Picture 373">
            <a:extLst>
              <a:ext uri="{FF2B5EF4-FFF2-40B4-BE49-F238E27FC236}">
                <a16:creationId xmlns:a16="http://schemas.microsoft.com/office/drawing/2014/main" id="{4ECFC304-EB1A-38EF-1A23-67614D968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484" y="1250907"/>
            <a:ext cx="5596905" cy="4987915"/>
          </a:xfrm>
          <a:prstGeom prst="rect">
            <a:avLst/>
          </a:prstGeom>
        </p:spPr>
      </p:pic>
      <p:pic>
        <p:nvPicPr>
          <p:cNvPr id="375" name="object 6">
            <a:extLst>
              <a:ext uri="{FF2B5EF4-FFF2-40B4-BE49-F238E27FC236}">
                <a16:creationId xmlns:a16="http://schemas.microsoft.com/office/drawing/2014/main" id="{49770F7E-5F19-49A2-5305-EDA6989DE89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11455" y="6222018"/>
            <a:ext cx="199172" cy="1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06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443821" y="2534639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63;p14">
            <a:extLst>
              <a:ext uri="{FF2B5EF4-FFF2-40B4-BE49-F238E27FC236}">
                <a16:creationId xmlns:a16="http://schemas.microsoft.com/office/drawing/2014/main" id="{1C5ED5AB-AE83-D360-699B-787962F055AC}"/>
              </a:ext>
            </a:extLst>
          </p:cNvPr>
          <p:cNvCxnSpPr/>
          <p:nvPr/>
        </p:nvCxnSpPr>
        <p:spPr>
          <a:xfrm>
            <a:off x="3003952" y="592107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bject 16">
            <a:extLst>
              <a:ext uri="{FF2B5EF4-FFF2-40B4-BE49-F238E27FC236}">
                <a16:creationId xmlns:a16="http://schemas.microsoft.com/office/drawing/2014/main" id="{2C16868F-5FFD-C947-4A1B-E9472DD20FCF}"/>
              </a:ext>
            </a:extLst>
          </p:cNvPr>
          <p:cNvSpPr/>
          <p:nvPr/>
        </p:nvSpPr>
        <p:spPr>
          <a:xfrm>
            <a:off x="6194660" y="6111341"/>
            <a:ext cx="2424149" cy="401079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DD79829C-9D45-58F2-F0F1-EC2901F74935}"/>
              </a:ext>
            </a:extLst>
          </p:cNvPr>
          <p:cNvSpPr txBox="1"/>
          <p:nvPr/>
        </p:nvSpPr>
        <p:spPr>
          <a:xfrm>
            <a:off x="6883168" y="6378306"/>
            <a:ext cx="1852436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ForwardKeys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Air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Ticket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18">
            <a:extLst>
              <a:ext uri="{FF2B5EF4-FFF2-40B4-BE49-F238E27FC236}">
                <a16:creationId xmlns:a16="http://schemas.microsoft.com/office/drawing/2014/main" id="{607D8622-02E3-EABA-31D4-E163539D88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0981" y="5744395"/>
            <a:ext cx="3017470" cy="955246"/>
          </a:xfrm>
          <a:prstGeom prst="rect">
            <a:avLst/>
          </a:prstGeom>
        </p:spPr>
      </p:pic>
      <p:sp>
        <p:nvSpPr>
          <p:cNvPr id="369" name="Google Shape;89;p17">
            <a:extLst>
              <a:ext uri="{FF2B5EF4-FFF2-40B4-BE49-F238E27FC236}">
                <a16:creationId xmlns:a16="http://schemas.microsoft.com/office/drawing/2014/main" id="{56E7A430-BBC4-2252-FF89-84824AD16F38}"/>
              </a:ext>
            </a:extLst>
          </p:cNvPr>
          <p:cNvSpPr txBox="1"/>
          <p:nvPr/>
        </p:nvSpPr>
        <p:spPr>
          <a:xfrm>
            <a:off x="3021832" y="110293"/>
            <a:ext cx="853722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Intra-Caribbean Connectivity opens the door for multi-destination trips</a:t>
            </a:r>
          </a:p>
        </p:txBody>
      </p:sp>
      <p:sp>
        <p:nvSpPr>
          <p:cNvPr id="370" name="Google Shape;91;p17">
            <a:extLst>
              <a:ext uri="{FF2B5EF4-FFF2-40B4-BE49-F238E27FC236}">
                <a16:creationId xmlns:a16="http://schemas.microsoft.com/office/drawing/2014/main" id="{6EFAF16A-9600-CDA1-7E61-144C2F7E070E}"/>
              </a:ext>
            </a:extLst>
          </p:cNvPr>
          <p:cNvSpPr txBox="1"/>
          <p:nvPr/>
        </p:nvSpPr>
        <p:spPr>
          <a:xfrm>
            <a:off x="3059063" y="805654"/>
            <a:ext cx="73671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Seat Capacity in overseas flights to the Caribbean region by destination, H1 2024 vs 2023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B3DB3D-27ED-859A-2A03-6A24BBC547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79" b="3063"/>
          <a:stretch/>
        </p:blipFill>
        <p:spPr>
          <a:xfrm>
            <a:off x="1346980" y="1516794"/>
            <a:ext cx="7908225" cy="4541928"/>
          </a:xfrm>
          <a:prstGeom prst="rect">
            <a:avLst/>
          </a:prstGeom>
        </p:spPr>
      </p:pic>
      <p:pic>
        <p:nvPicPr>
          <p:cNvPr id="54" name="object 6">
            <a:extLst>
              <a:ext uri="{FF2B5EF4-FFF2-40B4-BE49-F238E27FC236}">
                <a16:creationId xmlns:a16="http://schemas.microsoft.com/office/drawing/2014/main" id="{2FC750B2-70CC-06BA-CB4C-9BECC362611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06881" y="6358423"/>
            <a:ext cx="199172" cy="1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01" y="140654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0" y="463466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905059" y="2329096"/>
            <a:ext cx="8265884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800" b="0" spc="-75" dirty="0">
                <a:latin typeface="Calibri Light"/>
                <a:cs typeface="Calibri Light"/>
              </a:rPr>
              <a:t>ACCOMMODATION</a:t>
            </a:r>
            <a:r>
              <a:rPr lang="en-US" sz="4800" b="0" spc="-125" dirty="0">
                <a:latin typeface="Calibri Light"/>
                <a:cs typeface="Calibri Light"/>
              </a:rPr>
              <a:t> </a:t>
            </a:r>
            <a:r>
              <a:rPr lang="en-US" sz="4800" b="0" spc="-10" dirty="0">
                <a:latin typeface="Calibri Light"/>
                <a:cs typeface="Calibri Light"/>
              </a:rPr>
              <a:t>SECTOR </a:t>
            </a:r>
            <a:r>
              <a:rPr lang="en-US" sz="4800" b="0" spc="-40" dirty="0">
                <a:latin typeface="Calibri Light"/>
                <a:cs typeface="Calibri Light"/>
              </a:rPr>
              <a:t>PERFORMANCE</a:t>
            </a:r>
            <a:r>
              <a:rPr lang="en-US" sz="4800" b="0" spc="-130" dirty="0">
                <a:latin typeface="Calibri Light"/>
                <a:cs typeface="Calibri Light"/>
              </a:rPr>
              <a:t> </a:t>
            </a:r>
            <a:r>
              <a:rPr lang="en-US" sz="4800" b="0" spc="-185" dirty="0">
                <a:latin typeface="Calibri Light"/>
                <a:cs typeface="Calibri Light"/>
              </a:rPr>
              <a:t>AT</a:t>
            </a:r>
            <a:r>
              <a:rPr lang="en-US" sz="4800" b="0" spc="-65" dirty="0">
                <a:latin typeface="Calibri Light"/>
                <a:cs typeface="Calibri Light"/>
              </a:rPr>
              <a:t> </a:t>
            </a:r>
            <a:r>
              <a:rPr lang="en-US" sz="4800" b="0" dirty="0">
                <a:latin typeface="Calibri Light"/>
                <a:cs typeface="Calibri Light"/>
              </a:rPr>
              <a:t>A</a:t>
            </a:r>
            <a:r>
              <a:rPr lang="en-US" sz="4800" b="0" spc="-80" dirty="0">
                <a:latin typeface="Calibri Light"/>
                <a:cs typeface="Calibri Light"/>
              </a:rPr>
              <a:t> </a:t>
            </a:r>
            <a:r>
              <a:rPr lang="en-US" sz="4800" b="0" spc="-20" dirty="0">
                <a:latin typeface="Calibri Light"/>
                <a:cs typeface="Calibri Light"/>
              </a:rPr>
              <a:t>GLANCE</a:t>
            </a:r>
            <a:endParaRPr sz="4800" dirty="0">
              <a:solidFill>
                <a:srgbClr val="211E5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19830" y="2903607"/>
            <a:ext cx="1881401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Place image here</a:t>
            </a:r>
            <a:endParaRPr sz="1467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5E05E-6092-7070-9DC3-BD13AFB13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030" y="-93583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41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Caribbean Lodging Performance: Occupancy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2993754" y="859696"/>
            <a:ext cx="1018147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Occupancy %: Annual Comparative Performance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C3BF83DF-28B6-3B4E-5AB7-D81DB97D3026}"/>
              </a:ext>
            </a:extLst>
          </p:cNvPr>
          <p:cNvGrpSpPr/>
          <p:nvPr/>
        </p:nvGrpSpPr>
        <p:grpSpPr>
          <a:xfrm>
            <a:off x="1500485" y="1000747"/>
            <a:ext cx="8175824" cy="5657478"/>
            <a:chOff x="1530858" y="684276"/>
            <a:chExt cx="8555355" cy="592010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A011749-7668-57DE-ACBD-9CE8E41F80F9}"/>
                </a:ext>
              </a:extLst>
            </p:cNvPr>
            <p:cNvSpPr/>
            <p:nvPr/>
          </p:nvSpPr>
          <p:spPr>
            <a:xfrm>
              <a:off x="4869560" y="6154294"/>
              <a:ext cx="2264410" cy="374650"/>
            </a:xfrm>
            <a:custGeom>
              <a:avLst/>
              <a:gdLst/>
              <a:ahLst/>
              <a:cxnLst/>
              <a:rect l="l" t="t" r="r" b="b"/>
              <a:pathLst>
                <a:path w="2264409" h="374650">
                  <a:moveTo>
                    <a:pt x="0" y="187070"/>
                  </a:moveTo>
                  <a:lnTo>
                    <a:pt x="6682" y="137340"/>
                  </a:lnTo>
                  <a:lnTo>
                    <a:pt x="25541" y="92653"/>
                  </a:lnTo>
                  <a:lnTo>
                    <a:pt x="54792" y="54792"/>
                  </a:lnTo>
                  <a:lnTo>
                    <a:pt x="92653" y="25541"/>
                  </a:lnTo>
                  <a:lnTo>
                    <a:pt x="137340" y="6682"/>
                  </a:lnTo>
                  <a:lnTo>
                    <a:pt x="187071" y="0"/>
                  </a:lnTo>
                  <a:lnTo>
                    <a:pt x="2076831" y="0"/>
                  </a:lnTo>
                  <a:lnTo>
                    <a:pt x="2126561" y="6682"/>
                  </a:lnTo>
                  <a:lnTo>
                    <a:pt x="2171248" y="25541"/>
                  </a:lnTo>
                  <a:lnTo>
                    <a:pt x="2209109" y="54792"/>
                  </a:lnTo>
                  <a:lnTo>
                    <a:pt x="2238360" y="92653"/>
                  </a:lnTo>
                  <a:lnTo>
                    <a:pt x="2257219" y="137340"/>
                  </a:lnTo>
                  <a:lnTo>
                    <a:pt x="2263902" y="187070"/>
                  </a:lnTo>
                  <a:lnTo>
                    <a:pt x="2257219" y="236801"/>
                  </a:lnTo>
                  <a:lnTo>
                    <a:pt x="2238360" y="281488"/>
                  </a:lnTo>
                  <a:lnTo>
                    <a:pt x="2209109" y="319349"/>
                  </a:lnTo>
                  <a:lnTo>
                    <a:pt x="2171248" y="348600"/>
                  </a:lnTo>
                  <a:lnTo>
                    <a:pt x="2126561" y="367459"/>
                  </a:lnTo>
                  <a:lnTo>
                    <a:pt x="2076831" y="374141"/>
                  </a:lnTo>
                  <a:lnTo>
                    <a:pt x="187071" y="374141"/>
                  </a:lnTo>
                  <a:lnTo>
                    <a:pt x="137340" y="367459"/>
                  </a:lnTo>
                  <a:lnTo>
                    <a:pt x="92653" y="348600"/>
                  </a:lnTo>
                  <a:lnTo>
                    <a:pt x="54792" y="319349"/>
                  </a:lnTo>
                  <a:lnTo>
                    <a:pt x="25541" y="281488"/>
                  </a:lnTo>
                  <a:lnTo>
                    <a:pt x="6682" y="236801"/>
                  </a:lnTo>
                  <a:lnTo>
                    <a:pt x="0" y="187070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5FF935B1-69DC-DF56-F299-2A678A56568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8170" y="6267481"/>
              <a:ext cx="149561" cy="148088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B2BE7B74-E987-F61E-5C15-0100FEEF778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1682" y="6018276"/>
              <a:ext cx="1651241" cy="585977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E007A00F-021C-C7F3-F51B-BF07A67A5CC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0858" y="684276"/>
              <a:ext cx="8554973" cy="5393422"/>
            </a:xfrm>
            <a:prstGeom prst="rect">
              <a:avLst/>
            </a:prstGeom>
          </p:spPr>
        </p:pic>
      </p:grpSp>
      <p:sp>
        <p:nvSpPr>
          <p:cNvPr id="10" name="object 12">
            <a:extLst>
              <a:ext uri="{FF2B5EF4-FFF2-40B4-BE49-F238E27FC236}">
                <a16:creationId xmlns:a16="http://schemas.microsoft.com/office/drawing/2014/main" id="{6D795C5B-3F94-A78C-6209-3FC2092E9ACB}"/>
              </a:ext>
            </a:extLst>
          </p:cNvPr>
          <p:cNvSpPr txBox="1"/>
          <p:nvPr/>
        </p:nvSpPr>
        <p:spPr>
          <a:xfrm>
            <a:off x="5182837" y="6259764"/>
            <a:ext cx="1610995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Caribbean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Lodging </a:t>
            </a:r>
            <a:r>
              <a:rPr sz="800" dirty="0">
                <a:latin typeface="Arial"/>
                <a:cs typeface="Arial"/>
              </a:rPr>
              <a:t>Performance,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CHTA’s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Partner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STR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353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Caribbean Lodging Performance: Occupancy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2964258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Occupancy %: Year to Date – March 2024 vs March 2023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9A2D058D-82A2-34C1-847F-B80341ECA8DE}"/>
              </a:ext>
            </a:extLst>
          </p:cNvPr>
          <p:cNvGrpSpPr/>
          <p:nvPr/>
        </p:nvGrpSpPr>
        <p:grpSpPr>
          <a:xfrm>
            <a:off x="2677829" y="1942027"/>
            <a:ext cx="7283151" cy="4665800"/>
            <a:chOff x="1938527" y="1728990"/>
            <a:chExt cx="7933942" cy="4875263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6CEC187-FE5F-0D59-8CA6-94383E51BB9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8527" y="1728990"/>
              <a:ext cx="7933942" cy="3959352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A4031797-022D-80AD-6497-513BE6E70DD7}"/>
                </a:ext>
              </a:extLst>
            </p:cNvPr>
            <p:cNvSpPr/>
            <p:nvPr/>
          </p:nvSpPr>
          <p:spPr>
            <a:xfrm>
              <a:off x="4869560" y="6154294"/>
              <a:ext cx="2264410" cy="374650"/>
            </a:xfrm>
            <a:custGeom>
              <a:avLst/>
              <a:gdLst/>
              <a:ahLst/>
              <a:cxnLst/>
              <a:rect l="l" t="t" r="r" b="b"/>
              <a:pathLst>
                <a:path w="2264409" h="374650">
                  <a:moveTo>
                    <a:pt x="0" y="187070"/>
                  </a:moveTo>
                  <a:lnTo>
                    <a:pt x="6682" y="137340"/>
                  </a:lnTo>
                  <a:lnTo>
                    <a:pt x="25541" y="92653"/>
                  </a:lnTo>
                  <a:lnTo>
                    <a:pt x="54792" y="54792"/>
                  </a:lnTo>
                  <a:lnTo>
                    <a:pt x="92653" y="25541"/>
                  </a:lnTo>
                  <a:lnTo>
                    <a:pt x="137340" y="6682"/>
                  </a:lnTo>
                  <a:lnTo>
                    <a:pt x="187071" y="0"/>
                  </a:lnTo>
                  <a:lnTo>
                    <a:pt x="2076831" y="0"/>
                  </a:lnTo>
                  <a:lnTo>
                    <a:pt x="2126561" y="6682"/>
                  </a:lnTo>
                  <a:lnTo>
                    <a:pt x="2171248" y="25541"/>
                  </a:lnTo>
                  <a:lnTo>
                    <a:pt x="2209109" y="54792"/>
                  </a:lnTo>
                  <a:lnTo>
                    <a:pt x="2238360" y="92653"/>
                  </a:lnTo>
                  <a:lnTo>
                    <a:pt x="2257219" y="137340"/>
                  </a:lnTo>
                  <a:lnTo>
                    <a:pt x="2263902" y="187070"/>
                  </a:lnTo>
                  <a:lnTo>
                    <a:pt x="2257219" y="236801"/>
                  </a:lnTo>
                  <a:lnTo>
                    <a:pt x="2238360" y="281488"/>
                  </a:lnTo>
                  <a:lnTo>
                    <a:pt x="2209109" y="319349"/>
                  </a:lnTo>
                  <a:lnTo>
                    <a:pt x="2171248" y="348600"/>
                  </a:lnTo>
                  <a:lnTo>
                    <a:pt x="2126561" y="367459"/>
                  </a:lnTo>
                  <a:lnTo>
                    <a:pt x="2076831" y="374141"/>
                  </a:lnTo>
                  <a:lnTo>
                    <a:pt x="187071" y="374141"/>
                  </a:lnTo>
                  <a:lnTo>
                    <a:pt x="137340" y="367459"/>
                  </a:lnTo>
                  <a:lnTo>
                    <a:pt x="92653" y="348600"/>
                  </a:lnTo>
                  <a:lnTo>
                    <a:pt x="54792" y="319349"/>
                  </a:lnTo>
                  <a:lnTo>
                    <a:pt x="25541" y="281488"/>
                  </a:lnTo>
                  <a:lnTo>
                    <a:pt x="6682" y="236801"/>
                  </a:lnTo>
                  <a:lnTo>
                    <a:pt x="0" y="187070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437BFA77-394F-934E-E69A-9AD78485B35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8170" y="6267481"/>
              <a:ext cx="149561" cy="148088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CC029357-2688-E3A9-93A9-B2A83665815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61682" y="6018276"/>
              <a:ext cx="1651241" cy="585977"/>
            </a:xfrm>
            <a:prstGeom prst="rect">
              <a:avLst/>
            </a:prstGeom>
          </p:spPr>
        </p:pic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409CA811-0682-A4D0-1031-B079ADF22636}"/>
              </a:ext>
            </a:extLst>
          </p:cNvPr>
          <p:cNvSpPr txBox="1"/>
          <p:nvPr/>
        </p:nvSpPr>
        <p:spPr>
          <a:xfrm>
            <a:off x="5836115" y="6247596"/>
            <a:ext cx="1610995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Caribbean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Lodging </a:t>
            </a:r>
            <a:r>
              <a:rPr sz="800" dirty="0">
                <a:latin typeface="Arial"/>
                <a:cs typeface="Arial"/>
              </a:rPr>
              <a:t>Performance,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CHTA’s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Partner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STR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943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Caribbean Lodging Performance - Occupancy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308224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Top 3 Caribbean Destinations March 2024 &amp; March 2023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9FA1E099-2581-4D21-CAE9-8CC97064252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547" y="2245331"/>
            <a:ext cx="7439615" cy="212461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4E1BC281-45E5-5920-C5F4-966AA89EEB6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0492" y="2096638"/>
            <a:ext cx="5405339" cy="2188602"/>
          </a:xfrm>
          <a:prstGeom prst="rect">
            <a:avLst/>
          </a:prstGeom>
        </p:spPr>
      </p:pic>
      <p:pic>
        <p:nvPicPr>
          <p:cNvPr id="7" name="object 8">
            <a:extLst>
              <a:ext uri="{FF2B5EF4-FFF2-40B4-BE49-F238E27FC236}">
                <a16:creationId xmlns:a16="http://schemas.microsoft.com/office/drawing/2014/main" id="{E773EE7C-EC6F-545B-A1CE-892935F1A09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27824" y="5815352"/>
            <a:ext cx="1651241" cy="585977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CCEB8DEA-AE75-1A8B-60F3-C9258879641D}"/>
              </a:ext>
            </a:extLst>
          </p:cNvPr>
          <p:cNvSpPr/>
          <p:nvPr/>
        </p:nvSpPr>
        <p:spPr>
          <a:xfrm>
            <a:off x="569117" y="6032143"/>
            <a:ext cx="2163957" cy="358030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26CE7212-F15B-39E0-038A-EE7FE93F223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7586" y="6140309"/>
            <a:ext cx="142926" cy="141519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EE553ECC-4178-FFD0-559F-D1B75876EFA7}"/>
              </a:ext>
            </a:extLst>
          </p:cNvPr>
          <p:cNvSpPr txBox="1"/>
          <p:nvPr/>
        </p:nvSpPr>
        <p:spPr>
          <a:xfrm>
            <a:off x="1042039" y="6084682"/>
            <a:ext cx="1610995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Caribbean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Lodging </a:t>
            </a:r>
            <a:r>
              <a:rPr sz="800" dirty="0">
                <a:latin typeface="Arial"/>
                <a:cs typeface="Arial"/>
              </a:rPr>
              <a:t>Performance,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CHTA’s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Partner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STR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058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Caribbean Lodging Performance – ADR &amp; </a:t>
            </a:r>
            <a:r>
              <a:rPr lang="en-US" sz="2800" dirty="0" err="1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RevPar</a:t>
            </a:r>
            <a:endParaRPr lang="en-US" sz="2800" dirty="0">
              <a:solidFill>
                <a:srgbClr val="211E5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300223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March 2024 and March 2023</a:t>
            </a: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FBD69E12-EEC1-1CE6-7C91-7D17BC05F45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7936" y="1685457"/>
            <a:ext cx="7266430" cy="4077461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FBB12E72-BEB2-A372-D433-E5B957AF4B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60941" y="5962351"/>
            <a:ext cx="1651241" cy="585977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1215D86D-5C09-EA62-0223-71BD88DCBC0A}"/>
              </a:ext>
            </a:extLst>
          </p:cNvPr>
          <p:cNvSpPr/>
          <p:nvPr/>
        </p:nvSpPr>
        <p:spPr>
          <a:xfrm>
            <a:off x="3002234" y="6179142"/>
            <a:ext cx="2163957" cy="358030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6771F5F7-E242-B47B-4E07-170482FC516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20703" y="6287308"/>
            <a:ext cx="142926" cy="141519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id="{90996E47-067D-AAAD-D372-34767AADE72D}"/>
              </a:ext>
            </a:extLst>
          </p:cNvPr>
          <p:cNvSpPr txBox="1"/>
          <p:nvPr/>
        </p:nvSpPr>
        <p:spPr>
          <a:xfrm>
            <a:off x="3475156" y="6231681"/>
            <a:ext cx="1610995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Caribbean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Lodging </a:t>
            </a:r>
            <a:r>
              <a:rPr sz="800" dirty="0">
                <a:latin typeface="Arial"/>
                <a:cs typeface="Arial"/>
              </a:rPr>
              <a:t>Performance,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CHTA’s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Partner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STR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334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6">
            <a:extLst>
              <a:ext uri="{FF2B5EF4-FFF2-40B4-BE49-F238E27FC236}">
                <a16:creationId xmlns:a16="http://schemas.microsoft.com/office/drawing/2014/main" id="{8E167A58-430A-10A6-5B5D-A94FE241C1F8}"/>
              </a:ext>
            </a:extLst>
          </p:cNvPr>
          <p:cNvGrpSpPr/>
          <p:nvPr/>
        </p:nvGrpSpPr>
        <p:grpSpPr>
          <a:xfrm>
            <a:off x="2777033" y="440990"/>
            <a:ext cx="7995920" cy="6380969"/>
            <a:chOff x="27813" y="0"/>
            <a:chExt cx="6938389" cy="6213335"/>
          </a:xfrm>
        </p:grpSpPr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4B8B5B2F-2F2B-1214-2C26-615E79ADF6A7}"/>
                </a:ext>
              </a:extLst>
            </p:cNvPr>
            <p:cNvSpPr/>
            <p:nvPr/>
          </p:nvSpPr>
          <p:spPr>
            <a:xfrm>
              <a:off x="27813" y="381"/>
              <a:ext cx="6932930" cy="6040755"/>
            </a:xfrm>
            <a:custGeom>
              <a:avLst/>
              <a:gdLst/>
              <a:ahLst/>
              <a:cxnLst/>
              <a:rect l="l" t="t" r="r" b="b"/>
              <a:pathLst>
                <a:path w="6932930" h="6040755">
                  <a:moveTo>
                    <a:pt x="6932688" y="0"/>
                  </a:moveTo>
                  <a:lnTo>
                    <a:pt x="0" y="0"/>
                  </a:lnTo>
                  <a:lnTo>
                    <a:pt x="0" y="6040374"/>
                  </a:lnTo>
                  <a:lnTo>
                    <a:pt x="6932688" y="6040374"/>
                  </a:lnTo>
                  <a:lnTo>
                    <a:pt x="6932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89"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04CD032C-5DC3-885C-F77F-2EE5A1AF5B34}"/>
                </a:ext>
              </a:extLst>
            </p:cNvPr>
            <p:cNvSpPr/>
            <p:nvPr/>
          </p:nvSpPr>
          <p:spPr>
            <a:xfrm>
              <a:off x="27813" y="381"/>
              <a:ext cx="6932930" cy="6040755"/>
            </a:xfrm>
            <a:custGeom>
              <a:avLst/>
              <a:gdLst/>
              <a:ahLst/>
              <a:cxnLst/>
              <a:rect l="l" t="t" r="r" b="b"/>
              <a:pathLst>
                <a:path w="6932930" h="6040755">
                  <a:moveTo>
                    <a:pt x="0" y="0"/>
                  </a:moveTo>
                  <a:lnTo>
                    <a:pt x="6932676" y="0"/>
                  </a:lnTo>
                  <a:lnTo>
                    <a:pt x="6932676" y="6040374"/>
                  </a:lnTo>
                  <a:lnTo>
                    <a:pt x="0" y="604037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89"/>
            </a:p>
          </p:txBody>
        </p:sp>
        <p:pic>
          <p:nvPicPr>
            <p:cNvPr id="21" name="object 9">
              <a:extLst>
                <a:ext uri="{FF2B5EF4-FFF2-40B4-BE49-F238E27FC236}">
                  <a16:creationId xmlns:a16="http://schemas.microsoft.com/office/drawing/2014/main" id="{617236DB-8746-5BC6-1276-657EE221696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301" y="0"/>
              <a:ext cx="1463039" cy="5954267"/>
            </a:xfrm>
            <a:prstGeom prst="rect">
              <a:avLst/>
            </a:prstGeom>
          </p:spPr>
        </p:pic>
        <p:pic>
          <p:nvPicPr>
            <p:cNvPr id="22" name="object 10">
              <a:extLst>
                <a:ext uri="{FF2B5EF4-FFF2-40B4-BE49-F238E27FC236}">
                  <a16:creationId xmlns:a16="http://schemas.microsoft.com/office/drawing/2014/main" id="{0802291F-E77F-B60C-B637-353FE30BF70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1659" y="0"/>
              <a:ext cx="1304543" cy="6213335"/>
            </a:xfrm>
            <a:prstGeom prst="rect">
              <a:avLst/>
            </a:prstGeom>
          </p:spPr>
        </p:pic>
        <p:pic>
          <p:nvPicPr>
            <p:cNvPr id="23" name="object 11">
              <a:extLst>
                <a:ext uri="{FF2B5EF4-FFF2-40B4-BE49-F238E27FC236}">
                  <a16:creationId xmlns:a16="http://schemas.microsoft.com/office/drawing/2014/main" id="{2EBD8C36-60A6-60C5-DB9A-FD8FCFBD112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6183" y="0"/>
              <a:ext cx="1333499" cy="6173723"/>
            </a:xfrm>
            <a:prstGeom prst="rect">
              <a:avLst/>
            </a:prstGeom>
          </p:spPr>
        </p:pic>
        <p:pic>
          <p:nvPicPr>
            <p:cNvPr id="24" name="object 12">
              <a:extLst>
                <a:ext uri="{FF2B5EF4-FFF2-40B4-BE49-F238E27FC236}">
                  <a16:creationId xmlns:a16="http://schemas.microsoft.com/office/drawing/2014/main" id="{7C65EB8C-6422-940E-3511-C0CB66C0098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636" y="0"/>
              <a:ext cx="1533905" cy="6213335"/>
            </a:xfrm>
            <a:prstGeom prst="rect">
              <a:avLst/>
            </a:prstGeom>
          </p:spPr>
        </p:pic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45181811-17E0-6DF0-EA56-1FA079CECEAC}"/>
                </a:ext>
              </a:extLst>
            </p:cNvPr>
            <p:cNvSpPr/>
            <p:nvPr/>
          </p:nvSpPr>
          <p:spPr>
            <a:xfrm>
              <a:off x="4602860" y="2012060"/>
              <a:ext cx="1130300" cy="862965"/>
            </a:xfrm>
            <a:custGeom>
              <a:avLst/>
              <a:gdLst/>
              <a:ahLst/>
              <a:cxnLst/>
              <a:rect l="l" t="t" r="r" b="b"/>
              <a:pathLst>
                <a:path w="1130300" h="862964">
                  <a:moveTo>
                    <a:pt x="1130046" y="0"/>
                  </a:moveTo>
                  <a:lnTo>
                    <a:pt x="0" y="0"/>
                  </a:lnTo>
                  <a:lnTo>
                    <a:pt x="0" y="862584"/>
                  </a:lnTo>
                  <a:lnTo>
                    <a:pt x="1130046" y="862584"/>
                  </a:lnTo>
                  <a:lnTo>
                    <a:pt x="11300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89"/>
            </a:p>
          </p:txBody>
        </p:sp>
        <p:pic>
          <p:nvPicPr>
            <p:cNvPr id="26" name="object 16">
              <a:extLst>
                <a:ext uri="{FF2B5EF4-FFF2-40B4-BE49-F238E27FC236}">
                  <a16:creationId xmlns:a16="http://schemas.microsoft.com/office/drawing/2014/main" id="{929D200A-46C1-E8AE-5FEC-B311802183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5676" y="154685"/>
              <a:ext cx="1459991" cy="5238749"/>
            </a:xfrm>
            <a:prstGeom prst="rect">
              <a:avLst/>
            </a:prstGeom>
          </p:spPr>
        </p:pic>
      </p:grpSp>
      <p:pic>
        <p:nvPicPr>
          <p:cNvPr id="75" name="Google Shape;7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A black background with a blue and yellow square with a blue and red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7E6ADEB-7093-A859-18E6-32EC8567D4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455" r="3737"/>
          <a:stretch/>
        </p:blipFill>
        <p:spPr>
          <a:xfrm>
            <a:off x="162561" y="2269004"/>
            <a:ext cx="2960023" cy="1368301"/>
          </a:xfrm>
          <a:prstGeom prst="rect">
            <a:avLst/>
          </a:prstGeom>
        </p:spPr>
      </p:pic>
      <p:pic>
        <p:nvPicPr>
          <p:cNvPr id="30" name="Picture 29" descr="A blue star with swirls on a black background&#10;&#10;Description automatically generated">
            <a:extLst>
              <a:ext uri="{FF2B5EF4-FFF2-40B4-BE49-F238E27FC236}">
                <a16:creationId xmlns:a16="http://schemas.microsoft.com/office/drawing/2014/main" id="{0492A014-155C-1997-3D96-5BE858D05A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9000"/>
          </a:blip>
          <a:srcRect l="39209" b="36324"/>
          <a:stretch/>
        </p:blipFill>
        <p:spPr>
          <a:xfrm>
            <a:off x="48555" y="2223019"/>
            <a:ext cx="4381108" cy="4588997"/>
          </a:xfrm>
          <a:prstGeom prst="rect">
            <a:avLst/>
          </a:prstGeom>
        </p:spPr>
      </p:pic>
      <p:sp>
        <p:nvSpPr>
          <p:cNvPr id="31" name="object 5">
            <a:extLst>
              <a:ext uri="{FF2B5EF4-FFF2-40B4-BE49-F238E27FC236}">
                <a16:creationId xmlns:a16="http://schemas.microsoft.com/office/drawing/2014/main" id="{7942EBD0-6D6B-5EB2-0E23-14B77D62E6AD}"/>
              </a:ext>
            </a:extLst>
          </p:cNvPr>
          <p:cNvSpPr txBox="1"/>
          <p:nvPr/>
        </p:nvSpPr>
        <p:spPr>
          <a:xfrm>
            <a:off x="251887" y="3631474"/>
            <a:ext cx="2870696" cy="177208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 algn="ctr">
              <a:spcBef>
                <a:spcPts val="180"/>
              </a:spcBef>
            </a:pPr>
            <a:r>
              <a:rPr lang="en-US" sz="3733" dirty="0">
                <a:solidFill>
                  <a:srgbClr val="002060"/>
                </a:solidFill>
                <a:latin typeface="Calibri"/>
                <a:cs typeface="Calibri"/>
              </a:rPr>
              <a:t>Representing</a:t>
            </a:r>
          </a:p>
          <a:p>
            <a:pPr marL="16933" algn="ctr">
              <a:spcBef>
                <a:spcPts val="180"/>
              </a:spcBef>
            </a:pPr>
            <a:r>
              <a:rPr sz="3733" b="1" dirty="0">
                <a:solidFill>
                  <a:srgbClr val="F16B66"/>
                </a:solidFill>
                <a:latin typeface="Calibri"/>
                <a:cs typeface="Calibri"/>
              </a:rPr>
              <a:t>33</a:t>
            </a:r>
            <a:r>
              <a:rPr lang="en-US" sz="3733" b="1" dirty="0">
                <a:solidFill>
                  <a:srgbClr val="F16B66"/>
                </a:solidFill>
                <a:latin typeface="Calibri"/>
                <a:cs typeface="Calibri"/>
              </a:rPr>
              <a:t> Caribbean</a:t>
            </a:r>
            <a:r>
              <a:rPr sz="3733" b="1" spc="-13" dirty="0">
                <a:solidFill>
                  <a:srgbClr val="F16B66"/>
                </a:solidFill>
                <a:latin typeface="Calibri"/>
                <a:cs typeface="Calibri"/>
              </a:rPr>
              <a:t> </a:t>
            </a:r>
            <a:r>
              <a:rPr sz="3733" spc="-13" dirty="0">
                <a:solidFill>
                  <a:srgbClr val="002060"/>
                </a:solidFill>
                <a:latin typeface="Calibri"/>
                <a:cs typeface="Calibri"/>
              </a:rPr>
              <a:t>Destinations</a:t>
            </a:r>
            <a:endParaRPr sz="3733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Caribbean Lodging Performance – ADR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299080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Top 3 Caribbean Destinations March 2024 &amp; March 2023</a:t>
            </a:r>
          </a:p>
        </p:txBody>
      </p:sp>
      <p:pic>
        <p:nvPicPr>
          <p:cNvPr id="3" name="object 8">
            <a:extLst>
              <a:ext uri="{FF2B5EF4-FFF2-40B4-BE49-F238E27FC236}">
                <a16:creationId xmlns:a16="http://schemas.microsoft.com/office/drawing/2014/main" id="{CE33D77C-4B2E-2989-3B4D-6111C70F3E1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18070" y="1518024"/>
            <a:ext cx="6679890" cy="2069378"/>
          </a:xfrm>
          <a:prstGeom prst="rect">
            <a:avLst/>
          </a:prstGeom>
        </p:spPr>
      </p:pic>
      <p:pic>
        <p:nvPicPr>
          <p:cNvPr id="4" name="object 9">
            <a:extLst>
              <a:ext uri="{FF2B5EF4-FFF2-40B4-BE49-F238E27FC236}">
                <a16:creationId xmlns:a16="http://schemas.microsoft.com/office/drawing/2014/main" id="{EFDABCE5-6271-0820-6214-6C2308861C6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18070" y="3938896"/>
            <a:ext cx="6913402" cy="1992360"/>
          </a:xfrm>
          <a:prstGeom prst="rect">
            <a:avLst/>
          </a:prstGeom>
        </p:spPr>
      </p:pic>
      <p:pic>
        <p:nvPicPr>
          <p:cNvPr id="7" name="object 8">
            <a:extLst>
              <a:ext uri="{FF2B5EF4-FFF2-40B4-BE49-F238E27FC236}">
                <a16:creationId xmlns:a16="http://schemas.microsoft.com/office/drawing/2014/main" id="{B7F206D2-6DB1-2484-9356-8ED610F016A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49561" y="6199595"/>
            <a:ext cx="1651241" cy="585977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13A466B2-FDA5-AA7D-1232-1BE6FD7E982C}"/>
              </a:ext>
            </a:extLst>
          </p:cNvPr>
          <p:cNvSpPr/>
          <p:nvPr/>
        </p:nvSpPr>
        <p:spPr>
          <a:xfrm>
            <a:off x="3390854" y="6416386"/>
            <a:ext cx="2163957" cy="358030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D1F86407-288F-9C9C-3F98-A4247CE9D25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9323" y="6524552"/>
            <a:ext cx="142926" cy="141519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0D4C7CAA-4A44-11C4-69E3-532B73E3E94D}"/>
              </a:ext>
            </a:extLst>
          </p:cNvPr>
          <p:cNvSpPr txBox="1"/>
          <p:nvPr/>
        </p:nvSpPr>
        <p:spPr>
          <a:xfrm>
            <a:off x="3863776" y="6468925"/>
            <a:ext cx="1610995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Caribbean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Lodging </a:t>
            </a:r>
            <a:r>
              <a:rPr sz="800" dirty="0">
                <a:latin typeface="Arial"/>
                <a:cs typeface="Arial"/>
              </a:rPr>
              <a:t>Performance,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CHTA’s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Partner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STR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593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Caribbean Lodging Performance – </a:t>
            </a:r>
            <a:r>
              <a:rPr lang="en-US" sz="3200" dirty="0" err="1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RevPar</a:t>
            </a:r>
            <a:endParaRPr lang="en-US" sz="3200" dirty="0">
              <a:solidFill>
                <a:srgbClr val="211E5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299080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Top 3 Caribbean Destinations March 2024 &amp; March 2023</a:t>
            </a:r>
          </a:p>
        </p:txBody>
      </p:sp>
      <p:pic>
        <p:nvPicPr>
          <p:cNvPr id="7" name="object 8">
            <a:extLst>
              <a:ext uri="{FF2B5EF4-FFF2-40B4-BE49-F238E27FC236}">
                <a16:creationId xmlns:a16="http://schemas.microsoft.com/office/drawing/2014/main" id="{B7F206D2-6DB1-2484-9356-8ED610F016A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9561" y="6199595"/>
            <a:ext cx="1651241" cy="585977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13A466B2-FDA5-AA7D-1232-1BE6FD7E982C}"/>
              </a:ext>
            </a:extLst>
          </p:cNvPr>
          <p:cNvSpPr/>
          <p:nvPr/>
        </p:nvSpPr>
        <p:spPr>
          <a:xfrm>
            <a:off x="3390854" y="6416386"/>
            <a:ext cx="2163957" cy="358030"/>
          </a:xfrm>
          <a:custGeom>
            <a:avLst/>
            <a:gdLst/>
            <a:ahLst/>
            <a:cxnLst/>
            <a:rect l="l" t="t" r="r" b="b"/>
            <a:pathLst>
              <a:path w="2264409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831" y="0"/>
                </a:lnTo>
                <a:lnTo>
                  <a:pt x="2126561" y="6682"/>
                </a:lnTo>
                <a:lnTo>
                  <a:pt x="2171248" y="25541"/>
                </a:lnTo>
                <a:lnTo>
                  <a:pt x="2209109" y="54792"/>
                </a:lnTo>
                <a:lnTo>
                  <a:pt x="2238360" y="92653"/>
                </a:lnTo>
                <a:lnTo>
                  <a:pt x="2257219" y="137340"/>
                </a:lnTo>
                <a:lnTo>
                  <a:pt x="2263902" y="187070"/>
                </a:lnTo>
                <a:lnTo>
                  <a:pt x="2257219" y="236801"/>
                </a:lnTo>
                <a:lnTo>
                  <a:pt x="2238360" y="281488"/>
                </a:lnTo>
                <a:lnTo>
                  <a:pt x="2209109" y="319349"/>
                </a:lnTo>
                <a:lnTo>
                  <a:pt x="2171248" y="348600"/>
                </a:lnTo>
                <a:lnTo>
                  <a:pt x="2126561" y="367459"/>
                </a:lnTo>
                <a:lnTo>
                  <a:pt x="2076831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D1F86407-288F-9C9C-3F98-A4247CE9D25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09323" y="6524552"/>
            <a:ext cx="142926" cy="141519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0D4C7CAA-4A44-11C4-69E3-532B73E3E94D}"/>
              </a:ext>
            </a:extLst>
          </p:cNvPr>
          <p:cNvSpPr txBox="1"/>
          <p:nvPr/>
        </p:nvSpPr>
        <p:spPr>
          <a:xfrm>
            <a:off x="3863776" y="6468925"/>
            <a:ext cx="1610995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latin typeface="Arial"/>
                <a:cs typeface="Arial"/>
              </a:rPr>
              <a:t>Source: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Caribbean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Lodging </a:t>
            </a:r>
            <a:r>
              <a:rPr sz="800" dirty="0">
                <a:latin typeface="Arial"/>
                <a:cs typeface="Arial"/>
              </a:rPr>
              <a:t>Performance,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CHTA’s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Partner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STR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C8B90F7F-D47D-97EA-03EE-8CFB361C0A8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50142" y="1320497"/>
            <a:ext cx="7153654" cy="45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0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0233" y="426814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0" y="463466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932879" y="630567"/>
            <a:ext cx="694061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US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State of the Industry &amp; Region Address</a:t>
            </a:r>
          </a:p>
        </p:txBody>
      </p:sp>
      <p:cxnSp>
        <p:nvCxnSpPr>
          <p:cNvPr id="63" name="Google Shape;63;p14"/>
          <p:cNvCxnSpPr/>
          <p:nvPr/>
        </p:nvCxnSpPr>
        <p:spPr>
          <a:xfrm>
            <a:off x="9127045" y="63975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4"/>
          <p:cNvSpPr txBox="1"/>
          <p:nvPr/>
        </p:nvSpPr>
        <p:spPr>
          <a:xfrm>
            <a:off x="1257305" y="2382580"/>
            <a:ext cx="10069823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000" b="1" spc="-75" dirty="0">
                <a:latin typeface="Calibri Light"/>
                <a:cs typeface="Calibri Light"/>
              </a:rPr>
              <a:t>Exploring Demand, Satisfaction, Tourist Spending in 4 Caribbean Destinations: </a:t>
            </a:r>
            <a:r>
              <a:rPr lang="en-US" sz="4000" b="0" spc="-75" dirty="0">
                <a:latin typeface="Calibri Light"/>
                <a:cs typeface="Calibri Light"/>
              </a:rPr>
              <a:t>Barbados, Dominican Republic, Jamaica and Puerto Rico</a:t>
            </a:r>
          </a:p>
        </p:txBody>
      </p:sp>
    </p:spTree>
    <p:extLst>
      <p:ext uri="{BB962C8B-B14F-4D97-AF65-F5344CB8AC3E}">
        <p14:creationId xmlns:p14="http://schemas.microsoft.com/office/powerpoint/2010/main" val="1138693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on the water&#10;&#10;Description automatically generated with medium confidence">
            <a:extLst>
              <a:ext uri="{FF2B5EF4-FFF2-40B4-BE49-F238E27FC236}">
                <a16:creationId xmlns:a16="http://schemas.microsoft.com/office/drawing/2014/main" id="{403B5876-561B-0430-41A8-5E3932D38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66"/>
          <a:stretch/>
        </p:blipFill>
        <p:spPr>
          <a:xfrm>
            <a:off x="565842" y="1650535"/>
            <a:ext cx="7559655" cy="4787207"/>
          </a:xfrm>
          <a:prstGeom prst="rect">
            <a:avLst/>
          </a:prstGeom>
        </p:spPr>
      </p:pic>
      <p:pic>
        <p:nvPicPr>
          <p:cNvPr id="4" name="Google Shape;75;p15">
            <a:extLst>
              <a:ext uri="{FF2B5EF4-FFF2-40B4-BE49-F238E27FC236}">
                <a16:creationId xmlns:a16="http://schemas.microsoft.com/office/drawing/2014/main" id="{7420C8F1-55E2-AFC6-FB3C-BCD0584B37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63;p14">
            <a:extLst>
              <a:ext uri="{FF2B5EF4-FFF2-40B4-BE49-F238E27FC236}">
                <a16:creationId xmlns:a16="http://schemas.microsoft.com/office/drawing/2014/main" id="{7D5E4C9C-CB0A-8293-02A0-7D790928CB6A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9;p17">
            <a:extLst>
              <a:ext uri="{FF2B5EF4-FFF2-40B4-BE49-F238E27FC236}">
                <a16:creationId xmlns:a16="http://schemas.microsoft.com/office/drawing/2014/main" id="{0598231C-87A3-1A5C-C498-007BD069376E}"/>
              </a:ext>
            </a:extLst>
          </p:cNvPr>
          <p:cNvSpPr txBox="1"/>
          <p:nvPr/>
        </p:nvSpPr>
        <p:spPr>
          <a:xfrm>
            <a:off x="2927824" y="525770"/>
            <a:ext cx="853722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6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E106D065-195B-69BB-D7E9-1229487BDB0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96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3" name="object 14">
            <a:extLst>
              <a:ext uri="{FF2B5EF4-FFF2-40B4-BE49-F238E27FC236}">
                <a16:creationId xmlns:a16="http://schemas.microsoft.com/office/drawing/2014/main" id="{DA470BA8-DB76-DF0D-6AE7-3B403CE5EB51}"/>
              </a:ext>
            </a:extLst>
          </p:cNvPr>
          <p:cNvGraphicFramePr>
            <a:graphicFrameLocks noGrp="1"/>
          </p:cNvGraphicFramePr>
          <p:nvPr/>
        </p:nvGraphicFramePr>
        <p:xfrm>
          <a:off x="467501" y="3389378"/>
          <a:ext cx="868171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3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object 15">
            <a:extLst>
              <a:ext uri="{FF2B5EF4-FFF2-40B4-BE49-F238E27FC236}">
                <a16:creationId xmlns:a16="http://schemas.microsoft.com/office/drawing/2014/main" id="{CD8AD779-4827-CA13-30E3-4399EF522D89}"/>
              </a:ext>
            </a:extLst>
          </p:cNvPr>
          <p:cNvSpPr txBox="1"/>
          <p:nvPr/>
        </p:nvSpPr>
        <p:spPr>
          <a:xfrm>
            <a:off x="458924" y="6337808"/>
            <a:ext cx="1249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Travelport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22">
            <a:extLst>
              <a:ext uri="{FF2B5EF4-FFF2-40B4-BE49-F238E27FC236}">
                <a16:creationId xmlns:a16="http://schemas.microsoft.com/office/drawing/2014/main" id="{4A4513D1-65C4-FD27-B3D2-DB175E02184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425" y="1138091"/>
            <a:ext cx="8675329" cy="2172677"/>
          </a:xfrm>
          <a:prstGeom prst="rect">
            <a:avLst/>
          </a:prstGeom>
        </p:spPr>
      </p:pic>
      <p:sp>
        <p:nvSpPr>
          <p:cNvPr id="32" name="object 23">
            <a:extLst>
              <a:ext uri="{FF2B5EF4-FFF2-40B4-BE49-F238E27FC236}">
                <a16:creationId xmlns:a16="http://schemas.microsoft.com/office/drawing/2014/main" id="{5DFF4015-DAC1-427F-9235-B5677A635A53}"/>
              </a:ext>
            </a:extLst>
          </p:cNvPr>
          <p:cNvSpPr/>
          <p:nvPr/>
        </p:nvSpPr>
        <p:spPr>
          <a:xfrm>
            <a:off x="479425" y="477579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AA46371E-156A-10E5-4643-54C69F17A645}"/>
              </a:ext>
            </a:extLst>
          </p:cNvPr>
          <p:cNvSpPr/>
          <p:nvPr/>
        </p:nvSpPr>
        <p:spPr>
          <a:xfrm>
            <a:off x="479425" y="523299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id="{61A0C9DA-EA01-3108-629D-27649AAA112D}"/>
              </a:ext>
            </a:extLst>
          </p:cNvPr>
          <p:cNvSpPr/>
          <p:nvPr/>
        </p:nvSpPr>
        <p:spPr>
          <a:xfrm>
            <a:off x="479425" y="569019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B68248C0-2E61-ED4A-1021-A0B1C60F683C}"/>
              </a:ext>
            </a:extLst>
          </p:cNvPr>
          <p:cNvSpPr txBox="1"/>
          <p:nvPr/>
        </p:nvSpPr>
        <p:spPr>
          <a:xfrm>
            <a:off x="558165" y="4807711"/>
            <a:ext cx="102273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7825" algn="l"/>
                <a:tab pos="5708015" algn="l"/>
                <a:tab pos="8356600" algn="l"/>
                <a:tab pos="877760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32%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spc="-50" dirty="0">
                <a:solidFill>
                  <a:srgbClr val="DD6472"/>
                </a:solidFill>
                <a:latin typeface="Trebuchet MS"/>
                <a:cs typeface="Trebuchet MS"/>
              </a:rPr>
              <a:t>-</a:t>
            </a:r>
            <a:r>
              <a:rPr sz="900" b="1" spc="60" dirty="0">
                <a:solidFill>
                  <a:srgbClr val="DD6472"/>
                </a:solidFill>
                <a:latin typeface="Trebuchet MS"/>
                <a:cs typeface="Trebuchet MS"/>
              </a:rPr>
              <a:t>11%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spc="-25" dirty="0">
                <a:solidFill>
                  <a:srgbClr val="DD6472"/>
                </a:solidFill>
                <a:latin typeface="Trebuchet MS"/>
                <a:cs typeface="Trebuchet MS"/>
              </a:rPr>
              <a:t>955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by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million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(last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year: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1,118)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C15CAADE-DAD3-3E61-42AC-0E069B53709A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9309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pc="-35" dirty="0"/>
              <a:t>Mastercard</a:t>
            </a:r>
            <a:r>
              <a:rPr lang="en-US" spc="-40" dirty="0"/>
              <a:t> </a:t>
            </a:r>
            <a:r>
              <a:rPr lang="en-US" spc="-10" dirty="0"/>
              <a:t>powered</a:t>
            </a:r>
            <a:r>
              <a:rPr lang="en-US" spc="-35" dirty="0"/>
              <a:t> </a:t>
            </a:r>
            <a:r>
              <a:rPr lang="en-US" spc="-20" dirty="0"/>
              <a:t>by</a:t>
            </a:r>
            <a:r>
              <a:rPr lang="en-US" spc="-40" dirty="0"/>
              <a:t> </a:t>
            </a:r>
            <a:r>
              <a:rPr lang="en-US" spc="-10" dirty="0"/>
              <a:t>Mabrian</a:t>
            </a:r>
          </a:p>
        </p:txBody>
      </p:sp>
      <p:graphicFrame>
        <p:nvGraphicFramePr>
          <p:cNvPr id="37" name="object 27">
            <a:extLst>
              <a:ext uri="{FF2B5EF4-FFF2-40B4-BE49-F238E27FC236}">
                <a16:creationId xmlns:a16="http://schemas.microsoft.com/office/drawing/2014/main" id="{27EA9392-9096-639A-906B-EF85046C4534}"/>
              </a:ext>
            </a:extLst>
          </p:cNvPr>
          <p:cNvGraphicFramePr>
            <a:graphicFrameLocks noGrp="1"/>
          </p:cNvGraphicFramePr>
          <p:nvPr/>
        </p:nvGraphicFramePr>
        <p:xfrm>
          <a:off x="467501" y="5004394"/>
          <a:ext cx="11242673" cy="1142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0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306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7284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1,162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1,039)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2306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1,467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2,205)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1976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118%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1,266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1,188)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2306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86%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626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533)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128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451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691)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object 28">
            <a:extLst>
              <a:ext uri="{FF2B5EF4-FFF2-40B4-BE49-F238E27FC236}">
                <a16:creationId xmlns:a16="http://schemas.microsoft.com/office/drawing/2014/main" id="{D8E3F137-248F-E3CF-0820-2DB221F6A840}"/>
              </a:ext>
            </a:extLst>
          </p:cNvPr>
          <p:cNvSpPr txBox="1"/>
          <p:nvPr/>
        </p:nvSpPr>
        <p:spPr>
          <a:xfrm>
            <a:off x="2984438" y="795152"/>
            <a:ext cx="8011159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Travelling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Dominicana.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Weekly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searches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future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(from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contracted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markets)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2024,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</a:t>
            </a:r>
            <a:r>
              <a:rPr lang="en-US"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3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39" name="object 29">
            <a:extLst>
              <a:ext uri="{FF2B5EF4-FFF2-40B4-BE49-F238E27FC236}">
                <a16:creationId xmlns:a16="http://schemas.microsoft.com/office/drawing/2014/main" id="{DE0091F2-B4B8-FD58-823C-CC2CC843AA34}"/>
              </a:ext>
            </a:extLst>
          </p:cNvPr>
          <p:cNvSpPr txBox="1"/>
          <p:nvPr/>
        </p:nvSpPr>
        <p:spPr>
          <a:xfrm>
            <a:off x="473391" y="4248911"/>
            <a:ext cx="80270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Markets: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conducted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after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1st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mentioned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years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0" name="object 30">
            <a:extLst>
              <a:ext uri="{FF2B5EF4-FFF2-40B4-BE49-F238E27FC236}">
                <a16:creationId xmlns:a16="http://schemas.microsoft.com/office/drawing/2014/main" id="{19FDA046-7749-B6A9-065F-81350B3DEAAD}"/>
              </a:ext>
            </a:extLst>
          </p:cNvPr>
          <p:cNvSpPr txBox="1"/>
          <p:nvPr/>
        </p:nvSpPr>
        <p:spPr>
          <a:xfrm>
            <a:off x="9424458" y="1534540"/>
            <a:ext cx="188976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Destination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1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  <a:p>
            <a:pPr marL="12700" marR="5080">
              <a:lnSpc>
                <a:spcPts val="1100"/>
              </a:lnSpc>
              <a:spcBef>
                <a:spcPts val="1005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515151"/>
                </a:solidFill>
                <a:latin typeface="Lucida Sans"/>
                <a:cs typeface="Lucida Sans"/>
              </a:rPr>
              <a:t>1,153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out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1M.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E2C9A8B3-A189-C2A3-1F73-35C2E5523D34}"/>
              </a:ext>
            </a:extLst>
          </p:cNvPr>
          <p:cNvSpPr txBox="1"/>
          <p:nvPr/>
        </p:nvSpPr>
        <p:spPr>
          <a:xfrm>
            <a:off x="9424456" y="2677541"/>
            <a:ext cx="13849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Expected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length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stay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515151"/>
                </a:solidFill>
                <a:latin typeface="Lucida Sans"/>
                <a:cs typeface="Lucida Sans"/>
              </a:rPr>
              <a:t>7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days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2" name="object 32">
            <a:extLst>
              <a:ext uri="{FF2B5EF4-FFF2-40B4-BE49-F238E27FC236}">
                <a16:creationId xmlns:a16="http://schemas.microsoft.com/office/drawing/2014/main" id="{356F80E3-D9AA-D035-5322-F51962AB176D}"/>
              </a:ext>
            </a:extLst>
          </p:cNvPr>
          <p:cNvSpPr txBox="1"/>
          <p:nvPr/>
        </p:nvSpPr>
        <p:spPr>
          <a:xfrm>
            <a:off x="467501" y="4528262"/>
            <a:ext cx="11245215" cy="243840"/>
          </a:xfrm>
          <a:prstGeom prst="rect">
            <a:avLst/>
          </a:prstGeom>
          <a:solidFill>
            <a:srgbClr val="FF671B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350"/>
              </a:spcBef>
              <a:tabLst>
                <a:tab pos="2464435" algn="l"/>
                <a:tab pos="5046980" algn="l"/>
                <a:tab pos="8086725" algn="l"/>
              </a:tabLst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March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vs.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Lucida Sans"/>
                <a:cs typeface="Lucida Sans"/>
              </a:rPr>
              <a:t>%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Growth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Share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Searches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out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3" name="object 33">
            <a:extLst>
              <a:ext uri="{FF2B5EF4-FFF2-40B4-BE49-F238E27FC236}">
                <a16:creationId xmlns:a16="http://schemas.microsoft.com/office/drawing/2014/main" id="{8682EC03-8EE0-8382-F2E2-A97C1DA6243F}"/>
              </a:ext>
            </a:extLst>
          </p:cNvPr>
          <p:cNvSpPr txBox="1"/>
          <p:nvPr/>
        </p:nvSpPr>
        <p:spPr>
          <a:xfrm>
            <a:off x="9408369" y="3198837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5720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360"/>
              </a:spcBef>
            </a:pP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1%</a:t>
            </a:r>
            <a:r>
              <a:rPr sz="10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period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4" name="object 34">
            <a:extLst>
              <a:ext uri="{FF2B5EF4-FFF2-40B4-BE49-F238E27FC236}">
                <a16:creationId xmlns:a16="http://schemas.microsoft.com/office/drawing/2014/main" id="{FB1C7862-BFB1-91CA-3D44-18F67445DA85}"/>
              </a:ext>
            </a:extLst>
          </p:cNvPr>
          <p:cNvSpPr txBox="1"/>
          <p:nvPr/>
        </p:nvSpPr>
        <p:spPr>
          <a:xfrm>
            <a:off x="9408369" y="2169909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4450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350"/>
              </a:spcBef>
            </a:pP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145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from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previous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period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5" name="Google Shape;89;p17">
            <a:extLst>
              <a:ext uri="{FF2B5EF4-FFF2-40B4-BE49-F238E27FC236}">
                <a16:creationId xmlns:a16="http://schemas.microsoft.com/office/drawing/2014/main" id="{4C4D3236-7C33-EF87-AA55-7BEEF32515A7}"/>
              </a:ext>
            </a:extLst>
          </p:cNvPr>
          <p:cNvSpPr txBox="1"/>
          <p:nvPr/>
        </p:nvSpPr>
        <p:spPr>
          <a:xfrm>
            <a:off x="2864083" y="232753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</p:spTree>
    <p:extLst>
      <p:ext uri="{BB962C8B-B14F-4D97-AF65-F5344CB8AC3E}">
        <p14:creationId xmlns:p14="http://schemas.microsoft.com/office/powerpoint/2010/main" val="67901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C15CAADE-DAD3-3E61-42AC-0E069B53709A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9309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pc="-35" dirty="0"/>
              <a:t>Mastercard</a:t>
            </a:r>
            <a:r>
              <a:rPr lang="en-US" spc="-40" dirty="0"/>
              <a:t> </a:t>
            </a:r>
            <a:r>
              <a:rPr lang="en-US" spc="-10" dirty="0"/>
              <a:t>powered</a:t>
            </a:r>
            <a:r>
              <a:rPr lang="en-US" spc="-35" dirty="0"/>
              <a:t> </a:t>
            </a:r>
            <a:r>
              <a:rPr lang="en-US" spc="-20" dirty="0"/>
              <a:t>by</a:t>
            </a:r>
            <a:r>
              <a:rPr lang="en-US" spc="-40" dirty="0"/>
              <a:t> </a:t>
            </a:r>
            <a:r>
              <a:rPr lang="en-US" spc="-10" dirty="0"/>
              <a:t>Mabrian</a:t>
            </a:r>
          </a:p>
        </p:txBody>
      </p:sp>
      <p:sp>
        <p:nvSpPr>
          <p:cNvPr id="45" name="Google Shape;89;p17">
            <a:extLst>
              <a:ext uri="{FF2B5EF4-FFF2-40B4-BE49-F238E27FC236}">
                <a16:creationId xmlns:a16="http://schemas.microsoft.com/office/drawing/2014/main" id="{4C4D3236-7C33-EF87-AA55-7BEEF32515A7}"/>
              </a:ext>
            </a:extLst>
          </p:cNvPr>
          <p:cNvSpPr txBox="1"/>
          <p:nvPr/>
        </p:nvSpPr>
        <p:spPr>
          <a:xfrm>
            <a:off x="2864083" y="232753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sp>
        <p:nvSpPr>
          <p:cNvPr id="3" name="object 20">
            <a:extLst>
              <a:ext uri="{FF2B5EF4-FFF2-40B4-BE49-F238E27FC236}">
                <a16:creationId xmlns:a16="http://schemas.microsoft.com/office/drawing/2014/main" id="{B4E1E178-860B-EA96-3CA3-911D4FF6560B}"/>
              </a:ext>
            </a:extLst>
          </p:cNvPr>
          <p:cNvSpPr txBox="1"/>
          <p:nvPr/>
        </p:nvSpPr>
        <p:spPr>
          <a:xfrm>
            <a:off x="573883" y="6323313"/>
            <a:ext cx="2832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(Capacity):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(Flight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prices): Published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prices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on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OTAs.</a:t>
            </a:r>
            <a:endParaRPr sz="900">
              <a:latin typeface="Lucida Sans"/>
              <a:cs typeface="Lucida Sans"/>
            </a:endParaRPr>
          </a:p>
        </p:txBody>
      </p:sp>
      <p:graphicFrame>
        <p:nvGraphicFramePr>
          <p:cNvPr id="4" name="object 21">
            <a:extLst>
              <a:ext uri="{FF2B5EF4-FFF2-40B4-BE49-F238E27FC236}">
                <a16:creationId xmlns:a16="http://schemas.microsoft.com/office/drawing/2014/main" id="{83297432-3606-4B00-7184-177CEDBE2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600672"/>
              </p:ext>
            </p:extLst>
          </p:nvPr>
        </p:nvGraphicFramePr>
        <p:xfrm>
          <a:off x="516983" y="2948135"/>
          <a:ext cx="927353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object 22">
            <a:extLst>
              <a:ext uri="{FF2B5EF4-FFF2-40B4-BE49-F238E27FC236}">
                <a16:creationId xmlns:a16="http://schemas.microsoft.com/office/drawing/2014/main" id="{76C19F63-8C77-3DF1-C801-160E1C43AD2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333" y="1348371"/>
            <a:ext cx="9187329" cy="1545572"/>
          </a:xfrm>
          <a:prstGeom prst="rect">
            <a:avLst/>
          </a:prstGeom>
        </p:spPr>
      </p:pic>
      <p:grpSp>
        <p:nvGrpSpPr>
          <p:cNvPr id="6" name="object 23">
            <a:extLst>
              <a:ext uri="{FF2B5EF4-FFF2-40B4-BE49-F238E27FC236}">
                <a16:creationId xmlns:a16="http://schemas.microsoft.com/office/drawing/2014/main" id="{80D8177B-3D4C-927D-2553-053FAF61EC95}"/>
              </a:ext>
            </a:extLst>
          </p:cNvPr>
          <p:cNvGrpSpPr/>
          <p:nvPr/>
        </p:nvGrpSpPr>
        <p:grpSpPr>
          <a:xfrm>
            <a:off x="523333" y="4406628"/>
            <a:ext cx="11233150" cy="1615440"/>
            <a:chOff x="479425" y="4137659"/>
            <a:chExt cx="11233150" cy="1615440"/>
          </a:xfrm>
        </p:grpSpPr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DC738ABC-D403-DF06-E14F-365573F67289}"/>
                </a:ext>
              </a:extLst>
            </p:cNvPr>
            <p:cNvSpPr/>
            <p:nvPr/>
          </p:nvSpPr>
          <p:spPr>
            <a:xfrm>
              <a:off x="479425" y="4137659"/>
              <a:ext cx="5544820" cy="243840"/>
            </a:xfrm>
            <a:custGeom>
              <a:avLst/>
              <a:gdLst/>
              <a:ahLst/>
              <a:cxnLst/>
              <a:rect l="l" t="t" r="r" b="b"/>
              <a:pathLst>
                <a:path w="5544820" h="243839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6205" y="243840"/>
                  </a:lnTo>
                  <a:lnTo>
                    <a:pt x="2772410" y="243840"/>
                  </a:lnTo>
                  <a:lnTo>
                    <a:pt x="4158615" y="243840"/>
                  </a:lnTo>
                  <a:lnTo>
                    <a:pt x="5544820" y="24384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5">
              <a:extLst>
                <a:ext uri="{FF2B5EF4-FFF2-40B4-BE49-F238E27FC236}">
                  <a16:creationId xmlns:a16="http://schemas.microsoft.com/office/drawing/2014/main" id="{7FAFB727-5D8D-39FF-D7BF-1F2C4353B9FC}"/>
                </a:ext>
              </a:extLst>
            </p:cNvPr>
            <p:cNvSpPr/>
            <p:nvPr/>
          </p:nvSpPr>
          <p:spPr>
            <a:xfrm>
              <a:off x="479425" y="4381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6">
              <a:extLst>
                <a:ext uri="{FF2B5EF4-FFF2-40B4-BE49-F238E27FC236}">
                  <a16:creationId xmlns:a16="http://schemas.microsoft.com/office/drawing/2014/main" id="{9E9F23B0-A77E-FF50-76E1-7AA116383BB7}"/>
                </a:ext>
              </a:extLst>
            </p:cNvPr>
            <p:cNvSpPr/>
            <p:nvPr/>
          </p:nvSpPr>
          <p:spPr>
            <a:xfrm>
              <a:off x="479425" y="46100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7">
              <a:extLst>
                <a:ext uri="{FF2B5EF4-FFF2-40B4-BE49-F238E27FC236}">
                  <a16:creationId xmlns:a16="http://schemas.microsoft.com/office/drawing/2014/main" id="{9F33ED5D-92CC-19CF-219B-2261E9F31A96}"/>
                </a:ext>
              </a:extLst>
            </p:cNvPr>
            <p:cNvSpPr/>
            <p:nvPr/>
          </p:nvSpPr>
          <p:spPr>
            <a:xfrm>
              <a:off x="479425" y="48386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8">
              <a:extLst>
                <a:ext uri="{FF2B5EF4-FFF2-40B4-BE49-F238E27FC236}">
                  <a16:creationId xmlns:a16="http://schemas.microsoft.com/office/drawing/2014/main" id="{1A5232C9-DAAC-874C-D0ED-DE973AA44D5A}"/>
                </a:ext>
              </a:extLst>
            </p:cNvPr>
            <p:cNvSpPr/>
            <p:nvPr/>
          </p:nvSpPr>
          <p:spPr>
            <a:xfrm>
              <a:off x="479425" y="50672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9">
              <a:extLst>
                <a:ext uri="{FF2B5EF4-FFF2-40B4-BE49-F238E27FC236}">
                  <a16:creationId xmlns:a16="http://schemas.microsoft.com/office/drawing/2014/main" id="{81547232-BFE9-7ED4-F0FF-ED27F622654F}"/>
                </a:ext>
              </a:extLst>
            </p:cNvPr>
            <p:cNvSpPr/>
            <p:nvPr/>
          </p:nvSpPr>
          <p:spPr>
            <a:xfrm>
              <a:off x="479425" y="52958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0">
              <a:extLst>
                <a:ext uri="{FF2B5EF4-FFF2-40B4-BE49-F238E27FC236}">
                  <a16:creationId xmlns:a16="http://schemas.microsoft.com/office/drawing/2014/main" id="{85369885-FAB5-903A-7440-E8313BB176C9}"/>
                </a:ext>
              </a:extLst>
            </p:cNvPr>
            <p:cNvSpPr/>
            <p:nvPr/>
          </p:nvSpPr>
          <p:spPr>
            <a:xfrm>
              <a:off x="479425" y="5524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1">
              <a:extLst>
                <a:ext uri="{FF2B5EF4-FFF2-40B4-BE49-F238E27FC236}">
                  <a16:creationId xmlns:a16="http://schemas.microsoft.com/office/drawing/2014/main" id="{E4486A4D-5363-ACEC-D6BB-35F3C1B7F6EE}"/>
                </a:ext>
              </a:extLst>
            </p:cNvPr>
            <p:cNvSpPr/>
            <p:nvPr/>
          </p:nvSpPr>
          <p:spPr>
            <a:xfrm>
              <a:off x="6153137" y="4137659"/>
              <a:ext cx="5559425" cy="243840"/>
            </a:xfrm>
            <a:custGeom>
              <a:avLst/>
              <a:gdLst/>
              <a:ahLst/>
              <a:cxnLst/>
              <a:rect l="l" t="t" r="r" b="b"/>
              <a:pathLst>
                <a:path w="5559425" h="243839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9862" y="243840"/>
                  </a:lnTo>
                  <a:lnTo>
                    <a:pt x="2779712" y="243840"/>
                  </a:lnTo>
                  <a:lnTo>
                    <a:pt x="4169575" y="243840"/>
                  </a:lnTo>
                  <a:lnTo>
                    <a:pt x="5559425" y="24384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2">
              <a:extLst>
                <a:ext uri="{FF2B5EF4-FFF2-40B4-BE49-F238E27FC236}">
                  <a16:creationId xmlns:a16="http://schemas.microsoft.com/office/drawing/2014/main" id="{6961102F-2452-357A-9511-9E067F95ED89}"/>
                </a:ext>
              </a:extLst>
            </p:cNvPr>
            <p:cNvSpPr/>
            <p:nvPr/>
          </p:nvSpPr>
          <p:spPr>
            <a:xfrm>
              <a:off x="6153137" y="4381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3">
              <a:extLst>
                <a:ext uri="{FF2B5EF4-FFF2-40B4-BE49-F238E27FC236}">
                  <a16:creationId xmlns:a16="http://schemas.microsoft.com/office/drawing/2014/main" id="{6EBF7926-B3B7-DA77-EE42-50F956B55CBA}"/>
                </a:ext>
              </a:extLst>
            </p:cNvPr>
            <p:cNvSpPr/>
            <p:nvPr/>
          </p:nvSpPr>
          <p:spPr>
            <a:xfrm>
              <a:off x="6153137" y="46100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4">
              <a:extLst>
                <a:ext uri="{FF2B5EF4-FFF2-40B4-BE49-F238E27FC236}">
                  <a16:creationId xmlns:a16="http://schemas.microsoft.com/office/drawing/2014/main" id="{CB9BE402-259C-5E2B-CF74-066E4223EF06}"/>
                </a:ext>
              </a:extLst>
            </p:cNvPr>
            <p:cNvSpPr/>
            <p:nvPr/>
          </p:nvSpPr>
          <p:spPr>
            <a:xfrm>
              <a:off x="6153137" y="48386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5">
              <a:extLst>
                <a:ext uri="{FF2B5EF4-FFF2-40B4-BE49-F238E27FC236}">
                  <a16:creationId xmlns:a16="http://schemas.microsoft.com/office/drawing/2014/main" id="{EEB96606-8C16-DB54-6688-05627359926E}"/>
                </a:ext>
              </a:extLst>
            </p:cNvPr>
            <p:cNvSpPr/>
            <p:nvPr/>
          </p:nvSpPr>
          <p:spPr>
            <a:xfrm>
              <a:off x="6153137" y="50672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6">
              <a:extLst>
                <a:ext uri="{FF2B5EF4-FFF2-40B4-BE49-F238E27FC236}">
                  <a16:creationId xmlns:a16="http://schemas.microsoft.com/office/drawing/2014/main" id="{88F5C05C-7265-B5D4-4437-6677A672BE05}"/>
                </a:ext>
              </a:extLst>
            </p:cNvPr>
            <p:cNvSpPr/>
            <p:nvPr/>
          </p:nvSpPr>
          <p:spPr>
            <a:xfrm>
              <a:off x="6153137" y="52958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7">
              <a:extLst>
                <a:ext uri="{FF2B5EF4-FFF2-40B4-BE49-F238E27FC236}">
                  <a16:creationId xmlns:a16="http://schemas.microsoft.com/office/drawing/2014/main" id="{9A6FAAC1-01ED-887D-6533-42C517CFE26A}"/>
                </a:ext>
              </a:extLst>
            </p:cNvPr>
            <p:cNvSpPr/>
            <p:nvPr/>
          </p:nvSpPr>
          <p:spPr>
            <a:xfrm>
              <a:off x="6153137" y="5524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38">
            <a:extLst>
              <a:ext uri="{FF2B5EF4-FFF2-40B4-BE49-F238E27FC236}">
                <a16:creationId xmlns:a16="http://schemas.microsoft.com/office/drawing/2014/main" id="{1D64CEC0-31EA-99B5-A237-DFEDE998BBC5}"/>
              </a:ext>
            </a:extLst>
          </p:cNvPr>
          <p:cNvSpPr txBox="1"/>
          <p:nvPr/>
        </p:nvSpPr>
        <p:spPr>
          <a:xfrm>
            <a:off x="3018926" y="806621"/>
            <a:ext cx="11162665" cy="32316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940560">
              <a:lnSpc>
                <a:spcPts val="1100"/>
              </a:lnSpc>
              <a:spcBef>
                <a:spcPts val="32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 Capacity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Outlook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Republica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Dominicana.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0" dirty="0">
                <a:solidFill>
                  <a:srgbClr val="515151"/>
                </a:solidFill>
                <a:latin typeface="Lucida Sans"/>
                <a:cs typeface="Lucida Sans"/>
              </a:rPr>
              <a:t>Weekly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capacity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(scheduled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seats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from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all contracted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markets)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-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22" name="object 39">
            <a:extLst>
              <a:ext uri="{FF2B5EF4-FFF2-40B4-BE49-F238E27FC236}">
                <a16:creationId xmlns:a16="http://schemas.microsoft.com/office/drawing/2014/main" id="{0CAD0181-6194-7EEC-F39A-33EBD8AFD648}"/>
              </a:ext>
            </a:extLst>
          </p:cNvPr>
          <p:cNvSpPr txBox="1"/>
          <p:nvPr/>
        </p:nvSpPr>
        <p:spPr>
          <a:xfrm>
            <a:off x="10559903" y="4439141"/>
            <a:ext cx="1003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Price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(USD)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3" name="object 40">
            <a:extLst>
              <a:ext uri="{FF2B5EF4-FFF2-40B4-BE49-F238E27FC236}">
                <a16:creationId xmlns:a16="http://schemas.microsoft.com/office/drawing/2014/main" id="{9660B213-BF9B-CED1-B630-419209CCA84C}"/>
              </a:ext>
            </a:extLst>
          </p:cNvPr>
          <p:cNvSpPr txBox="1"/>
          <p:nvPr/>
        </p:nvSpPr>
        <p:spPr>
          <a:xfrm>
            <a:off x="10894865" y="4683489"/>
            <a:ext cx="333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459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4" name="object 41">
            <a:extLst>
              <a:ext uri="{FF2B5EF4-FFF2-40B4-BE49-F238E27FC236}">
                <a16:creationId xmlns:a16="http://schemas.microsoft.com/office/drawing/2014/main" id="{AFC35D28-14A8-37AC-8EC8-EEAE46B3D1DD}"/>
              </a:ext>
            </a:extLst>
          </p:cNvPr>
          <p:cNvSpPr txBox="1"/>
          <p:nvPr/>
        </p:nvSpPr>
        <p:spPr>
          <a:xfrm>
            <a:off x="10901215" y="491208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936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2402ED90-8CBA-8793-CA0E-386254AA06CA}"/>
              </a:ext>
            </a:extLst>
          </p:cNvPr>
          <p:cNvSpPr txBox="1"/>
          <p:nvPr/>
        </p:nvSpPr>
        <p:spPr>
          <a:xfrm>
            <a:off x="10901215" y="514068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362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2" name="object 43">
            <a:extLst>
              <a:ext uri="{FF2B5EF4-FFF2-40B4-BE49-F238E27FC236}">
                <a16:creationId xmlns:a16="http://schemas.microsoft.com/office/drawing/2014/main" id="{19EB6330-F5F5-5DFD-E9A7-8E5CCEE251CE}"/>
              </a:ext>
            </a:extLst>
          </p:cNvPr>
          <p:cNvSpPr txBox="1"/>
          <p:nvPr/>
        </p:nvSpPr>
        <p:spPr>
          <a:xfrm>
            <a:off x="10901215" y="536928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313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3" name="object 44">
            <a:extLst>
              <a:ext uri="{FF2B5EF4-FFF2-40B4-BE49-F238E27FC236}">
                <a16:creationId xmlns:a16="http://schemas.microsoft.com/office/drawing/2014/main" id="{88FB4DA4-C43E-64AB-2F1C-53F4E7565BBD}"/>
              </a:ext>
            </a:extLst>
          </p:cNvPr>
          <p:cNvSpPr txBox="1"/>
          <p:nvPr/>
        </p:nvSpPr>
        <p:spPr>
          <a:xfrm>
            <a:off x="10901215" y="559788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538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4" name="object 45">
            <a:extLst>
              <a:ext uri="{FF2B5EF4-FFF2-40B4-BE49-F238E27FC236}">
                <a16:creationId xmlns:a16="http://schemas.microsoft.com/office/drawing/2014/main" id="{1F5B7CA2-EAC2-35B1-A4A9-566609E40131}"/>
              </a:ext>
            </a:extLst>
          </p:cNvPr>
          <p:cNvSpPr txBox="1"/>
          <p:nvPr/>
        </p:nvSpPr>
        <p:spPr>
          <a:xfrm>
            <a:off x="10901215" y="582648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918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5" name="object 46">
            <a:extLst>
              <a:ext uri="{FF2B5EF4-FFF2-40B4-BE49-F238E27FC236}">
                <a16:creationId xmlns:a16="http://schemas.microsoft.com/office/drawing/2014/main" id="{D54550E0-6200-FAE3-B191-788AE9B6AC22}"/>
              </a:ext>
            </a:extLst>
          </p:cNvPr>
          <p:cNvSpPr txBox="1"/>
          <p:nvPr/>
        </p:nvSpPr>
        <p:spPr>
          <a:xfrm>
            <a:off x="509998" y="3856465"/>
            <a:ext cx="7218045" cy="213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Flight Prices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(one-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way,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economy)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5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(in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"Total"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it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includes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markets)</a:t>
            </a:r>
            <a:endParaRPr sz="1100">
              <a:latin typeface="Lucida Sans"/>
              <a:cs typeface="Lucida Sans"/>
            </a:endParaRPr>
          </a:p>
          <a:p>
            <a:pPr marL="1829435">
              <a:lnSpc>
                <a:spcPct val="100000"/>
              </a:lnSpc>
              <a:spcBef>
                <a:spcPts val="1055"/>
              </a:spcBef>
            </a:pP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Next</a:t>
            </a:r>
            <a:r>
              <a:rPr sz="1100" spc="-8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3</a:t>
            </a:r>
            <a:r>
              <a:rPr sz="1100" spc="-10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Months: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FF671B"/>
                </a:solidFill>
                <a:latin typeface="Lucida Sans"/>
                <a:cs typeface="Lucida Sans"/>
              </a:rPr>
              <a:t>May</a:t>
            </a:r>
            <a:r>
              <a:rPr sz="1100" spc="-9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-</a:t>
            </a:r>
            <a:r>
              <a:rPr sz="1100" spc="-8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FF671B"/>
                </a:solidFill>
                <a:latin typeface="Lucida Sans"/>
                <a:cs typeface="Lucida Sans"/>
              </a:rPr>
              <a:t>July</a:t>
            </a:r>
            <a:r>
              <a:rPr sz="1100" spc="-9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104775">
              <a:lnSpc>
                <a:spcPct val="100000"/>
              </a:lnSpc>
              <a:spcBef>
                <a:spcPts val="890"/>
              </a:spcBef>
              <a:tabLst>
                <a:tab pos="1677035" algn="l"/>
                <a:tab pos="2966720" algn="l"/>
                <a:tab pos="4375785" algn="l"/>
                <a:tab pos="5777865" algn="l"/>
              </a:tabLst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Capacity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Price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(USD)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endParaRPr sz="1000">
              <a:latin typeface="Lucida Sans"/>
              <a:cs typeface="Lucida Sans"/>
            </a:endParaRPr>
          </a:p>
          <a:p>
            <a:pPr marL="104775">
              <a:lnSpc>
                <a:spcPct val="100000"/>
              </a:lnSpc>
              <a:spcBef>
                <a:spcPts val="725"/>
              </a:spcBef>
              <a:tabLst>
                <a:tab pos="1817370" algn="l"/>
                <a:tab pos="3355340" algn="l"/>
                <a:tab pos="471043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1,387,274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11%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444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64229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53,970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13%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915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877060" algn="l"/>
                <a:tab pos="3364229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727,458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15%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322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877060" algn="l"/>
                <a:tab pos="3397250" algn="l"/>
                <a:tab pos="471678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153,120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345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64229" algn="l"/>
                <a:tab pos="471678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41,474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10%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533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97250" algn="l"/>
                <a:tab pos="471678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27,080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7%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919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47">
            <a:extLst>
              <a:ext uri="{FF2B5EF4-FFF2-40B4-BE49-F238E27FC236}">
                <a16:creationId xmlns:a16="http://schemas.microsoft.com/office/drawing/2014/main" id="{A9C85044-D571-F4B9-ADD5-AA5A4E2CC403}"/>
              </a:ext>
            </a:extLst>
          </p:cNvPr>
          <p:cNvSpPr txBox="1"/>
          <p:nvPr/>
        </p:nvSpPr>
        <p:spPr>
          <a:xfrm>
            <a:off x="7854009" y="4158217"/>
            <a:ext cx="2341880" cy="1831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Next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6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Months:</a:t>
            </a: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FF671B"/>
                </a:solidFill>
                <a:latin typeface="Lucida Sans"/>
                <a:cs typeface="Lucida Sans"/>
              </a:rPr>
              <a:t>May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-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FF671B"/>
                </a:solidFill>
                <a:latin typeface="Lucida Sans"/>
                <a:cs typeface="Lucida Sans"/>
              </a:rPr>
              <a:t>October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1305560" algn="l"/>
              </a:tabLst>
            </a:pP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Capacity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endParaRPr sz="1000">
              <a:latin typeface="Lucida Sans"/>
              <a:cs typeface="Lucida Sans"/>
            </a:endParaRPr>
          </a:p>
          <a:p>
            <a:pPr marL="153035">
              <a:lnSpc>
                <a:spcPct val="100000"/>
              </a:lnSpc>
              <a:spcBef>
                <a:spcPts val="725"/>
              </a:spcBef>
              <a:tabLst>
                <a:tab pos="172910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2,512,284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90" dirty="0">
                <a:solidFill>
                  <a:srgbClr val="40BF9E"/>
                </a:solidFill>
                <a:latin typeface="Trebuchet MS"/>
                <a:cs typeface="Trebuchet MS"/>
              </a:rPr>
              <a:t>9%</a:t>
            </a:r>
            <a:endParaRPr sz="900">
              <a:latin typeface="Trebuchet MS"/>
              <a:cs typeface="Trebuchet MS"/>
            </a:endParaRPr>
          </a:p>
          <a:p>
            <a:pPr marR="401320" algn="r">
              <a:lnSpc>
                <a:spcPct val="100000"/>
              </a:lnSpc>
              <a:spcBef>
                <a:spcPts val="720"/>
              </a:spcBef>
              <a:tabLst>
                <a:tab pos="1490345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108,330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14%</a:t>
            </a:r>
            <a:endParaRPr sz="900">
              <a:latin typeface="Lucida Sans"/>
              <a:cs typeface="Lucida Sans"/>
            </a:endParaRPr>
          </a:p>
          <a:p>
            <a:pPr marR="401320" algn="r">
              <a:lnSpc>
                <a:spcPct val="100000"/>
              </a:lnSpc>
              <a:spcBef>
                <a:spcPts val="720"/>
              </a:spcBef>
              <a:tabLst>
                <a:tab pos="1538605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1,214,493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11%</a:t>
            </a:r>
            <a:endParaRPr sz="900">
              <a:latin typeface="Lucida Sans"/>
              <a:cs typeface="Lucida Sans"/>
            </a:endParaRPr>
          </a:p>
          <a:p>
            <a:pPr marR="434975" algn="r">
              <a:lnSpc>
                <a:spcPct val="100000"/>
              </a:lnSpc>
              <a:spcBef>
                <a:spcPts val="720"/>
              </a:spcBef>
              <a:tabLst>
                <a:tab pos="1523365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292,235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4%</a:t>
            </a:r>
            <a:endParaRPr sz="900">
              <a:latin typeface="Lucida Sans"/>
              <a:cs typeface="Lucida Sans"/>
            </a:endParaRPr>
          </a:p>
          <a:p>
            <a:pPr marR="434975" algn="r">
              <a:lnSpc>
                <a:spcPct val="100000"/>
              </a:lnSpc>
              <a:spcBef>
                <a:spcPts val="720"/>
              </a:spcBef>
              <a:tabLst>
                <a:tab pos="1490345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86,595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4%</a:t>
            </a:r>
            <a:endParaRPr sz="900">
              <a:latin typeface="Lucida Sans"/>
              <a:cs typeface="Lucida Sans"/>
            </a:endParaRPr>
          </a:p>
          <a:p>
            <a:pPr marR="401320" algn="r">
              <a:lnSpc>
                <a:spcPct val="100000"/>
              </a:lnSpc>
              <a:spcBef>
                <a:spcPts val="720"/>
              </a:spcBef>
              <a:tabLst>
                <a:tab pos="1456690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59,800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11%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CEDE21-CB09-93D1-83BE-3EC4BACE4651}"/>
              </a:ext>
            </a:extLst>
          </p:cNvPr>
          <p:cNvSpPr txBox="1"/>
          <p:nvPr/>
        </p:nvSpPr>
        <p:spPr>
          <a:xfrm>
            <a:off x="509998" y="2043901"/>
            <a:ext cx="11723912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86900" marR="5080">
              <a:lnSpc>
                <a:spcPct val="105500"/>
              </a:lnSpc>
              <a:spcBef>
                <a:spcPts val="240"/>
              </a:spcBef>
            </a:pPr>
            <a:r>
              <a:rPr lang="en-US" sz="1400" spc="-65" dirty="0">
                <a:solidFill>
                  <a:srgbClr val="515151"/>
                </a:solidFill>
                <a:latin typeface="Lucida Sans"/>
                <a:cs typeface="Lucida Sans"/>
              </a:rPr>
              <a:t>Cumulative</a:t>
            </a:r>
            <a:r>
              <a:rPr lang="en-US"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1400" spc="-65" dirty="0">
                <a:solidFill>
                  <a:srgbClr val="515151"/>
                </a:solidFill>
                <a:latin typeface="Lucida Sans"/>
                <a:cs typeface="Lucida Sans"/>
              </a:rPr>
              <a:t>growth</a:t>
            </a:r>
            <a:r>
              <a:rPr lang="en-US"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1400" spc="-80" dirty="0">
                <a:solidFill>
                  <a:srgbClr val="515151"/>
                </a:solidFill>
                <a:latin typeface="Lucida Sans"/>
                <a:cs typeface="Lucida Sans"/>
              </a:rPr>
              <a:t>vs </a:t>
            </a:r>
            <a:r>
              <a:rPr lang="en-US" sz="1400" spc="-75" dirty="0">
                <a:solidFill>
                  <a:srgbClr val="515151"/>
                </a:solidFill>
                <a:latin typeface="Lucida Sans"/>
                <a:cs typeface="Lucida Sans"/>
              </a:rPr>
              <a:t>2023 </a:t>
            </a:r>
            <a:r>
              <a:rPr lang="en-US" sz="1400" dirty="0">
                <a:solidFill>
                  <a:srgbClr val="515151"/>
                </a:solidFill>
                <a:latin typeface="Lucida Sans"/>
                <a:cs typeface="Lucida Sans"/>
              </a:rPr>
              <a:t>Jan-</a:t>
            </a:r>
            <a:r>
              <a:rPr lang="en-US" sz="1400" spc="-50" dirty="0">
                <a:solidFill>
                  <a:srgbClr val="515151"/>
                </a:solidFill>
                <a:latin typeface="Lucida Sans"/>
                <a:cs typeface="Lucida Sans"/>
              </a:rPr>
              <a:t>Apr:</a:t>
            </a:r>
            <a:r>
              <a:rPr lang="en-US" sz="14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1400" spc="-25" dirty="0">
                <a:solidFill>
                  <a:srgbClr val="515151"/>
                </a:solidFill>
                <a:latin typeface="Lucida Sans"/>
                <a:cs typeface="Lucida Sans"/>
              </a:rPr>
              <a:t>17%</a:t>
            </a:r>
            <a:endParaRPr lang="en-US" sz="14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036846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object 20">
            <a:extLst>
              <a:ext uri="{FF2B5EF4-FFF2-40B4-BE49-F238E27FC236}">
                <a16:creationId xmlns:a16="http://schemas.microsoft.com/office/drawing/2014/main" id="{922923AB-D907-2012-EF21-5BB184B72AC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774" y="2247864"/>
            <a:ext cx="5384842" cy="4610136"/>
          </a:xfrm>
          <a:prstGeom prst="rect">
            <a:avLst/>
          </a:prstGeom>
        </p:spPr>
      </p:pic>
      <p:sp>
        <p:nvSpPr>
          <p:cNvPr id="13" name="object 21">
            <a:extLst>
              <a:ext uri="{FF2B5EF4-FFF2-40B4-BE49-F238E27FC236}">
                <a16:creationId xmlns:a16="http://schemas.microsoft.com/office/drawing/2014/main" id="{B2D36546-0289-E491-3458-D780F0729BB4}"/>
              </a:ext>
            </a:extLst>
          </p:cNvPr>
          <p:cNvSpPr txBox="1"/>
          <p:nvPr/>
        </p:nvSpPr>
        <p:spPr>
          <a:xfrm>
            <a:off x="404016" y="1599056"/>
            <a:ext cx="5047615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4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85" dirty="0">
                <a:solidFill>
                  <a:srgbClr val="515151"/>
                </a:solidFill>
                <a:latin typeface="Lucida Sans"/>
                <a:cs typeface="Lucida Sans"/>
              </a:rPr>
              <a:t>10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Cities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ranked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4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Republica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Dominicana: </a:t>
            </a:r>
            <a:r>
              <a:rPr sz="1400" spc="-50" dirty="0">
                <a:solidFill>
                  <a:srgbClr val="515151"/>
                </a:solidFill>
                <a:latin typeface="Lucida Sans"/>
                <a:cs typeface="Lucida Sans"/>
              </a:rPr>
              <a:t>May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dirty="0">
                <a:solidFill>
                  <a:srgbClr val="515151"/>
                </a:solidFill>
                <a:latin typeface="Lucida Sans"/>
                <a:cs typeface="Lucida Sans"/>
              </a:rPr>
              <a:t>July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515151"/>
                </a:solidFill>
                <a:latin typeface="Lucida Sans"/>
                <a:cs typeface="Lucida Sans"/>
              </a:rPr>
              <a:t>YOY% 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Capacity,</a:t>
            </a:r>
            <a:r>
              <a:rPr sz="14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400" spc="-4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contracted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1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400" dirty="0">
              <a:latin typeface="Lucida Sans"/>
              <a:cs typeface="Lucida Sans"/>
            </a:endParaRPr>
          </a:p>
        </p:txBody>
      </p:sp>
      <p:sp>
        <p:nvSpPr>
          <p:cNvPr id="14" name="object 22">
            <a:extLst>
              <a:ext uri="{FF2B5EF4-FFF2-40B4-BE49-F238E27FC236}">
                <a16:creationId xmlns:a16="http://schemas.microsoft.com/office/drawing/2014/main" id="{54904D34-145E-09D4-B2E2-CA533559E266}"/>
              </a:ext>
            </a:extLst>
          </p:cNvPr>
          <p:cNvSpPr txBox="1"/>
          <p:nvPr/>
        </p:nvSpPr>
        <p:spPr>
          <a:xfrm>
            <a:off x="6252844" y="1615099"/>
            <a:ext cx="5161915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4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85" dirty="0">
                <a:solidFill>
                  <a:srgbClr val="515151"/>
                </a:solidFill>
                <a:latin typeface="Lucida Sans"/>
                <a:cs typeface="Lucida Sans"/>
              </a:rPr>
              <a:t>10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Airlines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ranked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4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4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Republica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Dominicana: </a:t>
            </a:r>
            <a:r>
              <a:rPr sz="1400" spc="-50" dirty="0">
                <a:solidFill>
                  <a:srgbClr val="515151"/>
                </a:solidFill>
                <a:latin typeface="Lucida Sans"/>
                <a:cs typeface="Lucida Sans"/>
              </a:rPr>
              <a:t>May</a:t>
            </a:r>
            <a:r>
              <a:rPr sz="14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dirty="0">
                <a:solidFill>
                  <a:srgbClr val="515151"/>
                </a:solidFill>
                <a:latin typeface="Lucida Sans"/>
                <a:cs typeface="Lucida Sans"/>
              </a:rPr>
              <a:t>July</a:t>
            </a:r>
            <a:r>
              <a:rPr sz="14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4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20" dirty="0">
                <a:solidFill>
                  <a:srgbClr val="515151"/>
                </a:solidFill>
                <a:latin typeface="Lucida Sans"/>
                <a:cs typeface="Lucida Sans"/>
              </a:rPr>
              <a:t>YOY% 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Capacity,</a:t>
            </a:r>
            <a:r>
              <a:rPr sz="14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400" spc="-4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60" dirty="0">
                <a:solidFill>
                  <a:srgbClr val="515151"/>
                </a:solidFill>
                <a:latin typeface="Lucida Sans"/>
                <a:cs typeface="Lucida Sans"/>
              </a:rPr>
              <a:t>contracted</a:t>
            </a:r>
            <a:r>
              <a:rPr sz="14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400" spc="-1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400" dirty="0">
              <a:latin typeface="Lucida Sans"/>
              <a:cs typeface="Lucida Sans"/>
            </a:endParaRPr>
          </a:p>
        </p:txBody>
      </p:sp>
      <p:pic>
        <p:nvPicPr>
          <p:cNvPr id="15" name="object 23">
            <a:extLst>
              <a:ext uri="{FF2B5EF4-FFF2-40B4-BE49-F238E27FC236}">
                <a16:creationId xmlns:a16="http://schemas.microsoft.com/office/drawing/2014/main" id="{8A0413E7-7468-D914-D2DD-095E513034B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1381" y="2246604"/>
            <a:ext cx="5384843" cy="4610136"/>
          </a:xfrm>
          <a:prstGeom prst="rect">
            <a:avLst/>
          </a:prstGeom>
        </p:spPr>
      </p:pic>
      <p:sp>
        <p:nvSpPr>
          <p:cNvPr id="17" name="Google Shape;89;p17">
            <a:extLst>
              <a:ext uri="{FF2B5EF4-FFF2-40B4-BE49-F238E27FC236}">
                <a16:creationId xmlns:a16="http://schemas.microsoft.com/office/drawing/2014/main" id="{50F52BB8-7607-98AD-EE29-0370E89416DA}"/>
              </a:ext>
            </a:extLst>
          </p:cNvPr>
          <p:cNvSpPr txBox="1"/>
          <p:nvPr/>
        </p:nvSpPr>
        <p:spPr>
          <a:xfrm>
            <a:off x="2989004" y="534235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pic>
        <p:nvPicPr>
          <p:cNvPr id="18" name="object 16">
            <a:extLst>
              <a:ext uri="{FF2B5EF4-FFF2-40B4-BE49-F238E27FC236}">
                <a16:creationId xmlns:a16="http://schemas.microsoft.com/office/drawing/2014/main" id="{5D2985B5-CDD2-4430-6AF0-8880284DAF8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19" name="object 17">
            <a:extLst>
              <a:ext uri="{FF2B5EF4-FFF2-40B4-BE49-F238E27FC236}">
                <a16:creationId xmlns:a16="http://schemas.microsoft.com/office/drawing/2014/main" id="{0C5D7460-A1FF-F2C9-518B-4DA07E1511F3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8675ECA2-3710-C6F0-8EA0-1384E7444ABF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7F7FDA79-1606-7111-F9B7-E01437B89194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0082A2BA-A343-9FB0-AEFC-4476ECF10B44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EB72229A-3502-A644-1A48-D74BFFB8C570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233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89;p17">
            <a:extLst>
              <a:ext uri="{FF2B5EF4-FFF2-40B4-BE49-F238E27FC236}">
                <a16:creationId xmlns:a16="http://schemas.microsoft.com/office/drawing/2014/main" id="{50F52BB8-7607-98AD-EE29-0370E89416DA}"/>
              </a:ext>
            </a:extLst>
          </p:cNvPr>
          <p:cNvSpPr txBox="1"/>
          <p:nvPr/>
        </p:nvSpPr>
        <p:spPr>
          <a:xfrm>
            <a:off x="2989004" y="290395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pic>
        <p:nvPicPr>
          <p:cNvPr id="18" name="object 16">
            <a:extLst>
              <a:ext uri="{FF2B5EF4-FFF2-40B4-BE49-F238E27FC236}">
                <a16:creationId xmlns:a16="http://schemas.microsoft.com/office/drawing/2014/main" id="{5D2985B5-CDD2-4430-6AF0-8880284DAF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19" name="object 17">
            <a:extLst>
              <a:ext uri="{FF2B5EF4-FFF2-40B4-BE49-F238E27FC236}">
                <a16:creationId xmlns:a16="http://schemas.microsoft.com/office/drawing/2014/main" id="{0C5D7460-A1FF-F2C9-518B-4DA07E1511F3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8675ECA2-3710-C6F0-8EA0-1384E7444ABF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7F7FDA79-1606-7111-F9B7-E01437B89194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0082A2BA-A343-9FB0-AEFC-4476ECF10B44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EB72229A-3502-A644-1A48-D74BFFB8C570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FFD74815-9184-20A4-1EBE-53D06A71437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pic>
        <p:nvPicPr>
          <p:cNvPr id="4" name="object 19">
            <a:extLst>
              <a:ext uri="{FF2B5EF4-FFF2-40B4-BE49-F238E27FC236}">
                <a16:creationId xmlns:a16="http://schemas.microsoft.com/office/drawing/2014/main" id="{7128342F-B1F1-14B9-87F0-C9F43397D0E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183" y="1838232"/>
            <a:ext cx="2108216" cy="2146316"/>
          </a:xfrm>
          <a:prstGeom prst="rect">
            <a:avLst/>
          </a:prstGeom>
        </p:spPr>
      </p:pic>
      <p:pic>
        <p:nvPicPr>
          <p:cNvPr id="5" name="object 20">
            <a:extLst>
              <a:ext uri="{FF2B5EF4-FFF2-40B4-BE49-F238E27FC236}">
                <a16:creationId xmlns:a16="http://schemas.microsoft.com/office/drawing/2014/main" id="{49841F8D-CCD8-5FE9-CF87-1D959C4588B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8183" y="4060750"/>
            <a:ext cx="2108216" cy="2146316"/>
          </a:xfrm>
          <a:prstGeom prst="rect">
            <a:avLst/>
          </a:prstGeom>
        </p:spPr>
      </p:pic>
      <p:pic>
        <p:nvPicPr>
          <p:cNvPr id="6" name="object 21">
            <a:extLst>
              <a:ext uri="{FF2B5EF4-FFF2-40B4-BE49-F238E27FC236}">
                <a16:creationId xmlns:a16="http://schemas.microsoft.com/office/drawing/2014/main" id="{567E4CE2-4163-F260-927B-094FEEB4740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62163" y="1838232"/>
            <a:ext cx="2108216" cy="2146316"/>
          </a:xfrm>
          <a:prstGeom prst="rect">
            <a:avLst/>
          </a:prstGeom>
        </p:spPr>
      </p:pic>
      <p:pic>
        <p:nvPicPr>
          <p:cNvPr id="7" name="object 22">
            <a:extLst>
              <a:ext uri="{FF2B5EF4-FFF2-40B4-BE49-F238E27FC236}">
                <a16:creationId xmlns:a16="http://schemas.microsoft.com/office/drawing/2014/main" id="{76A3004B-2092-6F18-DF77-57C70AFC2D3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2163" y="4060750"/>
            <a:ext cx="2108216" cy="2146316"/>
          </a:xfrm>
          <a:prstGeom prst="rect">
            <a:avLst/>
          </a:prstGeom>
        </p:spPr>
      </p:pic>
      <p:pic>
        <p:nvPicPr>
          <p:cNvPr id="8" name="object 23">
            <a:extLst>
              <a:ext uri="{FF2B5EF4-FFF2-40B4-BE49-F238E27FC236}">
                <a16:creationId xmlns:a16="http://schemas.microsoft.com/office/drawing/2014/main" id="{ED534BE1-D0D1-D028-FB4D-DFD7A9B468A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47520" y="1838232"/>
            <a:ext cx="2108216" cy="2146316"/>
          </a:xfrm>
          <a:prstGeom prst="rect">
            <a:avLst/>
          </a:prstGeom>
        </p:spPr>
      </p:pic>
      <p:pic>
        <p:nvPicPr>
          <p:cNvPr id="9" name="object 24">
            <a:extLst>
              <a:ext uri="{FF2B5EF4-FFF2-40B4-BE49-F238E27FC236}">
                <a16:creationId xmlns:a16="http://schemas.microsoft.com/office/drawing/2014/main" id="{491041C3-61E0-7C7C-CCC0-48C50760A19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47520" y="4060750"/>
            <a:ext cx="2108216" cy="2146316"/>
          </a:xfrm>
          <a:prstGeom prst="rect">
            <a:avLst/>
          </a:prstGeom>
        </p:spPr>
      </p:pic>
      <p:pic>
        <p:nvPicPr>
          <p:cNvPr id="10" name="object 25">
            <a:extLst>
              <a:ext uri="{FF2B5EF4-FFF2-40B4-BE49-F238E27FC236}">
                <a16:creationId xmlns:a16="http://schemas.microsoft.com/office/drawing/2014/main" id="{43313EEB-D857-8301-B1E7-290E7787DEC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51943" y="1838232"/>
            <a:ext cx="2108216" cy="2146316"/>
          </a:xfrm>
          <a:prstGeom prst="rect">
            <a:avLst/>
          </a:prstGeom>
        </p:spPr>
      </p:pic>
      <p:pic>
        <p:nvPicPr>
          <p:cNvPr id="11" name="object 26">
            <a:extLst>
              <a:ext uri="{FF2B5EF4-FFF2-40B4-BE49-F238E27FC236}">
                <a16:creationId xmlns:a16="http://schemas.microsoft.com/office/drawing/2014/main" id="{F65C2CEE-E789-F824-C08B-844161857C6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51943" y="4060750"/>
            <a:ext cx="2108216" cy="2146316"/>
          </a:xfrm>
          <a:prstGeom prst="rect">
            <a:avLst/>
          </a:prstGeom>
        </p:spPr>
      </p:pic>
      <p:pic>
        <p:nvPicPr>
          <p:cNvPr id="16" name="object 27">
            <a:extLst>
              <a:ext uri="{FF2B5EF4-FFF2-40B4-BE49-F238E27FC236}">
                <a16:creationId xmlns:a16="http://schemas.microsoft.com/office/drawing/2014/main" id="{620930C2-0A91-A8DF-B1C5-88378D62EAF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46197" y="1838232"/>
            <a:ext cx="2108216" cy="2146316"/>
          </a:xfrm>
          <a:prstGeom prst="rect">
            <a:avLst/>
          </a:prstGeom>
        </p:spPr>
      </p:pic>
      <p:pic>
        <p:nvPicPr>
          <p:cNvPr id="24" name="object 28">
            <a:extLst>
              <a:ext uri="{FF2B5EF4-FFF2-40B4-BE49-F238E27FC236}">
                <a16:creationId xmlns:a16="http://schemas.microsoft.com/office/drawing/2014/main" id="{277C7EAF-9167-59EC-0FD0-7EE7258E1C4F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546197" y="4060750"/>
            <a:ext cx="2108216" cy="2146316"/>
          </a:xfrm>
          <a:prstGeom prst="rect">
            <a:avLst/>
          </a:prstGeom>
        </p:spPr>
      </p:pic>
      <p:sp>
        <p:nvSpPr>
          <p:cNvPr id="25" name="object 29">
            <a:extLst>
              <a:ext uri="{FF2B5EF4-FFF2-40B4-BE49-F238E27FC236}">
                <a16:creationId xmlns:a16="http://schemas.microsoft.com/office/drawing/2014/main" id="{23E6E912-DDE6-5E80-5F23-BDC0F9BB00AC}"/>
              </a:ext>
            </a:extLst>
          </p:cNvPr>
          <p:cNvSpPr txBox="1"/>
          <p:nvPr/>
        </p:nvSpPr>
        <p:spPr>
          <a:xfrm>
            <a:off x="1333742" y="1447564"/>
            <a:ext cx="209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35">
            <a:extLst>
              <a:ext uri="{FF2B5EF4-FFF2-40B4-BE49-F238E27FC236}">
                <a16:creationId xmlns:a16="http://schemas.microsoft.com/office/drawing/2014/main" id="{795B6843-3AEF-A3BA-C92E-7343896EBDA7}"/>
              </a:ext>
            </a:extLst>
          </p:cNvPr>
          <p:cNvSpPr txBox="1"/>
          <p:nvPr/>
        </p:nvSpPr>
        <p:spPr>
          <a:xfrm>
            <a:off x="326452" y="6276295"/>
            <a:ext cx="2779395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(Capacity),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Travelport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(Searches)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26F23C38-C600-4D60-A517-D6B7E451EAA4}"/>
              </a:ext>
            </a:extLst>
          </p:cNvPr>
          <p:cNvSpPr txBox="1"/>
          <p:nvPr/>
        </p:nvSpPr>
        <p:spPr>
          <a:xfrm>
            <a:off x="3573705" y="1447564"/>
            <a:ext cx="286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USA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57A9A5E8-7CC2-2F45-36E2-7A7418067406}"/>
              </a:ext>
            </a:extLst>
          </p:cNvPr>
          <p:cNvSpPr txBox="1"/>
          <p:nvPr/>
        </p:nvSpPr>
        <p:spPr>
          <a:xfrm>
            <a:off x="5766519" y="1447564"/>
            <a:ext cx="4908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Canada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FEAD112A-440A-06F1-BC28-38F251E79CDC}"/>
              </a:ext>
            </a:extLst>
          </p:cNvPr>
          <p:cNvSpPr txBox="1"/>
          <p:nvPr/>
        </p:nvSpPr>
        <p:spPr>
          <a:xfrm>
            <a:off x="8131735" y="1447564"/>
            <a:ext cx="372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Spain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F83591FF-2118-7C55-4D26-BE929267642E}"/>
              </a:ext>
            </a:extLst>
          </p:cNvPr>
          <p:cNvSpPr txBox="1"/>
          <p:nvPr/>
        </p:nvSpPr>
        <p:spPr>
          <a:xfrm>
            <a:off x="10304864" y="1447564"/>
            <a:ext cx="589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Germany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2" name="object 34">
            <a:extLst>
              <a:ext uri="{FF2B5EF4-FFF2-40B4-BE49-F238E27FC236}">
                <a16:creationId xmlns:a16="http://schemas.microsoft.com/office/drawing/2014/main" id="{7C57DA13-FE4D-5139-9E02-BD928E5453D2}"/>
              </a:ext>
            </a:extLst>
          </p:cNvPr>
          <p:cNvSpPr txBox="1"/>
          <p:nvPr/>
        </p:nvSpPr>
        <p:spPr>
          <a:xfrm>
            <a:off x="3121109" y="876062"/>
            <a:ext cx="718375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Demand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Republica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Dominicana.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Flight Searches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(%)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vs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(number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of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seats)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City</a:t>
            </a:r>
            <a:endParaRPr sz="11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 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2024.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Flight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conducted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825696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Google Shape;89;p17">
            <a:extLst>
              <a:ext uri="{FF2B5EF4-FFF2-40B4-BE49-F238E27FC236}">
                <a16:creationId xmlns:a16="http://schemas.microsoft.com/office/drawing/2014/main" id="{4C4D3236-7C33-EF87-AA55-7BEEF32515A7}"/>
              </a:ext>
            </a:extLst>
          </p:cNvPr>
          <p:cNvSpPr txBox="1"/>
          <p:nvPr/>
        </p:nvSpPr>
        <p:spPr>
          <a:xfrm>
            <a:off x="2879496" y="446090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635CABAB-1C3E-945A-CADA-B4E3F639B4BE}"/>
              </a:ext>
            </a:extLst>
          </p:cNvPr>
          <p:cNvSpPr/>
          <p:nvPr/>
        </p:nvSpPr>
        <p:spPr>
          <a:xfrm>
            <a:off x="6145080" y="1774494"/>
            <a:ext cx="0" cy="2958465"/>
          </a:xfrm>
          <a:custGeom>
            <a:avLst/>
            <a:gdLst/>
            <a:ahLst/>
            <a:cxnLst/>
            <a:rect l="l" t="t" r="r" b="b"/>
            <a:pathLst>
              <a:path h="2958465">
                <a:moveTo>
                  <a:pt x="0" y="0"/>
                </a:moveTo>
                <a:lnTo>
                  <a:pt x="1" y="2958465"/>
                </a:lnTo>
              </a:path>
            </a:pathLst>
          </a:custGeom>
          <a:ln w="9525">
            <a:solidFill>
              <a:srgbClr val="FF67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14">
            <a:extLst>
              <a:ext uri="{FF2B5EF4-FFF2-40B4-BE49-F238E27FC236}">
                <a16:creationId xmlns:a16="http://schemas.microsoft.com/office/drawing/2014/main" id="{F18DC002-C05C-A522-0BC8-7C94F3BD4191}"/>
              </a:ext>
            </a:extLst>
          </p:cNvPr>
          <p:cNvGrpSpPr/>
          <p:nvPr/>
        </p:nvGrpSpPr>
        <p:grpSpPr>
          <a:xfrm>
            <a:off x="720592" y="3470791"/>
            <a:ext cx="10826750" cy="3278504"/>
            <a:chOff x="661352" y="2911052"/>
            <a:chExt cx="10826750" cy="3278504"/>
          </a:xfrm>
        </p:grpSpPr>
        <p:pic>
          <p:nvPicPr>
            <p:cNvPr id="6" name="object 15">
              <a:extLst>
                <a:ext uri="{FF2B5EF4-FFF2-40B4-BE49-F238E27FC236}">
                  <a16:creationId xmlns:a16="http://schemas.microsoft.com/office/drawing/2014/main" id="{BA40D197-E7E4-D157-C00E-DEB991279B3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9734" y="2911052"/>
              <a:ext cx="153039" cy="146685"/>
            </a:xfrm>
            <a:prstGeom prst="rect">
              <a:avLst/>
            </a:prstGeom>
          </p:spPr>
        </p:pic>
        <p:pic>
          <p:nvPicPr>
            <p:cNvPr id="7" name="object 16">
              <a:extLst>
                <a:ext uri="{FF2B5EF4-FFF2-40B4-BE49-F238E27FC236}">
                  <a16:creationId xmlns:a16="http://schemas.microsoft.com/office/drawing/2014/main" id="{34BB5D61-F4D3-E10E-AC4A-36C930B357A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390" y="2911052"/>
              <a:ext cx="153039" cy="146685"/>
            </a:xfrm>
            <a:prstGeom prst="rect">
              <a:avLst/>
            </a:prstGeom>
          </p:spPr>
        </p:pic>
        <p:pic>
          <p:nvPicPr>
            <p:cNvPr id="8" name="object 17">
              <a:extLst>
                <a:ext uri="{FF2B5EF4-FFF2-40B4-BE49-F238E27FC236}">
                  <a16:creationId xmlns:a16="http://schemas.microsoft.com/office/drawing/2014/main" id="{B444F9AF-6EDB-AA8F-B006-D94AF9B2CFB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045" y="2911052"/>
              <a:ext cx="153039" cy="146685"/>
            </a:xfrm>
            <a:prstGeom prst="rect">
              <a:avLst/>
            </a:prstGeom>
          </p:spPr>
        </p:pic>
        <p:pic>
          <p:nvPicPr>
            <p:cNvPr id="9" name="object 18">
              <a:extLst>
                <a:ext uri="{FF2B5EF4-FFF2-40B4-BE49-F238E27FC236}">
                  <a16:creationId xmlns:a16="http://schemas.microsoft.com/office/drawing/2014/main" id="{44EF2E37-41F5-10CF-1EAE-3CC54915C9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5443" y="2911052"/>
              <a:ext cx="153039" cy="146685"/>
            </a:xfrm>
            <a:prstGeom prst="rect">
              <a:avLst/>
            </a:prstGeom>
          </p:spPr>
        </p:pic>
        <p:pic>
          <p:nvPicPr>
            <p:cNvPr id="10" name="object 19">
              <a:extLst>
                <a:ext uri="{FF2B5EF4-FFF2-40B4-BE49-F238E27FC236}">
                  <a16:creationId xmlns:a16="http://schemas.microsoft.com/office/drawing/2014/main" id="{784438D7-EB3E-1F3C-382B-2946BE1DF8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2740" y="2911052"/>
              <a:ext cx="153039" cy="146685"/>
            </a:xfrm>
            <a:prstGeom prst="rect">
              <a:avLst/>
            </a:prstGeom>
          </p:spPr>
        </p:pic>
        <p:pic>
          <p:nvPicPr>
            <p:cNvPr id="11" name="object 20">
              <a:extLst>
                <a:ext uri="{FF2B5EF4-FFF2-40B4-BE49-F238E27FC236}">
                  <a16:creationId xmlns:a16="http://schemas.microsoft.com/office/drawing/2014/main" id="{D5DDBA47-31CD-57FE-E2BD-0EA9ED69AA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0036" y="2911052"/>
              <a:ext cx="153039" cy="146685"/>
            </a:xfrm>
            <a:prstGeom prst="rect">
              <a:avLst/>
            </a:prstGeom>
          </p:spPr>
        </p:pic>
        <p:pic>
          <p:nvPicPr>
            <p:cNvPr id="12" name="object 21">
              <a:extLst>
                <a:ext uri="{FF2B5EF4-FFF2-40B4-BE49-F238E27FC236}">
                  <a16:creationId xmlns:a16="http://schemas.microsoft.com/office/drawing/2014/main" id="{79AECEF1-3CB5-18E4-08E2-3F7CC1EA87D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7332" y="2911052"/>
              <a:ext cx="153039" cy="146685"/>
            </a:xfrm>
            <a:prstGeom prst="rect">
              <a:avLst/>
            </a:prstGeom>
          </p:spPr>
        </p:pic>
        <p:pic>
          <p:nvPicPr>
            <p:cNvPr id="13" name="object 22">
              <a:extLst>
                <a:ext uri="{FF2B5EF4-FFF2-40B4-BE49-F238E27FC236}">
                  <a16:creationId xmlns:a16="http://schemas.microsoft.com/office/drawing/2014/main" id="{A4A96CEC-FC7D-7CE3-67EB-CE86C53F8BB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616" y="2911052"/>
              <a:ext cx="153039" cy="146685"/>
            </a:xfrm>
            <a:prstGeom prst="rect">
              <a:avLst/>
            </a:prstGeom>
          </p:spPr>
        </p:pic>
        <p:pic>
          <p:nvPicPr>
            <p:cNvPr id="14" name="object 23">
              <a:extLst>
                <a:ext uri="{FF2B5EF4-FFF2-40B4-BE49-F238E27FC236}">
                  <a16:creationId xmlns:a16="http://schemas.microsoft.com/office/drawing/2014/main" id="{20A4B361-AC70-B7BE-377A-CF4F736CA8E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2307" y="2911052"/>
              <a:ext cx="153039" cy="146685"/>
            </a:xfrm>
            <a:prstGeom prst="rect">
              <a:avLst/>
            </a:prstGeom>
          </p:spPr>
        </p:pic>
        <p:pic>
          <p:nvPicPr>
            <p:cNvPr id="15" name="object 24">
              <a:extLst>
                <a:ext uri="{FF2B5EF4-FFF2-40B4-BE49-F238E27FC236}">
                  <a16:creationId xmlns:a16="http://schemas.microsoft.com/office/drawing/2014/main" id="{527BB1BC-D966-E480-27F6-F5517B9A696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4000" y="2911052"/>
              <a:ext cx="153039" cy="146685"/>
            </a:xfrm>
            <a:prstGeom prst="rect">
              <a:avLst/>
            </a:prstGeom>
          </p:spPr>
        </p:pic>
        <p:pic>
          <p:nvPicPr>
            <p:cNvPr id="16" name="object 25">
              <a:extLst>
                <a:ext uri="{FF2B5EF4-FFF2-40B4-BE49-F238E27FC236}">
                  <a16:creationId xmlns:a16="http://schemas.microsoft.com/office/drawing/2014/main" id="{C8A34855-B2D2-EC10-FE63-75B4F1212D7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55693" y="2911052"/>
              <a:ext cx="153039" cy="146685"/>
            </a:xfrm>
            <a:prstGeom prst="rect">
              <a:avLst/>
            </a:prstGeom>
          </p:spPr>
        </p:pic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26DCDF6E-4F98-70B4-616D-89F9DDB448F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77385" y="2911052"/>
              <a:ext cx="153039" cy="146685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9E4206C4-6FA2-D143-72A9-63EAFFBB172C}"/>
                </a:ext>
              </a:extLst>
            </p:cNvPr>
            <p:cNvSpPr/>
            <p:nvPr/>
          </p:nvSpPr>
          <p:spPr>
            <a:xfrm>
              <a:off x="662940" y="4576445"/>
              <a:ext cx="10823575" cy="1610995"/>
            </a:xfrm>
            <a:custGeom>
              <a:avLst/>
              <a:gdLst/>
              <a:ahLst/>
              <a:cxnLst/>
              <a:rect l="l" t="t" r="r" b="b"/>
              <a:pathLst>
                <a:path w="10823575" h="1610995">
                  <a:moveTo>
                    <a:pt x="0" y="97760"/>
                  </a:moveTo>
                  <a:lnTo>
                    <a:pt x="7682" y="59707"/>
                  </a:lnTo>
                  <a:lnTo>
                    <a:pt x="28633" y="28633"/>
                  </a:lnTo>
                  <a:lnTo>
                    <a:pt x="59707" y="7682"/>
                  </a:lnTo>
                  <a:lnTo>
                    <a:pt x="97760" y="0"/>
                  </a:lnTo>
                  <a:lnTo>
                    <a:pt x="10725815" y="0"/>
                  </a:lnTo>
                  <a:lnTo>
                    <a:pt x="10763867" y="7682"/>
                  </a:lnTo>
                  <a:lnTo>
                    <a:pt x="10794941" y="28633"/>
                  </a:lnTo>
                  <a:lnTo>
                    <a:pt x="10815892" y="59707"/>
                  </a:lnTo>
                  <a:lnTo>
                    <a:pt x="10823575" y="97760"/>
                  </a:lnTo>
                  <a:lnTo>
                    <a:pt x="10823575" y="1513235"/>
                  </a:lnTo>
                  <a:lnTo>
                    <a:pt x="10815892" y="1551287"/>
                  </a:lnTo>
                  <a:lnTo>
                    <a:pt x="10794941" y="1582361"/>
                  </a:lnTo>
                  <a:lnTo>
                    <a:pt x="10763867" y="1603312"/>
                  </a:lnTo>
                  <a:lnTo>
                    <a:pt x="10725815" y="1610995"/>
                  </a:lnTo>
                  <a:lnTo>
                    <a:pt x="97760" y="1610995"/>
                  </a:lnTo>
                  <a:lnTo>
                    <a:pt x="59707" y="1603312"/>
                  </a:lnTo>
                  <a:lnTo>
                    <a:pt x="28633" y="1582361"/>
                  </a:lnTo>
                  <a:lnTo>
                    <a:pt x="7682" y="1551287"/>
                  </a:lnTo>
                  <a:lnTo>
                    <a:pt x="0" y="1513235"/>
                  </a:lnTo>
                  <a:lnTo>
                    <a:pt x="0" y="97760"/>
                  </a:lnTo>
                  <a:close/>
                </a:path>
              </a:pathLst>
            </a:custGeom>
            <a:ln w="3175">
              <a:solidFill>
                <a:srgbClr val="FF67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8445E91B-61C9-4324-18B8-45A23E5F4F0D}"/>
                </a:ext>
              </a:extLst>
            </p:cNvPr>
            <p:cNvSpPr/>
            <p:nvPr/>
          </p:nvSpPr>
          <p:spPr>
            <a:xfrm>
              <a:off x="3991610" y="4401820"/>
              <a:ext cx="4183379" cy="546735"/>
            </a:xfrm>
            <a:custGeom>
              <a:avLst/>
              <a:gdLst/>
              <a:ahLst/>
              <a:cxnLst/>
              <a:rect l="l" t="t" r="r" b="b"/>
              <a:pathLst>
                <a:path w="4183379" h="546735">
                  <a:moveTo>
                    <a:pt x="4183380" y="0"/>
                  </a:moveTo>
                  <a:lnTo>
                    <a:pt x="0" y="0"/>
                  </a:lnTo>
                  <a:lnTo>
                    <a:pt x="0" y="546734"/>
                  </a:lnTo>
                  <a:lnTo>
                    <a:pt x="4183380" y="546734"/>
                  </a:lnTo>
                  <a:lnTo>
                    <a:pt x="4183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30">
            <a:extLst>
              <a:ext uri="{FF2B5EF4-FFF2-40B4-BE49-F238E27FC236}">
                <a16:creationId xmlns:a16="http://schemas.microsoft.com/office/drawing/2014/main" id="{E074703C-74E0-E0A4-297A-10EE05547756}"/>
              </a:ext>
            </a:extLst>
          </p:cNvPr>
          <p:cNvSpPr txBox="1"/>
          <p:nvPr/>
        </p:nvSpPr>
        <p:spPr>
          <a:xfrm>
            <a:off x="2714423" y="2638474"/>
            <a:ext cx="900430" cy="47370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 marR="5080" algn="ctr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Global</a:t>
            </a:r>
            <a:r>
              <a:rPr sz="1100" b="1" spc="-3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Tourist </a:t>
            </a: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Perception Index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2" name="object 31">
            <a:extLst>
              <a:ext uri="{FF2B5EF4-FFF2-40B4-BE49-F238E27FC236}">
                <a16:creationId xmlns:a16="http://schemas.microsoft.com/office/drawing/2014/main" id="{20833804-EACA-755F-99E2-BC7508A3048C}"/>
              </a:ext>
            </a:extLst>
          </p:cNvPr>
          <p:cNvSpPr txBox="1"/>
          <p:nvPr/>
        </p:nvSpPr>
        <p:spPr>
          <a:xfrm>
            <a:off x="873600" y="4361103"/>
            <a:ext cx="1039494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64769">
              <a:lnSpc>
                <a:spcPts val="1100"/>
              </a:lnSpc>
              <a:spcBef>
                <a:spcPts val="219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6" name="object 32">
            <a:extLst>
              <a:ext uri="{FF2B5EF4-FFF2-40B4-BE49-F238E27FC236}">
                <a16:creationId xmlns:a16="http://schemas.microsoft.com/office/drawing/2014/main" id="{672CBA73-FEE3-5CF3-9FF9-7DBC140AA0E7}"/>
              </a:ext>
            </a:extLst>
          </p:cNvPr>
          <p:cNvSpPr txBox="1"/>
          <p:nvPr/>
        </p:nvSpPr>
        <p:spPr>
          <a:xfrm>
            <a:off x="2743792" y="4361103"/>
            <a:ext cx="83946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7145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7" name="object 33">
            <a:extLst>
              <a:ext uri="{FF2B5EF4-FFF2-40B4-BE49-F238E27FC236}">
                <a16:creationId xmlns:a16="http://schemas.microsoft.com/office/drawing/2014/main" id="{E3F0371D-A1FA-CF9A-4CB5-DAFC537BF665}"/>
              </a:ext>
            </a:extLst>
          </p:cNvPr>
          <p:cNvSpPr txBox="1"/>
          <p:nvPr/>
        </p:nvSpPr>
        <p:spPr>
          <a:xfrm>
            <a:off x="4518033" y="4361103"/>
            <a:ext cx="828675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1430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8" name="object 34">
            <a:extLst>
              <a:ext uri="{FF2B5EF4-FFF2-40B4-BE49-F238E27FC236}">
                <a16:creationId xmlns:a16="http://schemas.microsoft.com/office/drawing/2014/main" id="{D0CC71CC-CBB8-045F-2C00-996D866343C2}"/>
              </a:ext>
            </a:extLst>
          </p:cNvPr>
          <p:cNvSpPr txBox="1"/>
          <p:nvPr/>
        </p:nvSpPr>
        <p:spPr>
          <a:xfrm>
            <a:off x="1324001" y="6372783"/>
            <a:ext cx="101091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83185">
              <a:lnSpc>
                <a:spcPts val="1100"/>
              </a:lnSpc>
              <a:spcBef>
                <a:spcPts val="219"/>
              </a:spcBef>
            </a:pP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Global</a:t>
            </a:r>
            <a:r>
              <a:rPr sz="1000" spc="-6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Tourist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49" name="object 35">
            <a:extLst>
              <a:ext uri="{FF2B5EF4-FFF2-40B4-BE49-F238E27FC236}">
                <a16:creationId xmlns:a16="http://schemas.microsoft.com/office/drawing/2014/main" id="{477E4324-2F2C-1A71-29C3-77FC99F456F5}"/>
              </a:ext>
            </a:extLst>
          </p:cNvPr>
          <p:cNvSpPr txBox="1"/>
          <p:nvPr/>
        </p:nvSpPr>
        <p:spPr>
          <a:xfrm>
            <a:off x="3477286" y="6348399"/>
            <a:ext cx="1031240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3695" marR="5080" indent="-341630">
              <a:lnSpc>
                <a:spcPts val="1080"/>
              </a:lnSpc>
              <a:spcBef>
                <a:spcPts val="235"/>
              </a:spcBef>
            </a:pP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Hotel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Satisfaction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0" name="object 36">
            <a:extLst>
              <a:ext uri="{FF2B5EF4-FFF2-40B4-BE49-F238E27FC236}">
                <a16:creationId xmlns:a16="http://schemas.microsoft.com/office/drawing/2014/main" id="{884164DF-B2A5-678B-7348-0DC53D80DF6D}"/>
              </a:ext>
            </a:extLst>
          </p:cNvPr>
          <p:cNvSpPr txBox="1"/>
          <p:nvPr/>
        </p:nvSpPr>
        <p:spPr>
          <a:xfrm>
            <a:off x="5587078" y="6348399"/>
            <a:ext cx="1039494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64769">
              <a:lnSpc>
                <a:spcPts val="1080"/>
              </a:lnSpc>
              <a:spcBef>
                <a:spcPts val="235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1" name="object 37">
            <a:extLst>
              <a:ext uri="{FF2B5EF4-FFF2-40B4-BE49-F238E27FC236}">
                <a16:creationId xmlns:a16="http://schemas.microsoft.com/office/drawing/2014/main" id="{40E9A1D8-2E25-D1D2-0BCA-E48C9A030FC2}"/>
              </a:ext>
            </a:extLst>
          </p:cNvPr>
          <p:cNvSpPr txBox="1"/>
          <p:nvPr/>
        </p:nvSpPr>
        <p:spPr>
          <a:xfrm>
            <a:off x="7801634" y="6348399"/>
            <a:ext cx="839469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7145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2" name="object 38">
            <a:extLst>
              <a:ext uri="{FF2B5EF4-FFF2-40B4-BE49-F238E27FC236}">
                <a16:creationId xmlns:a16="http://schemas.microsoft.com/office/drawing/2014/main" id="{541381B6-F144-405E-0567-1A61856E358D}"/>
              </a:ext>
            </a:extLst>
          </p:cNvPr>
          <p:cNvSpPr txBox="1"/>
          <p:nvPr/>
        </p:nvSpPr>
        <p:spPr>
          <a:xfrm>
            <a:off x="9921742" y="6348399"/>
            <a:ext cx="828675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1430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3" name="object 39">
            <a:extLst>
              <a:ext uri="{FF2B5EF4-FFF2-40B4-BE49-F238E27FC236}">
                <a16:creationId xmlns:a16="http://schemas.microsoft.com/office/drawing/2014/main" id="{E4621B0A-05DE-E3BC-5AB1-FF9FC2507173}"/>
              </a:ext>
            </a:extLst>
          </p:cNvPr>
          <p:cNvSpPr txBox="1"/>
          <p:nvPr/>
        </p:nvSpPr>
        <p:spPr>
          <a:xfrm>
            <a:off x="8400989" y="2900603"/>
            <a:ext cx="1494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solidFill>
                  <a:srgbClr val="686868"/>
                </a:solidFill>
                <a:latin typeface="Trebuchet MS"/>
                <a:cs typeface="Trebuchet MS"/>
              </a:rPr>
              <a:t>Hotel</a:t>
            </a:r>
            <a:r>
              <a:rPr sz="1100" b="1" spc="-25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686868"/>
                </a:solidFill>
                <a:latin typeface="Trebuchet MS"/>
                <a:cs typeface="Trebuchet MS"/>
              </a:rPr>
              <a:t>Satisfaction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686868"/>
                </a:solidFill>
                <a:latin typeface="Trebuchet MS"/>
                <a:cs typeface="Trebuchet MS"/>
              </a:rPr>
              <a:t>Index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54" name="object 46">
            <a:extLst>
              <a:ext uri="{FF2B5EF4-FFF2-40B4-BE49-F238E27FC236}">
                <a16:creationId xmlns:a16="http://schemas.microsoft.com/office/drawing/2014/main" id="{21FAAC8D-83F6-71E1-9513-DEDB9CB1ECAF}"/>
              </a:ext>
            </a:extLst>
          </p:cNvPr>
          <p:cNvGrpSpPr/>
          <p:nvPr/>
        </p:nvGrpSpPr>
        <p:grpSpPr>
          <a:xfrm>
            <a:off x="504499" y="1728774"/>
            <a:ext cx="11236325" cy="5372100"/>
            <a:chOff x="445259" y="1169035"/>
            <a:chExt cx="11236325" cy="5372100"/>
          </a:xfrm>
        </p:grpSpPr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7B3BF53C-2C3D-A706-1159-808ED5B8EB1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349" y="2910836"/>
              <a:ext cx="1778013" cy="1778013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9EFC2065-55EB-E234-AF75-9EDB355CFE1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259" y="2754637"/>
              <a:ext cx="5316877" cy="1778012"/>
            </a:xfrm>
            <a:prstGeom prst="rect">
              <a:avLst/>
            </a:prstGeom>
          </p:spPr>
        </p:pic>
        <p:pic>
          <p:nvPicPr>
            <p:cNvPr id="57" name="object 49">
              <a:extLst>
                <a:ext uri="{FF2B5EF4-FFF2-40B4-BE49-F238E27FC236}">
                  <a16:creationId xmlns:a16="http://schemas.microsoft.com/office/drawing/2014/main" id="{013AB797-0B3B-E0F0-FA2B-BC73EF9EB9D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9007" y="1169035"/>
              <a:ext cx="1651012" cy="1651012"/>
            </a:xfrm>
            <a:prstGeom prst="rect">
              <a:avLst/>
            </a:prstGeom>
          </p:spPr>
        </p:pic>
        <p:pic>
          <p:nvPicPr>
            <p:cNvPr id="58" name="object 50">
              <a:extLst>
                <a:ext uri="{FF2B5EF4-FFF2-40B4-BE49-F238E27FC236}">
                  <a16:creationId xmlns:a16="http://schemas.microsoft.com/office/drawing/2014/main" id="{1FBE1EE2-B12B-50F5-C830-53982433CFA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3418" y="2910836"/>
              <a:ext cx="1778000" cy="1778013"/>
            </a:xfrm>
            <a:prstGeom prst="rect">
              <a:avLst/>
            </a:prstGeom>
          </p:spPr>
        </p:pic>
        <p:pic>
          <p:nvPicPr>
            <p:cNvPr id="59" name="object 51">
              <a:extLst>
                <a:ext uri="{FF2B5EF4-FFF2-40B4-BE49-F238E27FC236}">
                  <a16:creationId xmlns:a16="http://schemas.microsoft.com/office/drawing/2014/main" id="{7839D61C-7B02-6C67-4805-EED5FA507E0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3474" y="2910836"/>
              <a:ext cx="1777998" cy="1778013"/>
            </a:xfrm>
            <a:prstGeom prst="rect">
              <a:avLst/>
            </a:prstGeom>
          </p:spPr>
        </p:pic>
        <p:pic>
          <p:nvPicPr>
            <p:cNvPr id="60" name="object 52">
              <a:extLst>
                <a:ext uri="{FF2B5EF4-FFF2-40B4-BE49-F238E27FC236}">
                  <a16:creationId xmlns:a16="http://schemas.microsoft.com/office/drawing/2014/main" id="{36C9AB60-2FDB-9667-7DBA-9B6A1A2CDAD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1573" y="1291590"/>
              <a:ext cx="1651012" cy="1651012"/>
            </a:xfrm>
            <a:prstGeom prst="rect">
              <a:avLst/>
            </a:prstGeom>
          </p:spPr>
        </p:pic>
        <p:pic>
          <p:nvPicPr>
            <p:cNvPr id="61" name="object 53">
              <a:extLst>
                <a:ext uri="{FF2B5EF4-FFF2-40B4-BE49-F238E27FC236}">
                  <a16:creationId xmlns:a16="http://schemas.microsoft.com/office/drawing/2014/main" id="{6BD01A0B-27D4-E5B3-C082-0D5C977E2E1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5374" y="4586605"/>
              <a:ext cx="1270010" cy="1270009"/>
            </a:xfrm>
            <a:prstGeom prst="rect">
              <a:avLst/>
            </a:prstGeom>
          </p:spPr>
        </p:pic>
        <p:pic>
          <p:nvPicPr>
            <p:cNvPr id="62" name="object 54">
              <a:extLst>
                <a:ext uri="{FF2B5EF4-FFF2-40B4-BE49-F238E27FC236}">
                  <a16:creationId xmlns:a16="http://schemas.microsoft.com/office/drawing/2014/main" id="{4E2B60FF-0109-CD72-70F1-11D81FB91BA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84195" y="4762500"/>
              <a:ext cx="1778013" cy="1778013"/>
            </a:xfrm>
            <a:prstGeom prst="rect">
              <a:avLst/>
            </a:prstGeom>
          </p:spPr>
        </p:pic>
        <p:pic>
          <p:nvPicPr>
            <p:cNvPr id="63" name="object 55">
              <a:extLst>
                <a:ext uri="{FF2B5EF4-FFF2-40B4-BE49-F238E27FC236}">
                  <a16:creationId xmlns:a16="http://schemas.microsoft.com/office/drawing/2014/main" id="{7695F452-8FBA-1932-7748-E66090B7629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8745" y="4762500"/>
              <a:ext cx="1778013" cy="1778013"/>
            </a:xfrm>
            <a:prstGeom prst="rect">
              <a:avLst/>
            </a:prstGeom>
          </p:spPr>
        </p:pic>
        <p:pic>
          <p:nvPicPr>
            <p:cNvPr id="64" name="object 56">
              <a:extLst>
                <a:ext uri="{FF2B5EF4-FFF2-40B4-BE49-F238E27FC236}">
                  <a16:creationId xmlns:a16="http://schemas.microsoft.com/office/drawing/2014/main" id="{E3AD3251-FF91-BCF1-576C-050409E0003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13295" y="4762500"/>
              <a:ext cx="1778013" cy="1778013"/>
            </a:xfrm>
            <a:prstGeom prst="rect">
              <a:avLst/>
            </a:prstGeom>
          </p:spPr>
        </p:pic>
        <p:pic>
          <p:nvPicPr>
            <p:cNvPr id="65" name="object 57">
              <a:extLst>
                <a:ext uri="{FF2B5EF4-FFF2-40B4-BE49-F238E27FC236}">
                  <a16:creationId xmlns:a16="http://schemas.microsoft.com/office/drawing/2014/main" id="{A042BEEC-D83C-879B-CE68-2D4CF7161CC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7845" y="4762500"/>
              <a:ext cx="1778013" cy="1778013"/>
            </a:xfrm>
            <a:prstGeom prst="rect">
              <a:avLst/>
            </a:prstGeom>
          </p:spPr>
        </p:pic>
        <p:sp>
          <p:nvSpPr>
            <p:cNvPr id="66" name="object 58">
              <a:extLst>
                <a:ext uri="{FF2B5EF4-FFF2-40B4-BE49-F238E27FC236}">
                  <a16:creationId xmlns:a16="http://schemas.microsoft.com/office/drawing/2014/main" id="{4CB6457C-F81A-35B4-3945-292992FF7B4C}"/>
                </a:ext>
              </a:extLst>
            </p:cNvPr>
            <p:cNvSpPr/>
            <p:nvPr/>
          </p:nvSpPr>
          <p:spPr>
            <a:xfrm>
              <a:off x="5471706" y="4686223"/>
              <a:ext cx="1222375" cy="165100"/>
            </a:xfrm>
            <a:custGeom>
              <a:avLst/>
              <a:gdLst/>
              <a:ahLst/>
              <a:cxnLst/>
              <a:rect l="l" t="t" r="r" b="b"/>
              <a:pathLst>
                <a:path w="1222375" h="165100">
                  <a:moveTo>
                    <a:pt x="1222375" y="0"/>
                  </a:moveTo>
                  <a:lnTo>
                    <a:pt x="585787" y="0"/>
                  </a:lnTo>
                  <a:lnTo>
                    <a:pt x="552450" y="0"/>
                  </a:lnTo>
                  <a:lnTo>
                    <a:pt x="509587" y="0"/>
                  </a:lnTo>
                  <a:lnTo>
                    <a:pt x="0" y="0"/>
                  </a:lnTo>
                  <a:lnTo>
                    <a:pt x="0" y="165100"/>
                  </a:lnTo>
                  <a:lnTo>
                    <a:pt x="509587" y="165100"/>
                  </a:lnTo>
                  <a:lnTo>
                    <a:pt x="552450" y="165100"/>
                  </a:lnTo>
                  <a:lnTo>
                    <a:pt x="585787" y="165100"/>
                  </a:lnTo>
                  <a:lnTo>
                    <a:pt x="1222375" y="165100"/>
                  </a:lnTo>
                  <a:lnTo>
                    <a:pt x="1222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59">
            <a:extLst>
              <a:ext uri="{FF2B5EF4-FFF2-40B4-BE49-F238E27FC236}">
                <a16:creationId xmlns:a16="http://schemas.microsoft.com/office/drawing/2014/main" id="{4EDCF9F7-34C0-2370-8962-EC2C2B66FABF}"/>
              </a:ext>
            </a:extLst>
          </p:cNvPr>
          <p:cNvSpPr txBox="1"/>
          <p:nvPr/>
        </p:nvSpPr>
        <p:spPr>
          <a:xfrm>
            <a:off x="1096761" y="1352218"/>
            <a:ext cx="41370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Satisfaction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0" dirty="0">
                <a:solidFill>
                  <a:srgbClr val="515151"/>
                </a:solidFill>
                <a:latin typeface="Lucida Sans"/>
                <a:cs typeface="Lucida Sans"/>
              </a:rPr>
              <a:t>Indices</a:t>
            </a:r>
            <a:r>
              <a:rPr sz="1100" spc="1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Republica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Dominicana: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2024,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68" name="object 60">
            <a:extLst>
              <a:ext uri="{FF2B5EF4-FFF2-40B4-BE49-F238E27FC236}">
                <a16:creationId xmlns:a16="http://schemas.microsoft.com/office/drawing/2014/main" id="{17DB0918-F7A6-1975-4FE0-29CA3E49FC7B}"/>
              </a:ext>
            </a:extLst>
          </p:cNvPr>
          <p:cNvSpPr txBox="1"/>
          <p:nvPr/>
        </p:nvSpPr>
        <p:spPr>
          <a:xfrm>
            <a:off x="7638195" y="1352218"/>
            <a:ext cx="30194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Hotel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Satisfaction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Indices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April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2024,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69" name="object 61">
            <a:extLst>
              <a:ext uri="{FF2B5EF4-FFF2-40B4-BE49-F238E27FC236}">
                <a16:creationId xmlns:a16="http://schemas.microsoft.com/office/drawing/2014/main" id="{0647D990-C7A2-321A-E4FB-38B5157A5C3B}"/>
              </a:ext>
            </a:extLst>
          </p:cNvPr>
          <p:cNvSpPr txBox="1"/>
          <p:nvPr/>
        </p:nvSpPr>
        <p:spPr>
          <a:xfrm>
            <a:off x="5300371" y="5004323"/>
            <a:ext cx="1684655" cy="4089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Cumulative</a:t>
            </a:r>
            <a:r>
              <a:rPr sz="1200" b="1" spc="-4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Satisfaction</a:t>
            </a:r>
            <a:endParaRPr sz="1200">
              <a:latin typeface="Trebuchet MS"/>
              <a:cs typeface="Trebuchet MS"/>
            </a:endParaRPr>
          </a:p>
          <a:p>
            <a:pPr marL="1905" algn="ctr">
              <a:lnSpc>
                <a:spcPct val="100000"/>
              </a:lnSpc>
              <a:spcBef>
                <a:spcPts val="125"/>
              </a:spcBef>
            </a:pP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47327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Google Shape;89;p17">
            <a:extLst>
              <a:ext uri="{FF2B5EF4-FFF2-40B4-BE49-F238E27FC236}">
                <a16:creationId xmlns:a16="http://schemas.microsoft.com/office/drawing/2014/main" id="{4C4D3236-7C33-EF87-AA55-7BEEF32515A7}"/>
              </a:ext>
            </a:extLst>
          </p:cNvPr>
          <p:cNvSpPr txBox="1"/>
          <p:nvPr/>
        </p:nvSpPr>
        <p:spPr>
          <a:xfrm>
            <a:off x="2930275" y="502195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pic>
        <p:nvPicPr>
          <p:cNvPr id="4" name="object 20">
            <a:extLst>
              <a:ext uri="{FF2B5EF4-FFF2-40B4-BE49-F238E27FC236}">
                <a16:creationId xmlns:a16="http://schemas.microsoft.com/office/drawing/2014/main" id="{015D6317-7F32-38C9-23F3-5DE60A3F2E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425" y="2130402"/>
            <a:ext cx="8735595" cy="1520553"/>
          </a:xfrm>
          <a:prstGeom prst="rect">
            <a:avLst/>
          </a:prstGeom>
        </p:spPr>
      </p:pic>
      <p:sp>
        <p:nvSpPr>
          <p:cNvPr id="5" name="object 21">
            <a:extLst>
              <a:ext uri="{FF2B5EF4-FFF2-40B4-BE49-F238E27FC236}">
                <a16:creationId xmlns:a16="http://schemas.microsoft.com/office/drawing/2014/main" id="{A2B93E15-C434-DE6F-13B4-B9EE46904A54}"/>
              </a:ext>
            </a:extLst>
          </p:cNvPr>
          <p:cNvSpPr/>
          <p:nvPr/>
        </p:nvSpPr>
        <p:spPr>
          <a:xfrm>
            <a:off x="479425" y="4666085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2">
            <a:extLst>
              <a:ext uri="{FF2B5EF4-FFF2-40B4-BE49-F238E27FC236}">
                <a16:creationId xmlns:a16="http://schemas.microsoft.com/office/drawing/2014/main" id="{280CFC27-CA79-5FD5-BD18-69377D168AAC}"/>
              </a:ext>
            </a:extLst>
          </p:cNvPr>
          <p:cNvSpPr/>
          <p:nvPr/>
        </p:nvSpPr>
        <p:spPr>
          <a:xfrm>
            <a:off x="479425" y="5123285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C83329A4-8A78-3E64-7D8D-6E4CA09D558B}"/>
              </a:ext>
            </a:extLst>
          </p:cNvPr>
          <p:cNvSpPr/>
          <p:nvPr/>
        </p:nvSpPr>
        <p:spPr>
          <a:xfrm>
            <a:off x="479425" y="5580485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0ABAC9AF-B2E3-2127-FB4A-DE2E264D0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714704"/>
              </p:ext>
            </p:extLst>
          </p:nvPr>
        </p:nvGraphicFramePr>
        <p:xfrm>
          <a:off x="479425" y="4422245"/>
          <a:ext cx="11233148" cy="138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7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17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Av.</a:t>
                      </a:r>
                      <a:r>
                        <a:rPr sz="1000" spc="-6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Card</a:t>
                      </a:r>
                      <a:r>
                        <a:rPr sz="1000" spc="-6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Spend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3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Previous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(%)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Previous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3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Previous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(%)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318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392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277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2.8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337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361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3.1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25">
            <a:extLst>
              <a:ext uri="{FF2B5EF4-FFF2-40B4-BE49-F238E27FC236}">
                <a16:creationId xmlns:a16="http://schemas.microsoft.com/office/drawing/2014/main" id="{5F683B01-F7FD-5C81-AA6D-EEB09C0F723E}"/>
              </a:ext>
            </a:extLst>
          </p:cNvPr>
          <p:cNvSpPr txBox="1"/>
          <p:nvPr/>
        </p:nvSpPr>
        <p:spPr>
          <a:xfrm>
            <a:off x="470990" y="1622276"/>
            <a:ext cx="68541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International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Card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Spend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Dominicana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per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month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March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(last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available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update)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26">
            <a:extLst>
              <a:ext uri="{FF2B5EF4-FFF2-40B4-BE49-F238E27FC236}">
                <a16:creationId xmlns:a16="http://schemas.microsoft.com/office/drawing/2014/main" id="{2D89BCCD-C691-4154-585A-359DA43EA9BD}"/>
              </a:ext>
            </a:extLst>
          </p:cNvPr>
          <p:cNvSpPr/>
          <p:nvPr/>
        </p:nvSpPr>
        <p:spPr>
          <a:xfrm>
            <a:off x="479425" y="4173160"/>
            <a:ext cx="11233150" cy="243840"/>
          </a:xfrm>
          <a:custGeom>
            <a:avLst/>
            <a:gdLst/>
            <a:ahLst/>
            <a:cxnLst/>
            <a:rect l="l" t="t" r="r" b="b"/>
            <a:pathLst>
              <a:path w="11233150" h="243839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43840"/>
                </a:lnTo>
                <a:lnTo>
                  <a:pt x="11233010" y="24384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7">
            <a:extLst>
              <a:ext uri="{FF2B5EF4-FFF2-40B4-BE49-F238E27FC236}">
                <a16:creationId xmlns:a16="http://schemas.microsoft.com/office/drawing/2014/main" id="{47367A58-D505-DE21-5DAC-0785DFC5168E}"/>
              </a:ext>
            </a:extLst>
          </p:cNvPr>
          <p:cNvSpPr txBox="1"/>
          <p:nvPr/>
        </p:nvSpPr>
        <p:spPr>
          <a:xfrm>
            <a:off x="486501" y="3914372"/>
            <a:ext cx="5495925" cy="471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Spend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Index,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Dominicana: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March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endParaRPr sz="1100" dirty="0">
              <a:latin typeface="Trebuchet MS"/>
              <a:cs typeface="Trebuchet MS"/>
            </a:endParaRPr>
          </a:p>
          <a:p>
            <a:pPr marL="2535555">
              <a:lnSpc>
                <a:spcPct val="100000"/>
              </a:lnSpc>
              <a:spcBef>
                <a:spcPts val="985"/>
              </a:spcBef>
              <a:tabLst>
                <a:tab pos="4487545" algn="l"/>
              </a:tabLst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Growth</a:t>
            </a:r>
            <a:r>
              <a:rPr sz="10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endParaRPr sz="1000" dirty="0">
              <a:latin typeface="Lucida Sans"/>
              <a:cs typeface="Lucida Sans"/>
            </a:endParaRPr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50E0B170-1E53-E9A0-A21E-0895AD112110}"/>
              </a:ext>
            </a:extLst>
          </p:cNvPr>
          <p:cNvSpPr txBox="1"/>
          <p:nvPr/>
        </p:nvSpPr>
        <p:spPr>
          <a:xfrm>
            <a:off x="7437087" y="4207489"/>
            <a:ext cx="1061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65" dirty="0">
                <a:solidFill>
                  <a:srgbClr val="171717"/>
                </a:solidFill>
                <a:latin typeface="Lucida Sans"/>
                <a:cs typeface="Lucida Sans"/>
              </a:rPr>
              <a:t>%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Unique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Visits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" name="object 29">
            <a:extLst>
              <a:ext uri="{FF2B5EF4-FFF2-40B4-BE49-F238E27FC236}">
                <a16:creationId xmlns:a16="http://schemas.microsoft.com/office/drawing/2014/main" id="{71F89360-E791-344C-32C4-E7AA5AA958B8}"/>
              </a:ext>
            </a:extLst>
          </p:cNvPr>
          <p:cNvSpPr txBox="1"/>
          <p:nvPr/>
        </p:nvSpPr>
        <p:spPr>
          <a:xfrm>
            <a:off x="9740432" y="4207489"/>
            <a:ext cx="1447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Length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Use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47D40CF6-8508-8EDD-1F81-439EC049ADB9}"/>
              </a:ext>
            </a:extLst>
          </p:cNvPr>
          <p:cNvSpPr txBox="1"/>
          <p:nvPr/>
        </p:nvSpPr>
        <p:spPr>
          <a:xfrm>
            <a:off x="9424458" y="1863576"/>
            <a:ext cx="168783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Average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Annual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Card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  <a:spcBef>
                <a:spcPts val="885"/>
              </a:spcBef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vs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2022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2282A1D6-9406-E02B-54D1-1FD7DDB9018B}"/>
              </a:ext>
            </a:extLst>
          </p:cNvPr>
          <p:cNvSpPr txBox="1"/>
          <p:nvPr/>
        </p:nvSpPr>
        <p:spPr>
          <a:xfrm>
            <a:off x="9408369" y="2592062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5720" rIns="0" bIns="0" rtlCol="0">
            <a:spAutoFit/>
          </a:bodyPr>
          <a:lstStyle/>
          <a:p>
            <a:pPr marL="520065">
              <a:lnSpc>
                <a:spcPct val="100000"/>
              </a:lnSpc>
              <a:spcBef>
                <a:spcPts val="360"/>
              </a:spcBef>
            </a:pP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364.0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$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(-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8%)</a:t>
            </a:r>
            <a:endParaRPr sz="10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19650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object 5">
            <a:extLst>
              <a:ext uri="{FF2B5EF4-FFF2-40B4-BE49-F238E27FC236}">
                <a16:creationId xmlns:a16="http://schemas.microsoft.com/office/drawing/2014/main" id="{1206602A-9635-BD01-4C66-8E06A966D3F2}"/>
              </a:ext>
            </a:extLst>
          </p:cNvPr>
          <p:cNvSpPr/>
          <p:nvPr/>
        </p:nvSpPr>
        <p:spPr>
          <a:xfrm>
            <a:off x="8854237" y="5973640"/>
            <a:ext cx="1153160" cy="981710"/>
          </a:xfrm>
          <a:custGeom>
            <a:avLst/>
            <a:gdLst/>
            <a:ahLst/>
            <a:cxnLst/>
            <a:rect l="l" t="t" r="r" b="b"/>
            <a:pathLst>
              <a:path w="1153160" h="981710">
                <a:moveTo>
                  <a:pt x="576452" y="0"/>
                </a:moveTo>
                <a:lnTo>
                  <a:pt x="523984" y="2005"/>
                </a:lnTo>
                <a:lnTo>
                  <a:pt x="472835" y="7906"/>
                </a:lnTo>
                <a:lnTo>
                  <a:pt x="423209" y="17529"/>
                </a:lnTo>
                <a:lnTo>
                  <a:pt x="375310" y="30701"/>
                </a:lnTo>
                <a:lnTo>
                  <a:pt x="329342" y="47249"/>
                </a:lnTo>
                <a:lnTo>
                  <a:pt x="285507" y="66999"/>
                </a:lnTo>
                <a:lnTo>
                  <a:pt x="244009" y="89778"/>
                </a:lnTo>
                <a:lnTo>
                  <a:pt x="205052" y="115414"/>
                </a:lnTo>
                <a:lnTo>
                  <a:pt x="168840" y="143732"/>
                </a:lnTo>
                <a:lnTo>
                  <a:pt x="135575" y="174559"/>
                </a:lnTo>
                <a:lnTo>
                  <a:pt x="105461" y="207723"/>
                </a:lnTo>
                <a:lnTo>
                  <a:pt x="78703" y="243049"/>
                </a:lnTo>
                <a:lnTo>
                  <a:pt x="55503" y="280365"/>
                </a:lnTo>
                <a:lnTo>
                  <a:pt x="36064" y="319498"/>
                </a:lnTo>
                <a:lnTo>
                  <a:pt x="20591" y="360274"/>
                </a:lnTo>
                <a:lnTo>
                  <a:pt x="9287" y="402519"/>
                </a:lnTo>
                <a:lnTo>
                  <a:pt x="2355" y="446062"/>
                </a:lnTo>
                <a:lnTo>
                  <a:pt x="0" y="490728"/>
                </a:lnTo>
                <a:lnTo>
                  <a:pt x="2355" y="535393"/>
                </a:lnTo>
                <a:lnTo>
                  <a:pt x="9287" y="578936"/>
                </a:lnTo>
                <a:lnTo>
                  <a:pt x="20591" y="621181"/>
                </a:lnTo>
                <a:lnTo>
                  <a:pt x="36064" y="661957"/>
                </a:lnTo>
                <a:lnTo>
                  <a:pt x="55503" y="701090"/>
                </a:lnTo>
                <a:lnTo>
                  <a:pt x="78703" y="738406"/>
                </a:lnTo>
                <a:lnTo>
                  <a:pt x="105461" y="773732"/>
                </a:lnTo>
                <a:lnTo>
                  <a:pt x="135575" y="806896"/>
                </a:lnTo>
                <a:lnTo>
                  <a:pt x="168840" y="837723"/>
                </a:lnTo>
                <a:lnTo>
                  <a:pt x="205052" y="866041"/>
                </a:lnTo>
                <a:lnTo>
                  <a:pt x="244009" y="891677"/>
                </a:lnTo>
                <a:lnTo>
                  <a:pt x="285507" y="914456"/>
                </a:lnTo>
                <a:lnTo>
                  <a:pt x="329342" y="934206"/>
                </a:lnTo>
                <a:lnTo>
                  <a:pt x="375310" y="950754"/>
                </a:lnTo>
                <a:lnTo>
                  <a:pt x="423209" y="963926"/>
                </a:lnTo>
                <a:lnTo>
                  <a:pt x="472835" y="973549"/>
                </a:lnTo>
                <a:lnTo>
                  <a:pt x="523984" y="979450"/>
                </a:lnTo>
                <a:lnTo>
                  <a:pt x="576452" y="981456"/>
                </a:lnTo>
                <a:lnTo>
                  <a:pt x="628921" y="979450"/>
                </a:lnTo>
                <a:lnTo>
                  <a:pt x="680070" y="973549"/>
                </a:lnTo>
                <a:lnTo>
                  <a:pt x="729696" y="963926"/>
                </a:lnTo>
                <a:lnTo>
                  <a:pt x="777595" y="950754"/>
                </a:lnTo>
                <a:lnTo>
                  <a:pt x="823563" y="934206"/>
                </a:lnTo>
                <a:lnTo>
                  <a:pt x="867398" y="914456"/>
                </a:lnTo>
                <a:lnTo>
                  <a:pt x="908896" y="891677"/>
                </a:lnTo>
                <a:lnTo>
                  <a:pt x="947853" y="866041"/>
                </a:lnTo>
                <a:lnTo>
                  <a:pt x="984065" y="837723"/>
                </a:lnTo>
                <a:lnTo>
                  <a:pt x="1017330" y="806896"/>
                </a:lnTo>
                <a:lnTo>
                  <a:pt x="1047444" y="773732"/>
                </a:lnTo>
                <a:lnTo>
                  <a:pt x="1074202" y="738406"/>
                </a:lnTo>
                <a:lnTo>
                  <a:pt x="1097402" y="701090"/>
                </a:lnTo>
                <a:lnTo>
                  <a:pt x="1116841" y="661957"/>
                </a:lnTo>
                <a:lnTo>
                  <a:pt x="1132314" y="621181"/>
                </a:lnTo>
                <a:lnTo>
                  <a:pt x="1143618" y="578936"/>
                </a:lnTo>
                <a:lnTo>
                  <a:pt x="1150550" y="535393"/>
                </a:lnTo>
                <a:lnTo>
                  <a:pt x="1152905" y="490728"/>
                </a:lnTo>
                <a:lnTo>
                  <a:pt x="1150550" y="446062"/>
                </a:lnTo>
                <a:lnTo>
                  <a:pt x="1143618" y="402519"/>
                </a:lnTo>
                <a:lnTo>
                  <a:pt x="1132314" y="360274"/>
                </a:lnTo>
                <a:lnTo>
                  <a:pt x="1116841" y="319498"/>
                </a:lnTo>
                <a:lnTo>
                  <a:pt x="1097402" y="280365"/>
                </a:lnTo>
                <a:lnTo>
                  <a:pt x="1074202" y="243049"/>
                </a:lnTo>
                <a:lnTo>
                  <a:pt x="1047444" y="207723"/>
                </a:lnTo>
                <a:lnTo>
                  <a:pt x="1017330" y="174559"/>
                </a:lnTo>
                <a:lnTo>
                  <a:pt x="984065" y="143732"/>
                </a:lnTo>
                <a:lnTo>
                  <a:pt x="947853" y="115414"/>
                </a:lnTo>
                <a:lnTo>
                  <a:pt x="908896" y="89778"/>
                </a:lnTo>
                <a:lnTo>
                  <a:pt x="867398" y="66999"/>
                </a:lnTo>
                <a:lnTo>
                  <a:pt x="823563" y="47249"/>
                </a:lnTo>
                <a:lnTo>
                  <a:pt x="777595" y="30701"/>
                </a:lnTo>
                <a:lnTo>
                  <a:pt x="729696" y="17529"/>
                </a:lnTo>
                <a:lnTo>
                  <a:pt x="680070" y="7906"/>
                </a:lnTo>
                <a:lnTo>
                  <a:pt x="628921" y="2005"/>
                </a:lnTo>
                <a:lnTo>
                  <a:pt x="576452" y="0"/>
                </a:lnTo>
                <a:close/>
              </a:path>
            </a:pathLst>
          </a:custGeom>
          <a:solidFill>
            <a:srgbClr val="CCDAD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6">
            <a:extLst>
              <a:ext uri="{FF2B5EF4-FFF2-40B4-BE49-F238E27FC236}">
                <a16:creationId xmlns:a16="http://schemas.microsoft.com/office/drawing/2014/main" id="{CE781F1A-4983-7AF8-5A7F-E6E2DA286B13}"/>
              </a:ext>
            </a:extLst>
          </p:cNvPr>
          <p:cNvSpPr/>
          <p:nvPr/>
        </p:nvSpPr>
        <p:spPr>
          <a:xfrm>
            <a:off x="7145638" y="5992056"/>
            <a:ext cx="1134745" cy="963294"/>
          </a:xfrm>
          <a:custGeom>
            <a:avLst/>
            <a:gdLst/>
            <a:ahLst/>
            <a:cxnLst/>
            <a:rect l="l" t="t" r="r" b="b"/>
            <a:pathLst>
              <a:path w="1134745" h="963295">
                <a:moveTo>
                  <a:pt x="567309" y="0"/>
                </a:moveTo>
                <a:lnTo>
                  <a:pt x="515671" y="1968"/>
                </a:lnTo>
                <a:lnTo>
                  <a:pt x="465333" y="7758"/>
                </a:lnTo>
                <a:lnTo>
                  <a:pt x="416493" y="17202"/>
                </a:lnTo>
                <a:lnTo>
                  <a:pt x="369354" y="30128"/>
                </a:lnTo>
                <a:lnTo>
                  <a:pt x="324114" y="46367"/>
                </a:lnTo>
                <a:lnTo>
                  <a:pt x="280974" y="65749"/>
                </a:lnTo>
                <a:lnTo>
                  <a:pt x="240135" y="88103"/>
                </a:lnTo>
                <a:lnTo>
                  <a:pt x="201796" y="113261"/>
                </a:lnTo>
                <a:lnTo>
                  <a:pt x="166158" y="141050"/>
                </a:lnTo>
                <a:lnTo>
                  <a:pt x="133422" y="171303"/>
                </a:lnTo>
                <a:lnTo>
                  <a:pt x="103786" y="203849"/>
                </a:lnTo>
                <a:lnTo>
                  <a:pt x="77453" y="238517"/>
                </a:lnTo>
                <a:lnTo>
                  <a:pt x="54621" y="275138"/>
                </a:lnTo>
                <a:lnTo>
                  <a:pt x="35491" y="313541"/>
                </a:lnTo>
                <a:lnTo>
                  <a:pt x="20264" y="353558"/>
                </a:lnTo>
                <a:lnTo>
                  <a:pt x="9139" y="395017"/>
                </a:lnTo>
                <a:lnTo>
                  <a:pt x="2318" y="437749"/>
                </a:lnTo>
                <a:lnTo>
                  <a:pt x="0" y="481584"/>
                </a:lnTo>
                <a:lnTo>
                  <a:pt x="2318" y="525418"/>
                </a:lnTo>
                <a:lnTo>
                  <a:pt x="9139" y="568150"/>
                </a:lnTo>
                <a:lnTo>
                  <a:pt x="20264" y="609609"/>
                </a:lnTo>
                <a:lnTo>
                  <a:pt x="35491" y="649626"/>
                </a:lnTo>
                <a:lnTo>
                  <a:pt x="54621" y="688029"/>
                </a:lnTo>
                <a:lnTo>
                  <a:pt x="77453" y="724650"/>
                </a:lnTo>
                <a:lnTo>
                  <a:pt x="103786" y="759318"/>
                </a:lnTo>
                <a:lnTo>
                  <a:pt x="133422" y="791864"/>
                </a:lnTo>
                <a:lnTo>
                  <a:pt x="166158" y="822117"/>
                </a:lnTo>
                <a:lnTo>
                  <a:pt x="201796" y="849906"/>
                </a:lnTo>
                <a:lnTo>
                  <a:pt x="240135" y="875064"/>
                </a:lnTo>
                <a:lnTo>
                  <a:pt x="280974" y="897418"/>
                </a:lnTo>
                <a:lnTo>
                  <a:pt x="324114" y="916800"/>
                </a:lnTo>
                <a:lnTo>
                  <a:pt x="369354" y="933039"/>
                </a:lnTo>
                <a:lnTo>
                  <a:pt x="416493" y="945965"/>
                </a:lnTo>
                <a:lnTo>
                  <a:pt x="465333" y="955409"/>
                </a:lnTo>
                <a:lnTo>
                  <a:pt x="515671" y="961199"/>
                </a:lnTo>
                <a:lnTo>
                  <a:pt x="567309" y="963168"/>
                </a:lnTo>
                <a:lnTo>
                  <a:pt x="618946" y="961199"/>
                </a:lnTo>
                <a:lnTo>
                  <a:pt x="669284" y="955409"/>
                </a:lnTo>
                <a:lnTo>
                  <a:pt x="718124" y="945965"/>
                </a:lnTo>
                <a:lnTo>
                  <a:pt x="765263" y="933039"/>
                </a:lnTo>
                <a:lnTo>
                  <a:pt x="810503" y="916800"/>
                </a:lnTo>
                <a:lnTo>
                  <a:pt x="853643" y="897418"/>
                </a:lnTo>
                <a:lnTo>
                  <a:pt x="894482" y="875064"/>
                </a:lnTo>
                <a:lnTo>
                  <a:pt x="932821" y="849906"/>
                </a:lnTo>
                <a:lnTo>
                  <a:pt x="968459" y="822117"/>
                </a:lnTo>
                <a:lnTo>
                  <a:pt x="1001195" y="791864"/>
                </a:lnTo>
                <a:lnTo>
                  <a:pt x="1030831" y="759318"/>
                </a:lnTo>
                <a:lnTo>
                  <a:pt x="1057164" y="724650"/>
                </a:lnTo>
                <a:lnTo>
                  <a:pt x="1079996" y="688029"/>
                </a:lnTo>
                <a:lnTo>
                  <a:pt x="1099126" y="649626"/>
                </a:lnTo>
                <a:lnTo>
                  <a:pt x="1114353" y="609609"/>
                </a:lnTo>
                <a:lnTo>
                  <a:pt x="1125478" y="568150"/>
                </a:lnTo>
                <a:lnTo>
                  <a:pt x="1132299" y="525418"/>
                </a:lnTo>
                <a:lnTo>
                  <a:pt x="1134618" y="481584"/>
                </a:lnTo>
                <a:lnTo>
                  <a:pt x="1132299" y="437749"/>
                </a:lnTo>
                <a:lnTo>
                  <a:pt x="1125478" y="395017"/>
                </a:lnTo>
                <a:lnTo>
                  <a:pt x="1114353" y="353558"/>
                </a:lnTo>
                <a:lnTo>
                  <a:pt x="1099126" y="313541"/>
                </a:lnTo>
                <a:lnTo>
                  <a:pt x="1079996" y="275138"/>
                </a:lnTo>
                <a:lnTo>
                  <a:pt x="1057164" y="238517"/>
                </a:lnTo>
                <a:lnTo>
                  <a:pt x="1030831" y="203849"/>
                </a:lnTo>
                <a:lnTo>
                  <a:pt x="1001195" y="171303"/>
                </a:lnTo>
                <a:lnTo>
                  <a:pt x="968459" y="141050"/>
                </a:lnTo>
                <a:lnTo>
                  <a:pt x="932821" y="113261"/>
                </a:lnTo>
                <a:lnTo>
                  <a:pt x="894482" y="88103"/>
                </a:lnTo>
                <a:lnTo>
                  <a:pt x="853643" y="65749"/>
                </a:lnTo>
                <a:lnTo>
                  <a:pt x="810503" y="46367"/>
                </a:lnTo>
                <a:lnTo>
                  <a:pt x="765263" y="30128"/>
                </a:lnTo>
                <a:lnTo>
                  <a:pt x="718124" y="17202"/>
                </a:lnTo>
                <a:lnTo>
                  <a:pt x="669284" y="7758"/>
                </a:lnTo>
                <a:lnTo>
                  <a:pt x="618946" y="1968"/>
                </a:lnTo>
                <a:lnTo>
                  <a:pt x="56730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 sz="900" dirty="0"/>
          </a:p>
        </p:txBody>
      </p:sp>
      <p:sp>
        <p:nvSpPr>
          <p:cNvPr id="172" name="object 5">
            <a:extLst>
              <a:ext uri="{FF2B5EF4-FFF2-40B4-BE49-F238E27FC236}">
                <a16:creationId xmlns:a16="http://schemas.microsoft.com/office/drawing/2014/main" id="{CAD6FF67-88E1-115A-141A-39A18270242C}"/>
              </a:ext>
            </a:extLst>
          </p:cNvPr>
          <p:cNvSpPr/>
          <p:nvPr/>
        </p:nvSpPr>
        <p:spPr>
          <a:xfrm>
            <a:off x="4848169" y="5944640"/>
            <a:ext cx="1153160" cy="981710"/>
          </a:xfrm>
          <a:custGeom>
            <a:avLst/>
            <a:gdLst/>
            <a:ahLst/>
            <a:cxnLst/>
            <a:rect l="l" t="t" r="r" b="b"/>
            <a:pathLst>
              <a:path w="1153160" h="981710">
                <a:moveTo>
                  <a:pt x="576452" y="0"/>
                </a:moveTo>
                <a:lnTo>
                  <a:pt x="523984" y="2005"/>
                </a:lnTo>
                <a:lnTo>
                  <a:pt x="472835" y="7906"/>
                </a:lnTo>
                <a:lnTo>
                  <a:pt x="423209" y="17529"/>
                </a:lnTo>
                <a:lnTo>
                  <a:pt x="375310" y="30701"/>
                </a:lnTo>
                <a:lnTo>
                  <a:pt x="329342" y="47249"/>
                </a:lnTo>
                <a:lnTo>
                  <a:pt x="285507" y="66999"/>
                </a:lnTo>
                <a:lnTo>
                  <a:pt x="244009" y="89778"/>
                </a:lnTo>
                <a:lnTo>
                  <a:pt x="205052" y="115414"/>
                </a:lnTo>
                <a:lnTo>
                  <a:pt x="168840" y="143732"/>
                </a:lnTo>
                <a:lnTo>
                  <a:pt x="135575" y="174559"/>
                </a:lnTo>
                <a:lnTo>
                  <a:pt x="105461" y="207723"/>
                </a:lnTo>
                <a:lnTo>
                  <a:pt x="78703" y="243049"/>
                </a:lnTo>
                <a:lnTo>
                  <a:pt x="55503" y="280365"/>
                </a:lnTo>
                <a:lnTo>
                  <a:pt x="36064" y="319498"/>
                </a:lnTo>
                <a:lnTo>
                  <a:pt x="20591" y="360274"/>
                </a:lnTo>
                <a:lnTo>
                  <a:pt x="9287" y="402519"/>
                </a:lnTo>
                <a:lnTo>
                  <a:pt x="2355" y="446062"/>
                </a:lnTo>
                <a:lnTo>
                  <a:pt x="0" y="490728"/>
                </a:lnTo>
                <a:lnTo>
                  <a:pt x="2355" y="535393"/>
                </a:lnTo>
                <a:lnTo>
                  <a:pt x="9287" y="578936"/>
                </a:lnTo>
                <a:lnTo>
                  <a:pt x="20591" y="621181"/>
                </a:lnTo>
                <a:lnTo>
                  <a:pt x="36064" y="661957"/>
                </a:lnTo>
                <a:lnTo>
                  <a:pt x="55503" y="701090"/>
                </a:lnTo>
                <a:lnTo>
                  <a:pt x="78703" y="738406"/>
                </a:lnTo>
                <a:lnTo>
                  <a:pt x="105461" y="773732"/>
                </a:lnTo>
                <a:lnTo>
                  <a:pt x="135575" y="806896"/>
                </a:lnTo>
                <a:lnTo>
                  <a:pt x="168840" y="837723"/>
                </a:lnTo>
                <a:lnTo>
                  <a:pt x="205052" y="866041"/>
                </a:lnTo>
                <a:lnTo>
                  <a:pt x="244009" y="891677"/>
                </a:lnTo>
                <a:lnTo>
                  <a:pt x="285507" y="914456"/>
                </a:lnTo>
                <a:lnTo>
                  <a:pt x="329342" y="934206"/>
                </a:lnTo>
                <a:lnTo>
                  <a:pt x="375310" y="950754"/>
                </a:lnTo>
                <a:lnTo>
                  <a:pt x="423209" y="963926"/>
                </a:lnTo>
                <a:lnTo>
                  <a:pt x="472835" y="973549"/>
                </a:lnTo>
                <a:lnTo>
                  <a:pt x="523984" y="979450"/>
                </a:lnTo>
                <a:lnTo>
                  <a:pt x="576452" y="981456"/>
                </a:lnTo>
                <a:lnTo>
                  <a:pt x="628921" y="979450"/>
                </a:lnTo>
                <a:lnTo>
                  <a:pt x="680070" y="973549"/>
                </a:lnTo>
                <a:lnTo>
                  <a:pt x="729696" y="963926"/>
                </a:lnTo>
                <a:lnTo>
                  <a:pt x="777595" y="950754"/>
                </a:lnTo>
                <a:lnTo>
                  <a:pt x="823563" y="934206"/>
                </a:lnTo>
                <a:lnTo>
                  <a:pt x="867398" y="914456"/>
                </a:lnTo>
                <a:lnTo>
                  <a:pt x="908896" y="891677"/>
                </a:lnTo>
                <a:lnTo>
                  <a:pt x="947853" y="866041"/>
                </a:lnTo>
                <a:lnTo>
                  <a:pt x="984065" y="837723"/>
                </a:lnTo>
                <a:lnTo>
                  <a:pt x="1017330" y="806896"/>
                </a:lnTo>
                <a:lnTo>
                  <a:pt x="1047444" y="773732"/>
                </a:lnTo>
                <a:lnTo>
                  <a:pt x="1074202" y="738406"/>
                </a:lnTo>
                <a:lnTo>
                  <a:pt x="1097402" y="701090"/>
                </a:lnTo>
                <a:lnTo>
                  <a:pt x="1116841" y="661957"/>
                </a:lnTo>
                <a:lnTo>
                  <a:pt x="1132314" y="621181"/>
                </a:lnTo>
                <a:lnTo>
                  <a:pt x="1143618" y="578936"/>
                </a:lnTo>
                <a:lnTo>
                  <a:pt x="1150550" y="535393"/>
                </a:lnTo>
                <a:lnTo>
                  <a:pt x="1152905" y="490728"/>
                </a:lnTo>
                <a:lnTo>
                  <a:pt x="1150550" y="446062"/>
                </a:lnTo>
                <a:lnTo>
                  <a:pt x="1143618" y="402519"/>
                </a:lnTo>
                <a:lnTo>
                  <a:pt x="1132314" y="360274"/>
                </a:lnTo>
                <a:lnTo>
                  <a:pt x="1116841" y="319498"/>
                </a:lnTo>
                <a:lnTo>
                  <a:pt x="1097402" y="280365"/>
                </a:lnTo>
                <a:lnTo>
                  <a:pt x="1074202" y="243049"/>
                </a:lnTo>
                <a:lnTo>
                  <a:pt x="1047444" y="207723"/>
                </a:lnTo>
                <a:lnTo>
                  <a:pt x="1017330" y="174559"/>
                </a:lnTo>
                <a:lnTo>
                  <a:pt x="984065" y="143732"/>
                </a:lnTo>
                <a:lnTo>
                  <a:pt x="947853" y="115414"/>
                </a:lnTo>
                <a:lnTo>
                  <a:pt x="908896" y="89778"/>
                </a:lnTo>
                <a:lnTo>
                  <a:pt x="867398" y="66999"/>
                </a:lnTo>
                <a:lnTo>
                  <a:pt x="823563" y="47249"/>
                </a:lnTo>
                <a:lnTo>
                  <a:pt x="777595" y="30701"/>
                </a:lnTo>
                <a:lnTo>
                  <a:pt x="729696" y="17529"/>
                </a:lnTo>
                <a:lnTo>
                  <a:pt x="680070" y="7906"/>
                </a:lnTo>
                <a:lnTo>
                  <a:pt x="628921" y="2005"/>
                </a:lnTo>
                <a:lnTo>
                  <a:pt x="576452" y="0"/>
                </a:lnTo>
                <a:close/>
              </a:path>
            </a:pathLst>
          </a:custGeom>
          <a:solidFill>
            <a:srgbClr val="CCDAD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6">
            <a:extLst>
              <a:ext uri="{FF2B5EF4-FFF2-40B4-BE49-F238E27FC236}">
                <a16:creationId xmlns:a16="http://schemas.microsoft.com/office/drawing/2014/main" id="{69A11110-C6FF-85A0-68F5-AE9A63077FD7}"/>
              </a:ext>
            </a:extLst>
          </p:cNvPr>
          <p:cNvSpPr/>
          <p:nvPr/>
        </p:nvSpPr>
        <p:spPr>
          <a:xfrm>
            <a:off x="3107050" y="5936558"/>
            <a:ext cx="1134745" cy="963294"/>
          </a:xfrm>
          <a:custGeom>
            <a:avLst/>
            <a:gdLst/>
            <a:ahLst/>
            <a:cxnLst/>
            <a:rect l="l" t="t" r="r" b="b"/>
            <a:pathLst>
              <a:path w="1134745" h="963295">
                <a:moveTo>
                  <a:pt x="567309" y="0"/>
                </a:moveTo>
                <a:lnTo>
                  <a:pt x="515671" y="1968"/>
                </a:lnTo>
                <a:lnTo>
                  <a:pt x="465333" y="7758"/>
                </a:lnTo>
                <a:lnTo>
                  <a:pt x="416493" y="17202"/>
                </a:lnTo>
                <a:lnTo>
                  <a:pt x="369354" y="30128"/>
                </a:lnTo>
                <a:lnTo>
                  <a:pt x="324114" y="46367"/>
                </a:lnTo>
                <a:lnTo>
                  <a:pt x="280974" y="65749"/>
                </a:lnTo>
                <a:lnTo>
                  <a:pt x="240135" y="88103"/>
                </a:lnTo>
                <a:lnTo>
                  <a:pt x="201796" y="113261"/>
                </a:lnTo>
                <a:lnTo>
                  <a:pt x="166158" y="141050"/>
                </a:lnTo>
                <a:lnTo>
                  <a:pt x="133422" y="171303"/>
                </a:lnTo>
                <a:lnTo>
                  <a:pt x="103786" y="203849"/>
                </a:lnTo>
                <a:lnTo>
                  <a:pt x="77453" y="238517"/>
                </a:lnTo>
                <a:lnTo>
                  <a:pt x="54621" y="275138"/>
                </a:lnTo>
                <a:lnTo>
                  <a:pt x="35491" y="313541"/>
                </a:lnTo>
                <a:lnTo>
                  <a:pt x="20264" y="353558"/>
                </a:lnTo>
                <a:lnTo>
                  <a:pt x="9139" y="395017"/>
                </a:lnTo>
                <a:lnTo>
                  <a:pt x="2318" y="437749"/>
                </a:lnTo>
                <a:lnTo>
                  <a:pt x="0" y="481584"/>
                </a:lnTo>
                <a:lnTo>
                  <a:pt x="2318" y="525418"/>
                </a:lnTo>
                <a:lnTo>
                  <a:pt x="9139" y="568150"/>
                </a:lnTo>
                <a:lnTo>
                  <a:pt x="20264" y="609609"/>
                </a:lnTo>
                <a:lnTo>
                  <a:pt x="35491" y="649626"/>
                </a:lnTo>
                <a:lnTo>
                  <a:pt x="54621" y="688029"/>
                </a:lnTo>
                <a:lnTo>
                  <a:pt x="77453" y="724650"/>
                </a:lnTo>
                <a:lnTo>
                  <a:pt x="103786" y="759318"/>
                </a:lnTo>
                <a:lnTo>
                  <a:pt x="133422" y="791864"/>
                </a:lnTo>
                <a:lnTo>
                  <a:pt x="166158" y="822117"/>
                </a:lnTo>
                <a:lnTo>
                  <a:pt x="201796" y="849906"/>
                </a:lnTo>
                <a:lnTo>
                  <a:pt x="240135" y="875064"/>
                </a:lnTo>
                <a:lnTo>
                  <a:pt x="280974" y="897418"/>
                </a:lnTo>
                <a:lnTo>
                  <a:pt x="324114" y="916800"/>
                </a:lnTo>
                <a:lnTo>
                  <a:pt x="369354" y="933039"/>
                </a:lnTo>
                <a:lnTo>
                  <a:pt x="416493" y="945965"/>
                </a:lnTo>
                <a:lnTo>
                  <a:pt x="465333" y="955409"/>
                </a:lnTo>
                <a:lnTo>
                  <a:pt x="515671" y="961199"/>
                </a:lnTo>
                <a:lnTo>
                  <a:pt x="567309" y="963168"/>
                </a:lnTo>
                <a:lnTo>
                  <a:pt x="618946" y="961199"/>
                </a:lnTo>
                <a:lnTo>
                  <a:pt x="669284" y="955409"/>
                </a:lnTo>
                <a:lnTo>
                  <a:pt x="718124" y="945965"/>
                </a:lnTo>
                <a:lnTo>
                  <a:pt x="765263" y="933039"/>
                </a:lnTo>
                <a:lnTo>
                  <a:pt x="810503" y="916800"/>
                </a:lnTo>
                <a:lnTo>
                  <a:pt x="853643" y="897418"/>
                </a:lnTo>
                <a:lnTo>
                  <a:pt x="894482" y="875064"/>
                </a:lnTo>
                <a:lnTo>
                  <a:pt x="932821" y="849906"/>
                </a:lnTo>
                <a:lnTo>
                  <a:pt x="968459" y="822117"/>
                </a:lnTo>
                <a:lnTo>
                  <a:pt x="1001195" y="791864"/>
                </a:lnTo>
                <a:lnTo>
                  <a:pt x="1030831" y="759318"/>
                </a:lnTo>
                <a:lnTo>
                  <a:pt x="1057164" y="724650"/>
                </a:lnTo>
                <a:lnTo>
                  <a:pt x="1079996" y="688029"/>
                </a:lnTo>
                <a:lnTo>
                  <a:pt x="1099126" y="649626"/>
                </a:lnTo>
                <a:lnTo>
                  <a:pt x="1114353" y="609609"/>
                </a:lnTo>
                <a:lnTo>
                  <a:pt x="1125478" y="568150"/>
                </a:lnTo>
                <a:lnTo>
                  <a:pt x="1132299" y="525418"/>
                </a:lnTo>
                <a:lnTo>
                  <a:pt x="1134618" y="481584"/>
                </a:lnTo>
                <a:lnTo>
                  <a:pt x="1132299" y="437749"/>
                </a:lnTo>
                <a:lnTo>
                  <a:pt x="1125478" y="395017"/>
                </a:lnTo>
                <a:lnTo>
                  <a:pt x="1114353" y="353558"/>
                </a:lnTo>
                <a:lnTo>
                  <a:pt x="1099126" y="313541"/>
                </a:lnTo>
                <a:lnTo>
                  <a:pt x="1079996" y="275138"/>
                </a:lnTo>
                <a:lnTo>
                  <a:pt x="1057164" y="238517"/>
                </a:lnTo>
                <a:lnTo>
                  <a:pt x="1030831" y="203849"/>
                </a:lnTo>
                <a:lnTo>
                  <a:pt x="1001195" y="171303"/>
                </a:lnTo>
                <a:lnTo>
                  <a:pt x="968459" y="141050"/>
                </a:lnTo>
                <a:lnTo>
                  <a:pt x="932821" y="113261"/>
                </a:lnTo>
                <a:lnTo>
                  <a:pt x="894482" y="88103"/>
                </a:lnTo>
                <a:lnTo>
                  <a:pt x="853643" y="65749"/>
                </a:lnTo>
                <a:lnTo>
                  <a:pt x="810503" y="46367"/>
                </a:lnTo>
                <a:lnTo>
                  <a:pt x="765263" y="30128"/>
                </a:lnTo>
                <a:lnTo>
                  <a:pt x="718124" y="17202"/>
                </a:lnTo>
                <a:lnTo>
                  <a:pt x="669284" y="7758"/>
                </a:lnTo>
                <a:lnTo>
                  <a:pt x="618946" y="1968"/>
                </a:lnTo>
                <a:lnTo>
                  <a:pt x="56730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 sz="900" dirty="0"/>
          </a:p>
        </p:txBody>
      </p:sp>
      <p:pic>
        <p:nvPicPr>
          <p:cNvPr id="75" name="Google Shape;75;p1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63;p14">
            <a:extLst>
              <a:ext uri="{FF2B5EF4-FFF2-40B4-BE49-F238E27FC236}">
                <a16:creationId xmlns:a16="http://schemas.microsoft.com/office/drawing/2014/main" id="{59FBF83B-23B2-6F1C-7244-1FEC9CF26B57}"/>
              </a:ext>
            </a:extLst>
          </p:cNvPr>
          <p:cNvCxnSpPr/>
          <p:nvPr/>
        </p:nvCxnSpPr>
        <p:spPr>
          <a:xfrm>
            <a:off x="3003952" y="4416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88;p17">
            <a:extLst>
              <a:ext uri="{FF2B5EF4-FFF2-40B4-BE49-F238E27FC236}">
                <a16:creationId xmlns:a16="http://schemas.microsoft.com/office/drawing/2014/main" id="{3B02C7DC-4000-7650-C8C6-87D98AA2E2E7}"/>
              </a:ext>
            </a:extLst>
          </p:cNvPr>
          <p:cNvSpPr txBox="1"/>
          <p:nvPr/>
        </p:nvSpPr>
        <p:spPr>
          <a:xfrm>
            <a:off x="2058546" y="1165398"/>
            <a:ext cx="4419365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Total GDP Contribution</a:t>
            </a:r>
            <a:endParaRPr sz="2800" dirty="0">
              <a:solidFill>
                <a:srgbClr val="211E5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55" name="Google Shape;88;p17">
            <a:extLst>
              <a:ext uri="{FF2B5EF4-FFF2-40B4-BE49-F238E27FC236}">
                <a16:creationId xmlns:a16="http://schemas.microsoft.com/office/drawing/2014/main" id="{C4AEBE0B-2EC9-5D26-DCD4-C0C8817725EA}"/>
              </a:ext>
            </a:extLst>
          </p:cNvPr>
          <p:cNvSpPr txBox="1"/>
          <p:nvPr/>
        </p:nvSpPr>
        <p:spPr>
          <a:xfrm>
            <a:off x="6543019" y="1122482"/>
            <a:ext cx="5077925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Total Travel &amp; Tourism Jobs</a:t>
            </a:r>
            <a:endParaRPr sz="2800" dirty="0">
              <a:solidFill>
                <a:srgbClr val="211E5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56" name="Google Shape;89;p17">
            <a:extLst>
              <a:ext uri="{FF2B5EF4-FFF2-40B4-BE49-F238E27FC236}">
                <a16:creationId xmlns:a16="http://schemas.microsoft.com/office/drawing/2014/main" id="{85DD0243-D816-1F9C-DCA9-9D4E28BAFE14}"/>
              </a:ext>
            </a:extLst>
          </p:cNvPr>
          <p:cNvSpPr txBox="1"/>
          <p:nvPr/>
        </p:nvSpPr>
        <p:spPr>
          <a:xfrm>
            <a:off x="3084413" y="518131"/>
            <a:ext cx="1098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Economic Impact Report</a:t>
            </a:r>
            <a:endParaRPr sz="2400" b="1" dirty="0">
              <a:solidFill>
                <a:srgbClr val="211E5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6" name="object 8">
            <a:extLst>
              <a:ext uri="{FF2B5EF4-FFF2-40B4-BE49-F238E27FC236}">
                <a16:creationId xmlns:a16="http://schemas.microsoft.com/office/drawing/2014/main" id="{7A7EC5DC-94B8-FACC-7B1C-D6773C9EFEB1}"/>
              </a:ext>
            </a:extLst>
          </p:cNvPr>
          <p:cNvSpPr/>
          <p:nvPr/>
        </p:nvSpPr>
        <p:spPr>
          <a:xfrm>
            <a:off x="3115069" y="2425288"/>
            <a:ext cx="1153160" cy="981710"/>
          </a:xfrm>
          <a:custGeom>
            <a:avLst/>
            <a:gdLst/>
            <a:ahLst/>
            <a:cxnLst/>
            <a:rect l="l" t="t" r="r" b="b"/>
            <a:pathLst>
              <a:path w="1153160" h="981710">
                <a:moveTo>
                  <a:pt x="576452" y="0"/>
                </a:moveTo>
                <a:lnTo>
                  <a:pt x="523984" y="2005"/>
                </a:lnTo>
                <a:lnTo>
                  <a:pt x="472835" y="7906"/>
                </a:lnTo>
                <a:lnTo>
                  <a:pt x="423209" y="17529"/>
                </a:lnTo>
                <a:lnTo>
                  <a:pt x="375310" y="30701"/>
                </a:lnTo>
                <a:lnTo>
                  <a:pt x="329342" y="47249"/>
                </a:lnTo>
                <a:lnTo>
                  <a:pt x="285507" y="66999"/>
                </a:lnTo>
                <a:lnTo>
                  <a:pt x="244009" y="89778"/>
                </a:lnTo>
                <a:lnTo>
                  <a:pt x="205052" y="115414"/>
                </a:lnTo>
                <a:lnTo>
                  <a:pt x="168840" y="143732"/>
                </a:lnTo>
                <a:lnTo>
                  <a:pt x="135575" y="174559"/>
                </a:lnTo>
                <a:lnTo>
                  <a:pt x="105461" y="207723"/>
                </a:lnTo>
                <a:lnTo>
                  <a:pt x="78703" y="243049"/>
                </a:lnTo>
                <a:lnTo>
                  <a:pt x="55503" y="280365"/>
                </a:lnTo>
                <a:lnTo>
                  <a:pt x="36064" y="319498"/>
                </a:lnTo>
                <a:lnTo>
                  <a:pt x="20591" y="360274"/>
                </a:lnTo>
                <a:lnTo>
                  <a:pt x="9287" y="402519"/>
                </a:lnTo>
                <a:lnTo>
                  <a:pt x="2355" y="446062"/>
                </a:lnTo>
                <a:lnTo>
                  <a:pt x="0" y="490728"/>
                </a:lnTo>
                <a:lnTo>
                  <a:pt x="2355" y="535393"/>
                </a:lnTo>
                <a:lnTo>
                  <a:pt x="9287" y="578936"/>
                </a:lnTo>
                <a:lnTo>
                  <a:pt x="20591" y="621181"/>
                </a:lnTo>
                <a:lnTo>
                  <a:pt x="36064" y="661957"/>
                </a:lnTo>
                <a:lnTo>
                  <a:pt x="55503" y="701090"/>
                </a:lnTo>
                <a:lnTo>
                  <a:pt x="78703" y="738406"/>
                </a:lnTo>
                <a:lnTo>
                  <a:pt x="105461" y="773732"/>
                </a:lnTo>
                <a:lnTo>
                  <a:pt x="135575" y="806896"/>
                </a:lnTo>
                <a:lnTo>
                  <a:pt x="168840" y="837723"/>
                </a:lnTo>
                <a:lnTo>
                  <a:pt x="205052" y="866041"/>
                </a:lnTo>
                <a:lnTo>
                  <a:pt x="244009" y="891677"/>
                </a:lnTo>
                <a:lnTo>
                  <a:pt x="285507" y="914456"/>
                </a:lnTo>
                <a:lnTo>
                  <a:pt x="329342" y="934206"/>
                </a:lnTo>
                <a:lnTo>
                  <a:pt x="375310" y="950754"/>
                </a:lnTo>
                <a:lnTo>
                  <a:pt x="423209" y="963926"/>
                </a:lnTo>
                <a:lnTo>
                  <a:pt x="472835" y="973549"/>
                </a:lnTo>
                <a:lnTo>
                  <a:pt x="523984" y="979450"/>
                </a:lnTo>
                <a:lnTo>
                  <a:pt x="576452" y="981456"/>
                </a:lnTo>
                <a:lnTo>
                  <a:pt x="628921" y="979450"/>
                </a:lnTo>
                <a:lnTo>
                  <a:pt x="680070" y="973549"/>
                </a:lnTo>
                <a:lnTo>
                  <a:pt x="729696" y="963926"/>
                </a:lnTo>
                <a:lnTo>
                  <a:pt x="777595" y="950754"/>
                </a:lnTo>
                <a:lnTo>
                  <a:pt x="823563" y="934206"/>
                </a:lnTo>
                <a:lnTo>
                  <a:pt x="867398" y="914456"/>
                </a:lnTo>
                <a:lnTo>
                  <a:pt x="908896" y="891677"/>
                </a:lnTo>
                <a:lnTo>
                  <a:pt x="947853" y="866041"/>
                </a:lnTo>
                <a:lnTo>
                  <a:pt x="984065" y="837723"/>
                </a:lnTo>
                <a:lnTo>
                  <a:pt x="1017330" y="806896"/>
                </a:lnTo>
                <a:lnTo>
                  <a:pt x="1047444" y="773732"/>
                </a:lnTo>
                <a:lnTo>
                  <a:pt x="1074202" y="738406"/>
                </a:lnTo>
                <a:lnTo>
                  <a:pt x="1097402" y="701090"/>
                </a:lnTo>
                <a:lnTo>
                  <a:pt x="1116841" y="661957"/>
                </a:lnTo>
                <a:lnTo>
                  <a:pt x="1132314" y="621181"/>
                </a:lnTo>
                <a:lnTo>
                  <a:pt x="1143618" y="578936"/>
                </a:lnTo>
                <a:lnTo>
                  <a:pt x="1150550" y="535393"/>
                </a:lnTo>
                <a:lnTo>
                  <a:pt x="1152905" y="490728"/>
                </a:lnTo>
                <a:lnTo>
                  <a:pt x="1150550" y="446062"/>
                </a:lnTo>
                <a:lnTo>
                  <a:pt x="1143618" y="402519"/>
                </a:lnTo>
                <a:lnTo>
                  <a:pt x="1132314" y="360274"/>
                </a:lnTo>
                <a:lnTo>
                  <a:pt x="1116841" y="319498"/>
                </a:lnTo>
                <a:lnTo>
                  <a:pt x="1097402" y="280365"/>
                </a:lnTo>
                <a:lnTo>
                  <a:pt x="1074202" y="243049"/>
                </a:lnTo>
                <a:lnTo>
                  <a:pt x="1047444" y="207723"/>
                </a:lnTo>
                <a:lnTo>
                  <a:pt x="1017330" y="174559"/>
                </a:lnTo>
                <a:lnTo>
                  <a:pt x="984065" y="143732"/>
                </a:lnTo>
                <a:lnTo>
                  <a:pt x="947853" y="115414"/>
                </a:lnTo>
                <a:lnTo>
                  <a:pt x="908896" y="89778"/>
                </a:lnTo>
                <a:lnTo>
                  <a:pt x="867398" y="66999"/>
                </a:lnTo>
                <a:lnTo>
                  <a:pt x="823563" y="47249"/>
                </a:lnTo>
                <a:lnTo>
                  <a:pt x="777595" y="30701"/>
                </a:lnTo>
                <a:lnTo>
                  <a:pt x="729696" y="17529"/>
                </a:lnTo>
                <a:lnTo>
                  <a:pt x="680070" y="7906"/>
                </a:lnTo>
                <a:lnTo>
                  <a:pt x="628921" y="2005"/>
                </a:lnTo>
                <a:lnTo>
                  <a:pt x="57645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9">
            <a:extLst>
              <a:ext uri="{FF2B5EF4-FFF2-40B4-BE49-F238E27FC236}">
                <a16:creationId xmlns:a16="http://schemas.microsoft.com/office/drawing/2014/main" id="{185F5FF9-B958-AAEB-B6ED-5D713629317C}"/>
              </a:ext>
            </a:extLst>
          </p:cNvPr>
          <p:cNvSpPr txBox="1"/>
          <p:nvPr/>
        </p:nvSpPr>
        <p:spPr>
          <a:xfrm>
            <a:off x="3335054" y="2759988"/>
            <a:ext cx="76962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55" dirty="0">
                <a:solidFill>
                  <a:srgbClr val="132740"/>
                </a:solidFill>
                <a:latin typeface="Tahoma"/>
                <a:cs typeface="Tahoma"/>
              </a:rPr>
              <a:t>10.4%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88" name="object 10">
            <a:extLst>
              <a:ext uri="{FF2B5EF4-FFF2-40B4-BE49-F238E27FC236}">
                <a16:creationId xmlns:a16="http://schemas.microsoft.com/office/drawing/2014/main" id="{C8D40ED3-C8F3-39E8-5413-ED9EAE578D04}"/>
              </a:ext>
            </a:extLst>
          </p:cNvPr>
          <p:cNvGrpSpPr/>
          <p:nvPr/>
        </p:nvGrpSpPr>
        <p:grpSpPr>
          <a:xfrm>
            <a:off x="1193300" y="2708753"/>
            <a:ext cx="3012440" cy="1892300"/>
            <a:chOff x="787904" y="2137410"/>
            <a:chExt cx="3012440" cy="1892300"/>
          </a:xfrm>
        </p:grpSpPr>
        <p:sp>
          <p:nvSpPr>
            <p:cNvPr id="89" name="object 11">
              <a:extLst>
                <a:ext uri="{FF2B5EF4-FFF2-40B4-BE49-F238E27FC236}">
                  <a16:creationId xmlns:a16="http://schemas.microsoft.com/office/drawing/2014/main" id="{67EA8132-C1AD-C6CF-E61D-86101FFD9949}"/>
                </a:ext>
              </a:extLst>
            </p:cNvPr>
            <p:cNvSpPr/>
            <p:nvPr/>
          </p:nvSpPr>
          <p:spPr>
            <a:xfrm>
              <a:off x="797429" y="2146935"/>
              <a:ext cx="1497330" cy="422275"/>
            </a:xfrm>
            <a:custGeom>
              <a:avLst/>
              <a:gdLst/>
              <a:ahLst/>
              <a:cxnLst/>
              <a:rect l="l" t="t" r="r" b="b"/>
              <a:pathLst>
                <a:path w="1497330" h="422275">
                  <a:moveTo>
                    <a:pt x="1286344" y="0"/>
                  </a:moveTo>
                  <a:lnTo>
                    <a:pt x="1334721" y="5574"/>
                  </a:lnTo>
                  <a:lnTo>
                    <a:pt x="1379130" y="21453"/>
                  </a:lnTo>
                  <a:lnTo>
                    <a:pt x="1418304" y="46370"/>
                  </a:lnTo>
                  <a:lnTo>
                    <a:pt x="1450978" y="79057"/>
                  </a:lnTo>
                  <a:lnTo>
                    <a:pt x="1475884" y="118248"/>
                  </a:lnTo>
                  <a:lnTo>
                    <a:pt x="1491757" y="162676"/>
                  </a:lnTo>
                  <a:lnTo>
                    <a:pt x="1497330" y="211074"/>
                  </a:lnTo>
                  <a:lnTo>
                    <a:pt x="1491757" y="259471"/>
                  </a:lnTo>
                  <a:lnTo>
                    <a:pt x="1475884" y="303899"/>
                  </a:lnTo>
                  <a:lnTo>
                    <a:pt x="1450978" y="343090"/>
                  </a:lnTo>
                  <a:lnTo>
                    <a:pt x="1418304" y="375777"/>
                  </a:lnTo>
                  <a:lnTo>
                    <a:pt x="1379130" y="400694"/>
                  </a:lnTo>
                  <a:lnTo>
                    <a:pt x="1334721" y="416573"/>
                  </a:lnTo>
                  <a:lnTo>
                    <a:pt x="1286344" y="422148"/>
                  </a:lnTo>
                  <a:lnTo>
                    <a:pt x="210997" y="422148"/>
                  </a:lnTo>
                  <a:lnTo>
                    <a:pt x="162616" y="416573"/>
                  </a:lnTo>
                  <a:lnTo>
                    <a:pt x="118204" y="400694"/>
                  </a:lnTo>
                  <a:lnTo>
                    <a:pt x="79027" y="375777"/>
                  </a:lnTo>
                  <a:lnTo>
                    <a:pt x="46352" y="343090"/>
                  </a:lnTo>
                  <a:lnTo>
                    <a:pt x="21445" y="303899"/>
                  </a:lnTo>
                  <a:lnTo>
                    <a:pt x="5572" y="259471"/>
                  </a:lnTo>
                  <a:lnTo>
                    <a:pt x="0" y="211074"/>
                  </a:lnTo>
                  <a:lnTo>
                    <a:pt x="5572" y="162676"/>
                  </a:lnTo>
                  <a:lnTo>
                    <a:pt x="21445" y="118248"/>
                  </a:lnTo>
                  <a:lnTo>
                    <a:pt x="46352" y="79057"/>
                  </a:lnTo>
                  <a:lnTo>
                    <a:pt x="79027" y="46370"/>
                  </a:lnTo>
                  <a:lnTo>
                    <a:pt x="118204" y="21453"/>
                  </a:lnTo>
                  <a:lnTo>
                    <a:pt x="162616" y="5574"/>
                  </a:lnTo>
                  <a:lnTo>
                    <a:pt x="210997" y="0"/>
                  </a:lnTo>
                  <a:lnTo>
                    <a:pt x="1286344" y="0"/>
                  </a:lnTo>
                  <a:close/>
                </a:path>
              </a:pathLst>
            </a:custGeom>
            <a:ln w="19050">
              <a:solidFill>
                <a:srgbClr val="8AB6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2">
              <a:extLst>
                <a:ext uri="{FF2B5EF4-FFF2-40B4-BE49-F238E27FC236}">
                  <a16:creationId xmlns:a16="http://schemas.microsoft.com/office/drawing/2014/main" id="{2E8DDCAF-FF58-63D3-81F1-F2400C8C1EED}"/>
                </a:ext>
              </a:extLst>
            </p:cNvPr>
            <p:cNvSpPr/>
            <p:nvPr/>
          </p:nvSpPr>
          <p:spPr>
            <a:xfrm>
              <a:off x="2630424" y="3015996"/>
              <a:ext cx="1169670" cy="1013460"/>
            </a:xfrm>
            <a:custGeom>
              <a:avLst/>
              <a:gdLst/>
              <a:ahLst/>
              <a:cxnLst/>
              <a:rect l="l" t="t" r="r" b="b"/>
              <a:pathLst>
                <a:path w="1169670" h="1013460">
                  <a:moveTo>
                    <a:pt x="584834" y="0"/>
                  </a:moveTo>
                  <a:lnTo>
                    <a:pt x="534372" y="1860"/>
                  </a:lnTo>
                  <a:lnTo>
                    <a:pt x="485102" y="7338"/>
                  </a:lnTo>
                  <a:lnTo>
                    <a:pt x="437199" y="16283"/>
                  </a:lnTo>
                  <a:lnTo>
                    <a:pt x="390840" y="28543"/>
                  </a:lnTo>
                  <a:lnTo>
                    <a:pt x="346199" y="43965"/>
                  </a:lnTo>
                  <a:lnTo>
                    <a:pt x="303453" y="62397"/>
                  </a:lnTo>
                  <a:lnTo>
                    <a:pt x="262776" y="83687"/>
                  </a:lnTo>
                  <a:lnTo>
                    <a:pt x="224345" y="107683"/>
                  </a:lnTo>
                  <a:lnTo>
                    <a:pt x="188335" y="134233"/>
                  </a:lnTo>
                  <a:lnTo>
                    <a:pt x="154921" y="163185"/>
                  </a:lnTo>
                  <a:lnTo>
                    <a:pt x="124279" y="194386"/>
                  </a:lnTo>
                  <a:lnTo>
                    <a:pt x="96585" y="227685"/>
                  </a:lnTo>
                  <a:lnTo>
                    <a:pt x="72013" y="262929"/>
                  </a:lnTo>
                  <a:lnTo>
                    <a:pt x="50740" y="299966"/>
                  </a:lnTo>
                  <a:lnTo>
                    <a:pt x="32942" y="338645"/>
                  </a:lnTo>
                  <a:lnTo>
                    <a:pt x="18793" y="378813"/>
                  </a:lnTo>
                  <a:lnTo>
                    <a:pt x="8469" y="420318"/>
                  </a:lnTo>
                  <a:lnTo>
                    <a:pt x="2146" y="463007"/>
                  </a:lnTo>
                  <a:lnTo>
                    <a:pt x="0" y="506730"/>
                  </a:lnTo>
                  <a:lnTo>
                    <a:pt x="2146" y="550452"/>
                  </a:lnTo>
                  <a:lnTo>
                    <a:pt x="8469" y="593141"/>
                  </a:lnTo>
                  <a:lnTo>
                    <a:pt x="18793" y="634646"/>
                  </a:lnTo>
                  <a:lnTo>
                    <a:pt x="32942" y="674814"/>
                  </a:lnTo>
                  <a:lnTo>
                    <a:pt x="50740" y="713493"/>
                  </a:lnTo>
                  <a:lnTo>
                    <a:pt x="72013" y="750530"/>
                  </a:lnTo>
                  <a:lnTo>
                    <a:pt x="96585" y="785774"/>
                  </a:lnTo>
                  <a:lnTo>
                    <a:pt x="124279" y="819073"/>
                  </a:lnTo>
                  <a:lnTo>
                    <a:pt x="154921" y="850274"/>
                  </a:lnTo>
                  <a:lnTo>
                    <a:pt x="188335" y="879226"/>
                  </a:lnTo>
                  <a:lnTo>
                    <a:pt x="224345" y="905776"/>
                  </a:lnTo>
                  <a:lnTo>
                    <a:pt x="262776" y="929772"/>
                  </a:lnTo>
                  <a:lnTo>
                    <a:pt x="303453" y="951062"/>
                  </a:lnTo>
                  <a:lnTo>
                    <a:pt x="346199" y="969494"/>
                  </a:lnTo>
                  <a:lnTo>
                    <a:pt x="390840" y="984916"/>
                  </a:lnTo>
                  <a:lnTo>
                    <a:pt x="437199" y="997176"/>
                  </a:lnTo>
                  <a:lnTo>
                    <a:pt x="485102" y="1006121"/>
                  </a:lnTo>
                  <a:lnTo>
                    <a:pt x="534372" y="1011599"/>
                  </a:lnTo>
                  <a:lnTo>
                    <a:pt x="584834" y="1013460"/>
                  </a:lnTo>
                  <a:lnTo>
                    <a:pt x="635297" y="1011599"/>
                  </a:lnTo>
                  <a:lnTo>
                    <a:pt x="684567" y="1006121"/>
                  </a:lnTo>
                  <a:lnTo>
                    <a:pt x="732470" y="997176"/>
                  </a:lnTo>
                  <a:lnTo>
                    <a:pt x="778829" y="984916"/>
                  </a:lnTo>
                  <a:lnTo>
                    <a:pt x="823470" y="969494"/>
                  </a:lnTo>
                  <a:lnTo>
                    <a:pt x="866216" y="951062"/>
                  </a:lnTo>
                  <a:lnTo>
                    <a:pt x="906893" y="929772"/>
                  </a:lnTo>
                  <a:lnTo>
                    <a:pt x="945324" y="905776"/>
                  </a:lnTo>
                  <a:lnTo>
                    <a:pt x="981334" y="879226"/>
                  </a:lnTo>
                  <a:lnTo>
                    <a:pt x="1014748" y="850274"/>
                  </a:lnTo>
                  <a:lnTo>
                    <a:pt x="1045390" y="819073"/>
                  </a:lnTo>
                  <a:lnTo>
                    <a:pt x="1073084" y="785774"/>
                  </a:lnTo>
                  <a:lnTo>
                    <a:pt x="1097656" y="750530"/>
                  </a:lnTo>
                  <a:lnTo>
                    <a:pt x="1118929" y="713493"/>
                  </a:lnTo>
                  <a:lnTo>
                    <a:pt x="1136727" y="674814"/>
                  </a:lnTo>
                  <a:lnTo>
                    <a:pt x="1150876" y="634646"/>
                  </a:lnTo>
                  <a:lnTo>
                    <a:pt x="1161200" y="593141"/>
                  </a:lnTo>
                  <a:lnTo>
                    <a:pt x="1167523" y="550452"/>
                  </a:lnTo>
                  <a:lnTo>
                    <a:pt x="1169669" y="506730"/>
                  </a:lnTo>
                  <a:lnTo>
                    <a:pt x="1167523" y="463007"/>
                  </a:lnTo>
                  <a:lnTo>
                    <a:pt x="1161200" y="420318"/>
                  </a:lnTo>
                  <a:lnTo>
                    <a:pt x="1150876" y="378813"/>
                  </a:lnTo>
                  <a:lnTo>
                    <a:pt x="1136727" y="338645"/>
                  </a:lnTo>
                  <a:lnTo>
                    <a:pt x="1118929" y="299966"/>
                  </a:lnTo>
                  <a:lnTo>
                    <a:pt x="1097656" y="262929"/>
                  </a:lnTo>
                  <a:lnTo>
                    <a:pt x="1073084" y="227685"/>
                  </a:lnTo>
                  <a:lnTo>
                    <a:pt x="1045390" y="194386"/>
                  </a:lnTo>
                  <a:lnTo>
                    <a:pt x="1014748" y="163185"/>
                  </a:lnTo>
                  <a:lnTo>
                    <a:pt x="981334" y="134233"/>
                  </a:lnTo>
                  <a:lnTo>
                    <a:pt x="945324" y="107683"/>
                  </a:lnTo>
                  <a:lnTo>
                    <a:pt x="906893" y="83687"/>
                  </a:lnTo>
                  <a:lnTo>
                    <a:pt x="866216" y="62397"/>
                  </a:lnTo>
                  <a:lnTo>
                    <a:pt x="823470" y="43965"/>
                  </a:lnTo>
                  <a:lnTo>
                    <a:pt x="778829" y="28543"/>
                  </a:lnTo>
                  <a:lnTo>
                    <a:pt x="732470" y="16283"/>
                  </a:lnTo>
                  <a:lnTo>
                    <a:pt x="684567" y="7338"/>
                  </a:lnTo>
                  <a:lnTo>
                    <a:pt x="635297" y="1860"/>
                  </a:lnTo>
                  <a:lnTo>
                    <a:pt x="58483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13">
            <a:extLst>
              <a:ext uri="{FF2B5EF4-FFF2-40B4-BE49-F238E27FC236}">
                <a16:creationId xmlns:a16="http://schemas.microsoft.com/office/drawing/2014/main" id="{EC0AB3E9-39A8-3206-C9CD-A746267D65F5}"/>
              </a:ext>
            </a:extLst>
          </p:cNvPr>
          <p:cNvSpPr txBox="1"/>
          <p:nvPr/>
        </p:nvSpPr>
        <p:spPr>
          <a:xfrm>
            <a:off x="4873438" y="1812861"/>
            <a:ext cx="129349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55" dirty="0">
                <a:solidFill>
                  <a:srgbClr val="132740"/>
                </a:solidFill>
                <a:latin typeface="Tahoma"/>
                <a:cs typeface="Tahoma"/>
              </a:rPr>
              <a:t>Caribbean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92" name="object 14">
            <a:extLst>
              <a:ext uri="{FF2B5EF4-FFF2-40B4-BE49-F238E27FC236}">
                <a16:creationId xmlns:a16="http://schemas.microsoft.com/office/drawing/2014/main" id="{E7E25686-7494-1E0C-82AF-4BEB2F884143}"/>
              </a:ext>
            </a:extLst>
          </p:cNvPr>
          <p:cNvSpPr txBox="1"/>
          <p:nvPr/>
        </p:nvSpPr>
        <p:spPr>
          <a:xfrm>
            <a:off x="3360575" y="3909577"/>
            <a:ext cx="62293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65" dirty="0">
                <a:solidFill>
                  <a:srgbClr val="132740"/>
                </a:solidFill>
                <a:latin typeface="Tahoma"/>
                <a:cs typeface="Tahoma"/>
              </a:rPr>
              <a:t>7.6%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93" name="object 15">
            <a:extLst>
              <a:ext uri="{FF2B5EF4-FFF2-40B4-BE49-F238E27FC236}">
                <a16:creationId xmlns:a16="http://schemas.microsoft.com/office/drawing/2014/main" id="{AF971BAD-74CC-4FC7-75E5-87FB8B502CD4}"/>
              </a:ext>
            </a:extLst>
          </p:cNvPr>
          <p:cNvSpPr/>
          <p:nvPr/>
        </p:nvSpPr>
        <p:spPr>
          <a:xfrm>
            <a:off x="3070872" y="4779107"/>
            <a:ext cx="1134745" cy="962660"/>
          </a:xfrm>
          <a:custGeom>
            <a:avLst/>
            <a:gdLst/>
            <a:ahLst/>
            <a:cxnLst/>
            <a:rect l="l" t="t" r="r" b="b"/>
            <a:pathLst>
              <a:path w="1134745" h="962660">
                <a:moveTo>
                  <a:pt x="567309" y="0"/>
                </a:moveTo>
                <a:lnTo>
                  <a:pt x="515671" y="1966"/>
                </a:lnTo>
                <a:lnTo>
                  <a:pt x="465333" y="7752"/>
                </a:lnTo>
                <a:lnTo>
                  <a:pt x="416493" y="17189"/>
                </a:lnTo>
                <a:lnTo>
                  <a:pt x="369354" y="30105"/>
                </a:lnTo>
                <a:lnTo>
                  <a:pt x="324114" y="46331"/>
                </a:lnTo>
                <a:lnTo>
                  <a:pt x="280974" y="65698"/>
                </a:lnTo>
                <a:lnTo>
                  <a:pt x="240135" y="88035"/>
                </a:lnTo>
                <a:lnTo>
                  <a:pt x="201796" y="113173"/>
                </a:lnTo>
                <a:lnTo>
                  <a:pt x="166158" y="140941"/>
                </a:lnTo>
                <a:lnTo>
                  <a:pt x="133422" y="171170"/>
                </a:lnTo>
                <a:lnTo>
                  <a:pt x="103786" y="203690"/>
                </a:lnTo>
                <a:lnTo>
                  <a:pt x="77453" y="238331"/>
                </a:lnTo>
                <a:lnTo>
                  <a:pt x="54621" y="274922"/>
                </a:lnTo>
                <a:lnTo>
                  <a:pt x="35491" y="313296"/>
                </a:lnTo>
                <a:lnTo>
                  <a:pt x="20264" y="353280"/>
                </a:lnTo>
                <a:lnTo>
                  <a:pt x="9139" y="394706"/>
                </a:lnTo>
                <a:lnTo>
                  <a:pt x="2318" y="437403"/>
                </a:lnTo>
                <a:lnTo>
                  <a:pt x="0" y="481203"/>
                </a:lnTo>
                <a:lnTo>
                  <a:pt x="2318" y="525002"/>
                </a:lnTo>
                <a:lnTo>
                  <a:pt x="9139" y="567699"/>
                </a:lnTo>
                <a:lnTo>
                  <a:pt x="20264" y="609125"/>
                </a:lnTo>
                <a:lnTo>
                  <a:pt x="35491" y="649109"/>
                </a:lnTo>
                <a:lnTo>
                  <a:pt x="54621" y="687483"/>
                </a:lnTo>
                <a:lnTo>
                  <a:pt x="77453" y="724074"/>
                </a:lnTo>
                <a:lnTo>
                  <a:pt x="103786" y="758715"/>
                </a:lnTo>
                <a:lnTo>
                  <a:pt x="133422" y="791235"/>
                </a:lnTo>
                <a:lnTo>
                  <a:pt x="166158" y="821464"/>
                </a:lnTo>
                <a:lnTo>
                  <a:pt x="201796" y="849232"/>
                </a:lnTo>
                <a:lnTo>
                  <a:pt x="240135" y="874370"/>
                </a:lnTo>
                <a:lnTo>
                  <a:pt x="280974" y="896707"/>
                </a:lnTo>
                <a:lnTo>
                  <a:pt x="324114" y="916074"/>
                </a:lnTo>
                <a:lnTo>
                  <a:pt x="369354" y="932300"/>
                </a:lnTo>
                <a:lnTo>
                  <a:pt x="416493" y="945216"/>
                </a:lnTo>
                <a:lnTo>
                  <a:pt x="465333" y="954653"/>
                </a:lnTo>
                <a:lnTo>
                  <a:pt x="515671" y="960439"/>
                </a:lnTo>
                <a:lnTo>
                  <a:pt x="567309" y="962406"/>
                </a:lnTo>
                <a:lnTo>
                  <a:pt x="618946" y="960439"/>
                </a:lnTo>
                <a:lnTo>
                  <a:pt x="669284" y="954653"/>
                </a:lnTo>
                <a:lnTo>
                  <a:pt x="718124" y="945216"/>
                </a:lnTo>
                <a:lnTo>
                  <a:pt x="765263" y="932300"/>
                </a:lnTo>
                <a:lnTo>
                  <a:pt x="810503" y="916074"/>
                </a:lnTo>
                <a:lnTo>
                  <a:pt x="853643" y="896707"/>
                </a:lnTo>
                <a:lnTo>
                  <a:pt x="894482" y="874370"/>
                </a:lnTo>
                <a:lnTo>
                  <a:pt x="932821" y="849232"/>
                </a:lnTo>
                <a:lnTo>
                  <a:pt x="968459" y="821464"/>
                </a:lnTo>
                <a:lnTo>
                  <a:pt x="1001195" y="791235"/>
                </a:lnTo>
                <a:lnTo>
                  <a:pt x="1030831" y="758715"/>
                </a:lnTo>
                <a:lnTo>
                  <a:pt x="1057164" y="724074"/>
                </a:lnTo>
                <a:lnTo>
                  <a:pt x="1079996" y="687483"/>
                </a:lnTo>
                <a:lnTo>
                  <a:pt x="1099126" y="649109"/>
                </a:lnTo>
                <a:lnTo>
                  <a:pt x="1114353" y="609125"/>
                </a:lnTo>
                <a:lnTo>
                  <a:pt x="1125478" y="567699"/>
                </a:lnTo>
                <a:lnTo>
                  <a:pt x="1132299" y="525002"/>
                </a:lnTo>
                <a:lnTo>
                  <a:pt x="1134618" y="481203"/>
                </a:lnTo>
                <a:lnTo>
                  <a:pt x="1132299" y="437403"/>
                </a:lnTo>
                <a:lnTo>
                  <a:pt x="1125478" y="394706"/>
                </a:lnTo>
                <a:lnTo>
                  <a:pt x="1114353" y="353280"/>
                </a:lnTo>
                <a:lnTo>
                  <a:pt x="1099126" y="313296"/>
                </a:lnTo>
                <a:lnTo>
                  <a:pt x="1079996" y="274922"/>
                </a:lnTo>
                <a:lnTo>
                  <a:pt x="1057164" y="238331"/>
                </a:lnTo>
                <a:lnTo>
                  <a:pt x="1030831" y="203690"/>
                </a:lnTo>
                <a:lnTo>
                  <a:pt x="1001195" y="171170"/>
                </a:lnTo>
                <a:lnTo>
                  <a:pt x="968459" y="140941"/>
                </a:lnTo>
                <a:lnTo>
                  <a:pt x="932821" y="113173"/>
                </a:lnTo>
                <a:lnTo>
                  <a:pt x="894482" y="88035"/>
                </a:lnTo>
                <a:lnTo>
                  <a:pt x="853643" y="65698"/>
                </a:lnTo>
                <a:lnTo>
                  <a:pt x="810503" y="46331"/>
                </a:lnTo>
                <a:lnTo>
                  <a:pt x="765263" y="30105"/>
                </a:lnTo>
                <a:lnTo>
                  <a:pt x="718124" y="17189"/>
                </a:lnTo>
                <a:lnTo>
                  <a:pt x="669284" y="7752"/>
                </a:lnTo>
                <a:lnTo>
                  <a:pt x="618946" y="1966"/>
                </a:lnTo>
                <a:lnTo>
                  <a:pt x="56730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6">
            <a:extLst>
              <a:ext uri="{FF2B5EF4-FFF2-40B4-BE49-F238E27FC236}">
                <a16:creationId xmlns:a16="http://schemas.microsoft.com/office/drawing/2014/main" id="{81D50136-B850-3087-DAF4-4906492924B8}"/>
              </a:ext>
            </a:extLst>
          </p:cNvPr>
          <p:cNvSpPr txBox="1"/>
          <p:nvPr/>
        </p:nvSpPr>
        <p:spPr>
          <a:xfrm>
            <a:off x="3344808" y="5057411"/>
            <a:ext cx="64960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20" dirty="0">
                <a:solidFill>
                  <a:srgbClr val="132740"/>
                </a:solidFill>
                <a:latin typeface="Tahoma"/>
                <a:cs typeface="Tahoma"/>
              </a:rPr>
              <a:t>9.2%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95" name="object 17">
            <a:extLst>
              <a:ext uri="{FF2B5EF4-FFF2-40B4-BE49-F238E27FC236}">
                <a16:creationId xmlns:a16="http://schemas.microsoft.com/office/drawing/2014/main" id="{288C2E14-8E0E-9F1E-8F65-ADFAA485831D}"/>
              </a:ext>
            </a:extLst>
          </p:cNvPr>
          <p:cNvSpPr txBox="1"/>
          <p:nvPr/>
        </p:nvSpPr>
        <p:spPr>
          <a:xfrm>
            <a:off x="3325872" y="6202479"/>
            <a:ext cx="69215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75" dirty="0">
                <a:solidFill>
                  <a:srgbClr val="132740"/>
                </a:solidFill>
                <a:latin typeface="Tahoma"/>
                <a:cs typeface="Tahoma"/>
              </a:rPr>
              <a:t>11.6%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96" name="object 18">
            <a:extLst>
              <a:ext uri="{FF2B5EF4-FFF2-40B4-BE49-F238E27FC236}">
                <a16:creationId xmlns:a16="http://schemas.microsoft.com/office/drawing/2014/main" id="{A0BBC5A1-7E81-105C-E5DB-5A3134138A1D}"/>
              </a:ext>
            </a:extLst>
          </p:cNvPr>
          <p:cNvGrpSpPr/>
          <p:nvPr/>
        </p:nvGrpSpPr>
        <p:grpSpPr>
          <a:xfrm>
            <a:off x="1186448" y="2444338"/>
            <a:ext cx="4822825" cy="4101465"/>
            <a:chOff x="781052" y="1872995"/>
            <a:chExt cx="4822825" cy="4101465"/>
          </a:xfrm>
        </p:grpSpPr>
        <p:sp>
          <p:nvSpPr>
            <p:cNvPr id="97" name="object 19">
              <a:extLst>
                <a:ext uri="{FF2B5EF4-FFF2-40B4-BE49-F238E27FC236}">
                  <a16:creationId xmlns:a16="http://schemas.microsoft.com/office/drawing/2014/main" id="{38EDC341-CFF2-F427-75BD-81B030258F64}"/>
                </a:ext>
              </a:extLst>
            </p:cNvPr>
            <p:cNvSpPr/>
            <p:nvPr/>
          </p:nvSpPr>
          <p:spPr>
            <a:xfrm>
              <a:off x="790577" y="3323462"/>
              <a:ext cx="1498600" cy="421640"/>
            </a:xfrm>
            <a:custGeom>
              <a:avLst/>
              <a:gdLst/>
              <a:ahLst/>
              <a:cxnLst/>
              <a:rect l="l" t="t" r="r" b="b"/>
              <a:pathLst>
                <a:path w="1498600" h="421639">
                  <a:moveTo>
                    <a:pt x="1286992" y="0"/>
                  </a:moveTo>
                  <a:lnTo>
                    <a:pt x="1335395" y="5564"/>
                  </a:lnTo>
                  <a:lnTo>
                    <a:pt x="1379828" y="21415"/>
                  </a:lnTo>
                  <a:lnTo>
                    <a:pt x="1419024" y="46288"/>
                  </a:lnTo>
                  <a:lnTo>
                    <a:pt x="1451715" y="78917"/>
                  </a:lnTo>
                  <a:lnTo>
                    <a:pt x="1476635" y="118037"/>
                  </a:lnTo>
                  <a:lnTo>
                    <a:pt x="1492516" y="162384"/>
                  </a:lnTo>
                  <a:lnTo>
                    <a:pt x="1498092" y="210693"/>
                  </a:lnTo>
                  <a:lnTo>
                    <a:pt x="1492516" y="259001"/>
                  </a:lnTo>
                  <a:lnTo>
                    <a:pt x="1476635" y="303348"/>
                  </a:lnTo>
                  <a:lnTo>
                    <a:pt x="1451715" y="342468"/>
                  </a:lnTo>
                  <a:lnTo>
                    <a:pt x="1419024" y="375097"/>
                  </a:lnTo>
                  <a:lnTo>
                    <a:pt x="1379828" y="399970"/>
                  </a:lnTo>
                  <a:lnTo>
                    <a:pt x="1335395" y="415821"/>
                  </a:lnTo>
                  <a:lnTo>
                    <a:pt x="1286992" y="421386"/>
                  </a:lnTo>
                  <a:lnTo>
                    <a:pt x="211099" y="421386"/>
                  </a:lnTo>
                  <a:lnTo>
                    <a:pt x="162696" y="415821"/>
                  </a:lnTo>
                  <a:lnTo>
                    <a:pt x="118263" y="399970"/>
                  </a:lnTo>
                  <a:lnTo>
                    <a:pt x="79067" y="375097"/>
                  </a:lnTo>
                  <a:lnTo>
                    <a:pt x="46376" y="342468"/>
                  </a:lnTo>
                  <a:lnTo>
                    <a:pt x="21456" y="303348"/>
                  </a:lnTo>
                  <a:lnTo>
                    <a:pt x="5575" y="259001"/>
                  </a:lnTo>
                  <a:lnTo>
                    <a:pt x="0" y="210693"/>
                  </a:lnTo>
                  <a:lnTo>
                    <a:pt x="5575" y="162384"/>
                  </a:lnTo>
                  <a:lnTo>
                    <a:pt x="21456" y="118037"/>
                  </a:lnTo>
                  <a:lnTo>
                    <a:pt x="46376" y="78917"/>
                  </a:lnTo>
                  <a:lnTo>
                    <a:pt x="79067" y="46288"/>
                  </a:lnTo>
                  <a:lnTo>
                    <a:pt x="118263" y="21415"/>
                  </a:lnTo>
                  <a:lnTo>
                    <a:pt x="162696" y="5564"/>
                  </a:lnTo>
                  <a:lnTo>
                    <a:pt x="211099" y="0"/>
                  </a:lnTo>
                  <a:lnTo>
                    <a:pt x="1286992" y="0"/>
                  </a:lnTo>
                  <a:close/>
                </a:path>
              </a:pathLst>
            </a:custGeom>
            <a:ln w="19050">
              <a:solidFill>
                <a:srgbClr val="8AB6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20">
              <a:extLst>
                <a:ext uri="{FF2B5EF4-FFF2-40B4-BE49-F238E27FC236}">
                  <a16:creationId xmlns:a16="http://schemas.microsoft.com/office/drawing/2014/main" id="{83C7C138-B964-9B1E-308D-D8986C493CD2}"/>
                </a:ext>
              </a:extLst>
            </p:cNvPr>
            <p:cNvSpPr/>
            <p:nvPr/>
          </p:nvSpPr>
          <p:spPr>
            <a:xfrm>
              <a:off x="805055" y="4526660"/>
              <a:ext cx="1498600" cy="422275"/>
            </a:xfrm>
            <a:custGeom>
              <a:avLst/>
              <a:gdLst/>
              <a:ahLst/>
              <a:cxnLst/>
              <a:rect l="l" t="t" r="r" b="b"/>
              <a:pathLst>
                <a:path w="1498600" h="422275">
                  <a:moveTo>
                    <a:pt x="1286992" y="0"/>
                  </a:moveTo>
                  <a:lnTo>
                    <a:pt x="1335395" y="5574"/>
                  </a:lnTo>
                  <a:lnTo>
                    <a:pt x="1379828" y="21453"/>
                  </a:lnTo>
                  <a:lnTo>
                    <a:pt x="1419024" y="46370"/>
                  </a:lnTo>
                  <a:lnTo>
                    <a:pt x="1451715" y="79057"/>
                  </a:lnTo>
                  <a:lnTo>
                    <a:pt x="1476635" y="118248"/>
                  </a:lnTo>
                  <a:lnTo>
                    <a:pt x="1492516" y="162676"/>
                  </a:lnTo>
                  <a:lnTo>
                    <a:pt x="1498092" y="211074"/>
                  </a:lnTo>
                  <a:lnTo>
                    <a:pt x="1492516" y="259471"/>
                  </a:lnTo>
                  <a:lnTo>
                    <a:pt x="1476635" y="303899"/>
                  </a:lnTo>
                  <a:lnTo>
                    <a:pt x="1451715" y="343090"/>
                  </a:lnTo>
                  <a:lnTo>
                    <a:pt x="1419024" y="375777"/>
                  </a:lnTo>
                  <a:lnTo>
                    <a:pt x="1379828" y="400694"/>
                  </a:lnTo>
                  <a:lnTo>
                    <a:pt x="1335395" y="416573"/>
                  </a:lnTo>
                  <a:lnTo>
                    <a:pt x="1286992" y="422148"/>
                  </a:lnTo>
                  <a:lnTo>
                    <a:pt x="211099" y="422148"/>
                  </a:lnTo>
                  <a:lnTo>
                    <a:pt x="162696" y="416573"/>
                  </a:lnTo>
                  <a:lnTo>
                    <a:pt x="118263" y="400694"/>
                  </a:lnTo>
                  <a:lnTo>
                    <a:pt x="79067" y="375777"/>
                  </a:lnTo>
                  <a:lnTo>
                    <a:pt x="46376" y="343090"/>
                  </a:lnTo>
                  <a:lnTo>
                    <a:pt x="21456" y="303899"/>
                  </a:lnTo>
                  <a:lnTo>
                    <a:pt x="5575" y="259471"/>
                  </a:lnTo>
                  <a:lnTo>
                    <a:pt x="0" y="211074"/>
                  </a:lnTo>
                  <a:lnTo>
                    <a:pt x="5575" y="162676"/>
                  </a:lnTo>
                  <a:lnTo>
                    <a:pt x="21456" y="118248"/>
                  </a:lnTo>
                  <a:lnTo>
                    <a:pt x="46376" y="79057"/>
                  </a:lnTo>
                  <a:lnTo>
                    <a:pt x="79067" y="46370"/>
                  </a:lnTo>
                  <a:lnTo>
                    <a:pt x="118263" y="21453"/>
                  </a:lnTo>
                  <a:lnTo>
                    <a:pt x="162696" y="5574"/>
                  </a:lnTo>
                  <a:lnTo>
                    <a:pt x="211099" y="0"/>
                  </a:lnTo>
                  <a:lnTo>
                    <a:pt x="1286992" y="0"/>
                  </a:lnTo>
                  <a:close/>
                </a:path>
              </a:pathLst>
            </a:custGeom>
            <a:ln w="19050">
              <a:solidFill>
                <a:srgbClr val="8AB6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21">
              <a:extLst>
                <a:ext uri="{FF2B5EF4-FFF2-40B4-BE49-F238E27FC236}">
                  <a16:creationId xmlns:a16="http://schemas.microsoft.com/office/drawing/2014/main" id="{0D565C86-E3ED-FC18-F9E9-C9EC368BD467}"/>
                </a:ext>
              </a:extLst>
            </p:cNvPr>
            <p:cNvSpPr/>
            <p:nvPr/>
          </p:nvSpPr>
          <p:spPr>
            <a:xfrm>
              <a:off x="842387" y="5542406"/>
              <a:ext cx="1497330" cy="422275"/>
            </a:xfrm>
            <a:custGeom>
              <a:avLst/>
              <a:gdLst/>
              <a:ahLst/>
              <a:cxnLst/>
              <a:rect l="l" t="t" r="r" b="b"/>
              <a:pathLst>
                <a:path w="1497330" h="422275">
                  <a:moveTo>
                    <a:pt x="1286344" y="0"/>
                  </a:moveTo>
                  <a:lnTo>
                    <a:pt x="1334721" y="5574"/>
                  </a:lnTo>
                  <a:lnTo>
                    <a:pt x="1379130" y="21453"/>
                  </a:lnTo>
                  <a:lnTo>
                    <a:pt x="1418304" y="46370"/>
                  </a:lnTo>
                  <a:lnTo>
                    <a:pt x="1450978" y="79057"/>
                  </a:lnTo>
                  <a:lnTo>
                    <a:pt x="1475884" y="118248"/>
                  </a:lnTo>
                  <a:lnTo>
                    <a:pt x="1491757" y="162676"/>
                  </a:lnTo>
                  <a:lnTo>
                    <a:pt x="1497330" y="211074"/>
                  </a:lnTo>
                  <a:lnTo>
                    <a:pt x="1491757" y="259471"/>
                  </a:lnTo>
                  <a:lnTo>
                    <a:pt x="1475884" y="303899"/>
                  </a:lnTo>
                  <a:lnTo>
                    <a:pt x="1450978" y="343090"/>
                  </a:lnTo>
                  <a:lnTo>
                    <a:pt x="1418304" y="375777"/>
                  </a:lnTo>
                  <a:lnTo>
                    <a:pt x="1379130" y="400694"/>
                  </a:lnTo>
                  <a:lnTo>
                    <a:pt x="1334721" y="416573"/>
                  </a:lnTo>
                  <a:lnTo>
                    <a:pt x="1286344" y="422148"/>
                  </a:lnTo>
                  <a:lnTo>
                    <a:pt x="210997" y="422148"/>
                  </a:lnTo>
                  <a:lnTo>
                    <a:pt x="162616" y="416573"/>
                  </a:lnTo>
                  <a:lnTo>
                    <a:pt x="118204" y="400694"/>
                  </a:lnTo>
                  <a:lnTo>
                    <a:pt x="79027" y="375777"/>
                  </a:lnTo>
                  <a:lnTo>
                    <a:pt x="46352" y="343090"/>
                  </a:lnTo>
                  <a:lnTo>
                    <a:pt x="21445" y="303899"/>
                  </a:lnTo>
                  <a:lnTo>
                    <a:pt x="5572" y="259471"/>
                  </a:lnTo>
                  <a:lnTo>
                    <a:pt x="0" y="211074"/>
                  </a:lnTo>
                  <a:lnTo>
                    <a:pt x="5572" y="162676"/>
                  </a:lnTo>
                  <a:lnTo>
                    <a:pt x="21445" y="118248"/>
                  </a:lnTo>
                  <a:lnTo>
                    <a:pt x="46352" y="79057"/>
                  </a:lnTo>
                  <a:lnTo>
                    <a:pt x="79027" y="46370"/>
                  </a:lnTo>
                  <a:lnTo>
                    <a:pt x="118204" y="21453"/>
                  </a:lnTo>
                  <a:lnTo>
                    <a:pt x="162616" y="5574"/>
                  </a:lnTo>
                  <a:lnTo>
                    <a:pt x="210997" y="0"/>
                  </a:lnTo>
                  <a:lnTo>
                    <a:pt x="1286344" y="0"/>
                  </a:lnTo>
                  <a:close/>
                </a:path>
              </a:pathLst>
            </a:custGeom>
            <a:ln w="19050">
              <a:solidFill>
                <a:srgbClr val="8AB6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22">
              <a:extLst>
                <a:ext uri="{FF2B5EF4-FFF2-40B4-BE49-F238E27FC236}">
                  <a16:creationId xmlns:a16="http://schemas.microsoft.com/office/drawing/2014/main" id="{F7C30368-17CD-903B-5A21-CC9DEC4D7824}"/>
                </a:ext>
              </a:extLst>
            </p:cNvPr>
            <p:cNvSpPr/>
            <p:nvPr/>
          </p:nvSpPr>
          <p:spPr>
            <a:xfrm>
              <a:off x="4450842" y="1872995"/>
              <a:ext cx="1153160" cy="981710"/>
            </a:xfrm>
            <a:custGeom>
              <a:avLst/>
              <a:gdLst/>
              <a:ahLst/>
              <a:cxnLst/>
              <a:rect l="l" t="t" r="r" b="b"/>
              <a:pathLst>
                <a:path w="1153160" h="981710">
                  <a:moveTo>
                    <a:pt x="576452" y="0"/>
                  </a:moveTo>
                  <a:lnTo>
                    <a:pt x="523984" y="2005"/>
                  </a:lnTo>
                  <a:lnTo>
                    <a:pt x="472835" y="7906"/>
                  </a:lnTo>
                  <a:lnTo>
                    <a:pt x="423209" y="17529"/>
                  </a:lnTo>
                  <a:lnTo>
                    <a:pt x="375310" y="30701"/>
                  </a:lnTo>
                  <a:lnTo>
                    <a:pt x="329342" y="47249"/>
                  </a:lnTo>
                  <a:lnTo>
                    <a:pt x="285507" y="66999"/>
                  </a:lnTo>
                  <a:lnTo>
                    <a:pt x="244009" y="89778"/>
                  </a:lnTo>
                  <a:lnTo>
                    <a:pt x="205052" y="115414"/>
                  </a:lnTo>
                  <a:lnTo>
                    <a:pt x="168840" y="143732"/>
                  </a:lnTo>
                  <a:lnTo>
                    <a:pt x="135575" y="174559"/>
                  </a:lnTo>
                  <a:lnTo>
                    <a:pt x="105461" y="207723"/>
                  </a:lnTo>
                  <a:lnTo>
                    <a:pt x="78703" y="243049"/>
                  </a:lnTo>
                  <a:lnTo>
                    <a:pt x="55503" y="280365"/>
                  </a:lnTo>
                  <a:lnTo>
                    <a:pt x="36064" y="319498"/>
                  </a:lnTo>
                  <a:lnTo>
                    <a:pt x="20591" y="360274"/>
                  </a:lnTo>
                  <a:lnTo>
                    <a:pt x="9287" y="402519"/>
                  </a:lnTo>
                  <a:lnTo>
                    <a:pt x="2355" y="446062"/>
                  </a:lnTo>
                  <a:lnTo>
                    <a:pt x="0" y="490728"/>
                  </a:lnTo>
                  <a:lnTo>
                    <a:pt x="2355" y="535393"/>
                  </a:lnTo>
                  <a:lnTo>
                    <a:pt x="9287" y="578936"/>
                  </a:lnTo>
                  <a:lnTo>
                    <a:pt x="20591" y="621181"/>
                  </a:lnTo>
                  <a:lnTo>
                    <a:pt x="36064" y="661957"/>
                  </a:lnTo>
                  <a:lnTo>
                    <a:pt x="55503" y="701090"/>
                  </a:lnTo>
                  <a:lnTo>
                    <a:pt x="78703" y="738406"/>
                  </a:lnTo>
                  <a:lnTo>
                    <a:pt x="105461" y="773732"/>
                  </a:lnTo>
                  <a:lnTo>
                    <a:pt x="135575" y="806896"/>
                  </a:lnTo>
                  <a:lnTo>
                    <a:pt x="168840" y="837723"/>
                  </a:lnTo>
                  <a:lnTo>
                    <a:pt x="205052" y="866041"/>
                  </a:lnTo>
                  <a:lnTo>
                    <a:pt x="244009" y="891677"/>
                  </a:lnTo>
                  <a:lnTo>
                    <a:pt x="285507" y="914456"/>
                  </a:lnTo>
                  <a:lnTo>
                    <a:pt x="329342" y="934206"/>
                  </a:lnTo>
                  <a:lnTo>
                    <a:pt x="375310" y="950754"/>
                  </a:lnTo>
                  <a:lnTo>
                    <a:pt x="423209" y="963926"/>
                  </a:lnTo>
                  <a:lnTo>
                    <a:pt x="472835" y="973549"/>
                  </a:lnTo>
                  <a:lnTo>
                    <a:pt x="523984" y="979450"/>
                  </a:lnTo>
                  <a:lnTo>
                    <a:pt x="576452" y="981456"/>
                  </a:lnTo>
                  <a:lnTo>
                    <a:pt x="628921" y="979450"/>
                  </a:lnTo>
                  <a:lnTo>
                    <a:pt x="680070" y="973549"/>
                  </a:lnTo>
                  <a:lnTo>
                    <a:pt x="729696" y="963926"/>
                  </a:lnTo>
                  <a:lnTo>
                    <a:pt x="777595" y="950754"/>
                  </a:lnTo>
                  <a:lnTo>
                    <a:pt x="823563" y="934206"/>
                  </a:lnTo>
                  <a:lnTo>
                    <a:pt x="867398" y="914456"/>
                  </a:lnTo>
                  <a:lnTo>
                    <a:pt x="908896" y="891677"/>
                  </a:lnTo>
                  <a:lnTo>
                    <a:pt x="947853" y="866041"/>
                  </a:lnTo>
                  <a:lnTo>
                    <a:pt x="984065" y="837723"/>
                  </a:lnTo>
                  <a:lnTo>
                    <a:pt x="1017330" y="806896"/>
                  </a:lnTo>
                  <a:lnTo>
                    <a:pt x="1047444" y="773732"/>
                  </a:lnTo>
                  <a:lnTo>
                    <a:pt x="1074202" y="738406"/>
                  </a:lnTo>
                  <a:lnTo>
                    <a:pt x="1097402" y="701090"/>
                  </a:lnTo>
                  <a:lnTo>
                    <a:pt x="1116841" y="661957"/>
                  </a:lnTo>
                  <a:lnTo>
                    <a:pt x="1132314" y="621181"/>
                  </a:lnTo>
                  <a:lnTo>
                    <a:pt x="1143618" y="578936"/>
                  </a:lnTo>
                  <a:lnTo>
                    <a:pt x="1150550" y="535393"/>
                  </a:lnTo>
                  <a:lnTo>
                    <a:pt x="1152905" y="490728"/>
                  </a:lnTo>
                  <a:lnTo>
                    <a:pt x="1150550" y="446062"/>
                  </a:lnTo>
                  <a:lnTo>
                    <a:pt x="1143618" y="402519"/>
                  </a:lnTo>
                  <a:lnTo>
                    <a:pt x="1132314" y="360274"/>
                  </a:lnTo>
                  <a:lnTo>
                    <a:pt x="1116841" y="319498"/>
                  </a:lnTo>
                  <a:lnTo>
                    <a:pt x="1097402" y="280365"/>
                  </a:lnTo>
                  <a:lnTo>
                    <a:pt x="1074202" y="243049"/>
                  </a:lnTo>
                  <a:lnTo>
                    <a:pt x="1047444" y="207723"/>
                  </a:lnTo>
                  <a:lnTo>
                    <a:pt x="1017330" y="174559"/>
                  </a:lnTo>
                  <a:lnTo>
                    <a:pt x="984065" y="143732"/>
                  </a:lnTo>
                  <a:lnTo>
                    <a:pt x="947853" y="115414"/>
                  </a:lnTo>
                  <a:lnTo>
                    <a:pt x="908896" y="89778"/>
                  </a:lnTo>
                  <a:lnTo>
                    <a:pt x="867398" y="66999"/>
                  </a:lnTo>
                  <a:lnTo>
                    <a:pt x="823563" y="47249"/>
                  </a:lnTo>
                  <a:lnTo>
                    <a:pt x="777595" y="30701"/>
                  </a:lnTo>
                  <a:lnTo>
                    <a:pt x="729696" y="17529"/>
                  </a:lnTo>
                  <a:lnTo>
                    <a:pt x="680070" y="7906"/>
                  </a:lnTo>
                  <a:lnTo>
                    <a:pt x="628921" y="2005"/>
                  </a:lnTo>
                  <a:lnTo>
                    <a:pt x="576452" y="0"/>
                  </a:lnTo>
                  <a:close/>
                </a:path>
              </a:pathLst>
            </a:custGeom>
            <a:solidFill>
              <a:srgbClr val="CCDA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23">
            <a:extLst>
              <a:ext uri="{FF2B5EF4-FFF2-40B4-BE49-F238E27FC236}">
                <a16:creationId xmlns:a16="http://schemas.microsoft.com/office/drawing/2014/main" id="{81037270-0F4C-0ABC-799B-821860B79B91}"/>
              </a:ext>
            </a:extLst>
          </p:cNvPr>
          <p:cNvSpPr txBox="1"/>
          <p:nvPr/>
        </p:nvSpPr>
        <p:spPr>
          <a:xfrm>
            <a:off x="5078325" y="2747253"/>
            <a:ext cx="72580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20" dirty="0">
                <a:solidFill>
                  <a:srgbClr val="132740"/>
                </a:solidFill>
                <a:latin typeface="Tahoma"/>
                <a:cs typeface="Tahoma"/>
              </a:rPr>
              <a:t>13.7%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2" name="object 24">
            <a:extLst>
              <a:ext uri="{FF2B5EF4-FFF2-40B4-BE49-F238E27FC236}">
                <a16:creationId xmlns:a16="http://schemas.microsoft.com/office/drawing/2014/main" id="{DBB7EA6B-8B64-3AE2-2454-100590392A88}"/>
              </a:ext>
            </a:extLst>
          </p:cNvPr>
          <p:cNvSpPr/>
          <p:nvPr/>
        </p:nvSpPr>
        <p:spPr>
          <a:xfrm>
            <a:off x="4856238" y="3633058"/>
            <a:ext cx="1153160" cy="2129155"/>
          </a:xfrm>
          <a:custGeom>
            <a:avLst/>
            <a:gdLst/>
            <a:ahLst/>
            <a:cxnLst/>
            <a:rect l="l" t="t" r="r" b="b"/>
            <a:pathLst>
              <a:path w="1153160" h="2129154">
                <a:moveTo>
                  <a:pt x="1152906" y="1638300"/>
                </a:moveTo>
                <a:lnTo>
                  <a:pt x="1150543" y="1593646"/>
                </a:lnTo>
                <a:lnTo>
                  <a:pt x="1143609" y="1550098"/>
                </a:lnTo>
                <a:lnTo>
                  <a:pt x="1132306" y="1507858"/>
                </a:lnTo>
                <a:lnTo>
                  <a:pt x="1116838" y="1467078"/>
                </a:lnTo>
                <a:lnTo>
                  <a:pt x="1097394" y="1427949"/>
                </a:lnTo>
                <a:lnTo>
                  <a:pt x="1074191" y="1390624"/>
                </a:lnTo>
                <a:lnTo>
                  <a:pt x="1047432" y="1355305"/>
                </a:lnTo>
                <a:lnTo>
                  <a:pt x="1017320" y="1322133"/>
                </a:lnTo>
                <a:lnTo>
                  <a:pt x="984059" y="1291310"/>
                </a:lnTo>
                <a:lnTo>
                  <a:pt x="947851" y="1262989"/>
                </a:lnTo>
                <a:lnTo>
                  <a:pt x="908888" y="1237361"/>
                </a:lnTo>
                <a:lnTo>
                  <a:pt x="867397" y="1214577"/>
                </a:lnTo>
                <a:lnTo>
                  <a:pt x="823556" y="1194828"/>
                </a:lnTo>
                <a:lnTo>
                  <a:pt x="777582" y="1178280"/>
                </a:lnTo>
                <a:lnTo>
                  <a:pt x="729691" y="1165110"/>
                </a:lnTo>
                <a:lnTo>
                  <a:pt x="680059" y="1155484"/>
                </a:lnTo>
                <a:lnTo>
                  <a:pt x="628916" y="1149578"/>
                </a:lnTo>
                <a:lnTo>
                  <a:pt x="576453" y="1147572"/>
                </a:lnTo>
                <a:lnTo>
                  <a:pt x="523976" y="1149578"/>
                </a:lnTo>
                <a:lnTo>
                  <a:pt x="472833" y="1155484"/>
                </a:lnTo>
                <a:lnTo>
                  <a:pt x="423202" y="1165110"/>
                </a:lnTo>
                <a:lnTo>
                  <a:pt x="375310" y="1178280"/>
                </a:lnTo>
                <a:lnTo>
                  <a:pt x="329336" y="1194828"/>
                </a:lnTo>
                <a:lnTo>
                  <a:pt x="285496" y="1214577"/>
                </a:lnTo>
                <a:lnTo>
                  <a:pt x="244005" y="1237361"/>
                </a:lnTo>
                <a:lnTo>
                  <a:pt x="205041" y="1262989"/>
                </a:lnTo>
                <a:lnTo>
                  <a:pt x="168833" y="1291310"/>
                </a:lnTo>
                <a:lnTo>
                  <a:pt x="135572" y="1322133"/>
                </a:lnTo>
                <a:lnTo>
                  <a:pt x="105460" y="1355305"/>
                </a:lnTo>
                <a:lnTo>
                  <a:pt x="78701" y="1390624"/>
                </a:lnTo>
                <a:lnTo>
                  <a:pt x="55499" y="1427949"/>
                </a:lnTo>
                <a:lnTo>
                  <a:pt x="36055" y="1467078"/>
                </a:lnTo>
                <a:lnTo>
                  <a:pt x="20586" y="1507858"/>
                </a:lnTo>
                <a:lnTo>
                  <a:pt x="9283" y="1550098"/>
                </a:lnTo>
                <a:lnTo>
                  <a:pt x="2349" y="1593646"/>
                </a:lnTo>
                <a:lnTo>
                  <a:pt x="0" y="1638300"/>
                </a:lnTo>
                <a:lnTo>
                  <a:pt x="2349" y="1682965"/>
                </a:lnTo>
                <a:lnTo>
                  <a:pt x="9283" y="1726514"/>
                </a:lnTo>
                <a:lnTo>
                  <a:pt x="20586" y="1768754"/>
                </a:lnTo>
                <a:lnTo>
                  <a:pt x="36055" y="1809534"/>
                </a:lnTo>
                <a:lnTo>
                  <a:pt x="55499" y="1848662"/>
                </a:lnTo>
                <a:lnTo>
                  <a:pt x="78701" y="1885988"/>
                </a:lnTo>
                <a:lnTo>
                  <a:pt x="105460" y="1921306"/>
                </a:lnTo>
                <a:lnTo>
                  <a:pt x="135572" y="1954479"/>
                </a:lnTo>
                <a:lnTo>
                  <a:pt x="168833" y="1985302"/>
                </a:lnTo>
                <a:lnTo>
                  <a:pt x="205041" y="2013623"/>
                </a:lnTo>
                <a:lnTo>
                  <a:pt x="244005" y="2039251"/>
                </a:lnTo>
                <a:lnTo>
                  <a:pt x="285496" y="2062035"/>
                </a:lnTo>
                <a:lnTo>
                  <a:pt x="329336" y="2081784"/>
                </a:lnTo>
                <a:lnTo>
                  <a:pt x="375310" y="2098332"/>
                </a:lnTo>
                <a:lnTo>
                  <a:pt x="423202" y="2111502"/>
                </a:lnTo>
                <a:lnTo>
                  <a:pt x="472833" y="2121128"/>
                </a:lnTo>
                <a:lnTo>
                  <a:pt x="523976" y="2127034"/>
                </a:lnTo>
                <a:lnTo>
                  <a:pt x="576453" y="2129028"/>
                </a:lnTo>
                <a:lnTo>
                  <a:pt x="628916" y="2127034"/>
                </a:lnTo>
                <a:lnTo>
                  <a:pt x="680059" y="2121128"/>
                </a:lnTo>
                <a:lnTo>
                  <a:pt x="729691" y="2111502"/>
                </a:lnTo>
                <a:lnTo>
                  <a:pt x="777582" y="2098332"/>
                </a:lnTo>
                <a:lnTo>
                  <a:pt x="823556" y="2081784"/>
                </a:lnTo>
                <a:lnTo>
                  <a:pt x="867397" y="2062035"/>
                </a:lnTo>
                <a:lnTo>
                  <a:pt x="908888" y="2039251"/>
                </a:lnTo>
                <a:lnTo>
                  <a:pt x="947851" y="2013623"/>
                </a:lnTo>
                <a:lnTo>
                  <a:pt x="984059" y="1985302"/>
                </a:lnTo>
                <a:lnTo>
                  <a:pt x="1017320" y="1954479"/>
                </a:lnTo>
                <a:lnTo>
                  <a:pt x="1047432" y="1921306"/>
                </a:lnTo>
                <a:lnTo>
                  <a:pt x="1074191" y="1885988"/>
                </a:lnTo>
                <a:lnTo>
                  <a:pt x="1097394" y="1848662"/>
                </a:lnTo>
                <a:lnTo>
                  <a:pt x="1116838" y="1809534"/>
                </a:lnTo>
                <a:lnTo>
                  <a:pt x="1132306" y="1768754"/>
                </a:lnTo>
                <a:lnTo>
                  <a:pt x="1143609" y="1726514"/>
                </a:lnTo>
                <a:lnTo>
                  <a:pt x="1150543" y="1682965"/>
                </a:lnTo>
                <a:lnTo>
                  <a:pt x="1152906" y="1638300"/>
                </a:lnTo>
                <a:close/>
              </a:path>
              <a:path w="1153160" h="2129154">
                <a:moveTo>
                  <a:pt x="1152906" y="490728"/>
                </a:moveTo>
                <a:lnTo>
                  <a:pt x="1150543" y="446074"/>
                </a:lnTo>
                <a:lnTo>
                  <a:pt x="1143609" y="402526"/>
                </a:lnTo>
                <a:lnTo>
                  <a:pt x="1132306" y="360286"/>
                </a:lnTo>
                <a:lnTo>
                  <a:pt x="1116838" y="319506"/>
                </a:lnTo>
                <a:lnTo>
                  <a:pt x="1097394" y="280377"/>
                </a:lnTo>
                <a:lnTo>
                  <a:pt x="1074191" y="243052"/>
                </a:lnTo>
                <a:lnTo>
                  <a:pt x="1047432" y="207733"/>
                </a:lnTo>
                <a:lnTo>
                  <a:pt x="1017320" y="174561"/>
                </a:lnTo>
                <a:lnTo>
                  <a:pt x="984059" y="143738"/>
                </a:lnTo>
                <a:lnTo>
                  <a:pt x="947851" y="115417"/>
                </a:lnTo>
                <a:lnTo>
                  <a:pt x="908888" y="89789"/>
                </a:lnTo>
                <a:lnTo>
                  <a:pt x="867397" y="67005"/>
                </a:lnTo>
                <a:lnTo>
                  <a:pt x="823556" y="47256"/>
                </a:lnTo>
                <a:lnTo>
                  <a:pt x="777582" y="30708"/>
                </a:lnTo>
                <a:lnTo>
                  <a:pt x="729691" y="17538"/>
                </a:lnTo>
                <a:lnTo>
                  <a:pt x="680059" y="7912"/>
                </a:lnTo>
                <a:lnTo>
                  <a:pt x="628916" y="2006"/>
                </a:lnTo>
                <a:lnTo>
                  <a:pt x="576453" y="0"/>
                </a:lnTo>
                <a:lnTo>
                  <a:pt x="523976" y="2006"/>
                </a:lnTo>
                <a:lnTo>
                  <a:pt x="472833" y="7912"/>
                </a:lnTo>
                <a:lnTo>
                  <a:pt x="423202" y="17538"/>
                </a:lnTo>
                <a:lnTo>
                  <a:pt x="375310" y="30708"/>
                </a:lnTo>
                <a:lnTo>
                  <a:pt x="329336" y="47256"/>
                </a:lnTo>
                <a:lnTo>
                  <a:pt x="285496" y="67005"/>
                </a:lnTo>
                <a:lnTo>
                  <a:pt x="244005" y="89789"/>
                </a:lnTo>
                <a:lnTo>
                  <a:pt x="205041" y="115417"/>
                </a:lnTo>
                <a:lnTo>
                  <a:pt x="168833" y="143738"/>
                </a:lnTo>
                <a:lnTo>
                  <a:pt x="135572" y="174561"/>
                </a:lnTo>
                <a:lnTo>
                  <a:pt x="105460" y="207733"/>
                </a:lnTo>
                <a:lnTo>
                  <a:pt x="78701" y="243052"/>
                </a:lnTo>
                <a:lnTo>
                  <a:pt x="55499" y="280377"/>
                </a:lnTo>
                <a:lnTo>
                  <a:pt x="36055" y="319506"/>
                </a:lnTo>
                <a:lnTo>
                  <a:pt x="20586" y="360286"/>
                </a:lnTo>
                <a:lnTo>
                  <a:pt x="9283" y="402526"/>
                </a:lnTo>
                <a:lnTo>
                  <a:pt x="2349" y="446074"/>
                </a:lnTo>
                <a:lnTo>
                  <a:pt x="0" y="490728"/>
                </a:lnTo>
                <a:lnTo>
                  <a:pt x="2349" y="535393"/>
                </a:lnTo>
                <a:lnTo>
                  <a:pt x="9283" y="578942"/>
                </a:lnTo>
                <a:lnTo>
                  <a:pt x="20586" y="621182"/>
                </a:lnTo>
                <a:lnTo>
                  <a:pt x="36055" y="661962"/>
                </a:lnTo>
                <a:lnTo>
                  <a:pt x="55499" y="701090"/>
                </a:lnTo>
                <a:lnTo>
                  <a:pt x="78701" y="738416"/>
                </a:lnTo>
                <a:lnTo>
                  <a:pt x="105460" y="773734"/>
                </a:lnTo>
                <a:lnTo>
                  <a:pt x="135572" y="806907"/>
                </a:lnTo>
                <a:lnTo>
                  <a:pt x="168833" y="837730"/>
                </a:lnTo>
                <a:lnTo>
                  <a:pt x="205041" y="866051"/>
                </a:lnTo>
                <a:lnTo>
                  <a:pt x="244005" y="891679"/>
                </a:lnTo>
                <a:lnTo>
                  <a:pt x="285496" y="914463"/>
                </a:lnTo>
                <a:lnTo>
                  <a:pt x="329336" y="934212"/>
                </a:lnTo>
                <a:lnTo>
                  <a:pt x="375310" y="950760"/>
                </a:lnTo>
                <a:lnTo>
                  <a:pt x="423202" y="963930"/>
                </a:lnTo>
                <a:lnTo>
                  <a:pt x="472833" y="973556"/>
                </a:lnTo>
                <a:lnTo>
                  <a:pt x="523976" y="979462"/>
                </a:lnTo>
                <a:lnTo>
                  <a:pt x="576453" y="981456"/>
                </a:lnTo>
                <a:lnTo>
                  <a:pt x="628916" y="979462"/>
                </a:lnTo>
                <a:lnTo>
                  <a:pt x="680059" y="973556"/>
                </a:lnTo>
                <a:lnTo>
                  <a:pt x="729691" y="963930"/>
                </a:lnTo>
                <a:lnTo>
                  <a:pt x="777582" y="950760"/>
                </a:lnTo>
                <a:lnTo>
                  <a:pt x="823556" y="934212"/>
                </a:lnTo>
                <a:lnTo>
                  <a:pt x="867397" y="914463"/>
                </a:lnTo>
                <a:lnTo>
                  <a:pt x="908888" y="891679"/>
                </a:lnTo>
                <a:lnTo>
                  <a:pt x="947851" y="866051"/>
                </a:lnTo>
                <a:lnTo>
                  <a:pt x="984059" y="837730"/>
                </a:lnTo>
                <a:lnTo>
                  <a:pt x="1017320" y="806907"/>
                </a:lnTo>
                <a:lnTo>
                  <a:pt x="1047432" y="773734"/>
                </a:lnTo>
                <a:lnTo>
                  <a:pt x="1074191" y="738416"/>
                </a:lnTo>
                <a:lnTo>
                  <a:pt x="1097394" y="701090"/>
                </a:lnTo>
                <a:lnTo>
                  <a:pt x="1116838" y="661962"/>
                </a:lnTo>
                <a:lnTo>
                  <a:pt x="1132306" y="621182"/>
                </a:lnTo>
                <a:lnTo>
                  <a:pt x="1143609" y="578942"/>
                </a:lnTo>
                <a:lnTo>
                  <a:pt x="1150543" y="535393"/>
                </a:lnTo>
                <a:lnTo>
                  <a:pt x="1152906" y="490728"/>
                </a:lnTo>
                <a:close/>
              </a:path>
            </a:pathLst>
          </a:custGeom>
          <a:solidFill>
            <a:srgbClr val="CCDA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25">
            <a:extLst>
              <a:ext uri="{FF2B5EF4-FFF2-40B4-BE49-F238E27FC236}">
                <a16:creationId xmlns:a16="http://schemas.microsoft.com/office/drawing/2014/main" id="{61FEF122-C70B-C3E3-FEC0-C53E244B879B}"/>
              </a:ext>
            </a:extLst>
          </p:cNvPr>
          <p:cNvSpPr txBox="1"/>
          <p:nvPr/>
        </p:nvSpPr>
        <p:spPr>
          <a:xfrm>
            <a:off x="5097675" y="3936043"/>
            <a:ext cx="75247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80" dirty="0">
                <a:solidFill>
                  <a:srgbClr val="132740"/>
                </a:solidFill>
                <a:latin typeface="Tahoma"/>
                <a:cs typeface="Tahoma"/>
              </a:rPr>
              <a:t>10.9%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4" name="object 26">
            <a:extLst>
              <a:ext uri="{FF2B5EF4-FFF2-40B4-BE49-F238E27FC236}">
                <a16:creationId xmlns:a16="http://schemas.microsoft.com/office/drawing/2014/main" id="{26A1C673-894A-AD66-906D-A51E0AD42DF3}"/>
              </a:ext>
            </a:extLst>
          </p:cNvPr>
          <p:cNvSpPr txBox="1"/>
          <p:nvPr/>
        </p:nvSpPr>
        <p:spPr>
          <a:xfrm>
            <a:off x="5098757" y="5084628"/>
            <a:ext cx="69977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65" dirty="0">
                <a:solidFill>
                  <a:srgbClr val="132740"/>
                </a:solidFill>
                <a:latin typeface="Tahoma"/>
                <a:cs typeface="Tahoma"/>
              </a:rPr>
              <a:t>11.5%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5" name="object 27">
            <a:extLst>
              <a:ext uri="{FF2B5EF4-FFF2-40B4-BE49-F238E27FC236}">
                <a16:creationId xmlns:a16="http://schemas.microsoft.com/office/drawing/2014/main" id="{0E543251-F8EB-AE4F-EFB5-175F26DAB317}"/>
              </a:ext>
            </a:extLst>
          </p:cNvPr>
          <p:cNvSpPr txBox="1"/>
          <p:nvPr/>
        </p:nvSpPr>
        <p:spPr>
          <a:xfrm>
            <a:off x="5044384" y="6202375"/>
            <a:ext cx="76073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65" dirty="0">
                <a:solidFill>
                  <a:srgbClr val="132740"/>
                </a:solidFill>
                <a:latin typeface="Tahoma"/>
                <a:cs typeface="Tahoma"/>
              </a:rPr>
              <a:t>14.2%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6" name="object 28">
            <a:extLst>
              <a:ext uri="{FF2B5EF4-FFF2-40B4-BE49-F238E27FC236}">
                <a16:creationId xmlns:a16="http://schemas.microsoft.com/office/drawing/2014/main" id="{FD99242D-7466-B169-22BB-39F2D168DFE0}"/>
              </a:ext>
            </a:extLst>
          </p:cNvPr>
          <p:cNvSpPr/>
          <p:nvPr/>
        </p:nvSpPr>
        <p:spPr>
          <a:xfrm>
            <a:off x="7065276" y="2390998"/>
            <a:ext cx="1174750" cy="3408679"/>
          </a:xfrm>
          <a:custGeom>
            <a:avLst/>
            <a:gdLst/>
            <a:ahLst/>
            <a:cxnLst/>
            <a:rect l="l" t="t" r="r" b="b"/>
            <a:pathLst>
              <a:path w="1174750" h="3408679">
                <a:moveTo>
                  <a:pt x="1153668" y="490728"/>
                </a:moveTo>
                <a:lnTo>
                  <a:pt x="1151305" y="446074"/>
                </a:lnTo>
                <a:lnTo>
                  <a:pt x="1144371" y="402526"/>
                </a:lnTo>
                <a:lnTo>
                  <a:pt x="1133055" y="360286"/>
                </a:lnTo>
                <a:lnTo>
                  <a:pt x="1117574" y="319506"/>
                </a:lnTo>
                <a:lnTo>
                  <a:pt x="1098118" y="280377"/>
                </a:lnTo>
                <a:lnTo>
                  <a:pt x="1074902" y="243052"/>
                </a:lnTo>
                <a:lnTo>
                  <a:pt x="1048131" y="207733"/>
                </a:lnTo>
                <a:lnTo>
                  <a:pt x="1017993" y="174561"/>
                </a:lnTo>
                <a:lnTo>
                  <a:pt x="984707" y="143738"/>
                </a:lnTo>
                <a:lnTo>
                  <a:pt x="948474" y="115417"/>
                </a:lnTo>
                <a:lnTo>
                  <a:pt x="909497" y="89789"/>
                </a:lnTo>
                <a:lnTo>
                  <a:pt x="867968" y="67005"/>
                </a:lnTo>
                <a:lnTo>
                  <a:pt x="824103" y="47256"/>
                </a:lnTo>
                <a:lnTo>
                  <a:pt x="778103" y="30708"/>
                </a:lnTo>
                <a:lnTo>
                  <a:pt x="730173" y="17538"/>
                </a:lnTo>
                <a:lnTo>
                  <a:pt x="680516" y="7912"/>
                </a:lnTo>
                <a:lnTo>
                  <a:pt x="629335" y="2006"/>
                </a:lnTo>
                <a:lnTo>
                  <a:pt x="576834" y="0"/>
                </a:lnTo>
                <a:lnTo>
                  <a:pt x="524319" y="2006"/>
                </a:lnTo>
                <a:lnTo>
                  <a:pt x="473138" y="7912"/>
                </a:lnTo>
                <a:lnTo>
                  <a:pt x="423481" y="17538"/>
                </a:lnTo>
                <a:lnTo>
                  <a:pt x="375551" y="30708"/>
                </a:lnTo>
                <a:lnTo>
                  <a:pt x="329552" y="47256"/>
                </a:lnTo>
                <a:lnTo>
                  <a:pt x="285686" y="67005"/>
                </a:lnTo>
                <a:lnTo>
                  <a:pt x="244157" y="89789"/>
                </a:lnTo>
                <a:lnTo>
                  <a:pt x="205181" y="115417"/>
                </a:lnTo>
                <a:lnTo>
                  <a:pt x="168948" y="143738"/>
                </a:lnTo>
                <a:lnTo>
                  <a:pt x="135661" y="174561"/>
                </a:lnTo>
                <a:lnTo>
                  <a:pt x="105524" y="207733"/>
                </a:lnTo>
                <a:lnTo>
                  <a:pt x="78752" y="243052"/>
                </a:lnTo>
                <a:lnTo>
                  <a:pt x="55537" y="280377"/>
                </a:lnTo>
                <a:lnTo>
                  <a:pt x="36080" y="319506"/>
                </a:lnTo>
                <a:lnTo>
                  <a:pt x="20599" y="360286"/>
                </a:lnTo>
                <a:lnTo>
                  <a:pt x="9283" y="402526"/>
                </a:lnTo>
                <a:lnTo>
                  <a:pt x="2349" y="446074"/>
                </a:lnTo>
                <a:lnTo>
                  <a:pt x="0" y="490728"/>
                </a:lnTo>
                <a:lnTo>
                  <a:pt x="2349" y="535393"/>
                </a:lnTo>
                <a:lnTo>
                  <a:pt x="9283" y="578942"/>
                </a:lnTo>
                <a:lnTo>
                  <a:pt x="20599" y="621182"/>
                </a:lnTo>
                <a:lnTo>
                  <a:pt x="36080" y="661962"/>
                </a:lnTo>
                <a:lnTo>
                  <a:pt x="55537" y="701090"/>
                </a:lnTo>
                <a:lnTo>
                  <a:pt x="78752" y="738416"/>
                </a:lnTo>
                <a:lnTo>
                  <a:pt x="105524" y="773734"/>
                </a:lnTo>
                <a:lnTo>
                  <a:pt x="135661" y="806907"/>
                </a:lnTo>
                <a:lnTo>
                  <a:pt x="168948" y="837730"/>
                </a:lnTo>
                <a:lnTo>
                  <a:pt x="205181" y="866051"/>
                </a:lnTo>
                <a:lnTo>
                  <a:pt x="244157" y="891679"/>
                </a:lnTo>
                <a:lnTo>
                  <a:pt x="285686" y="914463"/>
                </a:lnTo>
                <a:lnTo>
                  <a:pt x="329552" y="934212"/>
                </a:lnTo>
                <a:lnTo>
                  <a:pt x="375551" y="950760"/>
                </a:lnTo>
                <a:lnTo>
                  <a:pt x="423481" y="963930"/>
                </a:lnTo>
                <a:lnTo>
                  <a:pt x="473138" y="973556"/>
                </a:lnTo>
                <a:lnTo>
                  <a:pt x="524319" y="979462"/>
                </a:lnTo>
                <a:lnTo>
                  <a:pt x="576834" y="981456"/>
                </a:lnTo>
                <a:lnTo>
                  <a:pt x="629335" y="979462"/>
                </a:lnTo>
                <a:lnTo>
                  <a:pt x="680516" y="973556"/>
                </a:lnTo>
                <a:lnTo>
                  <a:pt x="730173" y="963930"/>
                </a:lnTo>
                <a:lnTo>
                  <a:pt x="778103" y="950760"/>
                </a:lnTo>
                <a:lnTo>
                  <a:pt x="824103" y="934212"/>
                </a:lnTo>
                <a:lnTo>
                  <a:pt x="867968" y="914463"/>
                </a:lnTo>
                <a:lnTo>
                  <a:pt x="909497" y="891679"/>
                </a:lnTo>
                <a:lnTo>
                  <a:pt x="948474" y="866051"/>
                </a:lnTo>
                <a:lnTo>
                  <a:pt x="984707" y="837730"/>
                </a:lnTo>
                <a:lnTo>
                  <a:pt x="1017993" y="806907"/>
                </a:lnTo>
                <a:lnTo>
                  <a:pt x="1048131" y="773734"/>
                </a:lnTo>
                <a:lnTo>
                  <a:pt x="1074902" y="738416"/>
                </a:lnTo>
                <a:lnTo>
                  <a:pt x="1098118" y="701090"/>
                </a:lnTo>
                <a:lnTo>
                  <a:pt x="1117574" y="661962"/>
                </a:lnTo>
                <a:lnTo>
                  <a:pt x="1133055" y="621182"/>
                </a:lnTo>
                <a:lnTo>
                  <a:pt x="1144371" y="578942"/>
                </a:lnTo>
                <a:lnTo>
                  <a:pt x="1151305" y="535393"/>
                </a:lnTo>
                <a:lnTo>
                  <a:pt x="1153668" y="490728"/>
                </a:lnTo>
                <a:close/>
              </a:path>
              <a:path w="1174750" h="3408679">
                <a:moveTo>
                  <a:pt x="1174242" y="2917698"/>
                </a:moveTo>
                <a:lnTo>
                  <a:pt x="1171879" y="2873044"/>
                </a:lnTo>
                <a:lnTo>
                  <a:pt x="1164945" y="2829496"/>
                </a:lnTo>
                <a:lnTo>
                  <a:pt x="1153642" y="2787256"/>
                </a:lnTo>
                <a:lnTo>
                  <a:pt x="1138174" y="2746476"/>
                </a:lnTo>
                <a:lnTo>
                  <a:pt x="1118730" y="2707348"/>
                </a:lnTo>
                <a:lnTo>
                  <a:pt x="1095527" y="2670022"/>
                </a:lnTo>
                <a:lnTo>
                  <a:pt x="1068781" y="2634704"/>
                </a:lnTo>
                <a:lnTo>
                  <a:pt x="1038656" y="2601531"/>
                </a:lnTo>
                <a:lnTo>
                  <a:pt x="1005395" y="2570708"/>
                </a:lnTo>
                <a:lnTo>
                  <a:pt x="969187" y="2542387"/>
                </a:lnTo>
                <a:lnTo>
                  <a:pt x="930224" y="2516759"/>
                </a:lnTo>
                <a:lnTo>
                  <a:pt x="888733" y="2493975"/>
                </a:lnTo>
                <a:lnTo>
                  <a:pt x="844892" y="2474226"/>
                </a:lnTo>
                <a:lnTo>
                  <a:pt x="798931" y="2457678"/>
                </a:lnTo>
                <a:lnTo>
                  <a:pt x="751027" y="2444508"/>
                </a:lnTo>
                <a:lnTo>
                  <a:pt x="701395" y="2434882"/>
                </a:lnTo>
                <a:lnTo>
                  <a:pt x="650252" y="2428976"/>
                </a:lnTo>
                <a:lnTo>
                  <a:pt x="597789" y="2426970"/>
                </a:lnTo>
                <a:lnTo>
                  <a:pt x="545312" y="2428976"/>
                </a:lnTo>
                <a:lnTo>
                  <a:pt x="494169" y="2434882"/>
                </a:lnTo>
                <a:lnTo>
                  <a:pt x="444538" y="2444508"/>
                </a:lnTo>
                <a:lnTo>
                  <a:pt x="396646" y="2457678"/>
                </a:lnTo>
                <a:lnTo>
                  <a:pt x="350672" y="2474226"/>
                </a:lnTo>
                <a:lnTo>
                  <a:pt x="306832" y="2493975"/>
                </a:lnTo>
                <a:lnTo>
                  <a:pt x="265341" y="2516759"/>
                </a:lnTo>
                <a:lnTo>
                  <a:pt x="226377" y="2542387"/>
                </a:lnTo>
                <a:lnTo>
                  <a:pt x="190169" y="2570708"/>
                </a:lnTo>
                <a:lnTo>
                  <a:pt x="156908" y="2601531"/>
                </a:lnTo>
                <a:lnTo>
                  <a:pt x="126796" y="2634704"/>
                </a:lnTo>
                <a:lnTo>
                  <a:pt x="100037" y="2670022"/>
                </a:lnTo>
                <a:lnTo>
                  <a:pt x="76835" y="2707348"/>
                </a:lnTo>
                <a:lnTo>
                  <a:pt x="57391" y="2746476"/>
                </a:lnTo>
                <a:lnTo>
                  <a:pt x="41922" y="2787256"/>
                </a:lnTo>
                <a:lnTo>
                  <a:pt x="30619" y="2829496"/>
                </a:lnTo>
                <a:lnTo>
                  <a:pt x="23685" y="2873044"/>
                </a:lnTo>
                <a:lnTo>
                  <a:pt x="21336" y="2917698"/>
                </a:lnTo>
                <a:lnTo>
                  <a:pt x="23685" y="2962364"/>
                </a:lnTo>
                <a:lnTo>
                  <a:pt x="30619" y="3005912"/>
                </a:lnTo>
                <a:lnTo>
                  <a:pt x="41922" y="3048152"/>
                </a:lnTo>
                <a:lnTo>
                  <a:pt x="57391" y="3088932"/>
                </a:lnTo>
                <a:lnTo>
                  <a:pt x="76835" y="3128060"/>
                </a:lnTo>
                <a:lnTo>
                  <a:pt x="100037" y="3165386"/>
                </a:lnTo>
                <a:lnTo>
                  <a:pt x="126796" y="3200704"/>
                </a:lnTo>
                <a:lnTo>
                  <a:pt x="156908" y="3233877"/>
                </a:lnTo>
                <a:lnTo>
                  <a:pt x="190169" y="3264700"/>
                </a:lnTo>
                <a:lnTo>
                  <a:pt x="226377" y="3293021"/>
                </a:lnTo>
                <a:lnTo>
                  <a:pt x="265341" y="3318649"/>
                </a:lnTo>
                <a:lnTo>
                  <a:pt x="306832" y="3341433"/>
                </a:lnTo>
                <a:lnTo>
                  <a:pt x="350672" y="3361182"/>
                </a:lnTo>
                <a:lnTo>
                  <a:pt x="396646" y="3377730"/>
                </a:lnTo>
                <a:lnTo>
                  <a:pt x="444538" y="3390900"/>
                </a:lnTo>
                <a:lnTo>
                  <a:pt x="494169" y="3400526"/>
                </a:lnTo>
                <a:lnTo>
                  <a:pt x="545312" y="3406432"/>
                </a:lnTo>
                <a:lnTo>
                  <a:pt x="597789" y="3408426"/>
                </a:lnTo>
                <a:lnTo>
                  <a:pt x="650252" y="3406432"/>
                </a:lnTo>
                <a:lnTo>
                  <a:pt x="701395" y="3400526"/>
                </a:lnTo>
                <a:lnTo>
                  <a:pt x="751027" y="3390900"/>
                </a:lnTo>
                <a:lnTo>
                  <a:pt x="798931" y="3377730"/>
                </a:lnTo>
                <a:lnTo>
                  <a:pt x="844892" y="3361182"/>
                </a:lnTo>
                <a:lnTo>
                  <a:pt x="888733" y="3341433"/>
                </a:lnTo>
                <a:lnTo>
                  <a:pt x="930224" y="3318649"/>
                </a:lnTo>
                <a:lnTo>
                  <a:pt x="969187" y="3293021"/>
                </a:lnTo>
                <a:lnTo>
                  <a:pt x="1005395" y="3264700"/>
                </a:lnTo>
                <a:lnTo>
                  <a:pt x="1038656" y="3233877"/>
                </a:lnTo>
                <a:lnTo>
                  <a:pt x="1068781" y="3200704"/>
                </a:lnTo>
                <a:lnTo>
                  <a:pt x="1095527" y="3165386"/>
                </a:lnTo>
                <a:lnTo>
                  <a:pt x="1118730" y="3128060"/>
                </a:lnTo>
                <a:lnTo>
                  <a:pt x="1138174" y="3088932"/>
                </a:lnTo>
                <a:lnTo>
                  <a:pt x="1153642" y="3048152"/>
                </a:lnTo>
                <a:lnTo>
                  <a:pt x="1164945" y="3005912"/>
                </a:lnTo>
                <a:lnTo>
                  <a:pt x="1171879" y="2962364"/>
                </a:lnTo>
                <a:lnTo>
                  <a:pt x="1174242" y="2917698"/>
                </a:lnTo>
                <a:close/>
              </a:path>
              <a:path w="1174750" h="3408679">
                <a:moveTo>
                  <a:pt x="1174242" y="1755648"/>
                </a:moveTo>
                <a:lnTo>
                  <a:pt x="1171879" y="1710994"/>
                </a:lnTo>
                <a:lnTo>
                  <a:pt x="1164945" y="1667446"/>
                </a:lnTo>
                <a:lnTo>
                  <a:pt x="1153642" y="1625206"/>
                </a:lnTo>
                <a:lnTo>
                  <a:pt x="1138174" y="1584426"/>
                </a:lnTo>
                <a:lnTo>
                  <a:pt x="1118730" y="1545297"/>
                </a:lnTo>
                <a:lnTo>
                  <a:pt x="1095527" y="1507972"/>
                </a:lnTo>
                <a:lnTo>
                  <a:pt x="1068781" y="1472653"/>
                </a:lnTo>
                <a:lnTo>
                  <a:pt x="1038656" y="1439481"/>
                </a:lnTo>
                <a:lnTo>
                  <a:pt x="1005395" y="1408658"/>
                </a:lnTo>
                <a:lnTo>
                  <a:pt x="969187" y="1380337"/>
                </a:lnTo>
                <a:lnTo>
                  <a:pt x="930224" y="1354709"/>
                </a:lnTo>
                <a:lnTo>
                  <a:pt x="888733" y="1331925"/>
                </a:lnTo>
                <a:lnTo>
                  <a:pt x="844892" y="1312176"/>
                </a:lnTo>
                <a:lnTo>
                  <a:pt x="798931" y="1295628"/>
                </a:lnTo>
                <a:lnTo>
                  <a:pt x="751027" y="1282458"/>
                </a:lnTo>
                <a:lnTo>
                  <a:pt x="701395" y="1272832"/>
                </a:lnTo>
                <a:lnTo>
                  <a:pt x="650252" y="1266926"/>
                </a:lnTo>
                <a:lnTo>
                  <a:pt x="597789" y="1264920"/>
                </a:lnTo>
                <a:lnTo>
                  <a:pt x="545312" y="1266926"/>
                </a:lnTo>
                <a:lnTo>
                  <a:pt x="494169" y="1272832"/>
                </a:lnTo>
                <a:lnTo>
                  <a:pt x="444538" y="1282458"/>
                </a:lnTo>
                <a:lnTo>
                  <a:pt x="396646" y="1295628"/>
                </a:lnTo>
                <a:lnTo>
                  <a:pt x="350672" y="1312176"/>
                </a:lnTo>
                <a:lnTo>
                  <a:pt x="306832" y="1331925"/>
                </a:lnTo>
                <a:lnTo>
                  <a:pt x="265341" y="1354709"/>
                </a:lnTo>
                <a:lnTo>
                  <a:pt x="226377" y="1380337"/>
                </a:lnTo>
                <a:lnTo>
                  <a:pt x="190169" y="1408658"/>
                </a:lnTo>
                <a:lnTo>
                  <a:pt x="156908" y="1439481"/>
                </a:lnTo>
                <a:lnTo>
                  <a:pt x="126796" y="1472653"/>
                </a:lnTo>
                <a:lnTo>
                  <a:pt x="100037" y="1507972"/>
                </a:lnTo>
                <a:lnTo>
                  <a:pt x="76835" y="1545297"/>
                </a:lnTo>
                <a:lnTo>
                  <a:pt x="57391" y="1584426"/>
                </a:lnTo>
                <a:lnTo>
                  <a:pt x="41922" y="1625206"/>
                </a:lnTo>
                <a:lnTo>
                  <a:pt x="30619" y="1667446"/>
                </a:lnTo>
                <a:lnTo>
                  <a:pt x="23685" y="1710994"/>
                </a:lnTo>
                <a:lnTo>
                  <a:pt x="21336" y="1755648"/>
                </a:lnTo>
                <a:lnTo>
                  <a:pt x="23685" y="1800313"/>
                </a:lnTo>
                <a:lnTo>
                  <a:pt x="30619" y="1843862"/>
                </a:lnTo>
                <a:lnTo>
                  <a:pt x="41922" y="1886102"/>
                </a:lnTo>
                <a:lnTo>
                  <a:pt x="57391" y="1926882"/>
                </a:lnTo>
                <a:lnTo>
                  <a:pt x="76835" y="1966010"/>
                </a:lnTo>
                <a:lnTo>
                  <a:pt x="100037" y="2003336"/>
                </a:lnTo>
                <a:lnTo>
                  <a:pt x="126796" y="2038654"/>
                </a:lnTo>
                <a:lnTo>
                  <a:pt x="156908" y="2071827"/>
                </a:lnTo>
                <a:lnTo>
                  <a:pt x="190169" y="2102650"/>
                </a:lnTo>
                <a:lnTo>
                  <a:pt x="226377" y="2130971"/>
                </a:lnTo>
                <a:lnTo>
                  <a:pt x="265341" y="2156599"/>
                </a:lnTo>
                <a:lnTo>
                  <a:pt x="306832" y="2179383"/>
                </a:lnTo>
                <a:lnTo>
                  <a:pt x="350672" y="2199132"/>
                </a:lnTo>
                <a:lnTo>
                  <a:pt x="396646" y="2215680"/>
                </a:lnTo>
                <a:lnTo>
                  <a:pt x="444538" y="2228850"/>
                </a:lnTo>
                <a:lnTo>
                  <a:pt x="494169" y="2238476"/>
                </a:lnTo>
                <a:lnTo>
                  <a:pt x="545312" y="2244382"/>
                </a:lnTo>
                <a:lnTo>
                  <a:pt x="597789" y="2246376"/>
                </a:lnTo>
                <a:lnTo>
                  <a:pt x="650252" y="2244382"/>
                </a:lnTo>
                <a:lnTo>
                  <a:pt x="701395" y="2238476"/>
                </a:lnTo>
                <a:lnTo>
                  <a:pt x="751027" y="2228850"/>
                </a:lnTo>
                <a:lnTo>
                  <a:pt x="798931" y="2215680"/>
                </a:lnTo>
                <a:lnTo>
                  <a:pt x="844892" y="2199132"/>
                </a:lnTo>
                <a:lnTo>
                  <a:pt x="888733" y="2179383"/>
                </a:lnTo>
                <a:lnTo>
                  <a:pt x="930224" y="2156599"/>
                </a:lnTo>
                <a:lnTo>
                  <a:pt x="969187" y="2130971"/>
                </a:lnTo>
                <a:lnTo>
                  <a:pt x="1005395" y="2102650"/>
                </a:lnTo>
                <a:lnTo>
                  <a:pt x="1038656" y="2071827"/>
                </a:lnTo>
                <a:lnTo>
                  <a:pt x="1068781" y="2038654"/>
                </a:lnTo>
                <a:lnTo>
                  <a:pt x="1095527" y="2003336"/>
                </a:lnTo>
                <a:lnTo>
                  <a:pt x="1118730" y="1966010"/>
                </a:lnTo>
                <a:lnTo>
                  <a:pt x="1138174" y="1926882"/>
                </a:lnTo>
                <a:lnTo>
                  <a:pt x="1153642" y="1886102"/>
                </a:lnTo>
                <a:lnTo>
                  <a:pt x="1164945" y="1843862"/>
                </a:lnTo>
                <a:lnTo>
                  <a:pt x="1171879" y="1800313"/>
                </a:lnTo>
                <a:lnTo>
                  <a:pt x="1174242" y="1755648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9">
            <a:extLst>
              <a:ext uri="{FF2B5EF4-FFF2-40B4-BE49-F238E27FC236}">
                <a16:creationId xmlns:a16="http://schemas.microsoft.com/office/drawing/2014/main" id="{5A427204-09F2-E860-E5D6-9769E53CCB1A}"/>
              </a:ext>
            </a:extLst>
          </p:cNvPr>
          <p:cNvSpPr txBox="1"/>
          <p:nvPr/>
        </p:nvSpPr>
        <p:spPr>
          <a:xfrm>
            <a:off x="7292212" y="2700744"/>
            <a:ext cx="75120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80" dirty="0">
                <a:solidFill>
                  <a:srgbClr val="132740"/>
                </a:solidFill>
                <a:latin typeface="Tahoma"/>
                <a:cs typeface="Tahoma"/>
              </a:rPr>
              <a:t>10.3%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8" name="object 30">
            <a:extLst>
              <a:ext uri="{FF2B5EF4-FFF2-40B4-BE49-F238E27FC236}">
                <a16:creationId xmlns:a16="http://schemas.microsoft.com/office/drawing/2014/main" id="{D943F037-4A81-A811-BF26-12821A550C71}"/>
              </a:ext>
            </a:extLst>
          </p:cNvPr>
          <p:cNvSpPr txBox="1"/>
          <p:nvPr/>
        </p:nvSpPr>
        <p:spPr>
          <a:xfrm>
            <a:off x="7491307" y="3954828"/>
            <a:ext cx="41275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50" dirty="0">
                <a:solidFill>
                  <a:srgbClr val="132740"/>
                </a:solidFill>
                <a:latin typeface="Tahoma"/>
                <a:cs typeface="Tahoma"/>
              </a:rPr>
              <a:t>9%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9" name="object 31">
            <a:extLst>
              <a:ext uri="{FF2B5EF4-FFF2-40B4-BE49-F238E27FC236}">
                <a16:creationId xmlns:a16="http://schemas.microsoft.com/office/drawing/2014/main" id="{C0E6F14A-8323-0343-6367-39904443744E}"/>
              </a:ext>
            </a:extLst>
          </p:cNvPr>
          <p:cNvSpPr txBox="1"/>
          <p:nvPr/>
        </p:nvSpPr>
        <p:spPr>
          <a:xfrm>
            <a:off x="7335493" y="5124513"/>
            <a:ext cx="63627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40" dirty="0">
                <a:solidFill>
                  <a:srgbClr val="132740"/>
                </a:solidFill>
                <a:latin typeface="Tahoma"/>
                <a:cs typeface="Tahoma"/>
              </a:rPr>
              <a:t>9.6%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0" name="object 32">
            <a:extLst>
              <a:ext uri="{FF2B5EF4-FFF2-40B4-BE49-F238E27FC236}">
                <a16:creationId xmlns:a16="http://schemas.microsoft.com/office/drawing/2014/main" id="{0580488C-710D-B80C-42E1-76887123B4DD}"/>
              </a:ext>
            </a:extLst>
          </p:cNvPr>
          <p:cNvSpPr txBox="1"/>
          <p:nvPr/>
        </p:nvSpPr>
        <p:spPr>
          <a:xfrm>
            <a:off x="7370659" y="6251729"/>
            <a:ext cx="69405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70" dirty="0">
                <a:solidFill>
                  <a:srgbClr val="132740"/>
                </a:solidFill>
                <a:latin typeface="Tahoma"/>
                <a:cs typeface="Tahoma"/>
              </a:rPr>
              <a:t>11.8%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1" name="object 33">
            <a:extLst>
              <a:ext uri="{FF2B5EF4-FFF2-40B4-BE49-F238E27FC236}">
                <a16:creationId xmlns:a16="http://schemas.microsoft.com/office/drawing/2014/main" id="{BF298537-CC5E-5378-6486-86798EA02435}"/>
              </a:ext>
            </a:extLst>
          </p:cNvPr>
          <p:cNvSpPr/>
          <p:nvPr/>
        </p:nvSpPr>
        <p:spPr>
          <a:xfrm>
            <a:off x="8817876" y="2390998"/>
            <a:ext cx="1153795" cy="981710"/>
          </a:xfrm>
          <a:custGeom>
            <a:avLst/>
            <a:gdLst/>
            <a:ahLst/>
            <a:cxnLst/>
            <a:rect l="l" t="t" r="r" b="b"/>
            <a:pathLst>
              <a:path w="1153795" h="981710">
                <a:moveTo>
                  <a:pt x="576833" y="0"/>
                </a:moveTo>
                <a:lnTo>
                  <a:pt x="524329" y="2005"/>
                </a:lnTo>
                <a:lnTo>
                  <a:pt x="473146" y="7906"/>
                </a:lnTo>
                <a:lnTo>
                  <a:pt x="423487" y="17529"/>
                </a:lnTo>
                <a:lnTo>
                  <a:pt x="375556" y="30701"/>
                </a:lnTo>
                <a:lnTo>
                  <a:pt x="329557" y="47249"/>
                </a:lnTo>
                <a:lnTo>
                  <a:pt x="285693" y="66999"/>
                </a:lnTo>
                <a:lnTo>
                  <a:pt x="244168" y="89778"/>
                </a:lnTo>
                <a:lnTo>
                  <a:pt x="205186" y="115414"/>
                </a:lnTo>
                <a:lnTo>
                  <a:pt x="168949" y="143732"/>
                </a:lnTo>
                <a:lnTo>
                  <a:pt x="135663" y="174559"/>
                </a:lnTo>
                <a:lnTo>
                  <a:pt x="105530" y="207723"/>
                </a:lnTo>
                <a:lnTo>
                  <a:pt x="78754" y="243049"/>
                </a:lnTo>
                <a:lnTo>
                  <a:pt x="55538" y="280365"/>
                </a:lnTo>
                <a:lnTo>
                  <a:pt x="36087" y="319498"/>
                </a:lnTo>
                <a:lnTo>
                  <a:pt x="20604" y="360274"/>
                </a:lnTo>
                <a:lnTo>
                  <a:pt x="9293" y="402519"/>
                </a:lnTo>
                <a:lnTo>
                  <a:pt x="2357" y="446062"/>
                </a:lnTo>
                <a:lnTo>
                  <a:pt x="0" y="490728"/>
                </a:lnTo>
                <a:lnTo>
                  <a:pt x="2357" y="535393"/>
                </a:lnTo>
                <a:lnTo>
                  <a:pt x="9293" y="578936"/>
                </a:lnTo>
                <a:lnTo>
                  <a:pt x="20604" y="621181"/>
                </a:lnTo>
                <a:lnTo>
                  <a:pt x="36087" y="661957"/>
                </a:lnTo>
                <a:lnTo>
                  <a:pt x="55538" y="701090"/>
                </a:lnTo>
                <a:lnTo>
                  <a:pt x="78754" y="738406"/>
                </a:lnTo>
                <a:lnTo>
                  <a:pt x="105530" y="773732"/>
                </a:lnTo>
                <a:lnTo>
                  <a:pt x="135663" y="806896"/>
                </a:lnTo>
                <a:lnTo>
                  <a:pt x="168949" y="837723"/>
                </a:lnTo>
                <a:lnTo>
                  <a:pt x="205186" y="866041"/>
                </a:lnTo>
                <a:lnTo>
                  <a:pt x="244168" y="891677"/>
                </a:lnTo>
                <a:lnTo>
                  <a:pt x="285693" y="914456"/>
                </a:lnTo>
                <a:lnTo>
                  <a:pt x="329557" y="934206"/>
                </a:lnTo>
                <a:lnTo>
                  <a:pt x="375556" y="950754"/>
                </a:lnTo>
                <a:lnTo>
                  <a:pt x="423487" y="963926"/>
                </a:lnTo>
                <a:lnTo>
                  <a:pt x="473146" y="973549"/>
                </a:lnTo>
                <a:lnTo>
                  <a:pt x="524329" y="979450"/>
                </a:lnTo>
                <a:lnTo>
                  <a:pt x="576833" y="981456"/>
                </a:lnTo>
                <a:lnTo>
                  <a:pt x="629338" y="979450"/>
                </a:lnTo>
                <a:lnTo>
                  <a:pt x="680521" y="973549"/>
                </a:lnTo>
                <a:lnTo>
                  <a:pt x="730180" y="963926"/>
                </a:lnTo>
                <a:lnTo>
                  <a:pt x="778111" y="950754"/>
                </a:lnTo>
                <a:lnTo>
                  <a:pt x="824110" y="934206"/>
                </a:lnTo>
                <a:lnTo>
                  <a:pt x="867974" y="914456"/>
                </a:lnTo>
                <a:lnTo>
                  <a:pt x="909499" y="891677"/>
                </a:lnTo>
                <a:lnTo>
                  <a:pt x="948481" y="866041"/>
                </a:lnTo>
                <a:lnTo>
                  <a:pt x="984718" y="837723"/>
                </a:lnTo>
                <a:lnTo>
                  <a:pt x="1018004" y="806896"/>
                </a:lnTo>
                <a:lnTo>
                  <a:pt x="1048137" y="773732"/>
                </a:lnTo>
                <a:lnTo>
                  <a:pt x="1074913" y="738406"/>
                </a:lnTo>
                <a:lnTo>
                  <a:pt x="1098129" y="701090"/>
                </a:lnTo>
                <a:lnTo>
                  <a:pt x="1117580" y="661957"/>
                </a:lnTo>
                <a:lnTo>
                  <a:pt x="1133063" y="621181"/>
                </a:lnTo>
                <a:lnTo>
                  <a:pt x="1144374" y="578936"/>
                </a:lnTo>
                <a:lnTo>
                  <a:pt x="1151310" y="535393"/>
                </a:lnTo>
                <a:lnTo>
                  <a:pt x="1153667" y="490728"/>
                </a:lnTo>
                <a:lnTo>
                  <a:pt x="1151310" y="446062"/>
                </a:lnTo>
                <a:lnTo>
                  <a:pt x="1144374" y="402519"/>
                </a:lnTo>
                <a:lnTo>
                  <a:pt x="1133063" y="360274"/>
                </a:lnTo>
                <a:lnTo>
                  <a:pt x="1117580" y="319498"/>
                </a:lnTo>
                <a:lnTo>
                  <a:pt x="1098129" y="280365"/>
                </a:lnTo>
                <a:lnTo>
                  <a:pt x="1074913" y="243049"/>
                </a:lnTo>
                <a:lnTo>
                  <a:pt x="1048137" y="207723"/>
                </a:lnTo>
                <a:lnTo>
                  <a:pt x="1018004" y="174559"/>
                </a:lnTo>
                <a:lnTo>
                  <a:pt x="984718" y="143732"/>
                </a:lnTo>
                <a:lnTo>
                  <a:pt x="948481" y="115414"/>
                </a:lnTo>
                <a:lnTo>
                  <a:pt x="909499" y="89778"/>
                </a:lnTo>
                <a:lnTo>
                  <a:pt x="867974" y="66999"/>
                </a:lnTo>
                <a:lnTo>
                  <a:pt x="824110" y="47249"/>
                </a:lnTo>
                <a:lnTo>
                  <a:pt x="778111" y="30701"/>
                </a:lnTo>
                <a:lnTo>
                  <a:pt x="730180" y="17529"/>
                </a:lnTo>
                <a:lnTo>
                  <a:pt x="680521" y="7906"/>
                </a:lnTo>
                <a:lnTo>
                  <a:pt x="629338" y="2005"/>
                </a:lnTo>
                <a:lnTo>
                  <a:pt x="576833" y="0"/>
                </a:lnTo>
                <a:close/>
              </a:path>
            </a:pathLst>
          </a:custGeom>
          <a:solidFill>
            <a:srgbClr val="CCDA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34">
            <a:extLst>
              <a:ext uri="{FF2B5EF4-FFF2-40B4-BE49-F238E27FC236}">
                <a16:creationId xmlns:a16="http://schemas.microsoft.com/office/drawing/2014/main" id="{8704BC24-F261-FDEA-762D-7C8083CB2BAF}"/>
              </a:ext>
            </a:extLst>
          </p:cNvPr>
          <p:cNvSpPr txBox="1"/>
          <p:nvPr/>
        </p:nvSpPr>
        <p:spPr>
          <a:xfrm>
            <a:off x="9050467" y="2695992"/>
            <a:ext cx="73660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05" dirty="0">
                <a:solidFill>
                  <a:srgbClr val="132740"/>
                </a:solidFill>
                <a:latin typeface="Tahoma"/>
                <a:cs typeface="Tahoma"/>
              </a:rPr>
              <a:t>15.6%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3" name="object 35">
            <a:extLst>
              <a:ext uri="{FF2B5EF4-FFF2-40B4-BE49-F238E27FC236}">
                <a16:creationId xmlns:a16="http://schemas.microsoft.com/office/drawing/2014/main" id="{19BCE27E-A63B-5146-9910-D7C3E1E77A57}"/>
              </a:ext>
            </a:extLst>
          </p:cNvPr>
          <p:cNvSpPr/>
          <p:nvPr/>
        </p:nvSpPr>
        <p:spPr>
          <a:xfrm>
            <a:off x="8862072" y="3633820"/>
            <a:ext cx="1153795" cy="981710"/>
          </a:xfrm>
          <a:custGeom>
            <a:avLst/>
            <a:gdLst/>
            <a:ahLst/>
            <a:cxnLst/>
            <a:rect l="l" t="t" r="r" b="b"/>
            <a:pathLst>
              <a:path w="1153795" h="981710">
                <a:moveTo>
                  <a:pt x="576833" y="0"/>
                </a:moveTo>
                <a:lnTo>
                  <a:pt x="524329" y="2005"/>
                </a:lnTo>
                <a:lnTo>
                  <a:pt x="473146" y="7906"/>
                </a:lnTo>
                <a:lnTo>
                  <a:pt x="423487" y="17529"/>
                </a:lnTo>
                <a:lnTo>
                  <a:pt x="375556" y="30701"/>
                </a:lnTo>
                <a:lnTo>
                  <a:pt x="329557" y="47249"/>
                </a:lnTo>
                <a:lnTo>
                  <a:pt x="285693" y="66999"/>
                </a:lnTo>
                <a:lnTo>
                  <a:pt x="244168" y="89778"/>
                </a:lnTo>
                <a:lnTo>
                  <a:pt x="205186" y="115414"/>
                </a:lnTo>
                <a:lnTo>
                  <a:pt x="168949" y="143732"/>
                </a:lnTo>
                <a:lnTo>
                  <a:pt x="135663" y="174559"/>
                </a:lnTo>
                <a:lnTo>
                  <a:pt x="105530" y="207723"/>
                </a:lnTo>
                <a:lnTo>
                  <a:pt x="78754" y="243049"/>
                </a:lnTo>
                <a:lnTo>
                  <a:pt x="55538" y="280365"/>
                </a:lnTo>
                <a:lnTo>
                  <a:pt x="36087" y="319498"/>
                </a:lnTo>
                <a:lnTo>
                  <a:pt x="20604" y="360274"/>
                </a:lnTo>
                <a:lnTo>
                  <a:pt x="9293" y="402519"/>
                </a:lnTo>
                <a:lnTo>
                  <a:pt x="2357" y="446062"/>
                </a:lnTo>
                <a:lnTo>
                  <a:pt x="0" y="490728"/>
                </a:lnTo>
                <a:lnTo>
                  <a:pt x="2357" y="535393"/>
                </a:lnTo>
                <a:lnTo>
                  <a:pt x="9293" y="578936"/>
                </a:lnTo>
                <a:lnTo>
                  <a:pt x="20604" y="621181"/>
                </a:lnTo>
                <a:lnTo>
                  <a:pt x="36087" y="661957"/>
                </a:lnTo>
                <a:lnTo>
                  <a:pt x="55538" y="701090"/>
                </a:lnTo>
                <a:lnTo>
                  <a:pt x="78754" y="738406"/>
                </a:lnTo>
                <a:lnTo>
                  <a:pt x="105530" y="773732"/>
                </a:lnTo>
                <a:lnTo>
                  <a:pt x="135663" y="806896"/>
                </a:lnTo>
                <a:lnTo>
                  <a:pt x="168949" y="837723"/>
                </a:lnTo>
                <a:lnTo>
                  <a:pt x="205186" y="866041"/>
                </a:lnTo>
                <a:lnTo>
                  <a:pt x="244168" y="891677"/>
                </a:lnTo>
                <a:lnTo>
                  <a:pt x="285693" y="914456"/>
                </a:lnTo>
                <a:lnTo>
                  <a:pt x="329557" y="934206"/>
                </a:lnTo>
                <a:lnTo>
                  <a:pt x="375556" y="950754"/>
                </a:lnTo>
                <a:lnTo>
                  <a:pt x="423487" y="963926"/>
                </a:lnTo>
                <a:lnTo>
                  <a:pt x="473146" y="973549"/>
                </a:lnTo>
                <a:lnTo>
                  <a:pt x="524329" y="979450"/>
                </a:lnTo>
                <a:lnTo>
                  <a:pt x="576833" y="981456"/>
                </a:lnTo>
                <a:lnTo>
                  <a:pt x="629338" y="979450"/>
                </a:lnTo>
                <a:lnTo>
                  <a:pt x="680521" y="973549"/>
                </a:lnTo>
                <a:lnTo>
                  <a:pt x="730180" y="963926"/>
                </a:lnTo>
                <a:lnTo>
                  <a:pt x="778111" y="950754"/>
                </a:lnTo>
                <a:lnTo>
                  <a:pt x="824110" y="934206"/>
                </a:lnTo>
                <a:lnTo>
                  <a:pt x="867974" y="914456"/>
                </a:lnTo>
                <a:lnTo>
                  <a:pt x="909499" y="891677"/>
                </a:lnTo>
                <a:lnTo>
                  <a:pt x="948481" y="866041"/>
                </a:lnTo>
                <a:lnTo>
                  <a:pt x="984718" y="837723"/>
                </a:lnTo>
                <a:lnTo>
                  <a:pt x="1018004" y="806896"/>
                </a:lnTo>
                <a:lnTo>
                  <a:pt x="1048137" y="773732"/>
                </a:lnTo>
                <a:lnTo>
                  <a:pt x="1074913" y="738406"/>
                </a:lnTo>
                <a:lnTo>
                  <a:pt x="1098129" y="701090"/>
                </a:lnTo>
                <a:lnTo>
                  <a:pt x="1117580" y="661957"/>
                </a:lnTo>
                <a:lnTo>
                  <a:pt x="1133063" y="621181"/>
                </a:lnTo>
                <a:lnTo>
                  <a:pt x="1144374" y="578936"/>
                </a:lnTo>
                <a:lnTo>
                  <a:pt x="1151310" y="535393"/>
                </a:lnTo>
                <a:lnTo>
                  <a:pt x="1153667" y="490728"/>
                </a:lnTo>
                <a:lnTo>
                  <a:pt x="1151310" y="446062"/>
                </a:lnTo>
                <a:lnTo>
                  <a:pt x="1144374" y="402519"/>
                </a:lnTo>
                <a:lnTo>
                  <a:pt x="1133063" y="360274"/>
                </a:lnTo>
                <a:lnTo>
                  <a:pt x="1117580" y="319498"/>
                </a:lnTo>
                <a:lnTo>
                  <a:pt x="1098129" y="280365"/>
                </a:lnTo>
                <a:lnTo>
                  <a:pt x="1074913" y="243049"/>
                </a:lnTo>
                <a:lnTo>
                  <a:pt x="1048137" y="207723"/>
                </a:lnTo>
                <a:lnTo>
                  <a:pt x="1018004" y="174559"/>
                </a:lnTo>
                <a:lnTo>
                  <a:pt x="984718" y="143732"/>
                </a:lnTo>
                <a:lnTo>
                  <a:pt x="948481" y="115414"/>
                </a:lnTo>
                <a:lnTo>
                  <a:pt x="909499" y="89778"/>
                </a:lnTo>
                <a:lnTo>
                  <a:pt x="867974" y="66999"/>
                </a:lnTo>
                <a:lnTo>
                  <a:pt x="824110" y="47249"/>
                </a:lnTo>
                <a:lnTo>
                  <a:pt x="778111" y="30701"/>
                </a:lnTo>
                <a:lnTo>
                  <a:pt x="730180" y="17529"/>
                </a:lnTo>
                <a:lnTo>
                  <a:pt x="680521" y="7906"/>
                </a:lnTo>
                <a:lnTo>
                  <a:pt x="629338" y="2005"/>
                </a:lnTo>
                <a:lnTo>
                  <a:pt x="576833" y="0"/>
                </a:lnTo>
                <a:close/>
              </a:path>
            </a:pathLst>
          </a:custGeom>
          <a:solidFill>
            <a:srgbClr val="CCDA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36">
            <a:extLst>
              <a:ext uri="{FF2B5EF4-FFF2-40B4-BE49-F238E27FC236}">
                <a16:creationId xmlns:a16="http://schemas.microsoft.com/office/drawing/2014/main" id="{2DACC492-39B7-DEA5-E2B2-4D3FCE290355}"/>
              </a:ext>
            </a:extLst>
          </p:cNvPr>
          <p:cNvSpPr txBox="1"/>
          <p:nvPr/>
        </p:nvSpPr>
        <p:spPr>
          <a:xfrm>
            <a:off x="9094709" y="3954832"/>
            <a:ext cx="73596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05" dirty="0">
                <a:solidFill>
                  <a:srgbClr val="132740"/>
                </a:solidFill>
                <a:latin typeface="Tahoma"/>
                <a:cs typeface="Tahoma"/>
              </a:rPr>
              <a:t>14.7%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5" name="object 37">
            <a:extLst>
              <a:ext uri="{FF2B5EF4-FFF2-40B4-BE49-F238E27FC236}">
                <a16:creationId xmlns:a16="http://schemas.microsoft.com/office/drawing/2014/main" id="{D6BB49CF-ACCB-C5DE-AF26-F496A7483192}"/>
              </a:ext>
            </a:extLst>
          </p:cNvPr>
          <p:cNvSpPr/>
          <p:nvPr/>
        </p:nvSpPr>
        <p:spPr>
          <a:xfrm>
            <a:off x="8846069" y="4788251"/>
            <a:ext cx="1153795" cy="981710"/>
          </a:xfrm>
          <a:custGeom>
            <a:avLst/>
            <a:gdLst/>
            <a:ahLst/>
            <a:cxnLst/>
            <a:rect l="l" t="t" r="r" b="b"/>
            <a:pathLst>
              <a:path w="1153795" h="981710">
                <a:moveTo>
                  <a:pt x="576833" y="0"/>
                </a:moveTo>
                <a:lnTo>
                  <a:pt x="524329" y="2005"/>
                </a:lnTo>
                <a:lnTo>
                  <a:pt x="473146" y="7906"/>
                </a:lnTo>
                <a:lnTo>
                  <a:pt x="423487" y="17529"/>
                </a:lnTo>
                <a:lnTo>
                  <a:pt x="375556" y="30701"/>
                </a:lnTo>
                <a:lnTo>
                  <a:pt x="329557" y="47249"/>
                </a:lnTo>
                <a:lnTo>
                  <a:pt x="285693" y="66999"/>
                </a:lnTo>
                <a:lnTo>
                  <a:pt x="244168" y="89778"/>
                </a:lnTo>
                <a:lnTo>
                  <a:pt x="205186" y="115414"/>
                </a:lnTo>
                <a:lnTo>
                  <a:pt x="168949" y="143732"/>
                </a:lnTo>
                <a:lnTo>
                  <a:pt x="135663" y="174559"/>
                </a:lnTo>
                <a:lnTo>
                  <a:pt x="105530" y="207723"/>
                </a:lnTo>
                <a:lnTo>
                  <a:pt x="78754" y="243049"/>
                </a:lnTo>
                <a:lnTo>
                  <a:pt x="55538" y="280365"/>
                </a:lnTo>
                <a:lnTo>
                  <a:pt x="36087" y="319498"/>
                </a:lnTo>
                <a:lnTo>
                  <a:pt x="20604" y="360274"/>
                </a:lnTo>
                <a:lnTo>
                  <a:pt x="9293" y="402519"/>
                </a:lnTo>
                <a:lnTo>
                  <a:pt x="2357" y="446062"/>
                </a:lnTo>
                <a:lnTo>
                  <a:pt x="0" y="490728"/>
                </a:lnTo>
                <a:lnTo>
                  <a:pt x="2357" y="535393"/>
                </a:lnTo>
                <a:lnTo>
                  <a:pt x="9293" y="578936"/>
                </a:lnTo>
                <a:lnTo>
                  <a:pt x="20604" y="621181"/>
                </a:lnTo>
                <a:lnTo>
                  <a:pt x="36087" y="661957"/>
                </a:lnTo>
                <a:lnTo>
                  <a:pt x="55538" y="701090"/>
                </a:lnTo>
                <a:lnTo>
                  <a:pt x="78754" y="738406"/>
                </a:lnTo>
                <a:lnTo>
                  <a:pt x="105530" y="773732"/>
                </a:lnTo>
                <a:lnTo>
                  <a:pt x="135663" y="806896"/>
                </a:lnTo>
                <a:lnTo>
                  <a:pt x="168949" y="837723"/>
                </a:lnTo>
                <a:lnTo>
                  <a:pt x="205186" y="866041"/>
                </a:lnTo>
                <a:lnTo>
                  <a:pt x="244168" y="891677"/>
                </a:lnTo>
                <a:lnTo>
                  <a:pt x="285693" y="914456"/>
                </a:lnTo>
                <a:lnTo>
                  <a:pt x="329557" y="934206"/>
                </a:lnTo>
                <a:lnTo>
                  <a:pt x="375556" y="950754"/>
                </a:lnTo>
                <a:lnTo>
                  <a:pt x="423487" y="963926"/>
                </a:lnTo>
                <a:lnTo>
                  <a:pt x="473146" y="973549"/>
                </a:lnTo>
                <a:lnTo>
                  <a:pt x="524329" y="979450"/>
                </a:lnTo>
                <a:lnTo>
                  <a:pt x="576833" y="981456"/>
                </a:lnTo>
                <a:lnTo>
                  <a:pt x="629338" y="979450"/>
                </a:lnTo>
                <a:lnTo>
                  <a:pt x="680521" y="973549"/>
                </a:lnTo>
                <a:lnTo>
                  <a:pt x="730180" y="963926"/>
                </a:lnTo>
                <a:lnTo>
                  <a:pt x="778111" y="950754"/>
                </a:lnTo>
                <a:lnTo>
                  <a:pt x="824110" y="934206"/>
                </a:lnTo>
                <a:lnTo>
                  <a:pt x="867974" y="914456"/>
                </a:lnTo>
                <a:lnTo>
                  <a:pt x="909499" y="891677"/>
                </a:lnTo>
                <a:lnTo>
                  <a:pt x="948481" y="866041"/>
                </a:lnTo>
                <a:lnTo>
                  <a:pt x="984718" y="837723"/>
                </a:lnTo>
                <a:lnTo>
                  <a:pt x="1018004" y="806896"/>
                </a:lnTo>
                <a:lnTo>
                  <a:pt x="1048137" y="773732"/>
                </a:lnTo>
                <a:lnTo>
                  <a:pt x="1074913" y="738406"/>
                </a:lnTo>
                <a:lnTo>
                  <a:pt x="1098129" y="701090"/>
                </a:lnTo>
                <a:lnTo>
                  <a:pt x="1117580" y="661957"/>
                </a:lnTo>
                <a:lnTo>
                  <a:pt x="1133063" y="621181"/>
                </a:lnTo>
                <a:lnTo>
                  <a:pt x="1144374" y="578936"/>
                </a:lnTo>
                <a:lnTo>
                  <a:pt x="1151310" y="535393"/>
                </a:lnTo>
                <a:lnTo>
                  <a:pt x="1153667" y="490728"/>
                </a:lnTo>
                <a:lnTo>
                  <a:pt x="1151310" y="446062"/>
                </a:lnTo>
                <a:lnTo>
                  <a:pt x="1144374" y="402519"/>
                </a:lnTo>
                <a:lnTo>
                  <a:pt x="1133063" y="360274"/>
                </a:lnTo>
                <a:lnTo>
                  <a:pt x="1117580" y="319498"/>
                </a:lnTo>
                <a:lnTo>
                  <a:pt x="1098129" y="280365"/>
                </a:lnTo>
                <a:lnTo>
                  <a:pt x="1074913" y="243049"/>
                </a:lnTo>
                <a:lnTo>
                  <a:pt x="1048137" y="207723"/>
                </a:lnTo>
                <a:lnTo>
                  <a:pt x="1018004" y="174559"/>
                </a:lnTo>
                <a:lnTo>
                  <a:pt x="984718" y="143732"/>
                </a:lnTo>
                <a:lnTo>
                  <a:pt x="948481" y="115414"/>
                </a:lnTo>
                <a:lnTo>
                  <a:pt x="909499" y="89778"/>
                </a:lnTo>
                <a:lnTo>
                  <a:pt x="867974" y="66999"/>
                </a:lnTo>
                <a:lnTo>
                  <a:pt x="824110" y="47249"/>
                </a:lnTo>
                <a:lnTo>
                  <a:pt x="778111" y="30701"/>
                </a:lnTo>
                <a:lnTo>
                  <a:pt x="730180" y="17529"/>
                </a:lnTo>
                <a:lnTo>
                  <a:pt x="680521" y="7906"/>
                </a:lnTo>
                <a:lnTo>
                  <a:pt x="629338" y="2005"/>
                </a:lnTo>
                <a:lnTo>
                  <a:pt x="576833" y="0"/>
                </a:lnTo>
                <a:close/>
              </a:path>
            </a:pathLst>
          </a:custGeom>
          <a:solidFill>
            <a:srgbClr val="CCDA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38">
            <a:extLst>
              <a:ext uri="{FF2B5EF4-FFF2-40B4-BE49-F238E27FC236}">
                <a16:creationId xmlns:a16="http://schemas.microsoft.com/office/drawing/2014/main" id="{61A50D1F-8993-A632-0168-D41FD141DA67}"/>
              </a:ext>
            </a:extLst>
          </p:cNvPr>
          <p:cNvSpPr txBox="1"/>
          <p:nvPr/>
        </p:nvSpPr>
        <p:spPr>
          <a:xfrm>
            <a:off x="9081982" y="5099854"/>
            <a:ext cx="749935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85" dirty="0">
                <a:solidFill>
                  <a:srgbClr val="132740"/>
                </a:solidFill>
                <a:latin typeface="Tahoma"/>
                <a:cs typeface="Tahoma"/>
              </a:rPr>
              <a:t>15.2%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7" name="object 39">
            <a:extLst>
              <a:ext uri="{FF2B5EF4-FFF2-40B4-BE49-F238E27FC236}">
                <a16:creationId xmlns:a16="http://schemas.microsoft.com/office/drawing/2014/main" id="{AFE912F6-9590-BE25-9BB6-8FE81DDA2651}"/>
              </a:ext>
            </a:extLst>
          </p:cNvPr>
          <p:cNvSpPr txBox="1"/>
          <p:nvPr/>
        </p:nvSpPr>
        <p:spPr>
          <a:xfrm>
            <a:off x="9087663" y="6251685"/>
            <a:ext cx="72263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00" spc="-125" dirty="0">
                <a:solidFill>
                  <a:srgbClr val="132740"/>
                </a:solidFill>
                <a:latin typeface="Tahoma"/>
                <a:cs typeface="Tahoma"/>
              </a:rPr>
              <a:t>17.7%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18" name="object 40">
            <a:extLst>
              <a:ext uri="{FF2B5EF4-FFF2-40B4-BE49-F238E27FC236}">
                <a16:creationId xmlns:a16="http://schemas.microsoft.com/office/drawing/2014/main" id="{1548B166-79F3-F338-83CA-370813CDE530}"/>
              </a:ext>
            </a:extLst>
          </p:cNvPr>
          <p:cNvSpPr txBox="1"/>
          <p:nvPr/>
        </p:nvSpPr>
        <p:spPr>
          <a:xfrm>
            <a:off x="3183839" y="1848099"/>
            <a:ext cx="6894830" cy="350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048760" algn="l"/>
                <a:tab pos="5613400" algn="l"/>
              </a:tabLst>
            </a:pPr>
            <a:r>
              <a:rPr sz="2100" spc="-10" dirty="0">
                <a:solidFill>
                  <a:srgbClr val="132740"/>
                </a:solidFill>
                <a:latin typeface="Tahoma"/>
                <a:cs typeface="Tahoma"/>
              </a:rPr>
              <a:t>Global</a:t>
            </a:r>
            <a:r>
              <a:rPr sz="2100" dirty="0">
                <a:solidFill>
                  <a:srgbClr val="132740"/>
                </a:solidFill>
                <a:latin typeface="Tahoma"/>
                <a:cs typeface="Tahoma"/>
              </a:rPr>
              <a:t>	</a:t>
            </a:r>
            <a:r>
              <a:rPr sz="3150" spc="-15" baseline="2645" dirty="0">
                <a:solidFill>
                  <a:srgbClr val="132740"/>
                </a:solidFill>
                <a:latin typeface="Tahoma"/>
                <a:cs typeface="Tahoma"/>
              </a:rPr>
              <a:t>Global</a:t>
            </a:r>
            <a:r>
              <a:rPr sz="3150" baseline="2645" dirty="0">
                <a:solidFill>
                  <a:srgbClr val="132740"/>
                </a:solidFill>
                <a:latin typeface="Tahoma"/>
                <a:cs typeface="Tahoma"/>
              </a:rPr>
              <a:t>	</a:t>
            </a:r>
            <a:r>
              <a:rPr sz="3150" spc="82" baseline="1322" dirty="0">
                <a:solidFill>
                  <a:srgbClr val="132740"/>
                </a:solidFill>
                <a:latin typeface="Tahoma"/>
                <a:cs typeface="Tahoma"/>
              </a:rPr>
              <a:t>Caribbean</a:t>
            </a:r>
            <a:endParaRPr sz="3150" baseline="1322" dirty="0">
              <a:latin typeface="Tahoma"/>
              <a:cs typeface="Tahoma"/>
            </a:endParaRPr>
          </a:p>
        </p:txBody>
      </p:sp>
      <p:sp>
        <p:nvSpPr>
          <p:cNvPr id="119" name="object 41">
            <a:extLst>
              <a:ext uri="{FF2B5EF4-FFF2-40B4-BE49-F238E27FC236}">
                <a16:creationId xmlns:a16="http://schemas.microsoft.com/office/drawing/2014/main" id="{1DDB26C0-C78E-8FB1-4EC3-D1B96D693ED7}"/>
              </a:ext>
            </a:extLst>
          </p:cNvPr>
          <p:cNvSpPr txBox="1"/>
          <p:nvPr/>
        </p:nvSpPr>
        <p:spPr>
          <a:xfrm>
            <a:off x="1558642" y="2730777"/>
            <a:ext cx="647700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spc="65" dirty="0">
                <a:solidFill>
                  <a:srgbClr val="132740"/>
                </a:solidFill>
                <a:latin typeface="Calibri"/>
                <a:cs typeface="Calibri"/>
              </a:rPr>
              <a:t>2019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20" name="object 42">
            <a:extLst>
              <a:ext uri="{FF2B5EF4-FFF2-40B4-BE49-F238E27FC236}">
                <a16:creationId xmlns:a16="http://schemas.microsoft.com/office/drawing/2014/main" id="{7A57FEB7-AC11-2774-1604-13B4F92866FA}"/>
              </a:ext>
            </a:extLst>
          </p:cNvPr>
          <p:cNvSpPr txBox="1"/>
          <p:nvPr/>
        </p:nvSpPr>
        <p:spPr>
          <a:xfrm>
            <a:off x="1559506" y="3885225"/>
            <a:ext cx="647700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spc="65" dirty="0">
                <a:solidFill>
                  <a:srgbClr val="132740"/>
                </a:solidFill>
                <a:latin typeface="Calibri"/>
                <a:cs typeface="Calibri"/>
              </a:rPr>
              <a:t>2022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121" name="object 43">
            <a:extLst>
              <a:ext uri="{FF2B5EF4-FFF2-40B4-BE49-F238E27FC236}">
                <a16:creationId xmlns:a16="http://schemas.microsoft.com/office/drawing/2014/main" id="{464F9FAC-1515-A28C-4019-D446593C2452}"/>
              </a:ext>
            </a:extLst>
          </p:cNvPr>
          <p:cNvSpPr txBox="1"/>
          <p:nvPr/>
        </p:nvSpPr>
        <p:spPr>
          <a:xfrm>
            <a:off x="1446596" y="5101313"/>
            <a:ext cx="982980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spc="60" dirty="0">
                <a:solidFill>
                  <a:srgbClr val="132740"/>
                </a:solidFill>
                <a:latin typeface="Calibri"/>
                <a:cs typeface="Calibri"/>
              </a:rPr>
              <a:t>2023(F)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22" name="object 44">
            <a:extLst>
              <a:ext uri="{FF2B5EF4-FFF2-40B4-BE49-F238E27FC236}">
                <a16:creationId xmlns:a16="http://schemas.microsoft.com/office/drawing/2014/main" id="{3AD93B25-0F75-CF72-1893-D08DA359A0F4}"/>
              </a:ext>
            </a:extLst>
          </p:cNvPr>
          <p:cNvSpPr txBox="1"/>
          <p:nvPr/>
        </p:nvSpPr>
        <p:spPr>
          <a:xfrm>
            <a:off x="1467910" y="6101374"/>
            <a:ext cx="982980" cy="371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spc="60" dirty="0">
                <a:solidFill>
                  <a:srgbClr val="132740"/>
                </a:solidFill>
                <a:latin typeface="Calibri"/>
                <a:cs typeface="Calibri"/>
              </a:rPr>
              <a:t>2032(F)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23" name="object 45">
            <a:extLst>
              <a:ext uri="{FF2B5EF4-FFF2-40B4-BE49-F238E27FC236}">
                <a16:creationId xmlns:a16="http://schemas.microsoft.com/office/drawing/2014/main" id="{989F40BA-DAC1-529C-B032-A61FECDE24C8}"/>
              </a:ext>
            </a:extLst>
          </p:cNvPr>
          <p:cNvSpPr/>
          <p:nvPr/>
        </p:nvSpPr>
        <p:spPr>
          <a:xfrm>
            <a:off x="6521206" y="1849217"/>
            <a:ext cx="45719" cy="4686807"/>
          </a:xfrm>
          <a:custGeom>
            <a:avLst/>
            <a:gdLst/>
            <a:ahLst/>
            <a:cxnLst/>
            <a:rect l="l" t="t" r="r" b="b"/>
            <a:pathLst>
              <a:path w="1270" h="5195570">
                <a:moveTo>
                  <a:pt x="762" y="5195316"/>
                </a:moveTo>
                <a:lnTo>
                  <a:pt x="0" y="0"/>
                </a:lnTo>
              </a:path>
            </a:pathLst>
          </a:custGeom>
          <a:ln w="28575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762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Google Shape;89;p17">
            <a:extLst>
              <a:ext uri="{FF2B5EF4-FFF2-40B4-BE49-F238E27FC236}">
                <a16:creationId xmlns:a16="http://schemas.microsoft.com/office/drawing/2014/main" id="{4C4D3236-7C33-EF87-AA55-7BEEF32515A7}"/>
              </a:ext>
            </a:extLst>
          </p:cNvPr>
          <p:cNvSpPr txBox="1"/>
          <p:nvPr/>
        </p:nvSpPr>
        <p:spPr>
          <a:xfrm>
            <a:off x="2864083" y="354673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Dominican Republic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pic>
        <p:nvPicPr>
          <p:cNvPr id="4" name="object 13">
            <a:extLst>
              <a:ext uri="{FF2B5EF4-FFF2-40B4-BE49-F238E27FC236}">
                <a16:creationId xmlns:a16="http://schemas.microsoft.com/office/drawing/2014/main" id="{8C19CA64-747F-EC5D-DEF1-444231CD2B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1560" y="4304353"/>
            <a:ext cx="152400" cy="146684"/>
          </a:xfrm>
          <a:prstGeom prst="rect">
            <a:avLst/>
          </a:prstGeom>
        </p:spPr>
      </p:pic>
      <p:pic>
        <p:nvPicPr>
          <p:cNvPr id="5" name="object 14">
            <a:extLst>
              <a:ext uri="{FF2B5EF4-FFF2-40B4-BE49-F238E27FC236}">
                <a16:creationId xmlns:a16="http://schemas.microsoft.com/office/drawing/2014/main" id="{DEB55C08-F626-17E3-BCE2-B68153A0E6F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9217" y="4304353"/>
            <a:ext cx="152400" cy="146684"/>
          </a:xfrm>
          <a:prstGeom prst="rect">
            <a:avLst/>
          </a:prstGeom>
        </p:spPr>
      </p:pic>
      <p:pic>
        <p:nvPicPr>
          <p:cNvPr id="6" name="object 15">
            <a:extLst>
              <a:ext uri="{FF2B5EF4-FFF2-40B4-BE49-F238E27FC236}">
                <a16:creationId xmlns:a16="http://schemas.microsoft.com/office/drawing/2014/main" id="{7D4E549D-8977-8224-E47B-D537B28F31E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86872" y="4304353"/>
            <a:ext cx="152400" cy="146684"/>
          </a:xfrm>
          <a:prstGeom prst="rect">
            <a:avLst/>
          </a:prstGeom>
        </p:spPr>
      </p:pic>
      <p:pic>
        <p:nvPicPr>
          <p:cNvPr id="7" name="object 16">
            <a:extLst>
              <a:ext uri="{FF2B5EF4-FFF2-40B4-BE49-F238E27FC236}">
                <a16:creationId xmlns:a16="http://schemas.microsoft.com/office/drawing/2014/main" id="{73DCB28E-B866-164F-B19F-949F97E05D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1471" y="4304353"/>
            <a:ext cx="153039" cy="146684"/>
          </a:xfrm>
          <a:prstGeom prst="rect">
            <a:avLst/>
          </a:prstGeom>
        </p:spPr>
      </p:pic>
      <p:pic>
        <p:nvPicPr>
          <p:cNvPr id="8" name="object 17">
            <a:extLst>
              <a:ext uri="{FF2B5EF4-FFF2-40B4-BE49-F238E27FC236}">
                <a16:creationId xmlns:a16="http://schemas.microsoft.com/office/drawing/2014/main" id="{BEF3091A-D0BC-1F52-B25D-4CDAE71679A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8768" y="4304353"/>
            <a:ext cx="153039" cy="146684"/>
          </a:xfrm>
          <a:prstGeom prst="rect">
            <a:avLst/>
          </a:prstGeom>
        </p:spPr>
      </p:pic>
      <p:pic>
        <p:nvPicPr>
          <p:cNvPr id="9" name="object 18">
            <a:extLst>
              <a:ext uri="{FF2B5EF4-FFF2-40B4-BE49-F238E27FC236}">
                <a16:creationId xmlns:a16="http://schemas.microsoft.com/office/drawing/2014/main" id="{A5B24D9F-A49B-C0A3-D4BE-1E0096D3B31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16064" y="4304353"/>
            <a:ext cx="153039" cy="146684"/>
          </a:xfrm>
          <a:prstGeom prst="rect">
            <a:avLst/>
          </a:prstGeom>
        </p:spPr>
      </p:pic>
      <p:pic>
        <p:nvPicPr>
          <p:cNvPr id="10" name="object 19">
            <a:extLst>
              <a:ext uri="{FF2B5EF4-FFF2-40B4-BE49-F238E27FC236}">
                <a16:creationId xmlns:a16="http://schemas.microsoft.com/office/drawing/2014/main" id="{E51E7FB9-15F7-D3AA-8F3D-B12E5D5DF59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3359" y="4304353"/>
            <a:ext cx="153039" cy="146684"/>
          </a:xfrm>
          <a:prstGeom prst="rect">
            <a:avLst/>
          </a:prstGeom>
        </p:spPr>
      </p:pic>
      <p:pic>
        <p:nvPicPr>
          <p:cNvPr id="11" name="object 20">
            <a:extLst>
              <a:ext uri="{FF2B5EF4-FFF2-40B4-BE49-F238E27FC236}">
                <a16:creationId xmlns:a16="http://schemas.microsoft.com/office/drawing/2014/main" id="{FB09AFA6-AEB6-50F6-ED10-08FDFF4EA91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2307" y="4304353"/>
            <a:ext cx="153039" cy="146684"/>
          </a:xfrm>
          <a:prstGeom prst="rect">
            <a:avLst/>
          </a:prstGeom>
        </p:spPr>
      </p:pic>
      <p:pic>
        <p:nvPicPr>
          <p:cNvPr id="12" name="object 21">
            <a:extLst>
              <a:ext uri="{FF2B5EF4-FFF2-40B4-BE49-F238E27FC236}">
                <a16:creationId xmlns:a16="http://schemas.microsoft.com/office/drawing/2014/main" id="{28EA633A-1D28-7B8F-2020-71087A7A514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83999" y="4304353"/>
            <a:ext cx="153039" cy="146684"/>
          </a:xfrm>
          <a:prstGeom prst="rect">
            <a:avLst/>
          </a:prstGeom>
        </p:spPr>
      </p:pic>
      <p:pic>
        <p:nvPicPr>
          <p:cNvPr id="13" name="object 22">
            <a:extLst>
              <a:ext uri="{FF2B5EF4-FFF2-40B4-BE49-F238E27FC236}">
                <a16:creationId xmlns:a16="http://schemas.microsoft.com/office/drawing/2014/main" id="{AC68681E-7FB2-F9B2-A0CC-AECA0940FFE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05692" y="4304353"/>
            <a:ext cx="153039" cy="146684"/>
          </a:xfrm>
          <a:prstGeom prst="rect">
            <a:avLst/>
          </a:prstGeom>
        </p:spPr>
      </p:pic>
      <p:pic>
        <p:nvPicPr>
          <p:cNvPr id="14" name="object 23">
            <a:extLst>
              <a:ext uri="{FF2B5EF4-FFF2-40B4-BE49-F238E27FC236}">
                <a16:creationId xmlns:a16="http://schemas.microsoft.com/office/drawing/2014/main" id="{D2FBAE0C-7638-56F3-AC68-2D57D079C8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27383" y="4304353"/>
            <a:ext cx="153039" cy="146684"/>
          </a:xfrm>
          <a:prstGeom prst="rect">
            <a:avLst/>
          </a:prstGeom>
        </p:spPr>
      </p:pic>
      <p:pic>
        <p:nvPicPr>
          <p:cNvPr id="15" name="object 24">
            <a:extLst>
              <a:ext uri="{FF2B5EF4-FFF2-40B4-BE49-F238E27FC236}">
                <a16:creationId xmlns:a16="http://schemas.microsoft.com/office/drawing/2014/main" id="{19CC3F24-D289-A769-19E8-F7B0208C957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9077" y="4304353"/>
            <a:ext cx="153039" cy="146684"/>
          </a:xfrm>
          <a:prstGeom prst="rect">
            <a:avLst/>
          </a:prstGeom>
        </p:spPr>
      </p:pic>
      <p:pic>
        <p:nvPicPr>
          <p:cNvPr id="16" name="object 32">
            <a:extLst>
              <a:ext uri="{FF2B5EF4-FFF2-40B4-BE49-F238E27FC236}">
                <a16:creationId xmlns:a16="http://schemas.microsoft.com/office/drawing/2014/main" id="{39F21D23-D61C-40F7-4AFC-D00D9D548C8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7048" y="1397145"/>
            <a:ext cx="11233147" cy="1941828"/>
          </a:xfrm>
          <a:prstGeom prst="rect">
            <a:avLst/>
          </a:prstGeom>
        </p:spPr>
      </p:pic>
      <p:sp>
        <p:nvSpPr>
          <p:cNvPr id="17" name="object 33">
            <a:extLst>
              <a:ext uri="{FF2B5EF4-FFF2-40B4-BE49-F238E27FC236}">
                <a16:creationId xmlns:a16="http://schemas.microsoft.com/office/drawing/2014/main" id="{192ADCE3-6481-EBC1-7F01-6A3365319890}"/>
              </a:ext>
            </a:extLst>
          </p:cNvPr>
          <p:cNvSpPr txBox="1"/>
          <p:nvPr/>
        </p:nvSpPr>
        <p:spPr>
          <a:xfrm>
            <a:off x="3027680" y="974406"/>
            <a:ext cx="91643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Tourist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Product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Dominicana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105" dirty="0">
                <a:solidFill>
                  <a:srgbClr val="515151"/>
                </a:solidFill>
                <a:latin typeface="Trebuchet MS"/>
                <a:cs typeface="Trebuchet MS"/>
              </a:rPr>
              <a:t>(%</a:t>
            </a:r>
            <a:r>
              <a:rPr sz="1100" b="1" spc="-8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Share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mentions)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from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all contracted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markets: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Winter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Season,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-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February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endParaRPr sz="1100" dirty="0">
              <a:latin typeface="Trebuchet MS"/>
              <a:cs typeface="Trebuchet MS"/>
            </a:endParaRPr>
          </a:p>
        </p:txBody>
      </p:sp>
      <p:pic>
        <p:nvPicPr>
          <p:cNvPr id="18" name="object 34">
            <a:extLst>
              <a:ext uri="{FF2B5EF4-FFF2-40B4-BE49-F238E27FC236}">
                <a16:creationId xmlns:a16="http://schemas.microsoft.com/office/drawing/2014/main" id="{FEC70FEF-FE4A-0685-B75B-B4C033D3D19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680" y="4591907"/>
            <a:ext cx="3372938" cy="1786802"/>
          </a:xfrm>
          <a:prstGeom prst="rect">
            <a:avLst/>
          </a:prstGeom>
        </p:spPr>
      </p:pic>
      <p:pic>
        <p:nvPicPr>
          <p:cNvPr id="19" name="object 35">
            <a:extLst>
              <a:ext uri="{FF2B5EF4-FFF2-40B4-BE49-F238E27FC236}">
                <a16:creationId xmlns:a16="http://schemas.microsoft.com/office/drawing/2014/main" id="{5D02EDC9-F008-6E73-AE4C-6935E5C696A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5557" y="4591907"/>
            <a:ext cx="3372937" cy="1786802"/>
          </a:xfrm>
          <a:prstGeom prst="rect">
            <a:avLst/>
          </a:prstGeom>
        </p:spPr>
      </p:pic>
      <p:pic>
        <p:nvPicPr>
          <p:cNvPr id="20" name="object 36">
            <a:extLst>
              <a:ext uri="{FF2B5EF4-FFF2-40B4-BE49-F238E27FC236}">
                <a16:creationId xmlns:a16="http://schemas.microsoft.com/office/drawing/2014/main" id="{4ADD0BC8-C2FB-848D-FB6C-AA72314E7B4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95743" y="4591907"/>
            <a:ext cx="3372938" cy="1786802"/>
          </a:xfrm>
          <a:prstGeom prst="rect">
            <a:avLst/>
          </a:prstGeom>
        </p:spPr>
      </p:pic>
      <p:sp>
        <p:nvSpPr>
          <p:cNvPr id="21" name="object 37">
            <a:extLst>
              <a:ext uri="{FF2B5EF4-FFF2-40B4-BE49-F238E27FC236}">
                <a16:creationId xmlns:a16="http://schemas.microsoft.com/office/drawing/2014/main" id="{7B1C34D2-CE59-6808-486D-6A1B866AD12D}"/>
              </a:ext>
            </a:extLst>
          </p:cNvPr>
          <p:cNvSpPr txBox="1"/>
          <p:nvPr/>
        </p:nvSpPr>
        <p:spPr>
          <a:xfrm>
            <a:off x="650696" y="3448341"/>
            <a:ext cx="8150225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515151"/>
                </a:solidFill>
                <a:latin typeface="Lucida Sans"/>
                <a:cs typeface="Lucida Sans"/>
              </a:rPr>
              <a:t>TripAdvisor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Hotel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Demand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Composition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(reviews)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Market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Dominicana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-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Winter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Season: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February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endParaRPr sz="1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1442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5;p15">
            <a:extLst>
              <a:ext uri="{FF2B5EF4-FFF2-40B4-BE49-F238E27FC236}">
                <a16:creationId xmlns:a16="http://schemas.microsoft.com/office/drawing/2014/main" id="{7420C8F1-55E2-AFC6-FB3C-BCD0584B37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63;p14">
            <a:extLst>
              <a:ext uri="{FF2B5EF4-FFF2-40B4-BE49-F238E27FC236}">
                <a16:creationId xmlns:a16="http://schemas.microsoft.com/office/drawing/2014/main" id="{7D5E4C9C-CB0A-8293-02A0-7D790928CB6A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9;p17">
            <a:extLst>
              <a:ext uri="{FF2B5EF4-FFF2-40B4-BE49-F238E27FC236}">
                <a16:creationId xmlns:a16="http://schemas.microsoft.com/office/drawing/2014/main" id="{0598231C-87A3-1A5C-C498-007BD069376E}"/>
              </a:ext>
            </a:extLst>
          </p:cNvPr>
          <p:cNvSpPr txBox="1"/>
          <p:nvPr/>
        </p:nvSpPr>
        <p:spPr>
          <a:xfrm>
            <a:off x="2927824" y="525770"/>
            <a:ext cx="853722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6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</a:t>
            </a:r>
          </a:p>
        </p:txBody>
      </p:sp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E106D065-195B-69BB-D7E9-1229487BDB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boats in a body of water&#10;&#10;Description automatically generated">
            <a:extLst>
              <a:ext uri="{FF2B5EF4-FFF2-40B4-BE49-F238E27FC236}">
                <a16:creationId xmlns:a16="http://schemas.microsoft.com/office/drawing/2014/main" id="{61FFC20E-E782-921A-EA5E-E65D1DB3E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24" b="8794"/>
          <a:stretch/>
        </p:blipFill>
        <p:spPr>
          <a:xfrm>
            <a:off x="456788" y="1436807"/>
            <a:ext cx="7917707" cy="51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81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Google Shape;89;p17">
            <a:extLst>
              <a:ext uri="{FF2B5EF4-FFF2-40B4-BE49-F238E27FC236}">
                <a16:creationId xmlns:a16="http://schemas.microsoft.com/office/drawing/2014/main" id="{4C4D3236-7C33-EF87-AA55-7BEEF32515A7}"/>
              </a:ext>
            </a:extLst>
          </p:cNvPr>
          <p:cNvSpPr txBox="1"/>
          <p:nvPr/>
        </p:nvSpPr>
        <p:spPr>
          <a:xfrm>
            <a:off x="2864083" y="232753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8250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graphicFrame>
        <p:nvGraphicFramePr>
          <p:cNvPr id="4" name="object 14">
            <a:extLst>
              <a:ext uri="{FF2B5EF4-FFF2-40B4-BE49-F238E27FC236}">
                <a16:creationId xmlns:a16="http://schemas.microsoft.com/office/drawing/2014/main" id="{563FCE18-C87D-CB5B-3BFE-043E88043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48134"/>
              </p:ext>
            </p:extLst>
          </p:nvPr>
        </p:nvGraphicFramePr>
        <p:xfrm>
          <a:off x="576642" y="3801997"/>
          <a:ext cx="868171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3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object 22">
            <a:extLst>
              <a:ext uri="{FF2B5EF4-FFF2-40B4-BE49-F238E27FC236}">
                <a16:creationId xmlns:a16="http://schemas.microsoft.com/office/drawing/2014/main" id="{0709CFA0-70D1-A5A3-68BA-61AB4F28ABA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566" y="1550710"/>
            <a:ext cx="8675329" cy="2172677"/>
          </a:xfrm>
          <a:prstGeom prst="rect">
            <a:avLst/>
          </a:prstGeom>
        </p:spPr>
      </p:pic>
      <p:sp>
        <p:nvSpPr>
          <p:cNvPr id="6" name="object 23">
            <a:extLst>
              <a:ext uri="{FF2B5EF4-FFF2-40B4-BE49-F238E27FC236}">
                <a16:creationId xmlns:a16="http://schemas.microsoft.com/office/drawing/2014/main" id="{05B3FB06-1FD9-11E4-222E-0960B458AC66}"/>
              </a:ext>
            </a:extLst>
          </p:cNvPr>
          <p:cNvSpPr/>
          <p:nvPr/>
        </p:nvSpPr>
        <p:spPr>
          <a:xfrm>
            <a:off x="588566" y="5188415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55E4755D-87D8-9350-16B5-DE3E1D40027A}"/>
              </a:ext>
            </a:extLst>
          </p:cNvPr>
          <p:cNvSpPr/>
          <p:nvPr/>
        </p:nvSpPr>
        <p:spPr>
          <a:xfrm>
            <a:off x="588566" y="5645615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09C7A003-A60A-6C8F-AB6F-CA9B584CFA51}"/>
              </a:ext>
            </a:extLst>
          </p:cNvPr>
          <p:cNvSpPr/>
          <p:nvPr/>
        </p:nvSpPr>
        <p:spPr>
          <a:xfrm>
            <a:off x="588566" y="6102815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6">
            <a:extLst>
              <a:ext uri="{FF2B5EF4-FFF2-40B4-BE49-F238E27FC236}">
                <a16:creationId xmlns:a16="http://schemas.microsoft.com/office/drawing/2014/main" id="{E60FF3EE-7BAF-31F3-A3D1-02B7623529BA}"/>
              </a:ext>
            </a:extLst>
          </p:cNvPr>
          <p:cNvSpPr txBox="1"/>
          <p:nvPr/>
        </p:nvSpPr>
        <p:spPr>
          <a:xfrm>
            <a:off x="667306" y="5220330"/>
            <a:ext cx="101276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7825" algn="l"/>
                <a:tab pos="5742940" algn="l"/>
                <a:tab pos="8356600" algn="l"/>
                <a:tab pos="877760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39%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spc="-50" dirty="0">
                <a:solidFill>
                  <a:srgbClr val="DD6472"/>
                </a:solidFill>
                <a:latin typeface="Trebuchet MS"/>
                <a:cs typeface="Trebuchet MS"/>
              </a:rPr>
              <a:t>-</a:t>
            </a:r>
            <a:r>
              <a:rPr sz="900" b="1" spc="90" dirty="0">
                <a:solidFill>
                  <a:srgbClr val="DD6472"/>
                </a:solidFill>
                <a:latin typeface="Trebuchet MS"/>
                <a:cs typeface="Trebuchet MS"/>
              </a:rPr>
              <a:t>7%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spc="-25" dirty="0">
                <a:solidFill>
                  <a:srgbClr val="DD6472"/>
                </a:solidFill>
                <a:latin typeface="Trebuchet MS"/>
                <a:cs typeface="Trebuchet MS"/>
              </a:rPr>
              <a:t>744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by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million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(last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year: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823)</a:t>
            </a:r>
            <a:endParaRPr sz="900">
              <a:latin typeface="Trebuchet MS"/>
              <a:cs typeface="Trebuchet MS"/>
            </a:endParaRPr>
          </a:p>
        </p:txBody>
      </p:sp>
      <p:graphicFrame>
        <p:nvGraphicFramePr>
          <p:cNvPr id="10" name="object 27">
            <a:extLst>
              <a:ext uri="{FF2B5EF4-FFF2-40B4-BE49-F238E27FC236}">
                <a16:creationId xmlns:a16="http://schemas.microsoft.com/office/drawing/2014/main" id="{9D6F9548-3C70-157F-62A4-01C7059C1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608158"/>
              </p:ext>
            </p:extLst>
          </p:nvPr>
        </p:nvGraphicFramePr>
        <p:xfrm>
          <a:off x="576642" y="5417013"/>
          <a:ext cx="11245213" cy="1142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2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2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306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80%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6903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1,347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1,087)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2306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6903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1,366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2,072)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1976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141%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538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941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798)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2306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51%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3538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29)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128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10%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538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36%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163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213)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object 28">
            <a:extLst>
              <a:ext uri="{FF2B5EF4-FFF2-40B4-BE49-F238E27FC236}">
                <a16:creationId xmlns:a16="http://schemas.microsoft.com/office/drawing/2014/main" id="{8C5B3095-C311-F68A-67ED-0DE0C0AFD879}"/>
              </a:ext>
            </a:extLst>
          </p:cNvPr>
          <p:cNvSpPr txBox="1"/>
          <p:nvPr/>
        </p:nvSpPr>
        <p:spPr>
          <a:xfrm>
            <a:off x="3037178" y="806693"/>
            <a:ext cx="7127240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Travelling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Jamaica.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Weekly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future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(from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contracted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markets)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2024,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2" name="object 29">
            <a:extLst>
              <a:ext uri="{FF2B5EF4-FFF2-40B4-BE49-F238E27FC236}">
                <a16:creationId xmlns:a16="http://schemas.microsoft.com/office/drawing/2014/main" id="{5D757632-7610-DE9E-D19C-5A0A29BF4BC4}"/>
              </a:ext>
            </a:extLst>
          </p:cNvPr>
          <p:cNvSpPr txBox="1"/>
          <p:nvPr/>
        </p:nvSpPr>
        <p:spPr>
          <a:xfrm>
            <a:off x="582532" y="4661530"/>
            <a:ext cx="80270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Markets: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conducted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after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1st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mentioned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years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3" name="object 30">
            <a:extLst>
              <a:ext uri="{FF2B5EF4-FFF2-40B4-BE49-F238E27FC236}">
                <a16:creationId xmlns:a16="http://schemas.microsoft.com/office/drawing/2014/main" id="{B890CB63-4BFF-1A43-1134-61D48B62EFE5}"/>
              </a:ext>
            </a:extLst>
          </p:cNvPr>
          <p:cNvSpPr txBox="1"/>
          <p:nvPr/>
        </p:nvSpPr>
        <p:spPr>
          <a:xfrm>
            <a:off x="9533599" y="1449446"/>
            <a:ext cx="178308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Destination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1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  <a:p>
            <a:pPr marL="12700" marR="5080">
              <a:lnSpc>
                <a:spcPts val="1100"/>
              </a:lnSpc>
              <a:spcBef>
                <a:spcPts val="1005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858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out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1M.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" name="object 31">
            <a:extLst>
              <a:ext uri="{FF2B5EF4-FFF2-40B4-BE49-F238E27FC236}">
                <a16:creationId xmlns:a16="http://schemas.microsoft.com/office/drawing/2014/main" id="{A2F7C991-A0CE-AD3A-1A62-CBD73CB281D4}"/>
              </a:ext>
            </a:extLst>
          </p:cNvPr>
          <p:cNvSpPr txBox="1"/>
          <p:nvPr/>
        </p:nvSpPr>
        <p:spPr>
          <a:xfrm>
            <a:off x="9533597" y="2592447"/>
            <a:ext cx="13849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Expected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length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stay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515151"/>
                </a:solidFill>
                <a:latin typeface="Lucida Sans"/>
                <a:cs typeface="Lucida Sans"/>
              </a:rPr>
              <a:t>8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days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97DA9F46-CC12-18B3-051E-CE7FA94395C2}"/>
              </a:ext>
            </a:extLst>
          </p:cNvPr>
          <p:cNvSpPr txBox="1"/>
          <p:nvPr/>
        </p:nvSpPr>
        <p:spPr>
          <a:xfrm>
            <a:off x="576642" y="4940881"/>
            <a:ext cx="11245215" cy="243840"/>
          </a:xfrm>
          <a:prstGeom prst="rect">
            <a:avLst/>
          </a:prstGeom>
          <a:solidFill>
            <a:srgbClr val="FF671B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350"/>
              </a:spcBef>
              <a:tabLst>
                <a:tab pos="2464435" algn="l"/>
                <a:tab pos="5046980" algn="l"/>
                <a:tab pos="8086725" algn="l"/>
              </a:tabLst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March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vs.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Lucida Sans"/>
                <a:cs typeface="Lucida Sans"/>
              </a:rPr>
              <a:t>%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Growth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Share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Searches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out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6" name="object 33">
            <a:extLst>
              <a:ext uri="{FF2B5EF4-FFF2-40B4-BE49-F238E27FC236}">
                <a16:creationId xmlns:a16="http://schemas.microsoft.com/office/drawing/2014/main" id="{294BD0B2-9A1D-8F04-E82E-05A5FDF6F030}"/>
              </a:ext>
            </a:extLst>
          </p:cNvPr>
          <p:cNvSpPr txBox="1"/>
          <p:nvPr/>
        </p:nvSpPr>
        <p:spPr>
          <a:xfrm>
            <a:off x="9517510" y="3113743"/>
            <a:ext cx="1800225" cy="243840"/>
          </a:xfrm>
          <a:prstGeom prst="rect">
            <a:avLst/>
          </a:prstGeom>
          <a:solidFill>
            <a:srgbClr val="40BF9E"/>
          </a:solidFill>
        </p:spPr>
        <p:txBody>
          <a:bodyPr vert="horz" wrap="square" lIns="0" tIns="45720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36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+4%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period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34">
            <a:extLst>
              <a:ext uri="{FF2B5EF4-FFF2-40B4-BE49-F238E27FC236}">
                <a16:creationId xmlns:a16="http://schemas.microsoft.com/office/drawing/2014/main" id="{2347E999-0312-B228-66FD-351D278A2F12}"/>
              </a:ext>
            </a:extLst>
          </p:cNvPr>
          <p:cNvSpPr txBox="1"/>
          <p:nvPr/>
        </p:nvSpPr>
        <p:spPr>
          <a:xfrm>
            <a:off x="9517510" y="2084815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4450" rIns="0" bIns="0" rtlCol="0">
            <a:spAutoFit/>
          </a:bodyPr>
          <a:lstStyle/>
          <a:p>
            <a:pPr marL="175260">
              <a:lnSpc>
                <a:spcPct val="100000"/>
              </a:lnSpc>
              <a:spcBef>
                <a:spcPts val="350"/>
              </a:spcBef>
            </a:pP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66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period</a:t>
            </a:r>
            <a:endParaRPr sz="10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365394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C54659E0-4238-DDCB-C163-883707A35E73}"/>
              </a:ext>
            </a:extLst>
          </p:cNvPr>
          <p:cNvSpPr txBox="1"/>
          <p:nvPr/>
        </p:nvSpPr>
        <p:spPr>
          <a:xfrm>
            <a:off x="2864083" y="232753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  <p:graphicFrame>
        <p:nvGraphicFramePr>
          <p:cNvPr id="5" name="object 21">
            <a:extLst>
              <a:ext uri="{FF2B5EF4-FFF2-40B4-BE49-F238E27FC236}">
                <a16:creationId xmlns:a16="http://schemas.microsoft.com/office/drawing/2014/main" id="{FBF02DB2-1F1F-CD8C-3782-DE32BE330248}"/>
              </a:ext>
            </a:extLst>
          </p:cNvPr>
          <p:cNvGraphicFramePr>
            <a:graphicFrameLocks noGrp="1"/>
          </p:cNvGraphicFramePr>
          <p:nvPr/>
        </p:nvGraphicFramePr>
        <p:xfrm>
          <a:off x="473075" y="2679166"/>
          <a:ext cx="927353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object 22">
            <a:extLst>
              <a:ext uri="{FF2B5EF4-FFF2-40B4-BE49-F238E27FC236}">
                <a16:creationId xmlns:a16="http://schemas.microsoft.com/office/drawing/2014/main" id="{11632CB8-3ACB-0249-3A86-D6EE91DC371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425" y="1079402"/>
            <a:ext cx="9187329" cy="1545572"/>
          </a:xfrm>
          <a:prstGeom prst="rect">
            <a:avLst/>
          </a:prstGeom>
        </p:spPr>
      </p:pic>
      <p:grpSp>
        <p:nvGrpSpPr>
          <p:cNvPr id="7" name="object 23">
            <a:extLst>
              <a:ext uri="{FF2B5EF4-FFF2-40B4-BE49-F238E27FC236}">
                <a16:creationId xmlns:a16="http://schemas.microsoft.com/office/drawing/2014/main" id="{2CE4291E-10F4-6826-ADC1-374E78B11AB4}"/>
              </a:ext>
            </a:extLst>
          </p:cNvPr>
          <p:cNvGrpSpPr/>
          <p:nvPr/>
        </p:nvGrpSpPr>
        <p:grpSpPr>
          <a:xfrm>
            <a:off x="479425" y="4137659"/>
            <a:ext cx="11233150" cy="1615440"/>
            <a:chOff x="479425" y="4137659"/>
            <a:chExt cx="11233150" cy="1615440"/>
          </a:xfrm>
        </p:grpSpPr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833E8586-0560-C586-A1CB-7773796E2CB4}"/>
                </a:ext>
              </a:extLst>
            </p:cNvPr>
            <p:cNvSpPr/>
            <p:nvPr/>
          </p:nvSpPr>
          <p:spPr>
            <a:xfrm>
              <a:off x="479425" y="4137659"/>
              <a:ext cx="5544820" cy="243840"/>
            </a:xfrm>
            <a:custGeom>
              <a:avLst/>
              <a:gdLst/>
              <a:ahLst/>
              <a:cxnLst/>
              <a:rect l="l" t="t" r="r" b="b"/>
              <a:pathLst>
                <a:path w="5544820" h="243839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6205" y="243840"/>
                  </a:lnTo>
                  <a:lnTo>
                    <a:pt x="2772410" y="243840"/>
                  </a:lnTo>
                  <a:lnTo>
                    <a:pt x="4158615" y="243840"/>
                  </a:lnTo>
                  <a:lnTo>
                    <a:pt x="5544820" y="24384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3CAA2B19-9A25-D190-1380-DC154030420E}"/>
                </a:ext>
              </a:extLst>
            </p:cNvPr>
            <p:cNvSpPr/>
            <p:nvPr/>
          </p:nvSpPr>
          <p:spPr>
            <a:xfrm>
              <a:off x="479425" y="4381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6">
              <a:extLst>
                <a:ext uri="{FF2B5EF4-FFF2-40B4-BE49-F238E27FC236}">
                  <a16:creationId xmlns:a16="http://schemas.microsoft.com/office/drawing/2014/main" id="{FBEFF642-DFF3-876A-F42D-4258DEBF5BA5}"/>
                </a:ext>
              </a:extLst>
            </p:cNvPr>
            <p:cNvSpPr/>
            <p:nvPr/>
          </p:nvSpPr>
          <p:spPr>
            <a:xfrm>
              <a:off x="479425" y="46100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7">
              <a:extLst>
                <a:ext uri="{FF2B5EF4-FFF2-40B4-BE49-F238E27FC236}">
                  <a16:creationId xmlns:a16="http://schemas.microsoft.com/office/drawing/2014/main" id="{BE862264-A33E-3CFE-ECC7-D3E76B5E9410}"/>
                </a:ext>
              </a:extLst>
            </p:cNvPr>
            <p:cNvSpPr/>
            <p:nvPr/>
          </p:nvSpPr>
          <p:spPr>
            <a:xfrm>
              <a:off x="479425" y="48386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E7610548-4DB4-40BC-F0E0-D73887EE3993}"/>
                </a:ext>
              </a:extLst>
            </p:cNvPr>
            <p:cNvSpPr/>
            <p:nvPr/>
          </p:nvSpPr>
          <p:spPr>
            <a:xfrm>
              <a:off x="479425" y="50672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9">
              <a:extLst>
                <a:ext uri="{FF2B5EF4-FFF2-40B4-BE49-F238E27FC236}">
                  <a16:creationId xmlns:a16="http://schemas.microsoft.com/office/drawing/2014/main" id="{E0639713-B9A3-AD08-D919-626F2EEDAC09}"/>
                </a:ext>
              </a:extLst>
            </p:cNvPr>
            <p:cNvSpPr/>
            <p:nvPr/>
          </p:nvSpPr>
          <p:spPr>
            <a:xfrm>
              <a:off x="479425" y="52958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128C90FF-5B5E-7414-0386-4F9D3DE64EA5}"/>
                </a:ext>
              </a:extLst>
            </p:cNvPr>
            <p:cNvSpPr/>
            <p:nvPr/>
          </p:nvSpPr>
          <p:spPr>
            <a:xfrm>
              <a:off x="479425" y="5524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27D4903D-742F-66B8-622B-0ECCF4782896}"/>
                </a:ext>
              </a:extLst>
            </p:cNvPr>
            <p:cNvSpPr/>
            <p:nvPr/>
          </p:nvSpPr>
          <p:spPr>
            <a:xfrm>
              <a:off x="6153137" y="4137659"/>
              <a:ext cx="5559425" cy="243840"/>
            </a:xfrm>
            <a:custGeom>
              <a:avLst/>
              <a:gdLst/>
              <a:ahLst/>
              <a:cxnLst/>
              <a:rect l="l" t="t" r="r" b="b"/>
              <a:pathLst>
                <a:path w="5559425" h="243839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9862" y="243840"/>
                  </a:lnTo>
                  <a:lnTo>
                    <a:pt x="2779712" y="243840"/>
                  </a:lnTo>
                  <a:lnTo>
                    <a:pt x="4169575" y="243840"/>
                  </a:lnTo>
                  <a:lnTo>
                    <a:pt x="5559425" y="24384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2">
              <a:extLst>
                <a:ext uri="{FF2B5EF4-FFF2-40B4-BE49-F238E27FC236}">
                  <a16:creationId xmlns:a16="http://schemas.microsoft.com/office/drawing/2014/main" id="{CFD7DA87-DF40-20FB-E240-598408D5EA83}"/>
                </a:ext>
              </a:extLst>
            </p:cNvPr>
            <p:cNvSpPr/>
            <p:nvPr/>
          </p:nvSpPr>
          <p:spPr>
            <a:xfrm>
              <a:off x="6153137" y="4381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3">
              <a:extLst>
                <a:ext uri="{FF2B5EF4-FFF2-40B4-BE49-F238E27FC236}">
                  <a16:creationId xmlns:a16="http://schemas.microsoft.com/office/drawing/2014/main" id="{C437A24E-0634-EF5A-700B-8A68F5D0BF5F}"/>
                </a:ext>
              </a:extLst>
            </p:cNvPr>
            <p:cNvSpPr/>
            <p:nvPr/>
          </p:nvSpPr>
          <p:spPr>
            <a:xfrm>
              <a:off x="6153137" y="46100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FF9D411D-08C6-70F9-C1E5-8A4137A9B0CA}"/>
                </a:ext>
              </a:extLst>
            </p:cNvPr>
            <p:cNvSpPr/>
            <p:nvPr/>
          </p:nvSpPr>
          <p:spPr>
            <a:xfrm>
              <a:off x="6153137" y="48386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5">
              <a:extLst>
                <a:ext uri="{FF2B5EF4-FFF2-40B4-BE49-F238E27FC236}">
                  <a16:creationId xmlns:a16="http://schemas.microsoft.com/office/drawing/2014/main" id="{8B43515B-96FC-9E7D-AC2E-9A583A49BEB5}"/>
                </a:ext>
              </a:extLst>
            </p:cNvPr>
            <p:cNvSpPr/>
            <p:nvPr/>
          </p:nvSpPr>
          <p:spPr>
            <a:xfrm>
              <a:off x="6153137" y="50672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6">
              <a:extLst>
                <a:ext uri="{FF2B5EF4-FFF2-40B4-BE49-F238E27FC236}">
                  <a16:creationId xmlns:a16="http://schemas.microsoft.com/office/drawing/2014/main" id="{5E0367A3-8071-6722-DBE8-CA9126727468}"/>
                </a:ext>
              </a:extLst>
            </p:cNvPr>
            <p:cNvSpPr/>
            <p:nvPr/>
          </p:nvSpPr>
          <p:spPr>
            <a:xfrm>
              <a:off x="6153137" y="52958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7">
              <a:extLst>
                <a:ext uri="{FF2B5EF4-FFF2-40B4-BE49-F238E27FC236}">
                  <a16:creationId xmlns:a16="http://schemas.microsoft.com/office/drawing/2014/main" id="{5EE9511B-E784-CED6-C23F-839D0F8FA38C}"/>
                </a:ext>
              </a:extLst>
            </p:cNvPr>
            <p:cNvSpPr/>
            <p:nvPr/>
          </p:nvSpPr>
          <p:spPr>
            <a:xfrm>
              <a:off x="6153137" y="5524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38">
            <a:extLst>
              <a:ext uri="{FF2B5EF4-FFF2-40B4-BE49-F238E27FC236}">
                <a16:creationId xmlns:a16="http://schemas.microsoft.com/office/drawing/2014/main" id="{9BAA01CB-5543-AA41-3518-BB050C63B574}"/>
              </a:ext>
            </a:extLst>
          </p:cNvPr>
          <p:cNvSpPr txBox="1"/>
          <p:nvPr/>
        </p:nvSpPr>
        <p:spPr>
          <a:xfrm>
            <a:off x="3015527" y="787980"/>
            <a:ext cx="7916725" cy="53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Direct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Outlook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Jamaica.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Weekly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(scheduled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seats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from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all contracted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markets)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October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and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1100" dirty="0">
              <a:latin typeface="Trebuchet MS"/>
              <a:cs typeface="Trebuchet MS"/>
            </a:endParaRPr>
          </a:p>
        </p:txBody>
      </p:sp>
      <p:sp>
        <p:nvSpPr>
          <p:cNvPr id="23" name="object 39">
            <a:extLst>
              <a:ext uri="{FF2B5EF4-FFF2-40B4-BE49-F238E27FC236}">
                <a16:creationId xmlns:a16="http://schemas.microsoft.com/office/drawing/2014/main" id="{4DCECD68-281C-DD61-0083-DAEF606D3016}"/>
              </a:ext>
            </a:extLst>
          </p:cNvPr>
          <p:cNvSpPr txBox="1"/>
          <p:nvPr/>
        </p:nvSpPr>
        <p:spPr>
          <a:xfrm>
            <a:off x="10515995" y="4170172"/>
            <a:ext cx="1003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Price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(USD)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4" name="object 40">
            <a:extLst>
              <a:ext uri="{FF2B5EF4-FFF2-40B4-BE49-F238E27FC236}">
                <a16:creationId xmlns:a16="http://schemas.microsoft.com/office/drawing/2014/main" id="{13435256-1C0F-A47D-B08E-459F704810E0}"/>
              </a:ext>
            </a:extLst>
          </p:cNvPr>
          <p:cNvSpPr txBox="1"/>
          <p:nvPr/>
        </p:nvSpPr>
        <p:spPr>
          <a:xfrm>
            <a:off x="10850957" y="4414520"/>
            <a:ext cx="333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308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41">
            <a:extLst>
              <a:ext uri="{FF2B5EF4-FFF2-40B4-BE49-F238E27FC236}">
                <a16:creationId xmlns:a16="http://schemas.microsoft.com/office/drawing/2014/main" id="{8201620B-9567-9591-A6F5-6F6CC98BADE0}"/>
              </a:ext>
            </a:extLst>
          </p:cNvPr>
          <p:cNvSpPr txBox="1"/>
          <p:nvPr/>
        </p:nvSpPr>
        <p:spPr>
          <a:xfrm>
            <a:off x="10857307" y="4643120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673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2" name="object 42">
            <a:extLst>
              <a:ext uri="{FF2B5EF4-FFF2-40B4-BE49-F238E27FC236}">
                <a16:creationId xmlns:a16="http://schemas.microsoft.com/office/drawing/2014/main" id="{1D2F0E11-4304-DFAD-280F-3E4230EADA46}"/>
              </a:ext>
            </a:extLst>
          </p:cNvPr>
          <p:cNvSpPr txBox="1"/>
          <p:nvPr/>
        </p:nvSpPr>
        <p:spPr>
          <a:xfrm>
            <a:off x="10857307" y="4871720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300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3" name="object 43">
            <a:extLst>
              <a:ext uri="{FF2B5EF4-FFF2-40B4-BE49-F238E27FC236}">
                <a16:creationId xmlns:a16="http://schemas.microsoft.com/office/drawing/2014/main" id="{FC2600A2-2F96-0509-4021-AA6656F73DA9}"/>
              </a:ext>
            </a:extLst>
          </p:cNvPr>
          <p:cNvSpPr txBox="1"/>
          <p:nvPr/>
        </p:nvSpPr>
        <p:spPr>
          <a:xfrm>
            <a:off x="10857307" y="5100320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265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4" name="object 44">
            <a:extLst>
              <a:ext uri="{FF2B5EF4-FFF2-40B4-BE49-F238E27FC236}">
                <a16:creationId xmlns:a16="http://schemas.microsoft.com/office/drawing/2014/main" id="{DCBC7B1E-41D4-54A9-75CB-8E7DBC6DD983}"/>
              </a:ext>
            </a:extLst>
          </p:cNvPr>
          <p:cNvSpPr txBox="1"/>
          <p:nvPr/>
        </p:nvSpPr>
        <p:spPr>
          <a:xfrm>
            <a:off x="10900170" y="5328920"/>
            <a:ext cx="235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5" name="object 45">
            <a:extLst>
              <a:ext uri="{FF2B5EF4-FFF2-40B4-BE49-F238E27FC236}">
                <a16:creationId xmlns:a16="http://schemas.microsoft.com/office/drawing/2014/main" id="{C375A7EC-2889-7176-4F83-1089ECE1449A}"/>
              </a:ext>
            </a:extLst>
          </p:cNvPr>
          <p:cNvSpPr txBox="1"/>
          <p:nvPr/>
        </p:nvSpPr>
        <p:spPr>
          <a:xfrm>
            <a:off x="10857307" y="5557520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562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6" name="object 46">
            <a:extLst>
              <a:ext uri="{FF2B5EF4-FFF2-40B4-BE49-F238E27FC236}">
                <a16:creationId xmlns:a16="http://schemas.microsoft.com/office/drawing/2014/main" id="{1008001F-238C-12BB-DC33-2CCCF4346B69}"/>
              </a:ext>
            </a:extLst>
          </p:cNvPr>
          <p:cNvSpPr txBox="1"/>
          <p:nvPr/>
        </p:nvSpPr>
        <p:spPr>
          <a:xfrm>
            <a:off x="466090" y="3587496"/>
            <a:ext cx="7369809" cy="213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Direct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and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Direct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Prices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(one-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way,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economy)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"Total"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it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includes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markets)</a:t>
            </a:r>
            <a:endParaRPr sz="1100">
              <a:latin typeface="Trebuchet MS"/>
              <a:cs typeface="Trebuchet MS"/>
            </a:endParaRPr>
          </a:p>
          <a:p>
            <a:pPr marL="1802130">
              <a:lnSpc>
                <a:spcPct val="100000"/>
              </a:lnSpc>
              <a:spcBef>
                <a:spcPts val="1055"/>
              </a:spcBef>
            </a:pPr>
            <a:r>
              <a:rPr sz="1100" b="1" spc="-25" dirty="0">
                <a:solidFill>
                  <a:srgbClr val="FF671B"/>
                </a:solidFill>
                <a:latin typeface="Trebuchet MS"/>
                <a:cs typeface="Trebuchet MS"/>
              </a:rPr>
              <a:t>Next</a:t>
            </a:r>
            <a:r>
              <a:rPr sz="1100" b="1" spc="-4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671B"/>
                </a:solidFill>
                <a:latin typeface="Trebuchet MS"/>
                <a:cs typeface="Trebuchet MS"/>
              </a:rPr>
              <a:t>3</a:t>
            </a:r>
            <a:r>
              <a:rPr sz="1100" b="1" spc="-70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671B"/>
                </a:solidFill>
                <a:latin typeface="Trebuchet MS"/>
                <a:cs typeface="Trebuchet MS"/>
              </a:rPr>
              <a:t>Months:</a:t>
            </a:r>
            <a:r>
              <a:rPr sz="1100" b="1" spc="-50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671B"/>
                </a:solidFill>
                <a:latin typeface="Trebuchet MS"/>
                <a:cs typeface="Trebuchet MS"/>
              </a:rPr>
              <a:t>May</a:t>
            </a:r>
            <a:r>
              <a:rPr sz="1100" b="1" spc="-6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FF671B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FF671B"/>
                </a:solidFill>
                <a:latin typeface="Trebuchet MS"/>
                <a:cs typeface="Trebuchet MS"/>
              </a:rPr>
              <a:t>July</a:t>
            </a:r>
            <a:r>
              <a:rPr sz="1100" b="1" spc="-6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FF671B"/>
                </a:solidFill>
                <a:latin typeface="Trebuchet MS"/>
                <a:cs typeface="Trebuchet MS"/>
              </a:rPr>
              <a:t>2024</a:t>
            </a:r>
            <a:endParaRPr sz="11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890"/>
              </a:spcBef>
              <a:tabLst>
                <a:tab pos="1677035" algn="l"/>
                <a:tab pos="2966720" algn="l"/>
                <a:tab pos="4375785" algn="l"/>
                <a:tab pos="5777865" algn="l"/>
              </a:tabLst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Capacity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Price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(USD)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endParaRPr sz="1000">
              <a:latin typeface="Lucida Sans"/>
              <a:cs typeface="Lucida Sans"/>
            </a:endParaRPr>
          </a:p>
          <a:p>
            <a:pPr marL="104775">
              <a:lnSpc>
                <a:spcPct val="100000"/>
              </a:lnSpc>
              <a:spcBef>
                <a:spcPts val="725"/>
              </a:spcBef>
              <a:tabLst>
                <a:tab pos="1867535" algn="l"/>
                <a:tab pos="3371850" algn="l"/>
                <a:tab pos="471043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739,486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50" dirty="0">
                <a:solidFill>
                  <a:srgbClr val="DD6472"/>
                </a:solidFill>
                <a:latin typeface="Trebuchet MS"/>
                <a:cs typeface="Trebuchet MS"/>
              </a:rPr>
              <a:t>-</a:t>
            </a:r>
            <a:r>
              <a:rPr sz="900" b="1" spc="90" dirty="0">
                <a:solidFill>
                  <a:srgbClr val="DD6472"/>
                </a:solidFill>
                <a:latin typeface="Trebuchet MS"/>
                <a:cs typeface="Trebuchet MS"/>
              </a:rPr>
              <a:t>6%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283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97250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41,970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5%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679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877060" algn="l"/>
                <a:tab pos="3379470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590,509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25" dirty="0">
                <a:solidFill>
                  <a:srgbClr val="DD6472"/>
                </a:solidFill>
                <a:latin typeface="Lucida Sans"/>
                <a:cs typeface="Lucida Sans"/>
              </a:rPr>
              <a:t>7%</a:t>
            </a:r>
            <a:r>
              <a:rPr sz="900" dirty="0">
                <a:solidFill>
                  <a:srgbClr val="DD6472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261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79470" algn="l"/>
                <a:tab pos="471678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65,503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25" dirty="0">
                <a:solidFill>
                  <a:srgbClr val="DD6472"/>
                </a:solidFill>
                <a:latin typeface="Lucida Sans"/>
                <a:cs typeface="Lucida Sans"/>
              </a:rPr>
              <a:t>2%</a:t>
            </a:r>
            <a:r>
              <a:rPr sz="900" dirty="0">
                <a:solidFill>
                  <a:srgbClr val="DD6472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295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75996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66852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1,261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47">
            <a:extLst>
              <a:ext uri="{FF2B5EF4-FFF2-40B4-BE49-F238E27FC236}">
                <a16:creationId xmlns:a16="http://schemas.microsoft.com/office/drawing/2014/main" id="{25A91EC9-1B93-DC5B-CFB5-87656DD4ACF9}"/>
              </a:ext>
            </a:extLst>
          </p:cNvPr>
          <p:cNvSpPr txBox="1"/>
          <p:nvPr/>
        </p:nvSpPr>
        <p:spPr>
          <a:xfrm>
            <a:off x="7810101" y="3889248"/>
            <a:ext cx="2341880" cy="1831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solidFill>
                  <a:srgbClr val="FF671B"/>
                </a:solidFill>
                <a:latin typeface="Trebuchet MS"/>
                <a:cs typeface="Trebuchet MS"/>
              </a:rPr>
              <a:t>Next</a:t>
            </a:r>
            <a:r>
              <a:rPr sz="1100" b="1" spc="-40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671B"/>
                </a:solidFill>
                <a:latin typeface="Trebuchet MS"/>
                <a:cs typeface="Trebuchet MS"/>
              </a:rPr>
              <a:t>6</a:t>
            </a:r>
            <a:r>
              <a:rPr sz="1100" b="1" spc="-70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671B"/>
                </a:solidFill>
                <a:latin typeface="Trebuchet MS"/>
                <a:cs typeface="Trebuchet MS"/>
              </a:rPr>
              <a:t>Months:</a:t>
            </a:r>
            <a:r>
              <a:rPr sz="1100" b="1" spc="-4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FF671B"/>
                </a:solidFill>
                <a:latin typeface="Trebuchet MS"/>
                <a:cs typeface="Trebuchet MS"/>
              </a:rPr>
              <a:t>May</a:t>
            </a:r>
            <a:r>
              <a:rPr sz="1100" b="1" spc="-6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FF671B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FF671B"/>
                </a:solidFill>
                <a:latin typeface="Trebuchet MS"/>
                <a:cs typeface="Trebuchet MS"/>
              </a:rPr>
              <a:t>October</a:t>
            </a:r>
            <a:r>
              <a:rPr sz="1100" b="1" spc="-40" dirty="0">
                <a:solidFill>
                  <a:srgbClr val="FF671B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FF671B"/>
                </a:solidFill>
                <a:latin typeface="Trebuchet MS"/>
                <a:cs typeface="Trebuchet MS"/>
              </a:rPr>
              <a:t>2024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1305560" algn="l"/>
              </a:tabLst>
            </a:pP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Capacity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endParaRPr sz="1000">
              <a:latin typeface="Lucida Sans"/>
              <a:cs typeface="Lucida Sans"/>
            </a:endParaRPr>
          </a:p>
          <a:p>
            <a:pPr marL="153035">
              <a:lnSpc>
                <a:spcPct val="100000"/>
              </a:lnSpc>
              <a:spcBef>
                <a:spcPts val="725"/>
              </a:spcBef>
              <a:tabLst>
                <a:tab pos="1710689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1,365,562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50" dirty="0">
                <a:solidFill>
                  <a:srgbClr val="DD6472"/>
                </a:solidFill>
                <a:latin typeface="Trebuchet MS"/>
                <a:cs typeface="Trebuchet MS"/>
              </a:rPr>
              <a:t>-</a:t>
            </a:r>
            <a:r>
              <a:rPr sz="900" b="1" spc="90" dirty="0">
                <a:solidFill>
                  <a:srgbClr val="DD6472"/>
                </a:solidFill>
                <a:latin typeface="Trebuchet MS"/>
                <a:cs typeface="Trebuchet MS"/>
              </a:rPr>
              <a:t>7%</a:t>
            </a:r>
            <a:endParaRPr sz="900">
              <a:latin typeface="Trebuchet MS"/>
              <a:cs typeface="Trebuchet MS"/>
            </a:endParaRPr>
          </a:p>
          <a:p>
            <a:pPr marR="434975" algn="r">
              <a:lnSpc>
                <a:spcPct val="100000"/>
              </a:lnSpc>
              <a:spcBef>
                <a:spcPts val="720"/>
              </a:spcBef>
              <a:tabLst>
                <a:tab pos="1490345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82,998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3%</a:t>
            </a:r>
            <a:endParaRPr sz="900">
              <a:latin typeface="Lucida Sans"/>
              <a:cs typeface="Lucida Sans"/>
            </a:endParaRPr>
          </a:p>
          <a:p>
            <a:pPr marR="383540" algn="r">
              <a:lnSpc>
                <a:spcPct val="100000"/>
              </a:lnSpc>
              <a:spcBef>
                <a:spcPts val="720"/>
              </a:spcBef>
              <a:tabLst>
                <a:tab pos="1520190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1,064,182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25" dirty="0">
                <a:solidFill>
                  <a:srgbClr val="DD6472"/>
                </a:solidFill>
                <a:latin typeface="Lucida Sans"/>
                <a:cs typeface="Lucida Sans"/>
              </a:rPr>
              <a:t>10%</a:t>
            </a:r>
            <a:endParaRPr sz="900">
              <a:latin typeface="Lucida Sans"/>
              <a:cs typeface="Lucida Sans"/>
            </a:endParaRPr>
          </a:p>
          <a:p>
            <a:pPr marR="434975" algn="r">
              <a:lnSpc>
                <a:spcPct val="100000"/>
              </a:lnSpc>
              <a:spcBef>
                <a:spcPts val="720"/>
              </a:spcBef>
              <a:tabLst>
                <a:tab pos="1523365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131,642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2%</a:t>
            </a:r>
            <a:endParaRPr sz="900">
              <a:latin typeface="Lucida Sans"/>
              <a:cs typeface="Lucida Sans"/>
            </a:endParaRPr>
          </a:p>
          <a:p>
            <a:pPr marL="322580">
              <a:lnSpc>
                <a:spcPct val="100000"/>
              </a:lnSpc>
              <a:spcBef>
                <a:spcPts val="720"/>
              </a:spcBef>
              <a:tabLst>
                <a:tab pos="1529715" algn="l"/>
              </a:tabLst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  <a:p>
            <a:pPr marL="279400">
              <a:lnSpc>
                <a:spcPct val="100000"/>
              </a:lnSpc>
              <a:spcBef>
                <a:spcPts val="720"/>
              </a:spcBef>
              <a:tabLst>
                <a:tab pos="1669414" algn="l"/>
              </a:tabLst>
            </a:pP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2,790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0" dirty="0">
                <a:solidFill>
                  <a:srgbClr val="40BF9E"/>
                </a:solidFill>
                <a:latin typeface="Lucida Sans"/>
                <a:cs typeface="Lucida Sans"/>
              </a:rPr>
              <a:t>100%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F9A161-5427-AF3B-031E-76691909B908}"/>
              </a:ext>
            </a:extLst>
          </p:cNvPr>
          <p:cNvSpPr txBox="1"/>
          <p:nvPr/>
        </p:nvSpPr>
        <p:spPr>
          <a:xfrm>
            <a:off x="479425" y="2319847"/>
            <a:ext cx="11656772" cy="1028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86900">
              <a:lnSpc>
                <a:spcPct val="100000"/>
              </a:lnSpc>
            </a:pPr>
            <a:r>
              <a:rPr lang="en-US" sz="2000" b="1" spc="-35" dirty="0">
                <a:solidFill>
                  <a:srgbClr val="515151"/>
                </a:solidFill>
                <a:latin typeface="Trebuchet MS"/>
                <a:cs typeface="Trebuchet MS"/>
              </a:rPr>
              <a:t>Cumulative</a:t>
            </a:r>
            <a:r>
              <a:rPr lang="en-US" sz="20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lang="en-US" sz="2000" b="1" spc="-20" dirty="0">
                <a:solidFill>
                  <a:srgbClr val="515151"/>
                </a:solidFill>
                <a:latin typeface="Trebuchet MS"/>
                <a:cs typeface="Trebuchet MS"/>
              </a:rPr>
              <a:t>growth</a:t>
            </a:r>
            <a:r>
              <a:rPr lang="en-US" sz="20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lang="en-US" sz="2000" b="1" spc="-25" dirty="0">
                <a:solidFill>
                  <a:srgbClr val="515151"/>
                </a:solidFill>
                <a:latin typeface="Trebuchet MS"/>
                <a:cs typeface="Trebuchet MS"/>
              </a:rPr>
              <a:t>vs</a:t>
            </a:r>
            <a:r>
              <a:rPr lang="en-US" sz="20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lang="en-US" sz="20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endParaRPr lang="en-US" sz="2000" dirty="0">
              <a:latin typeface="Trebuchet MS"/>
              <a:cs typeface="Trebuchet MS"/>
            </a:endParaRPr>
          </a:p>
          <a:p>
            <a:pPr marL="9486900">
              <a:lnSpc>
                <a:spcPct val="100000"/>
              </a:lnSpc>
              <a:spcBef>
                <a:spcPts val="75"/>
              </a:spcBef>
            </a:pPr>
            <a:r>
              <a:rPr lang="en-US" sz="2000" dirty="0">
                <a:solidFill>
                  <a:srgbClr val="515151"/>
                </a:solidFill>
                <a:latin typeface="Lucida Sans"/>
                <a:cs typeface="Lucida Sans"/>
              </a:rPr>
              <a:t>Jan-</a:t>
            </a:r>
            <a:r>
              <a:rPr lang="en-US" sz="2000" spc="-50" dirty="0">
                <a:solidFill>
                  <a:srgbClr val="515151"/>
                </a:solidFill>
                <a:latin typeface="Lucida Sans"/>
                <a:cs typeface="Lucida Sans"/>
              </a:rPr>
              <a:t>Apr:</a:t>
            </a:r>
            <a:r>
              <a:rPr lang="en-US" sz="20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2000" spc="-25" dirty="0">
                <a:solidFill>
                  <a:srgbClr val="515151"/>
                </a:solidFill>
                <a:latin typeface="Lucida Sans"/>
                <a:cs typeface="Lucida Sans"/>
              </a:rPr>
              <a:t>10%</a:t>
            </a:r>
            <a:endParaRPr lang="en-US" sz="20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924203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C54659E0-4238-DDCB-C163-883707A35E73}"/>
              </a:ext>
            </a:extLst>
          </p:cNvPr>
          <p:cNvSpPr txBox="1"/>
          <p:nvPr/>
        </p:nvSpPr>
        <p:spPr>
          <a:xfrm>
            <a:off x="2864083" y="437170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BFDA1C11-C0B9-1225-7DA2-42DE466C3D07}"/>
              </a:ext>
            </a:extLst>
          </p:cNvPr>
          <p:cNvSpPr txBox="1"/>
          <p:nvPr/>
        </p:nvSpPr>
        <p:spPr>
          <a:xfrm>
            <a:off x="6584493" y="6741661"/>
            <a:ext cx="968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*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Low-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cost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airlines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6" name="object 20">
            <a:extLst>
              <a:ext uri="{FF2B5EF4-FFF2-40B4-BE49-F238E27FC236}">
                <a16:creationId xmlns:a16="http://schemas.microsoft.com/office/drawing/2014/main" id="{E1EAE53B-5F97-4023-85E0-0C850A144B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745" y="2073904"/>
            <a:ext cx="5384842" cy="4610136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9ABF0562-7588-0450-08F9-9B7CE36646A9}"/>
              </a:ext>
            </a:extLst>
          </p:cNvPr>
          <p:cNvSpPr txBox="1"/>
          <p:nvPr/>
        </p:nvSpPr>
        <p:spPr>
          <a:xfrm>
            <a:off x="789483" y="1379212"/>
            <a:ext cx="5039360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10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Cities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ranked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Jamaica: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July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75" dirty="0">
                <a:solidFill>
                  <a:srgbClr val="515151"/>
                </a:solidFill>
                <a:latin typeface="Trebuchet MS"/>
                <a:cs typeface="Trebuchet MS"/>
              </a:rPr>
              <a:t>YOY%</a:t>
            </a:r>
            <a:r>
              <a:rPr sz="1100" b="1" spc="-9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Capacity,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all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contracted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EC92C6A7-6A98-7057-E1FA-4C0FF7D11ED5}"/>
              </a:ext>
            </a:extLst>
          </p:cNvPr>
          <p:cNvSpPr txBox="1"/>
          <p:nvPr/>
        </p:nvSpPr>
        <p:spPr>
          <a:xfrm>
            <a:off x="6596558" y="1379212"/>
            <a:ext cx="5158740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10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Airlines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ranked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Jamaica: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July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75" dirty="0">
                <a:solidFill>
                  <a:srgbClr val="515151"/>
                </a:solidFill>
                <a:latin typeface="Trebuchet MS"/>
                <a:cs typeface="Trebuchet MS"/>
              </a:rPr>
              <a:t>YOY%</a:t>
            </a:r>
            <a:r>
              <a:rPr sz="1100" b="1" spc="-9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Capacity,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all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contracted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9" name="object 23">
            <a:extLst>
              <a:ext uri="{FF2B5EF4-FFF2-40B4-BE49-F238E27FC236}">
                <a16:creationId xmlns:a16="http://schemas.microsoft.com/office/drawing/2014/main" id="{0BFD1B7B-4ECC-1961-AAB1-4EA6F25ABCD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05352" y="2072644"/>
            <a:ext cx="5384843" cy="46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13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C54659E0-4238-DDCB-C163-883707A35E73}"/>
              </a:ext>
            </a:extLst>
          </p:cNvPr>
          <p:cNvSpPr txBox="1"/>
          <p:nvPr/>
        </p:nvSpPr>
        <p:spPr>
          <a:xfrm>
            <a:off x="2864083" y="126073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  <p:pic>
        <p:nvPicPr>
          <p:cNvPr id="5" name="object 19">
            <a:extLst>
              <a:ext uri="{FF2B5EF4-FFF2-40B4-BE49-F238E27FC236}">
                <a16:creationId xmlns:a16="http://schemas.microsoft.com/office/drawing/2014/main" id="{44DA4867-327C-E4A1-F6C0-CC9AE2A16FE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965" y="2009875"/>
            <a:ext cx="2108216" cy="2146316"/>
          </a:xfrm>
          <a:prstGeom prst="rect">
            <a:avLst/>
          </a:prstGeom>
        </p:spPr>
      </p:pic>
      <p:pic>
        <p:nvPicPr>
          <p:cNvPr id="6" name="object 20">
            <a:extLst>
              <a:ext uri="{FF2B5EF4-FFF2-40B4-BE49-F238E27FC236}">
                <a16:creationId xmlns:a16="http://schemas.microsoft.com/office/drawing/2014/main" id="{1985D8C1-3AE6-1B8A-471D-67F612F8874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3965" y="4232393"/>
            <a:ext cx="2108216" cy="2146316"/>
          </a:xfrm>
          <a:prstGeom prst="rect">
            <a:avLst/>
          </a:prstGeom>
        </p:spPr>
      </p:pic>
      <p:pic>
        <p:nvPicPr>
          <p:cNvPr id="7" name="object 21">
            <a:extLst>
              <a:ext uri="{FF2B5EF4-FFF2-40B4-BE49-F238E27FC236}">
                <a16:creationId xmlns:a16="http://schemas.microsoft.com/office/drawing/2014/main" id="{63B4127D-01A3-3BA6-5AEB-B6707288D1E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7945" y="2009875"/>
            <a:ext cx="2108216" cy="2146316"/>
          </a:xfrm>
          <a:prstGeom prst="rect">
            <a:avLst/>
          </a:prstGeom>
        </p:spPr>
      </p:pic>
      <p:pic>
        <p:nvPicPr>
          <p:cNvPr id="8" name="object 22">
            <a:extLst>
              <a:ext uri="{FF2B5EF4-FFF2-40B4-BE49-F238E27FC236}">
                <a16:creationId xmlns:a16="http://schemas.microsoft.com/office/drawing/2014/main" id="{3E53A1E2-DCD9-6C05-007E-287540A354E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97945" y="4232393"/>
            <a:ext cx="2108216" cy="2146316"/>
          </a:xfrm>
          <a:prstGeom prst="rect">
            <a:avLst/>
          </a:prstGeom>
        </p:spPr>
      </p:pic>
      <p:pic>
        <p:nvPicPr>
          <p:cNvPr id="9" name="object 23">
            <a:extLst>
              <a:ext uri="{FF2B5EF4-FFF2-40B4-BE49-F238E27FC236}">
                <a16:creationId xmlns:a16="http://schemas.microsoft.com/office/drawing/2014/main" id="{801AA0A2-665A-B9BF-72FE-66DCBA19C08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83302" y="2009875"/>
            <a:ext cx="2108216" cy="2146316"/>
          </a:xfrm>
          <a:prstGeom prst="rect">
            <a:avLst/>
          </a:prstGeom>
        </p:spPr>
      </p:pic>
      <p:pic>
        <p:nvPicPr>
          <p:cNvPr id="10" name="object 24">
            <a:extLst>
              <a:ext uri="{FF2B5EF4-FFF2-40B4-BE49-F238E27FC236}">
                <a16:creationId xmlns:a16="http://schemas.microsoft.com/office/drawing/2014/main" id="{DF79EA6D-0038-E1B7-7697-866AB2320E0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83302" y="4232393"/>
            <a:ext cx="2108216" cy="2146316"/>
          </a:xfrm>
          <a:prstGeom prst="rect">
            <a:avLst/>
          </a:prstGeom>
        </p:spPr>
      </p:pic>
      <p:pic>
        <p:nvPicPr>
          <p:cNvPr id="11" name="object 25">
            <a:extLst>
              <a:ext uri="{FF2B5EF4-FFF2-40B4-BE49-F238E27FC236}">
                <a16:creationId xmlns:a16="http://schemas.microsoft.com/office/drawing/2014/main" id="{7015BBA3-75E3-D94A-5723-1809D2FD699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87725" y="2009875"/>
            <a:ext cx="2108216" cy="2146316"/>
          </a:xfrm>
          <a:prstGeom prst="rect">
            <a:avLst/>
          </a:prstGeom>
        </p:spPr>
      </p:pic>
      <p:pic>
        <p:nvPicPr>
          <p:cNvPr id="12" name="object 26">
            <a:extLst>
              <a:ext uri="{FF2B5EF4-FFF2-40B4-BE49-F238E27FC236}">
                <a16:creationId xmlns:a16="http://schemas.microsoft.com/office/drawing/2014/main" id="{58179FB7-1ED7-68CD-6FEA-5B6B821FD1FA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87725" y="4232393"/>
            <a:ext cx="2108216" cy="2146316"/>
          </a:xfrm>
          <a:prstGeom prst="rect">
            <a:avLst/>
          </a:prstGeom>
        </p:spPr>
      </p:pic>
      <p:pic>
        <p:nvPicPr>
          <p:cNvPr id="13" name="object 27">
            <a:extLst>
              <a:ext uri="{FF2B5EF4-FFF2-40B4-BE49-F238E27FC236}">
                <a16:creationId xmlns:a16="http://schemas.microsoft.com/office/drawing/2014/main" id="{2D2E3BC7-2EB4-C5D5-F5DC-A6E008EF65E9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81979" y="2009875"/>
            <a:ext cx="2108216" cy="2146316"/>
          </a:xfrm>
          <a:prstGeom prst="rect">
            <a:avLst/>
          </a:prstGeom>
        </p:spPr>
      </p:pic>
      <p:pic>
        <p:nvPicPr>
          <p:cNvPr id="14" name="object 28">
            <a:extLst>
              <a:ext uri="{FF2B5EF4-FFF2-40B4-BE49-F238E27FC236}">
                <a16:creationId xmlns:a16="http://schemas.microsoft.com/office/drawing/2014/main" id="{24EA77BA-9970-4AC4-300D-27EBD13106E8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81979" y="4232393"/>
            <a:ext cx="2108216" cy="2146316"/>
          </a:xfrm>
          <a:prstGeom prst="rect">
            <a:avLst/>
          </a:prstGeom>
        </p:spPr>
      </p:pic>
      <p:sp>
        <p:nvSpPr>
          <p:cNvPr id="15" name="object 29">
            <a:extLst>
              <a:ext uri="{FF2B5EF4-FFF2-40B4-BE49-F238E27FC236}">
                <a16:creationId xmlns:a16="http://schemas.microsoft.com/office/drawing/2014/main" id="{CCE2FB06-CB3C-058E-601A-709A44083856}"/>
              </a:ext>
            </a:extLst>
          </p:cNvPr>
          <p:cNvSpPr txBox="1"/>
          <p:nvPr/>
        </p:nvSpPr>
        <p:spPr>
          <a:xfrm>
            <a:off x="1569524" y="1619207"/>
            <a:ext cx="209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30">
            <a:extLst>
              <a:ext uri="{FF2B5EF4-FFF2-40B4-BE49-F238E27FC236}">
                <a16:creationId xmlns:a16="http://schemas.microsoft.com/office/drawing/2014/main" id="{4763E19A-2A3B-9DEA-480B-331847F3F2FB}"/>
              </a:ext>
            </a:extLst>
          </p:cNvPr>
          <p:cNvSpPr txBox="1"/>
          <p:nvPr/>
        </p:nvSpPr>
        <p:spPr>
          <a:xfrm>
            <a:off x="3809487" y="1619207"/>
            <a:ext cx="286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USA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31">
            <a:extLst>
              <a:ext uri="{FF2B5EF4-FFF2-40B4-BE49-F238E27FC236}">
                <a16:creationId xmlns:a16="http://schemas.microsoft.com/office/drawing/2014/main" id="{CCA66748-5E4F-61C7-A1A7-B42DED0D633F}"/>
              </a:ext>
            </a:extLst>
          </p:cNvPr>
          <p:cNvSpPr txBox="1"/>
          <p:nvPr/>
        </p:nvSpPr>
        <p:spPr>
          <a:xfrm>
            <a:off x="6002301" y="1619207"/>
            <a:ext cx="4908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Canada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0E5475F3-4552-1C2A-412F-DAD644193C15}"/>
              </a:ext>
            </a:extLst>
          </p:cNvPr>
          <p:cNvSpPr txBox="1"/>
          <p:nvPr/>
        </p:nvSpPr>
        <p:spPr>
          <a:xfrm>
            <a:off x="8367517" y="1619207"/>
            <a:ext cx="372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Spain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id="{3C47B209-5DBF-448F-6D65-9502EAB38933}"/>
              </a:ext>
            </a:extLst>
          </p:cNvPr>
          <p:cNvSpPr txBox="1"/>
          <p:nvPr/>
        </p:nvSpPr>
        <p:spPr>
          <a:xfrm>
            <a:off x="10540646" y="1619207"/>
            <a:ext cx="589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Germany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34">
            <a:extLst>
              <a:ext uri="{FF2B5EF4-FFF2-40B4-BE49-F238E27FC236}">
                <a16:creationId xmlns:a16="http://schemas.microsoft.com/office/drawing/2014/main" id="{8AE5A2A4-9EC4-91ED-9F6C-D89647D4B050}"/>
              </a:ext>
            </a:extLst>
          </p:cNvPr>
          <p:cNvSpPr txBox="1"/>
          <p:nvPr/>
        </p:nvSpPr>
        <p:spPr>
          <a:xfrm>
            <a:off x="2989842" y="731476"/>
            <a:ext cx="718375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Demand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and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Jamaica.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 Flight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(%)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vs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(number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seats)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City</a:t>
            </a:r>
            <a:endParaRPr sz="11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 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2024.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Flight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conducted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50418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67C3D068-2FEA-6119-D505-09DC56897FD2}"/>
              </a:ext>
            </a:extLst>
          </p:cNvPr>
          <p:cNvSpPr/>
          <p:nvPr/>
        </p:nvSpPr>
        <p:spPr>
          <a:xfrm>
            <a:off x="6228311" y="1763395"/>
            <a:ext cx="0" cy="2958465"/>
          </a:xfrm>
          <a:custGeom>
            <a:avLst/>
            <a:gdLst/>
            <a:ahLst/>
            <a:cxnLst/>
            <a:rect l="l" t="t" r="r" b="b"/>
            <a:pathLst>
              <a:path h="2958465">
                <a:moveTo>
                  <a:pt x="0" y="0"/>
                </a:moveTo>
                <a:lnTo>
                  <a:pt x="1" y="2958465"/>
                </a:lnTo>
              </a:path>
            </a:pathLst>
          </a:custGeom>
          <a:ln w="9525">
            <a:solidFill>
              <a:srgbClr val="FF67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14">
            <a:extLst>
              <a:ext uri="{FF2B5EF4-FFF2-40B4-BE49-F238E27FC236}">
                <a16:creationId xmlns:a16="http://schemas.microsoft.com/office/drawing/2014/main" id="{9D73907E-1A2D-A87E-2071-DAE17EA9F324}"/>
              </a:ext>
            </a:extLst>
          </p:cNvPr>
          <p:cNvGrpSpPr/>
          <p:nvPr/>
        </p:nvGrpSpPr>
        <p:grpSpPr>
          <a:xfrm>
            <a:off x="803823" y="3459692"/>
            <a:ext cx="10826750" cy="3278504"/>
            <a:chOff x="661352" y="2911052"/>
            <a:chExt cx="10826750" cy="3278504"/>
          </a:xfrm>
        </p:grpSpPr>
        <p:pic>
          <p:nvPicPr>
            <p:cNvPr id="42" name="object 15">
              <a:extLst>
                <a:ext uri="{FF2B5EF4-FFF2-40B4-BE49-F238E27FC236}">
                  <a16:creationId xmlns:a16="http://schemas.microsoft.com/office/drawing/2014/main" id="{E0D57542-1E75-7060-3DD3-1D1533D19D8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9734" y="2911052"/>
              <a:ext cx="153039" cy="146685"/>
            </a:xfrm>
            <a:prstGeom prst="rect">
              <a:avLst/>
            </a:prstGeom>
          </p:spPr>
        </p:pic>
        <p:pic>
          <p:nvPicPr>
            <p:cNvPr id="43" name="object 16">
              <a:extLst>
                <a:ext uri="{FF2B5EF4-FFF2-40B4-BE49-F238E27FC236}">
                  <a16:creationId xmlns:a16="http://schemas.microsoft.com/office/drawing/2014/main" id="{6A86E4E4-525F-EF44-C060-408A50B6DDE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390" y="2911052"/>
              <a:ext cx="153039" cy="146685"/>
            </a:xfrm>
            <a:prstGeom prst="rect">
              <a:avLst/>
            </a:prstGeom>
          </p:spPr>
        </p:pic>
        <p:pic>
          <p:nvPicPr>
            <p:cNvPr id="44" name="object 17">
              <a:extLst>
                <a:ext uri="{FF2B5EF4-FFF2-40B4-BE49-F238E27FC236}">
                  <a16:creationId xmlns:a16="http://schemas.microsoft.com/office/drawing/2014/main" id="{C5878E3D-EE8E-DC22-36C5-DEA61941DD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045" y="2911052"/>
              <a:ext cx="153039" cy="146685"/>
            </a:xfrm>
            <a:prstGeom prst="rect">
              <a:avLst/>
            </a:prstGeom>
          </p:spPr>
        </p:pic>
        <p:pic>
          <p:nvPicPr>
            <p:cNvPr id="46" name="object 18">
              <a:extLst>
                <a:ext uri="{FF2B5EF4-FFF2-40B4-BE49-F238E27FC236}">
                  <a16:creationId xmlns:a16="http://schemas.microsoft.com/office/drawing/2014/main" id="{9C3DD270-0275-BBA0-4B16-12CE75CFC83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5443" y="2911052"/>
              <a:ext cx="153039" cy="146685"/>
            </a:xfrm>
            <a:prstGeom prst="rect">
              <a:avLst/>
            </a:prstGeom>
          </p:spPr>
        </p:pic>
        <p:pic>
          <p:nvPicPr>
            <p:cNvPr id="47" name="object 19">
              <a:extLst>
                <a:ext uri="{FF2B5EF4-FFF2-40B4-BE49-F238E27FC236}">
                  <a16:creationId xmlns:a16="http://schemas.microsoft.com/office/drawing/2014/main" id="{AF9CC339-97C6-84E7-1AEB-C08634F6F28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2740" y="2911052"/>
              <a:ext cx="153039" cy="146685"/>
            </a:xfrm>
            <a:prstGeom prst="rect">
              <a:avLst/>
            </a:prstGeom>
          </p:spPr>
        </p:pic>
        <p:pic>
          <p:nvPicPr>
            <p:cNvPr id="48" name="object 20">
              <a:extLst>
                <a:ext uri="{FF2B5EF4-FFF2-40B4-BE49-F238E27FC236}">
                  <a16:creationId xmlns:a16="http://schemas.microsoft.com/office/drawing/2014/main" id="{11AE4FDB-754B-D29A-E2D8-FB2AAA66184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0036" y="2911052"/>
              <a:ext cx="153039" cy="146685"/>
            </a:xfrm>
            <a:prstGeom prst="rect">
              <a:avLst/>
            </a:prstGeom>
          </p:spPr>
        </p:pic>
        <p:pic>
          <p:nvPicPr>
            <p:cNvPr id="49" name="object 21">
              <a:extLst>
                <a:ext uri="{FF2B5EF4-FFF2-40B4-BE49-F238E27FC236}">
                  <a16:creationId xmlns:a16="http://schemas.microsoft.com/office/drawing/2014/main" id="{CC9DDCAF-3570-8B36-6BF3-50CC626C7F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7332" y="2911052"/>
              <a:ext cx="153039" cy="146685"/>
            </a:xfrm>
            <a:prstGeom prst="rect">
              <a:avLst/>
            </a:prstGeom>
          </p:spPr>
        </p:pic>
        <p:pic>
          <p:nvPicPr>
            <p:cNvPr id="50" name="object 22">
              <a:extLst>
                <a:ext uri="{FF2B5EF4-FFF2-40B4-BE49-F238E27FC236}">
                  <a16:creationId xmlns:a16="http://schemas.microsoft.com/office/drawing/2014/main" id="{93BAECDB-931A-D13C-B986-016DA697238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616" y="2911052"/>
              <a:ext cx="153039" cy="146685"/>
            </a:xfrm>
            <a:prstGeom prst="rect">
              <a:avLst/>
            </a:prstGeom>
          </p:spPr>
        </p:pic>
        <p:pic>
          <p:nvPicPr>
            <p:cNvPr id="51" name="object 23">
              <a:extLst>
                <a:ext uri="{FF2B5EF4-FFF2-40B4-BE49-F238E27FC236}">
                  <a16:creationId xmlns:a16="http://schemas.microsoft.com/office/drawing/2014/main" id="{85A9D432-12B6-8AFC-12AA-C1E5D8511C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2307" y="2911052"/>
              <a:ext cx="153039" cy="146685"/>
            </a:xfrm>
            <a:prstGeom prst="rect">
              <a:avLst/>
            </a:prstGeom>
          </p:spPr>
        </p:pic>
        <p:pic>
          <p:nvPicPr>
            <p:cNvPr id="52" name="object 24">
              <a:extLst>
                <a:ext uri="{FF2B5EF4-FFF2-40B4-BE49-F238E27FC236}">
                  <a16:creationId xmlns:a16="http://schemas.microsoft.com/office/drawing/2014/main" id="{F2D55388-D6C9-811D-4289-A40D1554197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4000" y="2911052"/>
              <a:ext cx="153039" cy="146685"/>
            </a:xfrm>
            <a:prstGeom prst="rect">
              <a:avLst/>
            </a:prstGeom>
          </p:spPr>
        </p:pic>
        <p:pic>
          <p:nvPicPr>
            <p:cNvPr id="53" name="object 25">
              <a:extLst>
                <a:ext uri="{FF2B5EF4-FFF2-40B4-BE49-F238E27FC236}">
                  <a16:creationId xmlns:a16="http://schemas.microsoft.com/office/drawing/2014/main" id="{5E443C61-565C-AD17-1237-4A579646773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55693" y="2911052"/>
              <a:ext cx="153039" cy="146685"/>
            </a:xfrm>
            <a:prstGeom prst="rect">
              <a:avLst/>
            </a:prstGeom>
          </p:spPr>
        </p:pic>
        <p:pic>
          <p:nvPicPr>
            <p:cNvPr id="54" name="object 26">
              <a:extLst>
                <a:ext uri="{FF2B5EF4-FFF2-40B4-BE49-F238E27FC236}">
                  <a16:creationId xmlns:a16="http://schemas.microsoft.com/office/drawing/2014/main" id="{D13E8C16-9CA9-F8C0-7FF3-C983EECCDFE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77385" y="2911052"/>
              <a:ext cx="153039" cy="146685"/>
            </a:xfrm>
            <a:prstGeom prst="rect">
              <a:avLst/>
            </a:prstGeom>
          </p:spPr>
        </p:pic>
        <p:sp>
          <p:nvSpPr>
            <p:cNvPr id="55" name="object 27">
              <a:extLst>
                <a:ext uri="{FF2B5EF4-FFF2-40B4-BE49-F238E27FC236}">
                  <a16:creationId xmlns:a16="http://schemas.microsoft.com/office/drawing/2014/main" id="{C612787F-F01D-5B98-BB67-1EF9356F3C3C}"/>
                </a:ext>
              </a:extLst>
            </p:cNvPr>
            <p:cNvSpPr/>
            <p:nvPr/>
          </p:nvSpPr>
          <p:spPr>
            <a:xfrm>
              <a:off x="662940" y="4576445"/>
              <a:ext cx="10823575" cy="1610995"/>
            </a:xfrm>
            <a:custGeom>
              <a:avLst/>
              <a:gdLst/>
              <a:ahLst/>
              <a:cxnLst/>
              <a:rect l="l" t="t" r="r" b="b"/>
              <a:pathLst>
                <a:path w="10823575" h="1610995">
                  <a:moveTo>
                    <a:pt x="0" y="97760"/>
                  </a:moveTo>
                  <a:lnTo>
                    <a:pt x="7682" y="59707"/>
                  </a:lnTo>
                  <a:lnTo>
                    <a:pt x="28633" y="28633"/>
                  </a:lnTo>
                  <a:lnTo>
                    <a:pt x="59707" y="7682"/>
                  </a:lnTo>
                  <a:lnTo>
                    <a:pt x="97760" y="0"/>
                  </a:lnTo>
                  <a:lnTo>
                    <a:pt x="10725815" y="0"/>
                  </a:lnTo>
                  <a:lnTo>
                    <a:pt x="10763867" y="7682"/>
                  </a:lnTo>
                  <a:lnTo>
                    <a:pt x="10794941" y="28633"/>
                  </a:lnTo>
                  <a:lnTo>
                    <a:pt x="10815892" y="59707"/>
                  </a:lnTo>
                  <a:lnTo>
                    <a:pt x="10823575" y="97760"/>
                  </a:lnTo>
                  <a:lnTo>
                    <a:pt x="10823575" y="1513235"/>
                  </a:lnTo>
                  <a:lnTo>
                    <a:pt x="10815892" y="1551287"/>
                  </a:lnTo>
                  <a:lnTo>
                    <a:pt x="10794941" y="1582361"/>
                  </a:lnTo>
                  <a:lnTo>
                    <a:pt x="10763867" y="1603312"/>
                  </a:lnTo>
                  <a:lnTo>
                    <a:pt x="10725815" y="1610995"/>
                  </a:lnTo>
                  <a:lnTo>
                    <a:pt x="97760" y="1610995"/>
                  </a:lnTo>
                  <a:lnTo>
                    <a:pt x="59707" y="1603312"/>
                  </a:lnTo>
                  <a:lnTo>
                    <a:pt x="28633" y="1582361"/>
                  </a:lnTo>
                  <a:lnTo>
                    <a:pt x="7682" y="1551287"/>
                  </a:lnTo>
                  <a:lnTo>
                    <a:pt x="0" y="1513235"/>
                  </a:lnTo>
                  <a:lnTo>
                    <a:pt x="0" y="97760"/>
                  </a:lnTo>
                  <a:close/>
                </a:path>
              </a:pathLst>
            </a:custGeom>
            <a:ln w="3175">
              <a:solidFill>
                <a:srgbClr val="FF67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8">
              <a:extLst>
                <a:ext uri="{FF2B5EF4-FFF2-40B4-BE49-F238E27FC236}">
                  <a16:creationId xmlns:a16="http://schemas.microsoft.com/office/drawing/2014/main" id="{1346A0AC-D686-CBBE-5FF9-FED4344F4735}"/>
                </a:ext>
              </a:extLst>
            </p:cNvPr>
            <p:cNvSpPr/>
            <p:nvPr/>
          </p:nvSpPr>
          <p:spPr>
            <a:xfrm>
              <a:off x="3991610" y="4401820"/>
              <a:ext cx="4183379" cy="546735"/>
            </a:xfrm>
            <a:custGeom>
              <a:avLst/>
              <a:gdLst/>
              <a:ahLst/>
              <a:cxnLst/>
              <a:rect l="l" t="t" r="r" b="b"/>
              <a:pathLst>
                <a:path w="4183379" h="546735">
                  <a:moveTo>
                    <a:pt x="4183380" y="0"/>
                  </a:moveTo>
                  <a:lnTo>
                    <a:pt x="0" y="0"/>
                  </a:lnTo>
                  <a:lnTo>
                    <a:pt x="0" y="546734"/>
                  </a:lnTo>
                  <a:lnTo>
                    <a:pt x="4183380" y="546734"/>
                  </a:lnTo>
                  <a:lnTo>
                    <a:pt x="4183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30">
            <a:extLst>
              <a:ext uri="{FF2B5EF4-FFF2-40B4-BE49-F238E27FC236}">
                <a16:creationId xmlns:a16="http://schemas.microsoft.com/office/drawing/2014/main" id="{4D9ABEAA-7B74-4CDC-0545-1F67CAB307B6}"/>
              </a:ext>
            </a:extLst>
          </p:cNvPr>
          <p:cNvSpPr txBox="1"/>
          <p:nvPr/>
        </p:nvSpPr>
        <p:spPr>
          <a:xfrm>
            <a:off x="2797654" y="2627375"/>
            <a:ext cx="900430" cy="47370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 marR="5080" algn="ctr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Global</a:t>
            </a:r>
            <a:r>
              <a:rPr sz="1100" b="1" spc="-3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Tourist </a:t>
            </a: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Perception Index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9" name="object 31">
            <a:extLst>
              <a:ext uri="{FF2B5EF4-FFF2-40B4-BE49-F238E27FC236}">
                <a16:creationId xmlns:a16="http://schemas.microsoft.com/office/drawing/2014/main" id="{8BE20597-11E6-DB58-006B-E38316D2C1D7}"/>
              </a:ext>
            </a:extLst>
          </p:cNvPr>
          <p:cNvSpPr txBox="1"/>
          <p:nvPr/>
        </p:nvSpPr>
        <p:spPr>
          <a:xfrm>
            <a:off x="956831" y="4350004"/>
            <a:ext cx="1039494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64769">
              <a:lnSpc>
                <a:spcPts val="1100"/>
              </a:lnSpc>
              <a:spcBef>
                <a:spcPts val="219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0" name="object 32">
            <a:extLst>
              <a:ext uri="{FF2B5EF4-FFF2-40B4-BE49-F238E27FC236}">
                <a16:creationId xmlns:a16="http://schemas.microsoft.com/office/drawing/2014/main" id="{F549809A-7B9A-525D-B331-52F1E4424CCE}"/>
              </a:ext>
            </a:extLst>
          </p:cNvPr>
          <p:cNvSpPr txBox="1"/>
          <p:nvPr/>
        </p:nvSpPr>
        <p:spPr>
          <a:xfrm>
            <a:off x="2827023" y="4350004"/>
            <a:ext cx="83946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7145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1" name="object 33">
            <a:extLst>
              <a:ext uri="{FF2B5EF4-FFF2-40B4-BE49-F238E27FC236}">
                <a16:creationId xmlns:a16="http://schemas.microsoft.com/office/drawing/2014/main" id="{AEC533A5-46A2-24C8-1CA2-172782CFFB49}"/>
              </a:ext>
            </a:extLst>
          </p:cNvPr>
          <p:cNvSpPr txBox="1"/>
          <p:nvPr/>
        </p:nvSpPr>
        <p:spPr>
          <a:xfrm>
            <a:off x="4601264" y="4350004"/>
            <a:ext cx="828675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1430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2" name="object 34">
            <a:extLst>
              <a:ext uri="{FF2B5EF4-FFF2-40B4-BE49-F238E27FC236}">
                <a16:creationId xmlns:a16="http://schemas.microsoft.com/office/drawing/2014/main" id="{333137E2-14A6-1D96-B0D2-7B229B8FD56F}"/>
              </a:ext>
            </a:extLst>
          </p:cNvPr>
          <p:cNvSpPr txBox="1"/>
          <p:nvPr/>
        </p:nvSpPr>
        <p:spPr>
          <a:xfrm>
            <a:off x="1407232" y="6361684"/>
            <a:ext cx="101091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83185">
              <a:lnSpc>
                <a:spcPts val="1100"/>
              </a:lnSpc>
              <a:spcBef>
                <a:spcPts val="219"/>
              </a:spcBef>
            </a:pP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Global</a:t>
            </a:r>
            <a:r>
              <a:rPr sz="1000" spc="-6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Tourist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3" name="object 35">
            <a:extLst>
              <a:ext uri="{FF2B5EF4-FFF2-40B4-BE49-F238E27FC236}">
                <a16:creationId xmlns:a16="http://schemas.microsoft.com/office/drawing/2014/main" id="{54338789-8272-49C5-9321-1C4BC9B96EF0}"/>
              </a:ext>
            </a:extLst>
          </p:cNvPr>
          <p:cNvSpPr txBox="1"/>
          <p:nvPr/>
        </p:nvSpPr>
        <p:spPr>
          <a:xfrm>
            <a:off x="3560517" y="6337300"/>
            <a:ext cx="1031240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3695" marR="5080" indent="-341630">
              <a:lnSpc>
                <a:spcPts val="1080"/>
              </a:lnSpc>
              <a:spcBef>
                <a:spcPts val="235"/>
              </a:spcBef>
            </a:pP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Hotel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Satisfaction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4" name="object 36">
            <a:extLst>
              <a:ext uri="{FF2B5EF4-FFF2-40B4-BE49-F238E27FC236}">
                <a16:creationId xmlns:a16="http://schemas.microsoft.com/office/drawing/2014/main" id="{84CAC198-4C89-5A2D-3D34-64B56A2E2D3D}"/>
              </a:ext>
            </a:extLst>
          </p:cNvPr>
          <p:cNvSpPr txBox="1"/>
          <p:nvPr/>
        </p:nvSpPr>
        <p:spPr>
          <a:xfrm>
            <a:off x="5670309" y="6337300"/>
            <a:ext cx="1039494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64769">
              <a:lnSpc>
                <a:spcPts val="1080"/>
              </a:lnSpc>
              <a:spcBef>
                <a:spcPts val="235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5" name="object 37">
            <a:extLst>
              <a:ext uri="{FF2B5EF4-FFF2-40B4-BE49-F238E27FC236}">
                <a16:creationId xmlns:a16="http://schemas.microsoft.com/office/drawing/2014/main" id="{FC20E4CC-5102-A233-96FC-8B0D5C9D0292}"/>
              </a:ext>
            </a:extLst>
          </p:cNvPr>
          <p:cNvSpPr txBox="1"/>
          <p:nvPr/>
        </p:nvSpPr>
        <p:spPr>
          <a:xfrm>
            <a:off x="7884865" y="6337300"/>
            <a:ext cx="839469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7145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6" name="object 38">
            <a:extLst>
              <a:ext uri="{FF2B5EF4-FFF2-40B4-BE49-F238E27FC236}">
                <a16:creationId xmlns:a16="http://schemas.microsoft.com/office/drawing/2014/main" id="{D77071E7-22CB-3E90-A010-1C94B5B7F009}"/>
              </a:ext>
            </a:extLst>
          </p:cNvPr>
          <p:cNvSpPr txBox="1"/>
          <p:nvPr/>
        </p:nvSpPr>
        <p:spPr>
          <a:xfrm>
            <a:off x="10004973" y="6337300"/>
            <a:ext cx="828675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1430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7" name="object 39">
            <a:extLst>
              <a:ext uri="{FF2B5EF4-FFF2-40B4-BE49-F238E27FC236}">
                <a16:creationId xmlns:a16="http://schemas.microsoft.com/office/drawing/2014/main" id="{C82DB791-7A8E-45F7-BE18-23F13A5DC6DF}"/>
              </a:ext>
            </a:extLst>
          </p:cNvPr>
          <p:cNvSpPr txBox="1"/>
          <p:nvPr/>
        </p:nvSpPr>
        <p:spPr>
          <a:xfrm>
            <a:off x="8484220" y="2889504"/>
            <a:ext cx="1494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solidFill>
                  <a:srgbClr val="686868"/>
                </a:solidFill>
                <a:latin typeface="Trebuchet MS"/>
                <a:cs typeface="Trebuchet MS"/>
              </a:rPr>
              <a:t>Hotel</a:t>
            </a:r>
            <a:r>
              <a:rPr sz="1100" b="1" spc="-25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686868"/>
                </a:solidFill>
                <a:latin typeface="Trebuchet MS"/>
                <a:cs typeface="Trebuchet MS"/>
              </a:rPr>
              <a:t>Satisfaction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686868"/>
                </a:solidFill>
                <a:latin typeface="Trebuchet MS"/>
                <a:cs typeface="Trebuchet MS"/>
              </a:rPr>
              <a:t>Index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68" name="object 46">
            <a:extLst>
              <a:ext uri="{FF2B5EF4-FFF2-40B4-BE49-F238E27FC236}">
                <a16:creationId xmlns:a16="http://schemas.microsoft.com/office/drawing/2014/main" id="{AB16E474-2F86-3BAE-0073-FC4ABEE89CAC}"/>
              </a:ext>
            </a:extLst>
          </p:cNvPr>
          <p:cNvGrpSpPr/>
          <p:nvPr/>
        </p:nvGrpSpPr>
        <p:grpSpPr>
          <a:xfrm>
            <a:off x="587730" y="1717675"/>
            <a:ext cx="11236325" cy="5372100"/>
            <a:chOff x="445259" y="1169035"/>
            <a:chExt cx="11236325" cy="5372100"/>
          </a:xfrm>
        </p:grpSpPr>
        <p:pic>
          <p:nvPicPr>
            <p:cNvPr id="69" name="object 47">
              <a:extLst>
                <a:ext uri="{FF2B5EF4-FFF2-40B4-BE49-F238E27FC236}">
                  <a16:creationId xmlns:a16="http://schemas.microsoft.com/office/drawing/2014/main" id="{A53019BF-D509-73A0-06D5-2C697E9A126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349" y="2910836"/>
              <a:ext cx="1778013" cy="1778013"/>
            </a:xfrm>
            <a:prstGeom prst="rect">
              <a:avLst/>
            </a:prstGeom>
          </p:spPr>
        </p:pic>
        <p:pic>
          <p:nvPicPr>
            <p:cNvPr id="70" name="object 48">
              <a:extLst>
                <a:ext uri="{FF2B5EF4-FFF2-40B4-BE49-F238E27FC236}">
                  <a16:creationId xmlns:a16="http://schemas.microsoft.com/office/drawing/2014/main" id="{28B8B4EA-91AF-DEF5-2EFA-4DBEAD9B8B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259" y="2754637"/>
              <a:ext cx="5316877" cy="1778012"/>
            </a:xfrm>
            <a:prstGeom prst="rect">
              <a:avLst/>
            </a:prstGeom>
          </p:spPr>
        </p:pic>
        <p:pic>
          <p:nvPicPr>
            <p:cNvPr id="71" name="object 49">
              <a:extLst>
                <a:ext uri="{FF2B5EF4-FFF2-40B4-BE49-F238E27FC236}">
                  <a16:creationId xmlns:a16="http://schemas.microsoft.com/office/drawing/2014/main" id="{E155FC58-E03E-AF9A-9A22-26F639E9FD8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9007" y="1169035"/>
              <a:ext cx="1651012" cy="1651012"/>
            </a:xfrm>
            <a:prstGeom prst="rect">
              <a:avLst/>
            </a:prstGeom>
          </p:spPr>
        </p:pic>
        <p:pic>
          <p:nvPicPr>
            <p:cNvPr id="72" name="object 50">
              <a:extLst>
                <a:ext uri="{FF2B5EF4-FFF2-40B4-BE49-F238E27FC236}">
                  <a16:creationId xmlns:a16="http://schemas.microsoft.com/office/drawing/2014/main" id="{69F9DE40-A9D6-9C2F-BE3B-C37B914F52D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3418" y="2910836"/>
              <a:ext cx="1778000" cy="1778013"/>
            </a:xfrm>
            <a:prstGeom prst="rect">
              <a:avLst/>
            </a:prstGeom>
          </p:spPr>
        </p:pic>
        <p:pic>
          <p:nvPicPr>
            <p:cNvPr id="73" name="object 51">
              <a:extLst>
                <a:ext uri="{FF2B5EF4-FFF2-40B4-BE49-F238E27FC236}">
                  <a16:creationId xmlns:a16="http://schemas.microsoft.com/office/drawing/2014/main" id="{5716BF7A-9818-27EA-DC85-C89EEF48DCD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3474" y="2910836"/>
              <a:ext cx="1777998" cy="1778013"/>
            </a:xfrm>
            <a:prstGeom prst="rect">
              <a:avLst/>
            </a:prstGeom>
          </p:spPr>
        </p:pic>
        <p:pic>
          <p:nvPicPr>
            <p:cNvPr id="74" name="object 52">
              <a:extLst>
                <a:ext uri="{FF2B5EF4-FFF2-40B4-BE49-F238E27FC236}">
                  <a16:creationId xmlns:a16="http://schemas.microsoft.com/office/drawing/2014/main" id="{30B36238-4415-B3BF-3BBC-094BE2983A2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1573" y="1291590"/>
              <a:ext cx="1651012" cy="1651012"/>
            </a:xfrm>
            <a:prstGeom prst="rect">
              <a:avLst/>
            </a:prstGeom>
          </p:spPr>
        </p:pic>
        <p:pic>
          <p:nvPicPr>
            <p:cNvPr id="76" name="object 53">
              <a:extLst>
                <a:ext uri="{FF2B5EF4-FFF2-40B4-BE49-F238E27FC236}">
                  <a16:creationId xmlns:a16="http://schemas.microsoft.com/office/drawing/2014/main" id="{1CBCD348-6587-8646-0ACF-42843BAEA0F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5374" y="4586605"/>
              <a:ext cx="1270010" cy="1270009"/>
            </a:xfrm>
            <a:prstGeom prst="rect">
              <a:avLst/>
            </a:prstGeom>
          </p:spPr>
        </p:pic>
        <p:pic>
          <p:nvPicPr>
            <p:cNvPr id="77" name="object 54">
              <a:extLst>
                <a:ext uri="{FF2B5EF4-FFF2-40B4-BE49-F238E27FC236}">
                  <a16:creationId xmlns:a16="http://schemas.microsoft.com/office/drawing/2014/main" id="{7928878B-C52E-A073-2655-D082572C5A2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84195" y="4762500"/>
              <a:ext cx="1778013" cy="1778013"/>
            </a:xfrm>
            <a:prstGeom prst="rect">
              <a:avLst/>
            </a:prstGeom>
          </p:spPr>
        </p:pic>
        <p:pic>
          <p:nvPicPr>
            <p:cNvPr id="78" name="object 55">
              <a:extLst>
                <a:ext uri="{FF2B5EF4-FFF2-40B4-BE49-F238E27FC236}">
                  <a16:creationId xmlns:a16="http://schemas.microsoft.com/office/drawing/2014/main" id="{6380A7EF-826E-6FA4-0852-89FD28954CB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8745" y="4762500"/>
              <a:ext cx="1778013" cy="1778013"/>
            </a:xfrm>
            <a:prstGeom prst="rect">
              <a:avLst/>
            </a:prstGeom>
          </p:spPr>
        </p:pic>
        <p:pic>
          <p:nvPicPr>
            <p:cNvPr id="79" name="object 56">
              <a:extLst>
                <a:ext uri="{FF2B5EF4-FFF2-40B4-BE49-F238E27FC236}">
                  <a16:creationId xmlns:a16="http://schemas.microsoft.com/office/drawing/2014/main" id="{EF1F80E6-D750-21B0-DC13-47B6F373CB5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13295" y="4762500"/>
              <a:ext cx="1778013" cy="1778013"/>
            </a:xfrm>
            <a:prstGeom prst="rect">
              <a:avLst/>
            </a:prstGeom>
          </p:spPr>
        </p:pic>
        <p:pic>
          <p:nvPicPr>
            <p:cNvPr id="80" name="object 57">
              <a:extLst>
                <a:ext uri="{FF2B5EF4-FFF2-40B4-BE49-F238E27FC236}">
                  <a16:creationId xmlns:a16="http://schemas.microsoft.com/office/drawing/2014/main" id="{5FAFC1DA-35E6-3C34-77D0-F0AC8B42035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7845" y="4762500"/>
              <a:ext cx="1778013" cy="1778013"/>
            </a:xfrm>
            <a:prstGeom prst="rect">
              <a:avLst/>
            </a:prstGeom>
          </p:spPr>
        </p:pic>
        <p:sp>
          <p:nvSpPr>
            <p:cNvPr id="81" name="object 58">
              <a:extLst>
                <a:ext uri="{FF2B5EF4-FFF2-40B4-BE49-F238E27FC236}">
                  <a16:creationId xmlns:a16="http://schemas.microsoft.com/office/drawing/2014/main" id="{6F784A17-3CB0-DC2D-7E7F-8EA7FEF1E5CD}"/>
                </a:ext>
              </a:extLst>
            </p:cNvPr>
            <p:cNvSpPr/>
            <p:nvPr/>
          </p:nvSpPr>
          <p:spPr>
            <a:xfrm>
              <a:off x="5471706" y="4686223"/>
              <a:ext cx="1222375" cy="165100"/>
            </a:xfrm>
            <a:custGeom>
              <a:avLst/>
              <a:gdLst/>
              <a:ahLst/>
              <a:cxnLst/>
              <a:rect l="l" t="t" r="r" b="b"/>
              <a:pathLst>
                <a:path w="1222375" h="165100">
                  <a:moveTo>
                    <a:pt x="1222375" y="0"/>
                  </a:moveTo>
                  <a:lnTo>
                    <a:pt x="585787" y="0"/>
                  </a:lnTo>
                  <a:lnTo>
                    <a:pt x="552450" y="0"/>
                  </a:lnTo>
                  <a:lnTo>
                    <a:pt x="509587" y="0"/>
                  </a:lnTo>
                  <a:lnTo>
                    <a:pt x="0" y="0"/>
                  </a:lnTo>
                  <a:lnTo>
                    <a:pt x="0" y="165100"/>
                  </a:lnTo>
                  <a:lnTo>
                    <a:pt x="509587" y="165100"/>
                  </a:lnTo>
                  <a:lnTo>
                    <a:pt x="552450" y="165100"/>
                  </a:lnTo>
                  <a:lnTo>
                    <a:pt x="585787" y="165100"/>
                  </a:lnTo>
                  <a:lnTo>
                    <a:pt x="1222375" y="165100"/>
                  </a:lnTo>
                  <a:lnTo>
                    <a:pt x="1222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59">
            <a:extLst>
              <a:ext uri="{FF2B5EF4-FFF2-40B4-BE49-F238E27FC236}">
                <a16:creationId xmlns:a16="http://schemas.microsoft.com/office/drawing/2014/main" id="{14860D02-7FEB-09DA-542B-396315B73CC3}"/>
              </a:ext>
            </a:extLst>
          </p:cNvPr>
          <p:cNvSpPr txBox="1"/>
          <p:nvPr/>
        </p:nvSpPr>
        <p:spPr>
          <a:xfrm>
            <a:off x="1581629" y="1341119"/>
            <a:ext cx="33337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Satisfaction</a:t>
            </a:r>
            <a:r>
              <a:rPr sz="1100" b="1" spc="-10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Indices</a:t>
            </a:r>
            <a:r>
              <a:rPr sz="1100" b="1" spc="18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Jamaica:</a:t>
            </a:r>
            <a:r>
              <a:rPr sz="1100" b="1" spc="-8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2024,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4" name="object 60">
            <a:extLst>
              <a:ext uri="{FF2B5EF4-FFF2-40B4-BE49-F238E27FC236}">
                <a16:creationId xmlns:a16="http://schemas.microsoft.com/office/drawing/2014/main" id="{CCABF5DB-229C-5E39-799C-3C5F810EBF3E}"/>
              </a:ext>
            </a:extLst>
          </p:cNvPr>
          <p:cNvSpPr txBox="1"/>
          <p:nvPr/>
        </p:nvSpPr>
        <p:spPr>
          <a:xfrm>
            <a:off x="7684913" y="1341119"/>
            <a:ext cx="30930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Hotel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Satisfaction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Indices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2024,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all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5" name="object 61">
            <a:extLst>
              <a:ext uri="{FF2B5EF4-FFF2-40B4-BE49-F238E27FC236}">
                <a16:creationId xmlns:a16="http://schemas.microsoft.com/office/drawing/2014/main" id="{C9CDDDCC-7E09-2092-E8E1-FC381600B0D9}"/>
              </a:ext>
            </a:extLst>
          </p:cNvPr>
          <p:cNvSpPr txBox="1"/>
          <p:nvPr/>
        </p:nvSpPr>
        <p:spPr>
          <a:xfrm>
            <a:off x="5383602" y="4993224"/>
            <a:ext cx="1684655" cy="4089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Cumulative</a:t>
            </a:r>
            <a:r>
              <a:rPr sz="1200" b="1" spc="-4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Satisfaction</a:t>
            </a:r>
            <a:endParaRPr sz="1200">
              <a:latin typeface="Trebuchet MS"/>
              <a:cs typeface="Trebuchet MS"/>
            </a:endParaRPr>
          </a:p>
          <a:p>
            <a:pPr marL="1905" algn="ctr">
              <a:lnSpc>
                <a:spcPct val="100000"/>
              </a:lnSpc>
              <a:spcBef>
                <a:spcPts val="125"/>
              </a:spcBef>
            </a:pP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86" name="Google Shape;89;p17">
            <a:extLst>
              <a:ext uri="{FF2B5EF4-FFF2-40B4-BE49-F238E27FC236}">
                <a16:creationId xmlns:a16="http://schemas.microsoft.com/office/drawing/2014/main" id="{112AA81C-A0A2-BA60-EC60-6F10952CD3DE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</p:spTree>
    <p:extLst>
      <p:ext uri="{BB962C8B-B14F-4D97-AF65-F5344CB8AC3E}">
        <p14:creationId xmlns:p14="http://schemas.microsoft.com/office/powerpoint/2010/main" val="175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pic>
        <p:nvPicPr>
          <p:cNvPr id="4" name="object 20">
            <a:extLst>
              <a:ext uri="{FF2B5EF4-FFF2-40B4-BE49-F238E27FC236}">
                <a16:creationId xmlns:a16="http://schemas.microsoft.com/office/drawing/2014/main" id="{5707D237-2EA9-0DBD-B43A-6A587D2741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7045" y="2157093"/>
            <a:ext cx="8735595" cy="1520553"/>
          </a:xfrm>
          <a:prstGeom prst="rect">
            <a:avLst/>
          </a:prstGeom>
        </p:spPr>
      </p:pic>
      <p:sp>
        <p:nvSpPr>
          <p:cNvPr id="5" name="object 21">
            <a:extLst>
              <a:ext uri="{FF2B5EF4-FFF2-40B4-BE49-F238E27FC236}">
                <a16:creationId xmlns:a16="http://schemas.microsoft.com/office/drawing/2014/main" id="{EABC94B1-49BB-7DD4-D3B4-457A47B63B1D}"/>
              </a:ext>
            </a:extLst>
          </p:cNvPr>
          <p:cNvSpPr/>
          <p:nvPr/>
        </p:nvSpPr>
        <p:spPr>
          <a:xfrm>
            <a:off x="657045" y="469277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2">
            <a:extLst>
              <a:ext uri="{FF2B5EF4-FFF2-40B4-BE49-F238E27FC236}">
                <a16:creationId xmlns:a16="http://schemas.microsoft.com/office/drawing/2014/main" id="{D8A192BA-1C0A-6A76-7343-BFB7C7F2E7A2}"/>
              </a:ext>
            </a:extLst>
          </p:cNvPr>
          <p:cNvSpPr/>
          <p:nvPr/>
        </p:nvSpPr>
        <p:spPr>
          <a:xfrm>
            <a:off x="657045" y="514997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4760C8D7-B067-BCD7-47B2-E26A3EF44963}"/>
              </a:ext>
            </a:extLst>
          </p:cNvPr>
          <p:cNvSpPr/>
          <p:nvPr/>
        </p:nvSpPr>
        <p:spPr>
          <a:xfrm>
            <a:off x="657045" y="560717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ECC0C035-D2F4-B262-E50C-4EC4B3E82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084180"/>
              </p:ext>
            </p:extLst>
          </p:nvPr>
        </p:nvGraphicFramePr>
        <p:xfrm>
          <a:off x="657045" y="4448936"/>
          <a:ext cx="11233148" cy="138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7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17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Av.</a:t>
                      </a:r>
                      <a:r>
                        <a:rPr sz="1000" spc="-6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Card</a:t>
                      </a:r>
                      <a:r>
                        <a:rPr sz="1000" spc="-6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Spend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3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Previous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(%)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Previous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Current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3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Previous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(%)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443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429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73%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74%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380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2.8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374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347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3.1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25">
            <a:extLst>
              <a:ext uri="{FF2B5EF4-FFF2-40B4-BE49-F238E27FC236}">
                <a16:creationId xmlns:a16="http://schemas.microsoft.com/office/drawing/2014/main" id="{412EC108-5855-92FF-C9DF-7E759FF0740E}"/>
              </a:ext>
            </a:extLst>
          </p:cNvPr>
          <p:cNvSpPr txBox="1"/>
          <p:nvPr/>
        </p:nvSpPr>
        <p:spPr>
          <a:xfrm>
            <a:off x="3081762" y="948971"/>
            <a:ext cx="59683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International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Card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Spend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Jamaica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per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month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March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(last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available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update)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0" name="object 26">
            <a:extLst>
              <a:ext uri="{FF2B5EF4-FFF2-40B4-BE49-F238E27FC236}">
                <a16:creationId xmlns:a16="http://schemas.microsoft.com/office/drawing/2014/main" id="{71B5337F-B299-F303-E3FA-A11244973A1F}"/>
              </a:ext>
            </a:extLst>
          </p:cNvPr>
          <p:cNvSpPr txBox="1"/>
          <p:nvPr/>
        </p:nvSpPr>
        <p:spPr>
          <a:xfrm>
            <a:off x="664121" y="3941063"/>
            <a:ext cx="45339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Spend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Index,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Jamaica: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March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1" name="object 27">
            <a:extLst>
              <a:ext uri="{FF2B5EF4-FFF2-40B4-BE49-F238E27FC236}">
                <a16:creationId xmlns:a16="http://schemas.microsoft.com/office/drawing/2014/main" id="{5E371681-1234-833C-520C-108B66E071A7}"/>
              </a:ext>
            </a:extLst>
          </p:cNvPr>
          <p:cNvSpPr/>
          <p:nvPr/>
        </p:nvSpPr>
        <p:spPr>
          <a:xfrm>
            <a:off x="657045" y="4199851"/>
            <a:ext cx="11233150" cy="243840"/>
          </a:xfrm>
          <a:custGeom>
            <a:avLst/>
            <a:gdLst/>
            <a:ahLst/>
            <a:cxnLst/>
            <a:rect l="l" t="t" r="r" b="b"/>
            <a:pathLst>
              <a:path w="11233150" h="243839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43840"/>
                </a:lnTo>
                <a:lnTo>
                  <a:pt x="11233010" y="24384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A25CDC70-EE5C-9C0F-A172-701A80A79B3B}"/>
              </a:ext>
            </a:extLst>
          </p:cNvPr>
          <p:cNvSpPr txBox="1"/>
          <p:nvPr/>
        </p:nvSpPr>
        <p:spPr>
          <a:xfrm>
            <a:off x="3187132" y="4234180"/>
            <a:ext cx="86804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Growth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" name="object 29">
            <a:extLst>
              <a:ext uri="{FF2B5EF4-FFF2-40B4-BE49-F238E27FC236}">
                <a16:creationId xmlns:a16="http://schemas.microsoft.com/office/drawing/2014/main" id="{10014919-2E91-A53B-C2BA-61E6E2B146AD}"/>
              </a:ext>
            </a:extLst>
          </p:cNvPr>
          <p:cNvSpPr txBox="1"/>
          <p:nvPr/>
        </p:nvSpPr>
        <p:spPr>
          <a:xfrm>
            <a:off x="5139116" y="4234180"/>
            <a:ext cx="1021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A1C9153F-3AC2-6ABF-97A7-27724856B33E}"/>
              </a:ext>
            </a:extLst>
          </p:cNvPr>
          <p:cNvSpPr txBox="1"/>
          <p:nvPr/>
        </p:nvSpPr>
        <p:spPr>
          <a:xfrm>
            <a:off x="7614707" y="4234180"/>
            <a:ext cx="1061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65" dirty="0">
                <a:solidFill>
                  <a:srgbClr val="171717"/>
                </a:solidFill>
                <a:latin typeface="Lucida Sans"/>
                <a:cs typeface="Lucida Sans"/>
              </a:rPr>
              <a:t>%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Unique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Visits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AA1EBB09-EF5F-CE3A-E3FF-5A018FB73A33}"/>
              </a:ext>
            </a:extLst>
          </p:cNvPr>
          <p:cNvSpPr txBox="1"/>
          <p:nvPr/>
        </p:nvSpPr>
        <p:spPr>
          <a:xfrm>
            <a:off x="9918052" y="4234180"/>
            <a:ext cx="1447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Length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Use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6" name="object 32">
            <a:extLst>
              <a:ext uri="{FF2B5EF4-FFF2-40B4-BE49-F238E27FC236}">
                <a16:creationId xmlns:a16="http://schemas.microsoft.com/office/drawing/2014/main" id="{E4539CFA-4BD4-E6E0-09B6-D05F9D10C1E4}"/>
              </a:ext>
            </a:extLst>
          </p:cNvPr>
          <p:cNvSpPr txBox="1"/>
          <p:nvPr/>
        </p:nvSpPr>
        <p:spPr>
          <a:xfrm>
            <a:off x="9602078" y="1890267"/>
            <a:ext cx="168783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Average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Annual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Card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  <a:spcBef>
                <a:spcPts val="885"/>
              </a:spcBef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vs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2022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A5A54015-AFB3-66C1-5D69-5EB67782589B}"/>
              </a:ext>
            </a:extLst>
          </p:cNvPr>
          <p:cNvSpPr txBox="1"/>
          <p:nvPr/>
        </p:nvSpPr>
        <p:spPr>
          <a:xfrm>
            <a:off x="9585989" y="2618753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5720" rIns="0" bIns="0" rtlCol="0">
            <a:spAutoFit/>
          </a:bodyPr>
          <a:lstStyle/>
          <a:p>
            <a:pPr marL="520065">
              <a:lnSpc>
                <a:spcPct val="100000"/>
              </a:lnSpc>
              <a:spcBef>
                <a:spcPts val="360"/>
              </a:spcBef>
            </a:pP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423.0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$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(-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4%)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8" name="Google Shape;89;p17">
            <a:extLst>
              <a:ext uri="{FF2B5EF4-FFF2-40B4-BE49-F238E27FC236}">
                <a16:creationId xmlns:a16="http://schemas.microsoft.com/office/drawing/2014/main" id="{AFEC42A0-C192-3FF3-BC3A-C973538BBD7E}"/>
              </a:ext>
            </a:extLst>
          </p:cNvPr>
          <p:cNvSpPr txBox="1"/>
          <p:nvPr/>
        </p:nvSpPr>
        <p:spPr>
          <a:xfrm>
            <a:off x="2925185" y="370804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</p:spTree>
    <p:extLst>
      <p:ext uri="{BB962C8B-B14F-4D97-AF65-F5344CB8AC3E}">
        <p14:creationId xmlns:p14="http://schemas.microsoft.com/office/powerpoint/2010/main" val="2233374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pic>
        <p:nvPicPr>
          <p:cNvPr id="4" name="object 13">
            <a:extLst>
              <a:ext uri="{FF2B5EF4-FFF2-40B4-BE49-F238E27FC236}">
                <a16:creationId xmlns:a16="http://schemas.microsoft.com/office/drawing/2014/main" id="{E3CD8707-FA31-1E87-482B-257A681DB74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3938" y="4228667"/>
            <a:ext cx="152400" cy="146684"/>
          </a:xfrm>
          <a:prstGeom prst="rect">
            <a:avLst/>
          </a:prstGeom>
        </p:spPr>
      </p:pic>
      <p:pic>
        <p:nvPicPr>
          <p:cNvPr id="5" name="object 14">
            <a:extLst>
              <a:ext uri="{FF2B5EF4-FFF2-40B4-BE49-F238E27FC236}">
                <a16:creationId xmlns:a16="http://schemas.microsoft.com/office/drawing/2014/main" id="{D52A341B-3575-352C-7C66-B3578DC185A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1595" y="4228667"/>
            <a:ext cx="152400" cy="146684"/>
          </a:xfrm>
          <a:prstGeom prst="rect">
            <a:avLst/>
          </a:prstGeom>
        </p:spPr>
      </p:pic>
      <p:pic>
        <p:nvPicPr>
          <p:cNvPr id="6" name="object 15">
            <a:extLst>
              <a:ext uri="{FF2B5EF4-FFF2-40B4-BE49-F238E27FC236}">
                <a16:creationId xmlns:a16="http://schemas.microsoft.com/office/drawing/2014/main" id="{C98AD4E4-B8BC-0F63-BBB3-8D88F393FD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9250" y="4228667"/>
            <a:ext cx="152400" cy="146684"/>
          </a:xfrm>
          <a:prstGeom prst="rect">
            <a:avLst/>
          </a:prstGeom>
        </p:spPr>
      </p:pic>
      <p:pic>
        <p:nvPicPr>
          <p:cNvPr id="7" name="object 16">
            <a:extLst>
              <a:ext uri="{FF2B5EF4-FFF2-40B4-BE49-F238E27FC236}">
                <a16:creationId xmlns:a16="http://schemas.microsoft.com/office/drawing/2014/main" id="{236B5A89-309A-9E1D-1826-CC560C2EEE0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83849" y="4228667"/>
            <a:ext cx="153039" cy="146684"/>
          </a:xfrm>
          <a:prstGeom prst="rect">
            <a:avLst/>
          </a:prstGeom>
        </p:spPr>
      </p:pic>
      <p:pic>
        <p:nvPicPr>
          <p:cNvPr id="8" name="object 17">
            <a:extLst>
              <a:ext uri="{FF2B5EF4-FFF2-40B4-BE49-F238E27FC236}">
                <a16:creationId xmlns:a16="http://schemas.microsoft.com/office/drawing/2014/main" id="{FC3F7089-00CD-23DD-4B52-FE8E2C63DDF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1146" y="4228667"/>
            <a:ext cx="153039" cy="146684"/>
          </a:xfrm>
          <a:prstGeom prst="rect">
            <a:avLst/>
          </a:prstGeom>
        </p:spPr>
      </p:pic>
      <p:pic>
        <p:nvPicPr>
          <p:cNvPr id="9" name="object 18">
            <a:extLst>
              <a:ext uri="{FF2B5EF4-FFF2-40B4-BE49-F238E27FC236}">
                <a16:creationId xmlns:a16="http://schemas.microsoft.com/office/drawing/2014/main" id="{62151503-144B-A9BC-4C4D-33429E38800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8442" y="4228667"/>
            <a:ext cx="153039" cy="146684"/>
          </a:xfrm>
          <a:prstGeom prst="rect">
            <a:avLst/>
          </a:prstGeom>
        </p:spPr>
      </p:pic>
      <p:pic>
        <p:nvPicPr>
          <p:cNvPr id="10" name="object 19">
            <a:extLst>
              <a:ext uri="{FF2B5EF4-FFF2-40B4-BE49-F238E27FC236}">
                <a16:creationId xmlns:a16="http://schemas.microsoft.com/office/drawing/2014/main" id="{5CE9B310-AE82-AE6D-7FEC-B48172D8763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65737" y="4228667"/>
            <a:ext cx="153039" cy="146684"/>
          </a:xfrm>
          <a:prstGeom prst="rect">
            <a:avLst/>
          </a:prstGeom>
        </p:spPr>
      </p:pic>
      <p:pic>
        <p:nvPicPr>
          <p:cNvPr id="11" name="object 20">
            <a:extLst>
              <a:ext uri="{FF2B5EF4-FFF2-40B4-BE49-F238E27FC236}">
                <a16:creationId xmlns:a16="http://schemas.microsoft.com/office/drawing/2014/main" id="{C762E6D5-3F78-B684-7655-8B2BEBC86BF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84685" y="4228667"/>
            <a:ext cx="153039" cy="146684"/>
          </a:xfrm>
          <a:prstGeom prst="rect">
            <a:avLst/>
          </a:prstGeom>
        </p:spPr>
      </p:pic>
      <p:pic>
        <p:nvPicPr>
          <p:cNvPr id="12" name="object 21">
            <a:extLst>
              <a:ext uri="{FF2B5EF4-FFF2-40B4-BE49-F238E27FC236}">
                <a16:creationId xmlns:a16="http://schemas.microsoft.com/office/drawing/2014/main" id="{AEE13FF1-774E-3B44-4E08-5B37F102F21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06377" y="4228667"/>
            <a:ext cx="153039" cy="146684"/>
          </a:xfrm>
          <a:prstGeom prst="rect">
            <a:avLst/>
          </a:prstGeom>
        </p:spPr>
      </p:pic>
      <p:pic>
        <p:nvPicPr>
          <p:cNvPr id="13" name="object 22">
            <a:extLst>
              <a:ext uri="{FF2B5EF4-FFF2-40B4-BE49-F238E27FC236}">
                <a16:creationId xmlns:a16="http://schemas.microsoft.com/office/drawing/2014/main" id="{AC03490A-6F12-C062-1780-1AAEEB2BA4E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28070" y="4228667"/>
            <a:ext cx="153039" cy="146684"/>
          </a:xfrm>
          <a:prstGeom prst="rect">
            <a:avLst/>
          </a:prstGeom>
        </p:spPr>
      </p:pic>
      <p:pic>
        <p:nvPicPr>
          <p:cNvPr id="14" name="object 23">
            <a:extLst>
              <a:ext uri="{FF2B5EF4-FFF2-40B4-BE49-F238E27FC236}">
                <a16:creationId xmlns:a16="http://schemas.microsoft.com/office/drawing/2014/main" id="{44177B4D-5A1D-6990-013C-EBB46CDF0A4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49761" y="4228667"/>
            <a:ext cx="153039" cy="146684"/>
          </a:xfrm>
          <a:prstGeom prst="rect">
            <a:avLst/>
          </a:prstGeom>
        </p:spPr>
      </p:pic>
      <p:pic>
        <p:nvPicPr>
          <p:cNvPr id="15" name="object 24">
            <a:extLst>
              <a:ext uri="{FF2B5EF4-FFF2-40B4-BE49-F238E27FC236}">
                <a16:creationId xmlns:a16="http://schemas.microsoft.com/office/drawing/2014/main" id="{5AC5A7F5-253E-56AB-9AC0-6A08C953416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71455" y="4228667"/>
            <a:ext cx="153039" cy="146684"/>
          </a:xfrm>
          <a:prstGeom prst="rect">
            <a:avLst/>
          </a:prstGeom>
        </p:spPr>
      </p:pic>
      <p:pic>
        <p:nvPicPr>
          <p:cNvPr id="16" name="object 32">
            <a:extLst>
              <a:ext uri="{FF2B5EF4-FFF2-40B4-BE49-F238E27FC236}">
                <a16:creationId xmlns:a16="http://schemas.microsoft.com/office/drawing/2014/main" id="{E4B68BCB-89A2-3463-0AB1-E78487AA128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426" y="1321459"/>
            <a:ext cx="11233147" cy="1941828"/>
          </a:xfrm>
          <a:prstGeom prst="rect">
            <a:avLst/>
          </a:prstGeom>
        </p:spPr>
      </p:pic>
      <p:sp>
        <p:nvSpPr>
          <p:cNvPr id="17" name="object 33">
            <a:extLst>
              <a:ext uri="{FF2B5EF4-FFF2-40B4-BE49-F238E27FC236}">
                <a16:creationId xmlns:a16="http://schemas.microsoft.com/office/drawing/2014/main" id="{F9E546E0-6593-5AEC-29A9-D4E9003713BB}"/>
              </a:ext>
            </a:extLst>
          </p:cNvPr>
          <p:cNvSpPr txBox="1"/>
          <p:nvPr/>
        </p:nvSpPr>
        <p:spPr>
          <a:xfrm>
            <a:off x="3023819" y="934446"/>
            <a:ext cx="81235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Tourist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Product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Interest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Jamaica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60" dirty="0">
                <a:solidFill>
                  <a:srgbClr val="515151"/>
                </a:solidFill>
                <a:latin typeface="Lucida Sans"/>
                <a:cs typeface="Lucida Sans"/>
              </a:rPr>
              <a:t>(%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mentions)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from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contracted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markets: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Winter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Season,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February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18" name="object 34">
            <a:extLst>
              <a:ext uri="{FF2B5EF4-FFF2-40B4-BE49-F238E27FC236}">
                <a16:creationId xmlns:a16="http://schemas.microsoft.com/office/drawing/2014/main" id="{0A0981EC-E04C-1017-36D9-D9B91674F04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058" y="4516221"/>
            <a:ext cx="3372938" cy="1786802"/>
          </a:xfrm>
          <a:prstGeom prst="rect">
            <a:avLst/>
          </a:prstGeom>
        </p:spPr>
      </p:pic>
      <p:pic>
        <p:nvPicPr>
          <p:cNvPr id="19" name="object 35">
            <a:extLst>
              <a:ext uri="{FF2B5EF4-FFF2-40B4-BE49-F238E27FC236}">
                <a16:creationId xmlns:a16="http://schemas.microsoft.com/office/drawing/2014/main" id="{C215A744-F07D-6D16-1EB8-0F7CE3577BB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97935" y="4516221"/>
            <a:ext cx="3372937" cy="1786802"/>
          </a:xfrm>
          <a:prstGeom prst="rect">
            <a:avLst/>
          </a:prstGeom>
        </p:spPr>
      </p:pic>
      <p:pic>
        <p:nvPicPr>
          <p:cNvPr id="20" name="object 36">
            <a:extLst>
              <a:ext uri="{FF2B5EF4-FFF2-40B4-BE49-F238E27FC236}">
                <a16:creationId xmlns:a16="http://schemas.microsoft.com/office/drawing/2014/main" id="{29688743-7E93-22CE-0C04-3085E189FE5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18121" y="4516221"/>
            <a:ext cx="3372938" cy="1786802"/>
          </a:xfrm>
          <a:prstGeom prst="rect">
            <a:avLst/>
          </a:prstGeom>
        </p:spPr>
      </p:pic>
      <p:sp>
        <p:nvSpPr>
          <p:cNvPr id="21" name="object 37">
            <a:extLst>
              <a:ext uri="{FF2B5EF4-FFF2-40B4-BE49-F238E27FC236}">
                <a16:creationId xmlns:a16="http://schemas.microsoft.com/office/drawing/2014/main" id="{E610D1A5-0824-9F19-3C73-2AF4CA3FCDB2}"/>
              </a:ext>
            </a:extLst>
          </p:cNvPr>
          <p:cNvSpPr txBox="1"/>
          <p:nvPr/>
        </p:nvSpPr>
        <p:spPr>
          <a:xfrm>
            <a:off x="473074" y="3372655"/>
            <a:ext cx="7139940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515151"/>
                </a:solidFill>
                <a:latin typeface="Lucida Sans"/>
                <a:cs typeface="Lucida Sans"/>
              </a:rPr>
              <a:t>TripAdvisor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Hotel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Demand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Composition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(reviews)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Market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Jamaica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Winter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Season: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February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2" name="Google Shape;89;p17">
            <a:extLst>
              <a:ext uri="{FF2B5EF4-FFF2-40B4-BE49-F238E27FC236}">
                <a16:creationId xmlns:a16="http://schemas.microsoft.com/office/drawing/2014/main" id="{3ABFE432-F1C3-29E3-DEF9-3651EBD1190B}"/>
              </a:ext>
            </a:extLst>
          </p:cNvPr>
          <p:cNvSpPr txBox="1"/>
          <p:nvPr/>
        </p:nvSpPr>
        <p:spPr>
          <a:xfrm>
            <a:off x="2925185" y="324504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Jamaica </a:t>
            </a:r>
          </a:p>
        </p:txBody>
      </p:sp>
    </p:spTree>
    <p:extLst>
      <p:ext uri="{BB962C8B-B14F-4D97-AF65-F5344CB8AC3E}">
        <p14:creationId xmlns:p14="http://schemas.microsoft.com/office/powerpoint/2010/main" val="919452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5;p15">
            <a:extLst>
              <a:ext uri="{FF2B5EF4-FFF2-40B4-BE49-F238E27FC236}">
                <a16:creationId xmlns:a16="http://schemas.microsoft.com/office/drawing/2014/main" id="{7420C8F1-55E2-AFC6-FB3C-BCD0584B37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63;p14">
            <a:extLst>
              <a:ext uri="{FF2B5EF4-FFF2-40B4-BE49-F238E27FC236}">
                <a16:creationId xmlns:a16="http://schemas.microsoft.com/office/drawing/2014/main" id="{7D5E4C9C-CB0A-8293-02A0-7D790928CB6A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9;p17">
            <a:extLst>
              <a:ext uri="{FF2B5EF4-FFF2-40B4-BE49-F238E27FC236}">
                <a16:creationId xmlns:a16="http://schemas.microsoft.com/office/drawing/2014/main" id="{0598231C-87A3-1A5C-C498-007BD069376E}"/>
              </a:ext>
            </a:extLst>
          </p:cNvPr>
          <p:cNvSpPr txBox="1"/>
          <p:nvPr/>
        </p:nvSpPr>
        <p:spPr>
          <a:xfrm>
            <a:off x="2927824" y="525770"/>
            <a:ext cx="853722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6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</a:t>
            </a:r>
          </a:p>
        </p:txBody>
      </p:sp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E106D065-195B-69BB-D7E9-1229487BDB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7827399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tone wall with a tower and a body of water&#10;&#10;Description automatically generated">
            <a:extLst>
              <a:ext uri="{FF2B5EF4-FFF2-40B4-BE49-F238E27FC236}">
                <a16:creationId xmlns:a16="http://schemas.microsoft.com/office/drawing/2014/main" id="{0F3CD969-9467-EF05-F230-35B120B6A6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89" b="7668"/>
          <a:stretch/>
        </p:blipFill>
        <p:spPr>
          <a:xfrm>
            <a:off x="326452" y="1486091"/>
            <a:ext cx="7811708" cy="49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43" y="72510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0" y="463466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905059" y="2329096"/>
            <a:ext cx="8265884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800" b="0" spc="-75" dirty="0">
                <a:latin typeface="Calibri Light"/>
                <a:cs typeface="Calibri Light"/>
              </a:rPr>
              <a:t>2023 </a:t>
            </a:r>
          </a:p>
          <a:p>
            <a:pPr algn="ctr"/>
            <a:r>
              <a:rPr lang="en-US" sz="4800" spc="-75" dirty="0">
                <a:latin typeface="Calibri Light"/>
                <a:cs typeface="Calibri Light"/>
              </a:rPr>
              <a:t>P</a:t>
            </a:r>
            <a:r>
              <a:rPr lang="en-US" sz="4800" b="0" spc="-40" dirty="0">
                <a:latin typeface="Calibri Light"/>
                <a:cs typeface="Calibri Light"/>
              </a:rPr>
              <a:t>ERFORMANCE</a:t>
            </a:r>
            <a:r>
              <a:rPr lang="en-US" sz="4800" b="0" spc="-130" dirty="0">
                <a:latin typeface="Calibri Light"/>
                <a:cs typeface="Calibri Light"/>
              </a:rPr>
              <a:t> </a:t>
            </a:r>
            <a:r>
              <a:rPr lang="en-US" sz="4800" b="0" spc="-185" dirty="0">
                <a:latin typeface="Calibri Light"/>
                <a:cs typeface="Calibri Light"/>
              </a:rPr>
              <a:t>AT</a:t>
            </a:r>
            <a:r>
              <a:rPr lang="en-US" sz="4800" b="0" spc="-65" dirty="0">
                <a:latin typeface="Calibri Light"/>
                <a:cs typeface="Calibri Light"/>
              </a:rPr>
              <a:t> </a:t>
            </a:r>
            <a:r>
              <a:rPr lang="en-US" sz="4800" b="0" dirty="0">
                <a:latin typeface="Calibri Light"/>
                <a:cs typeface="Calibri Light"/>
              </a:rPr>
              <a:t>A</a:t>
            </a:r>
            <a:r>
              <a:rPr lang="en-US" sz="4800" b="0" spc="-80" dirty="0">
                <a:latin typeface="Calibri Light"/>
                <a:cs typeface="Calibri Light"/>
              </a:rPr>
              <a:t> </a:t>
            </a:r>
            <a:r>
              <a:rPr lang="en-US" sz="4800" b="0" spc="-20" dirty="0">
                <a:latin typeface="Calibri Light"/>
                <a:cs typeface="Calibri Light"/>
              </a:rPr>
              <a:t>GLANCE</a:t>
            </a:r>
            <a:endParaRPr sz="4800" dirty="0">
              <a:solidFill>
                <a:srgbClr val="211E5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19830" y="2903607"/>
            <a:ext cx="1881401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Place image here</a:t>
            </a:r>
            <a:endParaRPr sz="1467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23F0A0-8E1D-FD04-7113-05E1E05D7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241" y="-19514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6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90740" y="30939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</a:t>
            </a:r>
          </a:p>
        </p:txBody>
      </p:sp>
      <p:graphicFrame>
        <p:nvGraphicFramePr>
          <p:cNvPr id="5" name="object 14">
            <a:extLst>
              <a:ext uri="{FF2B5EF4-FFF2-40B4-BE49-F238E27FC236}">
                <a16:creationId xmlns:a16="http://schemas.microsoft.com/office/drawing/2014/main" id="{E368C5E6-7365-40BF-C9C4-4A2DBC0E87D7}"/>
              </a:ext>
            </a:extLst>
          </p:cNvPr>
          <p:cNvGraphicFramePr>
            <a:graphicFrameLocks noGrp="1"/>
          </p:cNvGraphicFramePr>
          <p:nvPr/>
        </p:nvGraphicFramePr>
        <p:xfrm>
          <a:off x="467501" y="3389378"/>
          <a:ext cx="868171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3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15">
            <a:extLst>
              <a:ext uri="{FF2B5EF4-FFF2-40B4-BE49-F238E27FC236}">
                <a16:creationId xmlns:a16="http://schemas.microsoft.com/office/drawing/2014/main" id="{E8A37FEB-7047-9093-0764-6305C0984595}"/>
              </a:ext>
            </a:extLst>
          </p:cNvPr>
          <p:cNvSpPr txBox="1"/>
          <p:nvPr/>
        </p:nvSpPr>
        <p:spPr>
          <a:xfrm>
            <a:off x="458924" y="6337808"/>
            <a:ext cx="12496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Travelport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7" name="object 22">
            <a:extLst>
              <a:ext uri="{FF2B5EF4-FFF2-40B4-BE49-F238E27FC236}">
                <a16:creationId xmlns:a16="http://schemas.microsoft.com/office/drawing/2014/main" id="{159EE960-A8D9-210D-F207-6DC2B5BADFA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9425" y="1138091"/>
            <a:ext cx="8675329" cy="2172677"/>
          </a:xfrm>
          <a:prstGeom prst="rect">
            <a:avLst/>
          </a:prstGeom>
        </p:spPr>
      </p:pic>
      <p:sp>
        <p:nvSpPr>
          <p:cNvPr id="8" name="object 23">
            <a:extLst>
              <a:ext uri="{FF2B5EF4-FFF2-40B4-BE49-F238E27FC236}">
                <a16:creationId xmlns:a16="http://schemas.microsoft.com/office/drawing/2014/main" id="{E17F1B2A-60C6-E574-B748-888B1E63FAE2}"/>
              </a:ext>
            </a:extLst>
          </p:cNvPr>
          <p:cNvSpPr/>
          <p:nvPr/>
        </p:nvSpPr>
        <p:spPr>
          <a:xfrm>
            <a:off x="479425" y="477579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0CB1AEAE-CE83-B220-DDBF-3435642D4B58}"/>
              </a:ext>
            </a:extLst>
          </p:cNvPr>
          <p:cNvSpPr/>
          <p:nvPr/>
        </p:nvSpPr>
        <p:spPr>
          <a:xfrm>
            <a:off x="479425" y="523299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5">
            <a:extLst>
              <a:ext uri="{FF2B5EF4-FFF2-40B4-BE49-F238E27FC236}">
                <a16:creationId xmlns:a16="http://schemas.microsoft.com/office/drawing/2014/main" id="{50A2BA4B-CC56-B72C-AC94-932B2DA4DDDA}"/>
              </a:ext>
            </a:extLst>
          </p:cNvPr>
          <p:cNvSpPr/>
          <p:nvPr/>
        </p:nvSpPr>
        <p:spPr>
          <a:xfrm>
            <a:off x="479425" y="569019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807B5B6B-1366-5F19-2504-95EC1593BC48}"/>
              </a:ext>
            </a:extLst>
          </p:cNvPr>
          <p:cNvSpPr txBox="1"/>
          <p:nvPr/>
        </p:nvSpPr>
        <p:spPr>
          <a:xfrm>
            <a:off x="558165" y="4807711"/>
            <a:ext cx="102273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7825" algn="l"/>
                <a:tab pos="5708015" algn="l"/>
                <a:tab pos="8256905" algn="l"/>
                <a:tab pos="877760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48%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spc="-50" dirty="0">
                <a:solidFill>
                  <a:srgbClr val="DD6472"/>
                </a:solidFill>
                <a:latin typeface="Trebuchet MS"/>
                <a:cs typeface="Trebuchet MS"/>
              </a:rPr>
              <a:t>-</a:t>
            </a:r>
            <a:r>
              <a:rPr sz="900" b="1" spc="60" dirty="0">
                <a:solidFill>
                  <a:srgbClr val="DD6472"/>
                </a:solidFill>
                <a:latin typeface="Trebuchet MS"/>
                <a:cs typeface="Trebuchet MS"/>
              </a:rPr>
              <a:t>11%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DD6472"/>
                </a:solidFill>
                <a:latin typeface="Trebuchet MS"/>
                <a:cs typeface="Trebuchet MS"/>
              </a:rPr>
              <a:t>1,090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by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million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(last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year: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1,134)</a:t>
            </a:r>
            <a:endParaRPr sz="900">
              <a:latin typeface="Trebuchet MS"/>
              <a:cs typeface="Trebuchet MS"/>
            </a:endParaRPr>
          </a:p>
        </p:txBody>
      </p:sp>
      <p:graphicFrame>
        <p:nvGraphicFramePr>
          <p:cNvPr id="12" name="object 27">
            <a:extLst>
              <a:ext uri="{FF2B5EF4-FFF2-40B4-BE49-F238E27FC236}">
                <a16:creationId xmlns:a16="http://schemas.microsoft.com/office/drawing/2014/main" id="{BCADBC09-8A15-8DA1-139A-A9D97AA7BCF5}"/>
              </a:ext>
            </a:extLst>
          </p:cNvPr>
          <p:cNvGraphicFramePr>
            <a:graphicFrameLocks noGrp="1"/>
          </p:cNvGraphicFramePr>
          <p:nvPr/>
        </p:nvGraphicFramePr>
        <p:xfrm>
          <a:off x="467501" y="5004394"/>
          <a:ext cx="11242673" cy="1142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0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28460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48%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347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210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207)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28460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46%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3347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2,963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3,712)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25158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195%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347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353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244)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28460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78%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3347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229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204)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28460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45%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6649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146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118)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object 28">
            <a:extLst>
              <a:ext uri="{FF2B5EF4-FFF2-40B4-BE49-F238E27FC236}">
                <a16:creationId xmlns:a16="http://schemas.microsoft.com/office/drawing/2014/main" id="{E1D36C97-BDD0-B400-45FC-C4F18F6D2756}"/>
              </a:ext>
            </a:extLst>
          </p:cNvPr>
          <p:cNvSpPr txBox="1"/>
          <p:nvPr/>
        </p:nvSpPr>
        <p:spPr>
          <a:xfrm>
            <a:off x="3116105" y="816369"/>
            <a:ext cx="7332345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Travelling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Puerto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Rico.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Weekly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future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(from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contracted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markets)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2024,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4" name="object 29">
            <a:extLst>
              <a:ext uri="{FF2B5EF4-FFF2-40B4-BE49-F238E27FC236}">
                <a16:creationId xmlns:a16="http://schemas.microsoft.com/office/drawing/2014/main" id="{5E8E8606-1767-4D7A-32BB-377FEF376A5B}"/>
              </a:ext>
            </a:extLst>
          </p:cNvPr>
          <p:cNvSpPr txBox="1"/>
          <p:nvPr/>
        </p:nvSpPr>
        <p:spPr>
          <a:xfrm>
            <a:off x="473391" y="4248911"/>
            <a:ext cx="80270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Markets: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conducted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after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1st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mentioned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years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D3C039B8-2468-B0E8-D920-CE7431AAF1DC}"/>
              </a:ext>
            </a:extLst>
          </p:cNvPr>
          <p:cNvSpPr txBox="1"/>
          <p:nvPr/>
        </p:nvSpPr>
        <p:spPr>
          <a:xfrm>
            <a:off x="9424458" y="1036827"/>
            <a:ext cx="188976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Destination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1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  <a:p>
            <a:pPr marL="12700" marR="5080">
              <a:lnSpc>
                <a:spcPts val="1100"/>
              </a:lnSpc>
              <a:spcBef>
                <a:spcPts val="1005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515151"/>
                </a:solidFill>
                <a:latin typeface="Lucida Sans"/>
                <a:cs typeface="Lucida Sans"/>
              </a:rPr>
              <a:t>1,323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out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1M.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4515A6D9-DBB9-26FE-402F-767D6B69AC5F}"/>
              </a:ext>
            </a:extLst>
          </p:cNvPr>
          <p:cNvSpPr txBox="1"/>
          <p:nvPr/>
        </p:nvSpPr>
        <p:spPr>
          <a:xfrm>
            <a:off x="9424456" y="2179828"/>
            <a:ext cx="13849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Expected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length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stay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515151"/>
                </a:solidFill>
                <a:latin typeface="Lucida Sans"/>
                <a:cs typeface="Lucida Sans"/>
              </a:rPr>
              <a:t>7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days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id="{2192E9B4-8D5A-8900-E6ED-D7E451936EB4}"/>
              </a:ext>
            </a:extLst>
          </p:cNvPr>
          <p:cNvSpPr txBox="1"/>
          <p:nvPr/>
        </p:nvSpPr>
        <p:spPr>
          <a:xfrm>
            <a:off x="467501" y="4528262"/>
            <a:ext cx="11245215" cy="243840"/>
          </a:xfrm>
          <a:prstGeom prst="rect">
            <a:avLst/>
          </a:prstGeom>
          <a:solidFill>
            <a:srgbClr val="FF671B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350"/>
              </a:spcBef>
              <a:tabLst>
                <a:tab pos="2464435" algn="l"/>
                <a:tab pos="5046980" algn="l"/>
                <a:tab pos="8086725" algn="l"/>
              </a:tabLst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March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vs.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Lucida Sans"/>
                <a:cs typeface="Lucida Sans"/>
              </a:rPr>
              <a:t>%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Growth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Share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Searches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out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8" name="object 33">
            <a:extLst>
              <a:ext uri="{FF2B5EF4-FFF2-40B4-BE49-F238E27FC236}">
                <a16:creationId xmlns:a16="http://schemas.microsoft.com/office/drawing/2014/main" id="{C9FDD3BB-F57B-CD21-407B-DCB6DB83C634}"/>
              </a:ext>
            </a:extLst>
          </p:cNvPr>
          <p:cNvSpPr txBox="1"/>
          <p:nvPr/>
        </p:nvSpPr>
        <p:spPr>
          <a:xfrm>
            <a:off x="9408369" y="2701124"/>
            <a:ext cx="1800225" cy="243840"/>
          </a:xfrm>
          <a:prstGeom prst="rect">
            <a:avLst/>
          </a:prstGeom>
          <a:solidFill>
            <a:srgbClr val="40BF9E"/>
          </a:solidFill>
        </p:spPr>
        <p:txBody>
          <a:bodyPr vert="horz" wrap="square" lIns="0" tIns="45720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36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+5%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period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9" name="object 34">
            <a:extLst>
              <a:ext uri="{FF2B5EF4-FFF2-40B4-BE49-F238E27FC236}">
                <a16:creationId xmlns:a16="http://schemas.microsoft.com/office/drawing/2014/main" id="{42BC1E26-1351-6DE4-413F-9C0BF6F654CA}"/>
              </a:ext>
            </a:extLst>
          </p:cNvPr>
          <p:cNvSpPr txBox="1"/>
          <p:nvPr/>
        </p:nvSpPr>
        <p:spPr>
          <a:xfrm>
            <a:off x="9408369" y="1672196"/>
            <a:ext cx="1800225" cy="243840"/>
          </a:xfrm>
          <a:prstGeom prst="rect">
            <a:avLst/>
          </a:prstGeom>
          <a:solidFill>
            <a:srgbClr val="40BF9E"/>
          </a:solidFill>
        </p:spPr>
        <p:txBody>
          <a:bodyPr vert="horz" wrap="square" lIns="0" tIns="4445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350"/>
              </a:spcBef>
            </a:pP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+171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period</a:t>
            </a:r>
            <a:endParaRPr sz="10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31463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23113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 </a:t>
            </a:r>
          </a:p>
        </p:txBody>
      </p:sp>
      <p:graphicFrame>
        <p:nvGraphicFramePr>
          <p:cNvPr id="5" name="object 21">
            <a:extLst>
              <a:ext uri="{FF2B5EF4-FFF2-40B4-BE49-F238E27FC236}">
                <a16:creationId xmlns:a16="http://schemas.microsoft.com/office/drawing/2014/main" id="{657D37EF-BBB4-A01F-3AA3-89A653C27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04390"/>
              </p:ext>
            </p:extLst>
          </p:nvPr>
        </p:nvGraphicFramePr>
        <p:xfrm>
          <a:off x="503555" y="3125660"/>
          <a:ext cx="927353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object 22">
            <a:extLst>
              <a:ext uri="{FF2B5EF4-FFF2-40B4-BE49-F238E27FC236}">
                <a16:creationId xmlns:a16="http://schemas.microsoft.com/office/drawing/2014/main" id="{29758116-E857-BA4C-09C7-408D3D1414A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905" y="1525896"/>
            <a:ext cx="9187329" cy="1545572"/>
          </a:xfrm>
          <a:prstGeom prst="rect">
            <a:avLst/>
          </a:prstGeom>
        </p:spPr>
      </p:pic>
      <p:grpSp>
        <p:nvGrpSpPr>
          <p:cNvPr id="7" name="object 23">
            <a:extLst>
              <a:ext uri="{FF2B5EF4-FFF2-40B4-BE49-F238E27FC236}">
                <a16:creationId xmlns:a16="http://schemas.microsoft.com/office/drawing/2014/main" id="{DB5FF0BE-4E6D-C2CF-A7A1-49B346F229AB}"/>
              </a:ext>
            </a:extLst>
          </p:cNvPr>
          <p:cNvGrpSpPr/>
          <p:nvPr/>
        </p:nvGrpSpPr>
        <p:grpSpPr>
          <a:xfrm>
            <a:off x="509905" y="4584153"/>
            <a:ext cx="11233150" cy="1615440"/>
            <a:chOff x="479425" y="4137659"/>
            <a:chExt cx="11233150" cy="1615440"/>
          </a:xfrm>
        </p:grpSpPr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BC3B64EF-AFBC-DEF0-F27F-713D6BFB31B2}"/>
                </a:ext>
              </a:extLst>
            </p:cNvPr>
            <p:cNvSpPr/>
            <p:nvPr/>
          </p:nvSpPr>
          <p:spPr>
            <a:xfrm>
              <a:off x="479425" y="4137659"/>
              <a:ext cx="5544820" cy="243840"/>
            </a:xfrm>
            <a:custGeom>
              <a:avLst/>
              <a:gdLst/>
              <a:ahLst/>
              <a:cxnLst/>
              <a:rect l="l" t="t" r="r" b="b"/>
              <a:pathLst>
                <a:path w="5544820" h="243839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6205" y="243840"/>
                  </a:lnTo>
                  <a:lnTo>
                    <a:pt x="2772410" y="243840"/>
                  </a:lnTo>
                  <a:lnTo>
                    <a:pt x="4158615" y="243840"/>
                  </a:lnTo>
                  <a:lnTo>
                    <a:pt x="5544820" y="24384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60C723E5-2AB0-2C18-CF9A-38D6D949F168}"/>
                </a:ext>
              </a:extLst>
            </p:cNvPr>
            <p:cNvSpPr/>
            <p:nvPr/>
          </p:nvSpPr>
          <p:spPr>
            <a:xfrm>
              <a:off x="479425" y="4381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6">
              <a:extLst>
                <a:ext uri="{FF2B5EF4-FFF2-40B4-BE49-F238E27FC236}">
                  <a16:creationId xmlns:a16="http://schemas.microsoft.com/office/drawing/2014/main" id="{48DE69F4-32AD-5DA1-7C99-FC19C0FC597F}"/>
                </a:ext>
              </a:extLst>
            </p:cNvPr>
            <p:cNvSpPr/>
            <p:nvPr/>
          </p:nvSpPr>
          <p:spPr>
            <a:xfrm>
              <a:off x="479425" y="46100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7">
              <a:extLst>
                <a:ext uri="{FF2B5EF4-FFF2-40B4-BE49-F238E27FC236}">
                  <a16:creationId xmlns:a16="http://schemas.microsoft.com/office/drawing/2014/main" id="{FD2632BA-5225-DAE0-6915-C67024E7698D}"/>
                </a:ext>
              </a:extLst>
            </p:cNvPr>
            <p:cNvSpPr/>
            <p:nvPr/>
          </p:nvSpPr>
          <p:spPr>
            <a:xfrm>
              <a:off x="479425" y="48386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01B77CA3-2657-4D36-073B-6D806273863A}"/>
                </a:ext>
              </a:extLst>
            </p:cNvPr>
            <p:cNvSpPr/>
            <p:nvPr/>
          </p:nvSpPr>
          <p:spPr>
            <a:xfrm>
              <a:off x="479425" y="50672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9">
              <a:extLst>
                <a:ext uri="{FF2B5EF4-FFF2-40B4-BE49-F238E27FC236}">
                  <a16:creationId xmlns:a16="http://schemas.microsoft.com/office/drawing/2014/main" id="{DF82A1FD-14DE-13F8-0F27-280166149655}"/>
                </a:ext>
              </a:extLst>
            </p:cNvPr>
            <p:cNvSpPr/>
            <p:nvPr/>
          </p:nvSpPr>
          <p:spPr>
            <a:xfrm>
              <a:off x="479425" y="52958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95471E8C-F274-6A75-EF10-9D8789053A3B}"/>
                </a:ext>
              </a:extLst>
            </p:cNvPr>
            <p:cNvSpPr/>
            <p:nvPr/>
          </p:nvSpPr>
          <p:spPr>
            <a:xfrm>
              <a:off x="479425" y="5524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F461366B-8373-AA26-B526-77A8BEFBBCC7}"/>
                </a:ext>
              </a:extLst>
            </p:cNvPr>
            <p:cNvSpPr/>
            <p:nvPr/>
          </p:nvSpPr>
          <p:spPr>
            <a:xfrm>
              <a:off x="6153137" y="4137659"/>
              <a:ext cx="5559425" cy="243840"/>
            </a:xfrm>
            <a:custGeom>
              <a:avLst/>
              <a:gdLst/>
              <a:ahLst/>
              <a:cxnLst/>
              <a:rect l="l" t="t" r="r" b="b"/>
              <a:pathLst>
                <a:path w="5559425" h="243839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9862" y="243840"/>
                  </a:lnTo>
                  <a:lnTo>
                    <a:pt x="2779712" y="243840"/>
                  </a:lnTo>
                  <a:lnTo>
                    <a:pt x="4169575" y="243840"/>
                  </a:lnTo>
                  <a:lnTo>
                    <a:pt x="5559425" y="24384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2">
              <a:extLst>
                <a:ext uri="{FF2B5EF4-FFF2-40B4-BE49-F238E27FC236}">
                  <a16:creationId xmlns:a16="http://schemas.microsoft.com/office/drawing/2014/main" id="{9313A1F2-0953-980C-87F0-4E6CD8D64BB9}"/>
                </a:ext>
              </a:extLst>
            </p:cNvPr>
            <p:cNvSpPr/>
            <p:nvPr/>
          </p:nvSpPr>
          <p:spPr>
            <a:xfrm>
              <a:off x="6153137" y="4381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3">
              <a:extLst>
                <a:ext uri="{FF2B5EF4-FFF2-40B4-BE49-F238E27FC236}">
                  <a16:creationId xmlns:a16="http://schemas.microsoft.com/office/drawing/2014/main" id="{A7AF5AA3-83A2-9E13-FD1C-8CDD05ED4C92}"/>
                </a:ext>
              </a:extLst>
            </p:cNvPr>
            <p:cNvSpPr/>
            <p:nvPr/>
          </p:nvSpPr>
          <p:spPr>
            <a:xfrm>
              <a:off x="6153137" y="46100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0FAD9D18-3DDE-52C7-E587-ED3F45268934}"/>
                </a:ext>
              </a:extLst>
            </p:cNvPr>
            <p:cNvSpPr/>
            <p:nvPr/>
          </p:nvSpPr>
          <p:spPr>
            <a:xfrm>
              <a:off x="6153137" y="48386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5">
              <a:extLst>
                <a:ext uri="{FF2B5EF4-FFF2-40B4-BE49-F238E27FC236}">
                  <a16:creationId xmlns:a16="http://schemas.microsoft.com/office/drawing/2014/main" id="{2C0EC9A3-09EB-995D-94DF-4F406E6DEF77}"/>
                </a:ext>
              </a:extLst>
            </p:cNvPr>
            <p:cNvSpPr/>
            <p:nvPr/>
          </p:nvSpPr>
          <p:spPr>
            <a:xfrm>
              <a:off x="6153137" y="50672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6">
              <a:extLst>
                <a:ext uri="{FF2B5EF4-FFF2-40B4-BE49-F238E27FC236}">
                  <a16:creationId xmlns:a16="http://schemas.microsoft.com/office/drawing/2014/main" id="{7DC5DA86-F9C6-78D8-8199-3C4BF54FF36A}"/>
                </a:ext>
              </a:extLst>
            </p:cNvPr>
            <p:cNvSpPr/>
            <p:nvPr/>
          </p:nvSpPr>
          <p:spPr>
            <a:xfrm>
              <a:off x="6153137" y="52958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7">
              <a:extLst>
                <a:ext uri="{FF2B5EF4-FFF2-40B4-BE49-F238E27FC236}">
                  <a16:creationId xmlns:a16="http://schemas.microsoft.com/office/drawing/2014/main" id="{1F92D11A-F3CB-8942-BFB5-E24D7E70948C}"/>
                </a:ext>
              </a:extLst>
            </p:cNvPr>
            <p:cNvSpPr/>
            <p:nvPr/>
          </p:nvSpPr>
          <p:spPr>
            <a:xfrm>
              <a:off x="6153137" y="5524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38">
            <a:extLst>
              <a:ext uri="{FF2B5EF4-FFF2-40B4-BE49-F238E27FC236}">
                <a16:creationId xmlns:a16="http://schemas.microsoft.com/office/drawing/2014/main" id="{C3157E57-FE91-FC82-0CB2-58262369604C}"/>
              </a:ext>
            </a:extLst>
          </p:cNvPr>
          <p:cNvSpPr txBox="1"/>
          <p:nvPr/>
        </p:nvSpPr>
        <p:spPr>
          <a:xfrm>
            <a:off x="3070799" y="802880"/>
            <a:ext cx="7326642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Outlook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Rico.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0" dirty="0">
                <a:solidFill>
                  <a:srgbClr val="515151"/>
                </a:solidFill>
                <a:latin typeface="Lucida Sans"/>
                <a:cs typeface="Lucida Sans"/>
              </a:rPr>
              <a:t>Weekly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(scheduled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seats from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all contracted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markets)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1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 dirty="0">
              <a:latin typeface="Lucida Sans"/>
              <a:cs typeface="Lucida Sans"/>
            </a:endParaRPr>
          </a:p>
        </p:txBody>
      </p:sp>
      <p:sp>
        <p:nvSpPr>
          <p:cNvPr id="23" name="object 39">
            <a:extLst>
              <a:ext uri="{FF2B5EF4-FFF2-40B4-BE49-F238E27FC236}">
                <a16:creationId xmlns:a16="http://schemas.microsoft.com/office/drawing/2014/main" id="{BE14DC1C-2FAB-4822-5A86-9D4469FC8184}"/>
              </a:ext>
            </a:extLst>
          </p:cNvPr>
          <p:cNvSpPr txBox="1"/>
          <p:nvPr/>
        </p:nvSpPr>
        <p:spPr>
          <a:xfrm>
            <a:off x="10530600" y="4616666"/>
            <a:ext cx="10356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r>
              <a:rPr sz="10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Trebuchet MS"/>
                <a:cs typeface="Trebuchet MS"/>
              </a:rPr>
              <a:t>Price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Trebuchet MS"/>
                <a:cs typeface="Trebuchet MS"/>
              </a:rPr>
              <a:t>(USD)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40">
            <a:extLst>
              <a:ext uri="{FF2B5EF4-FFF2-40B4-BE49-F238E27FC236}">
                <a16:creationId xmlns:a16="http://schemas.microsoft.com/office/drawing/2014/main" id="{54992AD8-BF3E-5677-6520-2DFCEA7B6C68}"/>
              </a:ext>
            </a:extLst>
          </p:cNvPr>
          <p:cNvSpPr txBox="1"/>
          <p:nvPr/>
        </p:nvSpPr>
        <p:spPr>
          <a:xfrm>
            <a:off x="10881437" y="4861014"/>
            <a:ext cx="333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307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41">
            <a:extLst>
              <a:ext uri="{FF2B5EF4-FFF2-40B4-BE49-F238E27FC236}">
                <a16:creationId xmlns:a16="http://schemas.microsoft.com/office/drawing/2014/main" id="{82A19BDD-D45F-0DD6-BEC1-18A330DD8FBC}"/>
              </a:ext>
            </a:extLst>
          </p:cNvPr>
          <p:cNvSpPr txBox="1"/>
          <p:nvPr/>
        </p:nvSpPr>
        <p:spPr>
          <a:xfrm>
            <a:off x="10930650" y="5089614"/>
            <a:ext cx="235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2" name="object 42">
            <a:extLst>
              <a:ext uri="{FF2B5EF4-FFF2-40B4-BE49-F238E27FC236}">
                <a16:creationId xmlns:a16="http://schemas.microsoft.com/office/drawing/2014/main" id="{98BBD3DF-8A69-1FC7-FE85-DE8FEEC6F6C6}"/>
              </a:ext>
            </a:extLst>
          </p:cNvPr>
          <p:cNvSpPr txBox="1"/>
          <p:nvPr/>
        </p:nvSpPr>
        <p:spPr>
          <a:xfrm>
            <a:off x="10887787" y="5318214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284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3" name="object 43">
            <a:extLst>
              <a:ext uri="{FF2B5EF4-FFF2-40B4-BE49-F238E27FC236}">
                <a16:creationId xmlns:a16="http://schemas.microsoft.com/office/drawing/2014/main" id="{F544D25A-4EBC-B0D9-1691-DE40FC20689D}"/>
              </a:ext>
            </a:extLst>
          </p:cNvPr>
          <p:cNvSpPr txBox="1"/>
          <p:nvPr/>
        </p:nvSpPr>
        <p:spPr>
          <a:xfrm>
            <a:off x="10930650" y="5546814"/>
            <a:ext cx="235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4" name="object 44">
            <a:extLst>
              <a:ext uri="{FF2B5EF4-FFF2-40B4-BE49-F238E27FC236}">
                <a16:creationId xmlns:a16="http://schemas.microsoft.com/office/drawing/2014/main" id="{8840EE58-F885-E169-6D43-5406D72D0E35}"/>
              </a:ext>
            </a:extLst>
          </p:cNvPr>
          <p:cNvSpPr txBox="1"/>
          <p:nvPr/>
        </p:nvSpPr>
        <p:spPr>
          <a:xfrm>
            <a:off x="10839369" y="5775414"/>
            <a:ext cx="417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1,655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5" name="object 45">
            <a:extLst>
              <a:ext uri="{FF2B5EF4-FFF2-40B4-BE49-F238E27FC236}">
                <a16:creationId xmlns:a16="http://schemas.microsoft.com/office/drawing/2014/main" id="{F9FC4A14-E851-8322-65FE-EDBE21289A6C}"/>
              </a:ext>
            </a:extLst>
          </p:cNvPr>
          <p:cNvSpPr txBox="1"/>
          <p:nvPr/>
        </p:nvSpPr>
        <p:spPr>
          <a:xfrm>
            <a:off x="10930650" y="6004014"/>
            <a:ext cx="235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6" name="object 46">
            <a:extLst>
              <a:ext uri="{FF2B5EF4-FFF2-40B4-BE49-F238E27FC236}">
                <a16:creationId xmlns:a16="http://schemas.microsoft.com/office/drawing/2014/main" id="{9AE9897A-03A4-34E0-26AB-3AA11C2F627B}"/>
              </a:ext>
            </a:extLst>
          </p:cNvPr>
          <p:cNvSpPr txBox="1"/>
          <p:nvPr/>
        </p:nvSpPr>
        <p:spPr>
          <a:xfrm>
            <a:off x="496570" y="4033990"/>
            <a:ext cx="7218045" cy="213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Flight Prices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(one-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way,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economy)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5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(in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"Total"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it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includes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markets)</a:t>
            </a:r>
            <a:endParaRPr sz="1100">
              <a:latin typeface="Lucida Sans"/>
              <a:cs typeface="Lucida Sans"/>
            </a:endParaRPr>
          </a:p>
          <a:p>
            <a:pPr marL="1829435">
              <a:lnSpc>
                <a:spcPct val="100000"/>
              </a:lnSpc>
              <a:spcBef>
                <a:spcPts val="1055"/>
              </a:spcBef>
            </a:pP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Next</a:t>
            </a:r>
            <a:r>
              <a:rPr sz="1100" spc="-8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3</a:t>
            </a:r>
            <a:r>
              <a:rPr sz="1100" spc="-10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Months: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FF671B"/>
                </a:solidFill>
                <a:latin typeface="Lucida Sans"/>
                <a:cs typeface="Lucida Sans"/>
              </a:rPr>
              <a:t>May</a:t>
            </a:r>
            <a:r>
              <a:rPr sz="1100" spc="-9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-</a:t>
            </a:r>
            <a:r>
              <a:rPr sz="1100" spc="-8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FF671B"/>
                </a:solidFill>
                <a:latin typeface="Lucida Sans"/>
                <a:cs typeface="Lucida Sans"/>
              </a:rPr>
              <a:t>July</a:t>
            </a:r>
            <a:r>
              <a:rPr sz="1100" spc="-9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104775">
              <a:lnSpc>
                <a:spcPct val="100000"/>
              </a:lnSpc>
              <a:spcBef>
                <a:spcPts val="890"/>
              </a:spcBef>
              <a:tabLst>
                <a:tab pos="1664335" algn="l"/>
                <a:tab pos="2938780" algn="l"/>
                <a:tab pos="4359910" algn="l"/>
                <a:tab pos="5777865" algn="l"/>
              </a:tabLst>
            </a:pP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Source</a:t>
            </a:r>
            <a:r>
              <a:rPr sz="10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Markets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2024</a:t>
            </a:r>
            <a:r>
              <a:rPr sz="100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2023-2024</a:t>
            </a:r>
            <a:r>
              <a:rPr sz="10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80" dirty="0">
                <a:solidFill>
                  <a:srgbClr val="FFFFFF"/>
                </a:solidFill>
                <a:latin typeface="Trebuchet MS"/>
                <a:cs typeface="Trebuchet MS"/>
              </a:rPr>
              <a:t>YOY%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2024</a:t>
            </a:r>
            <a:r>
              <a:rPr sz="10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Trebuchet MS"/>
                <a:cs typeface="Trebuchet MS"/>
              </a:rPr>
              <a:t>Price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 (USD)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Source</a:t>
            </a:r>
            <a:r>
              <a:rPr sz="10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Markets</a:t>
            </a:r>
            <a:endParaRPr sz="10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5"/>
              </a:spcBef>
              <a:tabLst>
                <a:tab pos="1817370" algn="l"/>
                <a:tab pos="3355340" algn="l"/>
                <a:tab pos="471043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2,197,401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12%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272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75996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828800" algn="l"/>
                <a:tab pos="3397250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1,813,901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9%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230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75996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64229" algn="l"/>
                <a:tab pos="466852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25,056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34%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1,483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75996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47">
            <a:extLst>
              <a:ext uri="{FF2B5EF4-FFF2-40B4-BE49-F238E27FC236}">
                <a16:creationId xmlns:a16="http://schemas.microsoft.com/office/drawing/2014/main" id="{4C064B2F-DB79-2767-055A-0D9FD9CF36AF}"/>
              </a:ext>
            </a:extLst>
          </p:cNvPr>
          <p:cNvSpPr txBox="1"/>
          <p:nvPr/>
        </p:nvSpPr>
        <p:spPr>
          <a:xfrm>
            <a:off x="7827881" y="4335742"/>
            <a:ext cx="2383790" cy="1831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Next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6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Months:</a:t>
            </a: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FF671B"/>
                </a:solidFill>
                <a:latin typeface="Lucida Sans"/>
                <a:cs typeface="Lucida Sans"/>
              </a:rPr>
              <a:t>May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-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FF671B"/>
                </a:solidFill>
                <a:latin typeface="Lucida Sans"/>
                <a:cs typeface="Lucida Sans"/>
              </a:rPr>
              <a:t>October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1290320" algn="l"/>
              </a:tabLst>
            </a:pP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r>
              <a:rPr sz="100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2023-2024</a:t>
            </a:r>
            <a:r>
              <a:rPr sz="10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80" dirty="0">
                <a:solidFill>
                  <a:srgbClr val="FFFFFF"/>
                </a:solidFill>
                <a:latin typeface="Trebuchet MS"/>
                <a:cs typeface="Trebuchet MS"/>
              </a:rPr>
              <a:t>YOY%</a:t>
            </a:r>
            <a:endParaRPr sz="1000">
              <a:latin typeface="Trebuchet MS"/>
              <a:cs typeface="Trebuchet MS"/>
            </a:endParaRPr>
          </a:p>
          <a:p>
            <a:pPr marL="165735">
              <a:lnSpc>
                <a:spcPct val="100000"/>
              </a:lnSpc>
              <a:spcBef>
                <a:spcPts val="725"/>
              </a:spcBef>
              <a:tabLst>
                <a:tab pos="1706880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4,032,741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12%</a:t>
            </a:r>
            <a:endParaRPr sz="900">
              <a:latin typeface="Trebuchet MS"/>
              <a:cs typeface="Trebuchet MS"/>
            </a:endParaRPr>
          </a:p>
          <a:p>
            <a:pPr marL="335280">
              <a:lnSpc>
                <a:spcPct val="100000"/>
              </a:lnSpc>
              <a:spcBef>
                <a:spcPts val="720"/>
              </a:spcBef>
              <a:tabLst>
                <a:tab pos="1542415" algn="l"/>
              </a:tabLst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  <a:p>
            <a:pPr marR="463550" algn="r">
              <a:lnSpc>
                <a:spcPct val="100000"/>
              </a:lnSpc>
              <a:spcBef>
                <a:spcPts val="720"/>
              </a:spcBef>
              <a:tabLst>
                <a:tab pos="1572260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3,289,881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8%</a:t>
            </a:r>
            <a:endParaRPr sz="9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720"/>
              </a:spcBef>
              <a:tabLst>
                <a:tab pos="1542415" algn="l"/>
              </a:tabLst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  <a:p>
            <a:pPr marR="430530" algn="r">
              <a:lnSpc>
                <a:spcPct val="100000"/>
              </a:lnSpc>
              <a:spcBef>
                <a:spcPts val="720"/>
              </a:spcBef>
              <a:tabLst>
                <a:tab pos="1456690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49,252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20%</a:t>
            </a:r>
            <a:endParaRPr sz="9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720"/>
              </a:spcBef>
              <a:tabLst>
                <a:tab pos="1542415" algn="l"/>
              </a:tabLst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A75770-FD68-1BF9-4F2D-2741755A6E2C}"/>
              </a:ext>
            </a:extLst>
          </p:cNvPr>
          <p:cNvSpPr txBox="1"/>
          <p:nvPr/>
        </p:nvSpPr>
        <p:spPr>
          <a:xfrm>
            <a:off x="265749" y="2400639"/>
            <a:ext cx="11986882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86900" marR="5080">
              <a:lnSpc>
                <a:spcPct val="105500"/>
              </a:lnSpc>
            </a:pPr>
            <a:r>
              <a:rPr lang="en-US" sz="1800" spc="-65" dirty="0">
                <a:solidFill>
                  <a:srgbClr val="515151"/>
                </a:solidFill>
                <a:latin typeface="Lucida Sans"/>
                <a:cs typeface="Lucida Sans"/>
              </a:rPr>
              <a:t>Cumulative</a:t>
            </a:r>
            <a:r>
              <a:rPr lang="en-US" sz="18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1800" spc="-65" dirty="0">
                <a:solidFill>
                  <a:srgbClr val="515151"/>
                </a:solidFill>
                <a:latin typeface="Lucida Sans"/>
                <a:cs typeface="Lucida Sans"/>
              </a:rPr>
              <a:t>growth</a:t>
            </a:r>
            <a:r>
              <a:rPr lang="en-US" sz="18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1800" spc="-80" dirty="0">
                <a:solidFill>
                  <a:srgbClr val="515151"/>
                </a:solidFill>
                <a:latin typeface="Lucida Sans"/>
                <a:cs typeface="Lucida Sans"/>
              </a:rPr>
              <a:t>vs </a:t>
            </a:r>
            <a:r>
              <a:rPr lang="en-US" sz="1800" spc="-75" dirty="0">
                <a:solidFill>
                  <a:srgbClr val="515151"/>
                </a:solidFill>
                <a:latin typeface="Lucida Sans"/>
                <a:cs typeface="Lucida Sans"/>
              </a:rPr>
              <a:t>2023 </a:t>
            </a:r>
            <a:r>
              <a:rPr lang="en-US" sz="1800" dirty="0">
                <a:solidFill>
                  <a:srgbClr val="515151"/>
                </a:solidFill>
                <a:latin typeface="Lucida Sans"/>
                <a:cs typeface="Lucida Sans"/>
              </a:rPr>
              <a:t>Jan-</a:t>
            </a:r>
            <a:r>
              <a:rPr lang="en-US" sz="1800" spc="-50" dirty="0">
                <a:solidFill>
                  <a:srgbClr val="515151"/>
                </a:solidFill>
                <a:latin typeface="Lucida Sans"/>
                <a:cs typeface="Lucida Sans"/>
              </a:rPr>
              <a:t>Apr:</a:t>
            </a:r>
            <a:r>
              <a:rPr lang="en-US" sz="18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lang="en-US" sz="1800" spc="-25" dirty="0">
                <a:solidFill>
                  <a:srgbClr val="515151"/>
                </a:solidFill>
                <a:latin typeface="Lucida Sans"/>
                <a:cs typeface="Lucida Sans"/>
              </a:rPr>
              <a:t>16%</a:t>
            </a:r>
            <a:endParaRPr lang="en-US" sz="18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410231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 </a:t>
            </a: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89D75D9D-DB3B-2EDA-9E44-16D829D0D329}"/>
              </a:ext>
            </a:extLst>
          </p:cNvPr>
          <p:cNvSpPr txBox="1"/>
          <p:nvPr/>
        </p:nvSpPr>
        <p:spPr>
          <a:xfrm>
            <a:off x="6429375" y="6618701"/>
            <a:ext cx="968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*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Low-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cost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airlines</a:t>
            </a:r>
            <a:endParaRPr sz="900" dirty="0">
              <a:latin typeface="Lucida Sans"/>
              <a:cs typeface="Lucida Sans"/>
            </a:endParaRPr>
          </a:p>
        </p:txBody>
      </p:sp>
      <p:pic>
        <p:nvPicPr>
          <p:cNvPr id="6" name="object 20">
            <a:extLst>
              <a:ext uri="{FF2B5EF4-FFF2-40B4-BE49-F238E27FC236}">
                <a16:creationId xmlns:a16="http://schemas.microsoft.com/office/drawing/2014/main" id="{1B4EDA7B-6CBE-E049-97F6-A34E3BA2570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627" y="2072864"/>
            <a:ext cx="5384842" cy="4610136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0709265B-E18B-F5B2-85F2-9321FE61F375}"/>
              </a:ext>
            </a:extLst>
          </p:cNvPr>
          <p:cNvSpPr txBox="1"/>
          <p:nvPr/>
        </p:nvSpPr>
        <p:spPr>
          <a:xfrm>
            <a:off x="634365" y="1576292"/>
            <a:ext cx="5065395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10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Cities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ranked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Puerto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Rico: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July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75" dirty="0">
                <a:solidFill>
                  <a:srgbClr val="515151"/>
                </a:solidFill>
                <a:latin typeface="Trebuchet MS"/>
                <a:cs typeface="Trebuchet MS"/>
              </a:rPr>
              <a:t>YOY%</a:t>
            </a:r>
            <a:r>
              <a:rPr sz="1100" b="1" spc="-9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Capacity,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contracted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98C48C08-FDCF-A55F-C595-F31EB7757FCB}"/>
              </a:ext>
            </a:extLst>
          </p:cNvPr>
          <p:cNvSpPr txBox="1"/>
          <p:nvPr/>
        </p:nvSpPr>
        <p:spPr>
          <a:xfrm>
            <a:off x="6441440" y="1500092"/>
            <a:ext cx="5184140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10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Airlines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ranked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Puerto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Rico: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July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75" dirty="0">
                <a:solidFill>
                  <a:srgbClr val="515151"/>
                </a:solidFill>
                <a:latin typeface="Trebuchet MS"/>
                <a:cs typeface="Trebuchet MS"/>
              </a:rPr>
              <a:t>YOY%</a:t>
            </a:r>
            <a:r>
              <a:rPr sz="1100" b="1" spc="-9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Capacity,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contracted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9" name="object 23">
            <a:extLst>
              <a:ext uri="{FF2B5EF4-FFF2-40B4-BE49-F238E27FC236}">
                <a16:creationId xmlns:a16="http://schemas.microsoft.com/office/drawing/2014/main" id="{1B9924F5-E4E7-845D-5ED2-3E3B36FCC6C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50234" y="2071604"/>
            <a:ext cx="5384843" cy="4610136"/>
          </a:xfrm>
          <a:prstGeom prst="rect">
            <a:avLst/>
          </a:prstGeom>
        </p:spPr>
      </p:pic>
      <p:sp>
        <p:nvSpPr>
          <p:cNvPr id="10" name="object 24">
            <a:extLst>
              <a:ext uri="{FF2B5EF4-FFF2-40B4-BE49-F238E27FC236}">
                <a16:creationId xmlns:a16="http://schemas.microsoft.com/office/drawing/2014/main" id="{7B9D77AF-9A9F-6C62-7F4B-77FCCFBBBDC5}"/>
              </a:ext>
            </a:extLst>
          </p:cNvPr>
          <p:cNvSpPr txBox="1"/>
          <p:nvPr/>
        </p:nvSpPr>
        <p:spPr>
          <a:xfrm>
            <a:off x="535305" y="6618891"/>
            <a:ext cx="1061720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endParaRPr sz="9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829744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15493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</a:t>
            </a:r>
          </a:p>
        </p:txBody>
      </p:sp>
      <p:pic>
        <p:nvPicPr>
          <p:cNvPr id="5" name="object 19">
            <a:extLst>
              <a:ext uri="{FF2B5EF4-FFF2-40B4-BE49-F238E27FC236}">
                <a16:creationId xmlns:a16="http://schemas.microsoft.com/office/drawing/2014/main" id="{51696876-2C1D-7764-4634-68C250B1B16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20" y="2138751"/>
            <a:ext cx="2108216" cy="2146316"/>
          </a:xfrm>
          <a:prstGeom prst="rect">
            <a:avLst/>
          </a:prstGeom>
        </p:spPr>
      </p:pic>
      <p:pic>
        <p:nvPicPr>
          <p:cNvPr id="6" name="object 20">
            <a:extLst>
              <a:ext uri="{FF2B5EF4-FFF2-40B4-BE49-F238E27FC236}">
                <a16:creationId xmlns:a16="http://schemas.microsoft.com/office/drawing/2014/main" id="{A6114A08-0B65-BDFC-F538-06121D3B6F1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420" y="4361269"/>
            <a:ext cx="2108216" cy="2146316"/>
          </a:xfrm>
          <a:prstGeom prst="rect">
            <a:avLst/>
          </a:prstGeom>
        </p:spPr>
      </p:pic>
      <p:pic>
        <p:nvPicPr>
          <p:cNvPr id="7" name="object 21">
            <a:extLst>
              <a:ext uri="{FF2B5EF4-FFF2-40B4-BE49-F238E27FC236}">
                <a16:creationId xmlns:a16="http://schemas.microsoft.com/office/drawing/2014/main" id="{732080E4-AEA8-790C-3B3F-D75B1CB5137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46400" y="2138751"/>
            <a:ext cx="2108216" cy="2146316"/>
          </a:xfrm>
          <a:prstGeom prst="rect">
            <a:avLst/>
          </a:prstGeom>
        </p:spPr>
      </p:pic>
      <p:pic>
        <p:nvPicPr>
          <p:cNvPr id="8" name="object 22">
            <a:extLst>
              <a:ext uri="{FF2B5EF4-FFF2-40B4-BE49-F238E27FC236}">
                <a16:creationId xmlns:a16="http://schemas.microsoft.com/office/drawing/2014/main" id="{7AE0EEBE-289D-E4A8-4041-61AB4F4C3AE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46400" y="4361269"/>
            <a:ext cx="2108216" cy="2146316"/>
          </a:xfrm>
          <a:prstGeom prst="rect">
            <a:avLst/>
          </a:prstGeom>
        </p:spPr>
      </p:pic>
      <p:pic>
        <p:nvPicPr>
          <p:cNvPr id="9" name="object 23">
            <a:extLst>
              <a:ext uri="{FF2B5EF4-FFF2-40B4-BE49-F238E27FC236}">
                <a16:creationId xmlns:a16="http://schemas.microsoft.com/office/drawing/2014/main" id="{6E9E5E0A-714F-5C2A-66FD-EC3A34B360B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31757" y="2138751"/>
            <a:ext cx="2108216" cy="2146316"/>
          </a:xfrm>
          <a:prstGeom prst="rect">
            <a:avLst/>
          </a:prstGeom>
        </p:spPr>
      </p:pic>
      <p:pic>
        <p:nvPicPr>
          <p:cNvPr id="10" name="object 24">
            <a:extLst>
              <a:ext uri="{FF2B5EF4-FFF2-40B4-BE49-F238E27FC236}">
                <a16:creationId xmlns:a16="http://schemas.microsoft.com/office/drawing/2014/main" id="{D04B19FE-0AE6-2178-94A8-B07909F3D12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31757" y="4361269"/>
            <a:ext cx="2108216" cy="2146316"/>
          </a:xfrm>
          <a:prstGeom prst="rect">
            <a:avLst/>
          </a:prstGeom>
        </p:spPr>
      </p:pic>
      <p:pic>
        <p:nvPicPr>
          <p:cNvPr id="11" name="object 25">
            <a:extLst>
              <a:ext uri="{FF2B5EF4-FFF2-40B4-BE49-F238E27FC236}">
                <a16:creationId xmlns:a16="http://schemas.microsoft.com/office/drawing/2014/main" id="{66FDD7B8-F82C-46BA-CBBD-9422CC82AD41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36180" y="2138751"/>
            <a:ext cx="2108216" cy="2146316"/>
          </a:xfrm>
          <a:prstGeom prst="rect">
            <a:avLst/>
          </a:prstGeom>
        </p:spPr>
      </p:pic>
      <p:pic>
        <p:nvPicPr>
          <p:cNvPr id="12" name="object 26">
            <a:extLst>
              <a:ext uri="{FF2B5EF4-FFF2-40B4-BE49-F238E27FC236}">
                <a16:creationId xmlns:a16="http://schemas.microsoft.com/office/drawing/2014/main" id="{086056D3-FFA4-65D2-78AA-327ED86AAC3A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36180" y="4361269"/>
            <a:ext cx="2108216" cy="2146316"/>
          </a:xfrm>
          <a:prstGeom prst="rect">
            <a:avLst/>
          </a:prstGeom>
        </p:spPr>
      </p:pic>
      <p:pic>
        <p:nvPicPr>
          <p:cNvPr id="13" name="object 27">
            <a:extLst>
              <a:ext uri="{FF2B5EF4-FFF2-40B4-BE49-F238E27FC236}">
                <a16:creationId xmlns:a16="http://schemas.microsoft.com/office/drawing/2014/main" id="{8DF26797-9EFC-F669-B5FC-1EAAE7042AB5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30434" y="2138751"/>
            <a:ext cx="2108216" cy="2146316"/>
          </a:xfrm>
          <a:prstGeom prst="rect">
            <a:avLst/>
          </a:prstGeom>
        </p:spPr>
      </p:pic>
      <p:pic>
        <p:nvPicPr>
          <p:cNvPr id="14" name="object 28">
            <a:extLst>
              <a:ext uri="{FF2B5EF4-FFF2-40B4-BE49-F238E27FC236}">
                <a16:creationId xmlns:a16="http://schemas.microsoft.com/office/drawing/2014/main" id="{C64F4D88-5AB4-5EB8-7E32-2F02441D0D7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0434" y="4361269"/>
            <a:ext cx="2108216" cy="2146316"/>
          </a:xfrm>
          <a:prstGeom prst="rect">
            <a:avLst/>
          </a:prstGeom>
        </p:spPr>
      </p:pic>
      <p:sp>
        <p:nvSpPr>
          <p:cNvPr id="15" name="object 29">
            <a:extLst>
              <a:ext uri="{FF2B5EF4-FFF2-40B4-BE49-F238E27FC236}">
                <a16:creationId xmlns:a16="http://schemas.microsoft.com/office/drawing/2014/main" id="{62100B37-7C10-D82C-7F4F-1C37180805AE}"/>
              </a:ext>
            </a:extLst>
          </p:cNvPr>
          <p:cNvSpPr txBox="1"/>
          <p:nvPr/>
        </p:nvSpPr>
        <p:spPr>
          <a:xfrm>
            <a:off x="1517979" y="1748083"/>
            <a:ext cx="209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30">
            <a:extLst>
              <a:ext uri="{FF2B5EF4-FFF2-40B4-BE49-F238E27FC236}">
                <a16:creationId xmlns:a16="http://schemas.microsoft.com/office/drawing/2014/main" id="{092507BB-C17F-3DF1-2F57-C0C1EC287003}"/>
              </a:ext>
            </a:extLst>
          </p:cNvPr>
          <p:cNvSpPr txBox="1"/>
          <p:nvPr/>
        </p:nvSpPr>
        <p:spPr>
          <a:xfrm>
            <a:off x="3757942" y="1748083"/>
            <a:ext cx="286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USA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31">
            <a:extLst>
              <a:ext uri="{FF2B5EF4-FFF2-40B4-BE49-F238E27FC236}">
                <a16:creationId xmlns:a16="http://schemas.microsoft.com/office/drawing/2014/main" id="{52044B31-6BE9-6A3D-303C-4C0440D1E4EF}"/>
              </a:ext>
            </a:extLst>
          </p:cNvPr>
          <p:cNvSpPr txBox="1"/>
          <p:nvPr/>
        </p:nvSpPr>
        <p:spPr>
          <a:xfrm>
            <a:off x="5950756" y="1748083"/>
            <a:ext cx="4908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Canada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DCE2C630-247D-00D3-C57D-395EB53A6EFA}"/>
              </a:ext>
            </a:extLst>
          </p:cNvPr>
          <p:cNvSpPr txBox="1"/>
          <p:nvPr/>
        </p:nvSpPr>
        <p:spPr>
          <a:xfrm>
            <a:off x="8315972" y="1748083"/>
            <a:ext cx="372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Spain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id="{6CDA808A-E978-E5AE-FF66-F5FC90D271C1}"/>
              </a:ext>
            </a:extLst>
          </p:cNvPr>
          <p:cNvSpPr txBox="1"/>
          <p:nvPr/>
        </p:nvSpPr>
        <p:spPr>
          <a:xfrm>
            <a:off x="10489101" y="1748083"/>
            <a:ext cx="589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Germany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34">
            <a:extLst>
              <a:ext uri="{FF2B5EF4-FFF2-40B4-BE49-F238E27FC236}">
                <a16:creationId xmlns:a16="http://schemas.microsoft.com/office/drawing/2014/main" id="{DD96A2F0-6282-C8C8-A4F2-48CEF31B5B8A}"/>
              </a:ext>
            </a:extLst>
          </p:cNvPr>
          <p:cNvSpPr txBox="1"/>
          <p:nvPr/>
        </p:nvSpPr>
        <p:spPr>
          <a:xfrm>
            <a:off x="3035562" y="813138"/>
            <a:ext cx="718375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Demand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Rico.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Flight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(%)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vs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(number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of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seats)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City</a:t>
            </a:r>
            <a:endParaRPr sz="1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 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2024.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Flight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conducted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661084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</a:t>
            </a:r>
          </a:p>
        </p:txBody>
      </p:sp>
      <p:sp>
        <p:nvSpPr>
          <p:cNvPr id="83" name="object 13">
            <a:extLst>
              <a:ext uri="{FF2B5EF4-FFF2-40B4-BE49-F238E27FC236}">
                <a16:creationId xmlns:a16="http://schemas.microsoft.com/office/drawing/2014/main" id="{F1C8663D-2E10-9DAE-A80C-DD51E2241557}"/>
              </a:ext>
            </a:extLst>
          </p:cNvPr>
          <p:cNvSpPr/>
          <p:nvPr/>
        </p:nvSpPr>
        <p:spPr>
          <a:xfrm>
            <a:off x="6096000" y="1743735"/>
            <a:ext cx="0" cy="2958465"/>
          </a:xfrm>
          <a:custGeom>
            <a:avLst/>
            <a:gdLst/>
            <a:ahLst/>
            <a:cxnLst/>
            <a:rect l="l" t="t" r="r" b="b"/>
            <a:pathLst>
              <a:path h="2958465">
                <a:moveTo>
                  <a:pt x="0" y="0"/>
                </a:moveTo>
                <a:lnTo>
                  <a:pt x="1" y="2958465"/>
                </a:lnTo>
              </a:path>
            </a:pathLst>
          </a:custGeom>
          <a:ln w="9525">
            <a:solidFill>
              <a:srgbClr val="FF67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14">
            <a:extLst>
              <a:ext uri="{FF2B5EF4-FFF2-40B4-BE49-F238E27FC236}">
                <a16:creationId xmlns:a16="http://schemas.microsoft.com/office/drawing/2014/main" id="{62CFBC6A-5B40-BC6F-D1C7-56C6E5E475AA}"/>
              </a:ext>
            </a:extLst>
          </p:cNvPr>
          <p:cNvGrpSpPr/>
          <p:nvPr/>
        </p:nvGrpSpPr>
        <p:grpSpPr>
          <a:xfrm>
            <a:off x="671512" y="3440032"/>
            <a:ext cx="10826750" cy="3278504"/>
            <a:chOff x="661352" y="2911052"/>
            <a:chExt cx="10826750" cy="3278504"/>
          </a:xfrm>
        </p:grpSpPr>
        <p:pic>
          <p:nvPicPr>
            <p:cNvPr id="85" name="object 15">
              <a:extLst>
                <a:ext uri="{FF2B5EF4-FFF2-40B4-BE49-F238E27FC236}">
                  <a16:creationId xmlns:a16="http://schemas.microsoft.com/office/drawing/2014/main" id="{64C77CCB-1C86-EE8A-A48D-9BD5B9BE7CB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9734" y="2911052"/>
              <a:ext cx="153039" cy="146685"/>
            </a:xfrm>
            <a:prstGeom prst="rect">
              <a:avLst/>
            </a:prstGeom>
          </p:spPr>
        </p:pic>
        <p:pic>
          <p:nvPicPr>
            <p:cNvPr id="86" name="object 16">
              <a:extLst>
                <a:ext uri="{FF2B5EF4-FFF2-40B4-BE49-F238E27FC236}">
                  <a16:creationId xmlns:a16="http://schemas.microsoft.com/office/drawing/2014/main" id="{8E7ACE43-98DE-A6E6-D591-2C8A8D1BB08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390" y="2911052"/>
              <a:ext cx="153039" cy="146685"/>
            </a:xfrm>
            <a:prstGeom prst="rect">
              <a:avLst/>
            </a:prstGeom>
          </p:spPr>
        </p:pic>
        <p:pic>
          <p:nvPicPr>
            <p:cNvPr id="87" name="object 17">
              <a:extLst>
                <a:ext uri="{FF2B5EF4-FFF2-40B4-BE49-F238E27FC236}">
                  <a16:creationId xmlns:a16="http://schemas.microsoft.com/office/drawing/2014/main" id="{21D71F84-02D4-C6F9-2EDB-02CD1A38268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045" y="2911052"/>
              <a:ext cx="153039" cy="146685"/>
            </a:xfrm>
            <a:prstGeom prst="rect">
              <a:avLst/>
            </a:prstGeom>
          </p:spPr>
        </p:pic>
        <p:pic>
          <p:nvPicPr>
            <p:cNvPr id="88" name="object 18">
              <a:extLst>
                <a:ext uri="{FF2B5EF4-FFF2-40B4-BE49-F238E27FC236}">
                  <a16:creationId xmlns:a16="http://schemas.microsoft.com/office/drawing/2014/main" id="{B1E7BFBF-3A34-F413-412B-976268C0A3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5443" y="2911052"/>
              <a:ext cx="153039" cy="146685"/>
            </a:xfrm>
            <a:prstGeom prst="rect">
              <a:avLst/>
            </a:prstGeom>
          </p:spPr>
        </p:pic>
        <p:pic>
          <p:nvPicPr>
            <p:cNvPr id="89" name="object 19">
              <a:extLst>
                <a:ext uri="{FF2B5EF4-FFF2-40B4-BE49-F238E27FC236}">
                  <a16:creationId xmlns:a16="http://schemas.microsoft.com/office/drawing/2014/main" id="{8AED31B5-39A8-03FB-FF88-8B9B51CCFB8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2740" y="2911052"/>
              <a:ext cx="153039" cy="146685"/>
            </a:xfrm>
            <a:prstGeom prst="rect">
              <a:avLst/>
            </a:prstGeom>
          </p:spPr>
        </p:pic>
        <p:pic>
          <p:nvPicPr>
            <p:cNvPr id="90" name="object 20">
              <a:extLst>
                <a:ext uri="{FF2B5EF4-FFF2-40B4-BE49-F238E27FC236}">
                  <a16:creationId xmlns:a16="http://schemas.microsoft.com/office/drawing/2014/main" id="{DD120823-DEFA-7631-8C00-B0E1EADE0D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0036" y="2911052"/>
              <a:ext cx="153039" cy="146685"/>
            </a:xfrm>
            <a:prstGeom prst="rect">
              <a:avLst/>
            </a:prstGeom>
          </p:spPr>
        </p:pic>
        <p:pic>
          <p:nvPicPr>
            <p:cNvPr id="91" name="object 21">
              <a:extLst>
                <a:ext uri="{FF2B5EF4-FFF2-40B4-BE49-F238E27FC236}">
                  <a16:creationId xmlns:a16="http://schemas.microsoft.com/office/drawing/2014/main" id="{6DD4617B-4FB4-4572-CBD6-4309714FAB0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7332" y="2911052"/>
              <a:ext cx="153039" cy="146685"/>
            </a:xfrm>
            <a:prstGeom prst="rect">
              <a:avLst/>
            </a:prstGeom>
          </p:spPr>
        </p:pic>
        <p:pic>
          <p:nvPicPr>
            <p:cNvPr id="92" name="object 22">
              <a:extLst>
                <a:ext uri="{FF2B5EF4-FFF2-40B4-BE49-F238E27FC236}">
                  <a16:creationId xmlns:a16="http://schemas.microsoft.com/office/drawing/2014/main" id="{BFC9D477-A79B-949F-CD83-4BDACE100D3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616" y="2911052"/>
              <a:ext cx="153039" cy="146685"/>
            </a:xfrm>
            <a:prstGeom prst="rect">
              <a:avLst/>
            </a:prstGeom>
          </p:spPr>
        </p:pic>
        <p:pic>
          <p:nvPicPr>
            <p:cNvPr id="93" name="object 23">
              <a:extLst>
                <a:ext uri="{FF2B5EF4-FFF2-40B4-BE49-F238E27FC236}">
                  <a16:creationId xmlns:a16="http://schemas.microsoft.com/office/drawing/2014/main" id="{1A4C9563-149E-349D-ED40-51C48DA7F08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2307" y="2911052"/>
              <a:ext cx="153039" cy="146685"/>
            </a:xfrm>
            <a:prstGeom prst="rect">
              <a:avLst/>
            </a:prstGeom>
          </p:spPr>
        </p:pic>
        <p:pic>
          <p:nvPicPr>
            <p:cNvPr id="94" name="object 24">
              <a:extLst>
                <a:ext uri="{FF2B5EF4-FFF2-40B4-BE49-F238E27FC236}">
                  <a16:creationId xmlns:a16="http://schemas.microsoft.com/office/drawing/2014/main" id="{B7618EE2-7EA3-8B80-7C0B-F2F522F141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4000" y="2911052"/>
              <a:ext cx="153039" cy="146685"/>
            </a:xfrm>
            <a:prstGeom prst="rect">
              <a:avLst/>
            </a:prstGeom>
          </p:spPr>
        </p:pic>
        <p:pic>
          <p:nvPicPr>
            <p:cNvPr id="95" name="object 25">
              <a:extLst>
                <a:ext uri="{FF2B5EF4-FFF2-40B4-BE49-F238E27FC236}">
                  <a16:creationId xmlns:a16="http://schemas.microsoft.com/office/drawing/2014/main" id="{8DEA282A-C720-E98A-6783-61CEA002E6A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55693" y="2911052"/>
              <a:ext cx="153039" cy="146685"/>
            </a:xfrm>
            <a:prstGeom prst="rect">
              <a:avLst/>
            </a:prstGeom>
          </p:spPr>
        </p:pic>
        <p:pic>
          <p:nvPicPr>
            <p:cNvPr id="96" name="object 26">
              <a:extLst>
                <a:ext uri="{FF2B5EF4-FFF2-40B4-BE49-F238E27FC236}">
                  <a16:creationId xmlns:a16="http://schemas.microsoft.com/office/drawing/2014/main" id="{AC95C0B7-C739-CC1A-D76A-C9FA1083DB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77385" y="2911052"/>
              <a:ext cx="153039" cy="146685"/>
            </a:xfrm>
            <a:prstGeom prst="rect">
              <a:avLst/>
            </a:prstGeom>
          </p:spPr>
        </p:pic>
        <p:sp>
          <p:nvSpPr>
            <p:cNvPr id="97" name="object 27">
              <a:extLst>
                <a:ext uri="{FF2B5EF4-FFF2-40B4-BE49-F238E27FC236}">
                  <a16:creationId xmlns:a16="http://schemas.microsoft.com/office/drawing/2014/main" id="{CB5C2D85-1A62-159E-DE39-2DF72094603D}"/>
                </a:ext>
              </a:extLst>
            </p:cNvPr>
            <p:cNvSpPr/>
            <p:nvPr/>
          </p:nvSpPr>
          <p:spPr>
            <a:xfrm>
              <a:off x="662940" y="4576445"/>
              <a:ext cx="10823575" cy="1610995"/>
            </a:xfrm>
            <a:custGeom>
              <a:avLst/>
              <a:gdLst/>
              <a:ahLst/>
              <a:cxnLst/>
              <a:rect l="l" t="t" r="r" b="b"/>
              <a:pathLst>
                <a:path w="10823575" h="1610995">
                  <a:moveTo>
                    <a:pt x="0" y="97760"/>
                  </a:moveTo>
                  <a:lnTo>
                    <a:pt x="7682" y="59707"/>
                  </a:lnTo>
                  <a:lnTo>
                    <a:pt x="28633" y="28633"/>
                  </a:lnTo>
                  <a:lnTo>
                    <a:pt x="59707" y="7682"/>
                  </a:lnTo>
                  <a:lnTo>
                    <a:pt x="97760" y="0"/>
                  </a:lnTo>
                  <a:lnTo>
                    <a:pt x="10725815" y="0"/>
                  </a:lnTo>
                  <a:lnTo>
                    <a:pt x="10763867" y="7682"/>
                  </a:lnTo>
                  <a:lnTo>
                    <a:pt x="10794941" y="28633"/>
                  </a:lnTo>
                  <a:lnTo>
                    <a:pt x="10815892" y="59707"/>
                  </a:lnTo>
                  <a:lnTo>
                    <a:pt x="10823575" y="97760"/>
                  </a:lnTo>
                  <a:lnTo>
                    <a:pt x="10823575" y="1513235"/>
                  </a:lnTo>
                  <a:lnTo>
                    <a:pt x="10815892" y="1551287"/>
                  </a:lnTo>
                  <a:lnTo>
                    <a:pt x="10794941" y="1582361"/>
                  </a:lnTo>
                  <a:lnTo>
                    <a:pt x="10763867" y="1603312"/>
                  </a:lnTo>
                  <a:lnTo>
                    <a:pt x="10725815" y="1610995"/>
                  </a:lnTo>
                  <a:lnTo>
                    <a:pt x="97760" y="1610995"/>
                  </a:lnTo>
                  <a:lnTo>
                    <a:pt x="59707" y="1603312"/>
                  </a:lnTo>
                  <a:lnTo>
                    <a:pt x="28633" y="1582361"/>
                  </a:lnTo>
                  <a:lnTo>
                    <a:pt x="7682" y="1551287"/>
                  </a:lnTo>
                  <a:lnTo>
                    <a:pt x="0" y="1513235"/>
                  </a:lnTo>
                  <a:lnTo>
                    <a:pt x="0" y="97760"/>
                  </a:lnTo>
                  <a:close/>
                </a:path>
              </a:pathLst>
            </a:custGeom>
            <a:ln w="3175">
              <a:solidFill>
                <a:srgbClr val="FF67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28">
              <a:extLst>
                <a:ext uri="{FF2B5EF4-FFF2-40B4-BE49-F238E27FC236}">
                  <a16:creationId xmlns:a16="http://schemas.microsoft.com/office/drawing/2014/main" id="{5CB3DBE0-60FC-A7BA-A2FE-E7438A0FAD56}"/>
                </a:ext>
              </a:extLst>
            </p:cNvPr>
            <p:cNvSpPr/>
            <p:nvPr/>
          </p:nvSpPr>
          <p:spPr>
            <a:xfrm>
              <a:off x="3991610" y="4401820"/>
              <a:ext cx="4183379" cy="546735"/>
            </a:xfrm>
            <a:custGeom>
              <a:avLst/>
              <a:gdLst/>
              <a:ahLst/>
              <a:cxnLst/>
              <a:rect l="l" t="t" r="r" b="b"/>
              <a:pathLst>
                <a:path w="4183379" h="546735">
                  <a:moveTo>
                    <a:pt x="4183380" y="0"/>
                  </a:moveTo>
                  <a:lnTo>
                    <a:pt x="0" y="0"/>
                  </a:lnTo>
                  <a:lnTo>
                    <a:pt x="0" y="546734"/>
                  </a:lnTo>
                  <a:lnTo>
                    <a:pt x="4183380" y="546734"/>
                  </a:lnTo>
                  <a:lnTo>
                    <a:pt x="4183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30">
            <a:extLst>
              <a:ext uri="{FF2B5EF4-FFF2-40B4-BE49-F238E27FC236}">
                <a16:creationId xmlns:a16="http://schemas.microsoft.com/office/drawing/2014/main" id="{E93698F4-2C0A-14FA-BD0E-15C42C5979ED}"/>
              </a:ext>
            </a:extLst>
          </p:cNvPr>
          <p:cNvSpPr txBox="1"/>
          <p:nvPr/>
        </p:nvSpPr>
        <p:spPr>
          <a:xfrm>
            <a:off x="2665343" y="2607715"/>
            <a:ext cx="900430" cy="47370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 marR="5080" algn="ctr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Global</a:t>
            </a:r>
            <a:r>
              <a:rPr sz="1100" b="1" spc="-3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Tourist </a:t>
            </a: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Perception Index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0" name="object 31">
            <a:extLst>
              <a:ext uri="{FF2B5EF4-FFF2-40B4-BE49-F238E27FC236}">
                <a16:creationId xmlns:a16="http://schemas.microsoft.com/office/drawing/2014/main" id="{1E061FA1-C715-8391-20A9-F4FBAFE40BD7}"/>
              </a:ext>
            </a:extLst>
          </p:cNvPr>
          <p:cNvSpPr txBox="1"/>
          <p:nvPr/>
        </p:nvSpPr>
        <p:spPr>
          <a:xfrm>
            <a:off x="824520" y="4330344"/>
            <a:ext cx="1039494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64769">
              <a:lnSpc>
                <a:spcPts val="1100"/>
              </a:lnSpc>
              <a:spcBef>
                <a:spcPts val="219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1" name="object 32">
            <a:extLst>
              <a:ext uri="{FF2B5EF4-FFF2-40B4-BE49-F238E27FC236}">
                <a16:creationId xmlns:a16="http://schemas.microsoft.com/office/drawing/2014/main" id="{C720C018-772B-3E8B-99A6-209F84D53EDA}"/>
              </a:ext>
            </a:extLst>
          </p:cNvPr>
          <p:cNvSpPr txBox="1"/>
          <p:nvPr/>
        </p:nvSpPr>
        <p:spPr>
          <a:xfrm>
            <a:off x="2694712" y="4330344"/>
            <a:ext cx="83946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7145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2" name="object 33">
            <a:extLst>
              <a:ext uri="{FF2B5EF4-FFF2-40B4-BE49-F238E27FC236}">
                <a16:creationId xmlns:a16="http://schemas.microsoft.com/office/drawing/2014/main" id="{083FE1FA-36B1-EA67-9F2E-5B86ABB66610}"/>
              </a:ext>
            </a:extLst>
          </p:cNvPr>
          <p:cNvSpPr txBox="1"/>
          <p:nvPr/>
        </p:nvSpPr>
        <p:spPr>
          <a:xfrm>
            <a:off x="4468953" y="4330344"/>
            <a:ext cx="828675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1430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3" name="object 34">
            <a:extLst>
              <a:ext uri="{FF2B5EF4-FFF2-40B4-BE49-F238E27FC236}">
                <a16:creationId xmlns:a16="http://schemas.microsoft.com/office/drawing/2014/main" id="{D47AF68E-A591-8405-EEB5-A117EB4E8440}"/>
              </a:ext>
            </a:extLst>
          </p:cNvPr>
          <p:cNvSpPr txBox="1"/>
          <p:nvPr/>
        </p:nvSpPr>
        <p:spPr>
          <a:xfrm>
            <a:off x="1274921" y="6342024"/>
            <a:ext cx="101091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83185">
              <a:lnSpc>
                <a:spcPts val="1100"/>
              </a:lnSpc>
              <a:spcBef>
                <a:spcPts val="219"/>
              </a:spcBef>
            </a:pP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Global</a:t>
            </a:r>
            <a:r>
              <a:rPr sz="1000" spc="-6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Tourist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4" name="object 35">
            <a:extLst>
              <a:ext uri="{FF2B5EF4-FFF2-40B4-BE49-F238E27FC236}">
                <a16:creationId xmlns:a16="http://schemas.microsoft.com/office/drawing/2014/main" id="{8EC9727C-BE7E-BB83-07A2-8DD58D18E04E}"/>
              </a:ext>
            </a:extLst>
          </p:cNvPr>
          <p:cNvSpPr txBox="1"/>
          <p:nvPr/>
        </p:nvSpPr>
        <p:spPr>
          <a:xfrm>
            <a:off x="3428206" y="6317640"/>
            <a:ext cx="1031240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3695" marR="5080" indent="-341630">
              <a:lnSpc>
                <a:spcPts val="1080"/>
              </a:lnSpc>
              <a:spcBef>
                <a:spcPts val="235"/>
              </a:spcBef>
            </a:pP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Hotel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Satisfaction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5" name="object 36">
            <a:extLst>
              <a:ext uri="{FF2B5EF4-FFF2-40B4-BE49-F238E27FC236}">
                <a16:creationId xmlns:a16="http://schemas.microsoft.com/office/drawing/2014/main" id="{A02BEB35-201D-EA91-762C-FC6C11D6B0A4}"/>
              </a:ext>
            </a:extLst>
          </p:cNvPr>
          <p:cNvSpPr txBox="1"/>
          <p:nvPr/>
        </p:nvSpPr>
        <p:spPr>
          <a:xfrm>
            <a:off x="5537998" y="6317640"/>
            <a:ext cx="1039494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64769">
              <a:lnSpc>
                <a:spcPts val="1080"/>
              </a:lnSpc>
              <a:spcBef>
                <a:spcPts val="235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8BDE6A4D-4F4C-8842-F766-6175D4092822}"/>
              </a:ext>
            </a:extLst>
          </p:cNvPr>
          <p:cNvSpPr txBox="1"/>
          <p:nvPr/>
        </p:nvSpPr>
        <p:spPr>
          <a:xfrm>
            <a:off x="7752554" y="6317640"/>
            <a:ext cx="839469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7145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D528DE31-7C54-CAD8-3AF9-E552C6884158}"/>
              </a:ext>
            </a:extLst>
          </p:cNvPr>
          <p:cNvSpPr txBox="1"/>
          <p:nvPr/>
        </p:nvSpPr>
        <p:spPr>
          <a:xfrm>
            <a:off x="9872662" y="6317640"/>
            <a:ext cx="828675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1430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3B05D9FB-12E1-75DA-D104-D0F4C2BE5623}"/>
              </a:ext>
            </a:extLst>
          </p:cNvPr>
          <p:cNvSpPr txBox="1"/>
          <p:nvPr/>
        </p:nvSpPr>
        <p:spPr>
          <a:xfrm>
            <a:off x="8351909" y="2869844"/>
            <a:ext cx="1494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solidFill>
                  <a:srgbClr val="686868"/>
                </a:solidFill>
                <a:latin typeface="Trebuchet MS"/>
                <a:cs typeface="Trebuchet MS"/>
              </a:rPr>
              <a:t>Hotel</a:t>
            </a:r>
            <a:r>
              <a:rPr sz="1100" b="1" spc="-25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686868"/>
                </a:solidFill>
                <a:latin typeface="Trebuchet MS"/>
                <a:cs typeface="Trebuchet MS"/>
              </a:rPr>
              <a:t>Satisfaction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686868"/>
                </a:solidFill>
                <a:latin typeface="Trebuchet MS"/>
                <a:cs typeface="Trebuchet MS"/>
              </a:rPr>
              <a:t>Index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09" name="object 46">
            <a:extLst>
              <a:ext uri="{FF2B5EF4-FFF2-40B4-BE49-F238E27FC236}">
                <a16:creationId xmlns:a16="http://schemas.microsoft.com/office/drawing/2014/main" id="{B60079C9-D198-6B3C-2EF3-F2BFF44E1565}"/>
              </a:ext>
            </a:extLst>
          </p:cNvPr>
          <p:cNvGrpSpPr/>
          <p:nvPr/>
        </p:nvGrpSpPr>
        <p:grpSpPr>
          <a:xfrm>
            <a:off x="455419" y="1698015"/>
            <a:ext cx="11236325" cy="5372100"/>
            <a:chOff x="445259" y="1169035"/>
            <a:chExt cx="11236325" cy="5372100"/>
          </a:xfrm>
        </p:grpSpPr>
        <p:pic>
          <p:nvPicPr>
            <p:cNvPr id="110" name="object 47">
              <a:extLst>
                <a:ext uri="{FF2B5EF4-FFF2-40B4-BE49-F238E27FC236}">
                  <a16:creationId xmlns:a16="http://schemas.microsoft.com/office/drawing/2014/main" id="{77039916-D7F1-FCC0-F61D-722A36BB7CD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349" y="2910836"/>
              <a:ext cx="1778013" cy="1778013"/>
            </a:xfrm>
            <a:prstGeom prst="rect">
              <a:avLst/>
            </a:prstGeom>
          </p:spPr>
        </p:pic>
        <p:pic>
          <p:nvPicPr>
            <p:cNvPr id="111" name="object 48">
              <a:extLst>
                <a:ext uri="{FF2B5EF4-FFF2-40B4-BE49-F238E27FC236}">
                  <a16:creationId xmlns:a16="http://schemas.microsoft.com/office/drawing/2014/main" id="{5F75F108-E104-FE22-9BD7-9F4399BD90B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259" y="2754637"/>
              <a:ext cx="5316877" cy="1778012"/>
            </a:xfrm>
            <a:prstGeom prst="rect">
              <a:avLst/>
            </a:prstGeom>
          </p:spPr>
        </p:pic>
        <p:pic>
          <p:nvPicPr>
            <p:cNvPr id="112" name="object 49">
              <a:extLst>
                <a:ext uri="{FF2B5EF4-FFF2-40B4-BE49-F238E27FC236}">
                  <a16:creationId xmlns:a16="http://schemas.microsoft.com/office/drawing/2014/main" id="{F2914BFC-11FA-49E5-DD61-8FCFC60C9C8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9007" y="1169035"/>
              <a:ext cx="1651012" cy="1651012"/>
            </a:xfrm>
            <a:prstGeom prst="rect">
              <a:avLst/>
            </a:prstGeom>
          </p:spPr>
        </p:pic>
        <p:pic>
          <p:nvPicPr>
            <p:cNvPr id="113" name="object 50">
              <a:extLst>
                <a:ext uri="{FF2B5EF4-FFF2-40B4-BE49-F238E27FC236}">
                  <a16:creationId xmlns:a16="http://schemas.microsoft.com/office/drawing/2014/main" id="{FB10B8F2-E65C-6035-F385-3DDCA23EEF4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3418" y="2910836"/>
              <a:ext cx="1778000" cy="1778013"/>
            </a:xfrm>
            <a:prstGeom prst="rect">
              <a:avLst/>
            </a:prstGeom>
          </p:spPr>
        </p:pic>
        <p:pic>
          <p:nvPicPr>
            <p:cNvPr id="114" name="object 51">
              <a:extLst>
                <a:ext uri="{FF2B5EF4-FFF2-40B4-BE49-F238E27FC236}">
                  <a16:creationId xmlns:a16="http://schemas.microsoft.com/office/drawing/2014/main" id="{739C8733-AA7F-DA8C-9F14-9AB29009728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3474" y="2910836"/>
              <a:ext cx="1777998" cy="1778013"/>
            </a:xfrm>
            <a:prstGeom prst="rect">
              <a:avLst/>
            </a:prstGeom>
          </p:spPr>
        </p:pic>
        <p:pic>
          <p:nvPicPr>
            <p:cNvPr id="115" name="object 52">
              <a:extLst>
                <a:ext uri="{FF2B5EF4-FFF2-40B4-BE49-F238E27FC236}">
                  <a16:creationId xmlns:a16="http://schemas.microsoft.com/office/drawing/2014/main" id="{2DB66DEE-0EE8-DF87-A282-3527760B127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1573" y="1291590"/>
              <a:ext cx="1651012" cy="1651012"/>
            </a:xfrm>
            <a:prstGeom prst="rect">
              <a:avLst/>
            </a:prstGeom>
          </p:spPr>
        </p:pic>
        <p:pic>
          <p:nvPicPr>
            <p:cNvPr id="116" name="object 53">
              <a:extLst>
                <a:ext uri="{FF2B5EF4-FFF2-40B4-BE49-F238E27FC236}">
                  <a16:creationId xmlns:a16="http://schemas.microsoft.com/office/drawing/2014/main" id="{2EC425C5-D941-7974-C855-908A832BAB6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5374" y="4586605"/>
              <a:ext cx="1270010" cy="1270009"/>
            </a:xfrm>
            <a:prstGeom prst="rect">
              <a:avLst/>
            </a:prstGeom>
          </p:spPr>
        </p:pic>
        <p:pic>
          <p:nvPicPr>
            <p:cNvPr id="117" name="object 54">
              <a:extLst>
                <a:ext uri="{FF2B5EF4-FFF2-40B4-BE49-F238E27FC236}">
                  <a16:creationId xmlns:a16="http://schemas.microsoft.com/office/drawing/2014/main" id="{614562DE-3D33-AF04-0012-8E9FA4D626E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84195" y="4762500"/>
              <a:ext cx="1778013" cy="1778013"/>
            </a:xfrm>
            <a:prstGeom prst="rect">
              <a:avLst/>
            </a:prstGeom>
          </p:spPr>
        </p:pic>
        <p:pic>
          <p:nvPicPr>
            <p:cNvPr id="118" name="object 55">
              <a:extLst>
                <a:ext uri="{FF2B5EF4-FFF2-40B4-BE49-F238E27FC236}">
                  <a16:creationId xmlns:a16="http://schemas.microsoft.com/office/drawing/2014/main" id="{9733AC91-E8C4-D374-F121-84180D1E342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8745" y="4762500"/>
              <a:ext cx="1778013" cy="1778013"/>
            </a:xfrm>
            <a:prstGeom prst="rect">
              <a:avLst/>
            </a:prstGeom>
          </p:spPr>
        </p:pic>
        <p:pic>
          <p:nvPicPr>
            <p:cNvPr id="119" name="object 56">
              <a:extLst>
                <a:ext uri="{FF2B5EF4-FFF2-40B4-BE49-F238E27FC236}">
                  <a16:creationId xmlns:a16="http://schemas.microsoft.com/office/drawing/2014/main" id="{11B56A81-6E10-E5AD-B505-F7320D1522C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13295" y="4762500"/>
              <a:ext cx="1778013" cy="1778013"/>
            </a:xfrm>
            <a:prstGeom prst="rect">
              <a:avLst/>
            </a:prstGeom>
          </p:spPr>
        </p:pic>
        <p:pic>
          <p:nvPicPr>
            <p:cNvPr id="120" name="object 57">
              <a:extLst>
                <a:ext uri="{FF2B5EF4-FFF2-40B4-BE49-F238E27FC236}">
                  <a16:creationId xmlns:a16="http://schemas.microsoft.com/office/drawing/2014/main" id="{9A76AE4A-CF70-D060-B073-902BE8A3411B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7845" y="4762500"/>
              <a:ext cx="1778013" cy="1778013"/>
            </a:xfrm>
            <a:prstGeom prst="rect">
              <a:avLst/>
            </a:prstGeom>
          </p:spPr>
        </p:pic>
        <p:sp>
          <p:nvSpPr>
            <p:cNvPr id="121" name="object 58">
              <a:extLst>
                <a:ext uri="{FF2B5EF4-FFF2-40B4-BE49-F238E27FC236}">
                  <a16:creationId xmlns:a16="http://schemas.microsoft.com/office/drawing/2014/main" id="{0BF37475-3938-AB55-9E2D-95EFEAC33F7C}"/>
                </a:ext>
              </a:extLst>
            </p:cNvPr>
            <p:cNvSpPr/>
            <p:nvPr/>
          </p:nvSpPr>
          <p:spPr>
            <a:xfrm>
              <a:off x="5471706" y="4686223"/>
              <a:ext cx="1222375" cy="165100"/>
            </a:xfrm>
            <a:custGeom>
              <a:avLst/>
              <a:gdLst/>
              <a:ahLst/>
              <a:cxnLst/>
              <a:rect l="l" t="t" r="r" b="b"/>
              <a:pathLst>
                <a:path w="1222375" h="165100">
                  <a:moveTo>
                    <a:pt x="1222375" y="0"/>
                  </a:moveTo>
                  <a:lnTo>
                    <a:pt x="585787" y="0"/>
                  </a:lnTo>
                  <a:lnTo>
                    <a:pt x="552450" y="0"/>
                  </a:lnTo>
                  <a:lnTo>
                    <a:pt x="509587" y="0"/>
                  </a:lnTo>
                  <a:lnTo>
                    <a:pt x="0" y="0"/>
                  </a:lnTo>
                  <a:lnTo>
                    <a:pt x="0" y="165100"/>
                  </a:lnTo>
                  <a:lnTo>
                    <a:pt x="509587" y="165100"/>
                  </a:lnTo>
                  <a:lnTo>
                    <a:pt x="552450" y="165100"/>
                  </a:lnTo>
                  <a:lnTo>
                    <a:pt x="585787" y="165100"/>
                  </a:lnTo>
                  <a:lnTo>
                    <a:pt x="1222375" y="165100"/>
                  </a:lnTo>
                  <a:lnTo>
                    <a:pt x="1222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59">
            <a:extLst>
              <a:ext uri="{FF2B5EF4-FFF2-40B4-BE49-F238E27FC236}">
                <a16:creationId xmlns:a16="http://schemas.microsoft.com/office/drawing/2014/main" id="{D908AE81-2EED-3DD4-2258-69E08C429315}"/>
              </a:ext>
            </a:extLst>
          </p:cNvPr>
          <p:cNvSpPr txBox="1"/>
          <p:nvPr/>
        </p:nvSpPr>
        <p:spPr>
          <a:xfrm>
            <a:off x="1385818" y="1321459"/>
            <a:ext cx="3461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Satisfaction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0" dirty="0">
                <a:solidFill>
                  <a:srgbClr val="515151"/>
                </a:solidFill>
                <a:latin typeface="Lucida Sans"/>
                <a:cs typeface="Lucida Sans"/>
              </a:rPr>
              <a:t>Indices</a:t>
            </a:r>
            <a:r>
              <a:rPr sz="1100" spc="1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Rico: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2024,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23" name="object 60">
            <a:extLst>
              <a:ext uri="{FF2B5EF4-FFF2-40B4-BE49-F238E27FC236}">
                <a16:creationId xmlns:a16="http://schemas.microsoft.com/office/drawing/2014/main" id="{9029F2ED-1EFC-224E-64C9-257B2EEB6356}"/>
              </a:ext>
            </a:extLst>
          </p:cNvPr>
          <p:cNvSpPr txBox="1"/>
          <p:nvPr/>
        </p:nvSpPr>
        <p:spPr>
          <a:xfrm>
            <a:off x="7589115" y="1321459"/>
            <a:ext cx="30194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Hotel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Satisfaction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Indices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April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2024,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24" name="object 61">
            <a:extLst>
              <a:ext uri="{FF2B5EF4-FFF2-40B4-BE49-F238E27FC236}">
                <a16:creationId xmlns:a16="http://schemas.microsoft.com/office/drawing/2014/main" id="{54143326-AE60-4CDC-6C10-70AEC922D9FB}"/>
              </a:ext>
            </a:extLst>
          </p:cNvPr>
          <p:cNvSpPr txBox="1"/>
          <p:nvPr/>
        </p:nvSpPr>
        <p:spPr>
          <a:xfrm>
            <a:off x="5251291" y="4973564"/>
            <a:ext cx="1684655" cy="4089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Cumulative</a:t>
            </a:r>
            <a:r>
              <a:rPr sz="1200" b="1" spc="-4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Satisfaction</a:t>
            </a:r>
            <a:endParaRPr sz="1200">
              <a:latin typeface="Trebuchet MS"/>
              <a:cs typeface="Trebuchet MS"/>
            </a:endParaRPr>
          </a:p>
          <a:p>
            <a:pPr marL="1905" algn="ctr">
              <a:lnSpc>
                <a:spcPct val="100000"/>
              </a:lnSpc>
              <a:spcBef>
                <a:spcPts val="125"/>
              </a:spcBef>
            </a:pP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272858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312931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</a:t>
            </a:r>
          </a:p>
        </p:txBody>
      </p:sp>
      <p:pic>
        <p:nvPicPr>
          <p:cNvPr id="5" name="object 20">
            <a:extLst>
              <a:ext uri="{FF2B5EF4-FFF2-40B4-BE49-F238E27FC236}">
                <a16:creationId xmlns:a16="http://schemas.microsoft.com/office/drawing/2014/main" id="{3DCE93AC-01BC-DB94-886F-6472030D5C1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185" y="1912801"/>
            <a:ext cx="8735595" cy="1520553"/>
          </a:xfrm>
          <a:prstGeom prst="rect">
            <a:avLst/>
          </a:prstGeom>
        </p:spPr>
      </p:pic>
      <p:sp>
        <p:nvSpPr>
          <p:cNvPr id="6" name="object 21">
            <a:extLst>
              <a:ext uri="{FF2B5EF4-FFF2-40B4-BE49-F238E27FC236}">
                <a16:creationId xmlns:a16="http://schemas.microsoft.com/office/drawing/2014/main" id="{146E7363-867C-2ACA-7A49-529B9D6EA855}"/>
              </a:ext>
            </a:extLst>
          </p:cNvPr>
          <p:cNvSpPr/>
          <p:nvPr/>
        </p:nvSpPr>
        <p:spPr>
          <a:xfrm>
            <a:off x="464185" y="4448484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257A3232-A222-B4F6-EC34-15B2725E17E4}"/>
              </a:ext>
            </a:extLst>
          </p:cNvPr>
          <p:cNvSpPr/>
          <p:nvPr/>
        </p:nvSpPr>
        <p:spPr>
          <a:xfrm>
            <a:off x="464185" y="4905684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634CA10F-101C-1237-3DCB-1D6DA6578B27}"/>
              </a:ext>
            </a:extLst>
          </p:cNvPr>
          <p:cNvSpPr/>
          <p:nvPr/>
        </p:nvSpPr>
        <p:spPr>
          <a:xfrm>
            <a:off x="464185" y="5362884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24">
            <a:extLst>
              <a:ext uri="{FF2B5EF4-FFF2-40B4-BE49-F238E27FC236}">
                <a16:creationId xmlns:a16="http://schemas.microsoft.com/office/drawing/2014/main" id="{E4E594CE-6FC8-7F6D-3A66-34533BFDD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03542"/>
              </p:ext>
            </p:extLst>
          </p:nvPr>
        </p:nvGraphicFramePr>
        <p:xfrm>
          <a:off x="464185" y="4204644"/>
          <a:ext cx="11231242" cy="138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2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01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Av.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Card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Spend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Previous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(%)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Previous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Previous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(%)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52%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279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421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99%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99%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31%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292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369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440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3.8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bject 25">
            <a:extLst>
              <a:ext uri="{FF2B5EF4-FFF2-40B4-BE49-F238E27FC236}">
                <a16:creationId xmlns:a16="http://schemas.microsoft.com/office/drawing/2014/main" id="{81C8F6A8-522E-A631-EBBC-6C0C8588CF30}"/>
              </a:ext>
            </a:extLst>
          </p:cNvPr>
          <p:cNvSpPr txBox="1"/>
          <p:nvPr/>
        </p:nvSpPr>
        <p:spPr>
          <a:xfrm>
            <a:off x="3052126" y="862075"/>
            <a:ext cx="60553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International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Card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Rico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per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month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(last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available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update)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B286FC06-53F2-B8F5-437B-67B36EFBE3FE}"/>
              </a:ext>
            </a:extLst>
          </p:cNvPr>
          <p:cNvSpPr/>
          <p:nvPr/>
        </p:nvSpPr>
        <p:spPr>
          <a:xfrm>
            <a:off x="464185" y="3955559"/>
            <a:ext cx="11233150" cy="243840"/>
          </a:xfrm>
          <a:custGeom>
            <a:avLst/>
            <a:gdLst/>
            <a:ahLst/>
            <a:cxnLst/>
            <a:rect l="l" t="t" r="r" b="b"/>
            <a:pathLst>
              <a:path w="11233150" h="243839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43840"/>
                </a:lnTo>
                <a:lnTo>
                  <a:pt x="11233010" y="24384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7">
            <a:extLst>
              <a:ext uri="{FF2B5EF4-FFF2-40B4-BE49-F238E27FC236}">
                <a16:creationId xmlns:a16="http://schemas.microsoft.com/office/drawing/2014/main" id="{6BB15DCF-3C96-4E1A-3CFC-72CD41C98374}"/>
              </a:ext>
            </a:extLst>
          </p:cNvPr>
          <p:cNvSpPr txBox="1"/>
          <p:nvPr/>
        </p:nvSpPr>
        <p:spPr>
          <a:xfrm>
            <a:off x="471261" y="3696771"/>
            <a:ext cx="5495925" cy="471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5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Index,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Rico: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2535555">
              <a:lnSpc>
                <a:spcPct val="100000"/>
              </a:lnSpc>
              <a:spcBef>
                <a:spcPts val="985"/>
              </a:spcBef>
              <a:tabLst>
                <a:tab pos="4487545" algn="l"/>
              </a:tabLst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Growth</a:t>
            </a:r>
            <a:r>
              <a:rPr sz="10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8CA451B7-207D-0E6E-FC66-9B4A4EB16036}"/>
              </a:ext>
            </a:extLst>
          </p:cNvPr>
          <p:cNvSpPr txBox="1"/>
          <p:nvPr/>
        </p:nvSpPr>
        <p:spPr>
          <a:xfrm>
            <a:off x="7421847" y="3989888"/>
            <a:ext cx="1061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65" dirty="0">
                <a:solidFill>
                  <a:srgbClr val="171717"/>
                </a:solidFill>
                <a:latin typeface="Lucida Sans"/>
                <a:cs typeface="Lucida Sans"/>
              </a:rPr>
              <a:t>%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Unique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Visits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" name="object 29">
            <a:extLst>
              <a:ext uri="{FF2B5EF4-FFF2-40B4-BE49-F238E27FC236}">
                <a16:creationId xmlns:a16="http://schemas.microsoft.com/office/drawing/2014/main" id="{D0AF8426-7C65-8427-2216-EE485142656B}"/>
              </a:ext>
            </a:extLst>
          </p:cNvPr>
          <p:cNvSpPr txBox="1"/>
          <p:nvPr/>
        </p:nvSpPr>
        <p:spPr>
          <a:xfrm>
            <a:off x="9725191" y="3989888"/>
            <a:ext cx="1447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Length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Use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id="{4DE93CFF-F479-3A27-A9CE-F8AB3A045683}"/>
              </a:ext>
            </a:extLst>
          </p:cNvPr>
          <p:cNvSpPr txBox="1"/>
          <p:nvPr/>
        </p:nvSpPr>
        <p:spPr>
          <a:xfrm>
            <a:off x="9409218" y="1645975"/>
            <a:ext cx="168783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Average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Annual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Card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  <a:spcBef>
                <a:spcPts val="885"/>
              </a:spcBef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vs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2022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id="{0E64FB35-F5A3-D2DD-D425-E9CE17239CA1}"/>
              </a:ext>
            </a:extLst>
          </p:cNvPr>
          <p:cNvSpPr txBox="1"/>
          <p:nvPr/>
        </p:nvSpPr>
        <p:spPr>
          <a:xfrm>
            <a:off x="9393129" y="2374461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5720" rIns="0" bIns="0" rtlCol="0">
            <a:spAutoFit/>
          </a:bodyPr>
          <a:lstStyle/>
          <a:p>
            <a:pPr marL="497205">
              <a:lnSpc>
                <a:spcPct val="100000"/>
              </a:lnSpc>
              <a:spcBef>
                <a:spcPts val="360"/>
              </a:spcBef>
            </a:pP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418.0</a:t>
            </a:r>
            <a:r>
              <a:rPr sz="10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$</a:t>
            </a:r>
            <a:r>
              <a:rPr sz="10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rebuchet MS"/>
                <a:cs typeface="Trebuchet MS"/>
              </a:rPr>
              <a:t>(-</a:t>
            </a:r>
            <a:r>
              <a:rPr sz="1000" b="1" spc="45" dirty="0">
                <a:solidFill>
                  <a:srgbClr val="FFFFFF"/>
                </a:solidFill>
                <a:latin typeface="Trebuchet MS"/>
                <a:cs typeface="Trebuchet MS"/>
              </a:rPr>
              <a:t>2%)</a:t>
            </a:r>
            <a:endParaRPr sz="1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27946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38353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Puerto Rico</a:t>
            </a:r>
          </a:p>
        </p:txBody>
      </p:sp>
      <p:pic>
        <p:nvPicPr>
          <p:cNvPr id="23" name="object 13">
            <a:extLst>
              <a:ext uri="{FF2B5EF4-FFF2-40B4-BE49-F238E27FC236}">
                <a16:creationId xmlns:a16="http://schemas.microsoft.com/office/drawing/2014/main" id="{E7D81EDD-48F2-9B56-DE4A-811C342EF0E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3938" y="4228667"/>
            <a:ext cx="152400" cy="146684"/>
          </a:xfrm>
          <a:prstGeom prst="rect">
            <a:avLst/>
          </a:prstGeom>
        </p:spPr>
      </p:pic>
      <p:pic>
        <p:nvPicPr>
          <p:cNvPr id="24" name="object 14">
            <a:extLst>
              <a:ext uri="{FF2B5EF4-FFF2-40B4-BE49-F238E27FC236}">
                <a16:creationId xmlns:a16="http://schemas.microsoft.com/office/drawing/2014/main" id="{2CB80880-64EE-F67C-CACF-BE3975FB9C6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1595" y="4228667"/>
            <a:ext cx="152400" cy="146684"/>
          </a:xfrm>
          <a:prstGeom prst="rect">
            <a:avLst/>
          </a:prstGeom>
        </p:spPr>
      </p:pic>
      <p:pic>
        <p:nvPicPr>
          <p:cNvPr id="31" name="object 15">
            <a:extLst>
              <a:ext uri="{FF2B5EF4-FFF2-40B4-BE49-F238E27FC236}">
                <a16:creationId xmlns:a16="http://schemas.microsoft.com/office/drawing/2014/main" id="{91A035D9-9D2E-4E1F-1B2C-AE3E40B4AD9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9250" y="4228667"/>
            <a:ext cx="152400" cy="146684"/>
          </a:xfrm>
          <a:prstGeom prst="rect">
            <a:avLst/>
          </a:prstGeom>
        </p:spPr>
      </p:pic>
      <p:pic>
        <p:nvPicPr>
          <p:cNvPr id="32" name="object 16">
            <a:extLst>
              <a:ext uri="{FF2B5EF4-FFF2-40B4-BE49-F238E27FC236}">
                <a16:creationId xmlns:a16="http://schemas.microsoft.com/office/drawing/2014/main" id="{C3C5C208-1931-7592-46DE-533664B2530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83849" y="4228667"/>
            <a:ext cx="153039" cy="146684"/>
          </a:xfrm>
          <a:prstGeom prst="rect">
            <a:avLst/>
          </a:prstGeom>
        </p:spPr>
      </p:pic>
      <p:pic>
        <p:nvPicPr>
          <p:cNvPr id="33" name="object 17">
            <a:extLst>
              <a:ext uri="{FF2B5EF4-FFF2-40B4-BE49-F238E27FC236}">
                <a16:creationId xmlns:a16="http://schemas.microsoft.com/office/drawing/2014/main" id="{8B64DD2D-CBFD-0499-250E-65152CFC40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1146" y="4228667"/>
            <a:ext cx="153039" cy="146684"/>
          </a:xfrm>
          <a:prstGeom prst="rect">
            <a:avLst/>
          </a:prstGeom>
        </p:spPr>
      </p:pic>
      <p:pic>
        <p:nvPicPr>
          <p:cNvPr id="34" name="object 18">
            <a:extLst>
              <a:ext uri="{FF2B5EF4-FFF2-40B4-BE49-F238E27FC236}">
                <a16:creationId xmlns:a16="http://schemas.microsoft.com/office/drawing/2014/main" id="{8447DFFE-7CB4-17F2-F3C3-283BDE2F6F5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8442" y="4228667"/>
            <a:ext cx="153039" cy="146684"/>
          </a:xfrm>
          <a:prstGeom prst="rect">
            <a:avLst/>
          </a:prstGeom>
        </p:spPr>
      </p:pic>
      <p:pic>
        <p:nvPicPr>
          <p:cNvPr id="35" name="object 19">
            <a:extLst>
              <a:ext uri="{FF2B5EF4-FFF2-40B4-BE49-F238E27FC236}">
                <a16:creationId xmlns:a16="http://schemas.microsoft.com/office/drawing/2014/main" id="{4984F186-4314-D1FB-F993-FEDB12C8860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65737" y="4228667"/>
            <a:ext cx="153039" cy="146684"/>
          </a:xfrm>
          <a:prstGeom prst="rect">
            <a:avLst/>
          </a:prstGeom>
        </p:spPr>
      </p:pic>
      <p:pic>
        <p:nvPicPr>
          <p:cNvPr id="36" name="object 20">
            <a:extLst>
              <a:ext uri="{FF2B5EF4-FFF2-40B4-BE49-F238E27FC236}">
                <a16:creationId xmlns:a16="http://schemas.microsoft.com/office/drawing/2014/main" id="{7BC2D215-156A-D1E9-EFFA-24BA88403B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84685" y="4228667"/>
            <a:ext cx="153039" cy="146684"/>
          </a:xfrm>
          <a:prstGeom prst="rect">
            <a:avLst/>
          </a:prstGeom>
        </p:spPr>
      </p:pic>
      <p:pic>
        <p:nvPicPr>
          <p:cNvPr id="37" name="object 21">
            <a:extLst>
              <a:ext uri="{FF2B5EF4-FFF2-40B4-BE49-F238E27FC236}">
                <a16:creationId xmlns:a16="http://schemas.microsoft.com/office/drawing/2014/main" id="{29EDEC4D-B533-C2D4-1C2C-02D669B4300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06377" y="4228667"/>
            <a:ext cx="153039" cy="146684"/>
          </a:xfrm>
          <a:prstGeom prst="rect">
            <a:avLst/>
          </a:prstGeom>
        </p:spPr>
      </p:pic>
      <p:pic>
        <p:nvPicPr>
          <p:cNvPr id="38" name="object 22">
            <a:extLst>
              <a:ext uri="{FF2B5EF4-FFF2-40B4-BE49-F238E27FC236}">
                <a16:creationId xmlns:a16="http://schemas.microsoft.com/office/drawing/2014/main" id="{AF1EC7BB-1CCF-7BC2-2726-B7F043C513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28070" y="4228667"/>
            <a:ext cx="153039" cy="146684"/>
          </a:xfrm>
          <a:prstGeom prst="rect">
            <a:avLst/>
          </a:prstGeom>
        </p:spPr>
      </p:pic>
      <p:pic>
        <p:nvPicPr>
          <p:cNvPr id="39" name="object 23">
            <a:extLst>
              <a:ext uri="{FF2B5EF4-FFF2-40B4-BE49-F238E27FC236}">
                <a16:creationId xmlns:a16="http://schemas.microsoft.com/office/drawing/2014/main" id="{90DF391C-03FA-499C-D9D0-D8BBE7AD751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49761" y="4228667"/>
            <a:ext cx="153039" cy="146684"/>
          </a:xfrm>
          <a:prstGeom prst="rect">
            <a:avLst/>
          </a:prstGeom>
        </p:spPr>
      </p:pic>
      <p:pic>
        <p:nvPicPr>
          <p:cNvPr id="40" name="object 24">
            <a:extLst>
              <a:ext uri="{FF2B5EF4-FFF2-40B4-BE49-F238E27FC236}">
                <a16:creationId xmlns:a16="http://schemas.microsoft.com/office/drawing/2014/main" id="{387BB16C-B5A0-31B7-A6B2-671C0A3E296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71455" y="4228667"/>
            <a:ext cx="153039" cy="146684"/>
          </a:xfrm>
          <a:prstGeom prst="rect">
            <a:avLst/>
          </a:prstGeom>
        </p:spPr>
      </p:pic>
      <p:sp>
        <p:nvSpPr>
          <p:cNvPr id="41" name="object 25">
            <a:extLst>
              <a:ext uri="{FF2B5EF4-FFF2-40B4-BE49-F238E27FC236}">
                <a16:creationId xmlns:a16="http://schemas.microsoft.com/office/drawing/2014/main" id="{104B0472-FD04-7022-124A-8A7CDC54A846}"/>
              </a:ext>
            </a:extLst>
          </p:cNvPr>
          <p:cNvSpPr txBox="1"/>
          <p:nvPr/>
        </p:nvSpPr>
        <p:spPr>
          <a:xfrm>
            <a:off x="483868" y="6454184"/>
            <a:ext cx="25285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 :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TripAdvisor,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Booking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and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Expedia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42" name="object 32">
            <a:extLst>
              <a:ext uri="{FF2B5EF4-FFF2-40B4-BE49-F238E27FC236}">
                <a16:creationId xmlns:a16="http://schemas.microsoft.com/office/drawing/2014/main" id="{91704B2E-D163-54CF-59C8-9BA0B157758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426" y="1321459"/>
            <a:ext cx="11233147" cy="1941828"/>
          </a:xfrm>
          <a:prstGeom prst="rect">
            <a:avLst/>
          </a:prstGeom>
        </p:spPr>
      </p:pic>
      <p:sp>
        <p:nvSpPr>
          <p:cNvPr id="43" name="object 33">
            <a:extLst>
              <a:ext uri="{FF2B5EF4-FFF2-40B4-BE49-F238E27FC236}">
                <a16:creationId xmlns:a16="http://schemas.microsoft.com/office/drawing/2014/main" id="{C58833C1-6376-AC23-4044-D58E6589945D}"/>
              </a:ext>
            </a:extLst>
          </p:cNvPr>
          <p:cNvSpPr txBox="1"/>
          <p:nvPr/>
        </p:nvSpPr>
        <p:spPr>
          <a:xfrm>
            <a:off x="3045193" y="959869"/>
            <a:ext cx="83267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Tourist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Product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Interest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Rico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60" dirty="0">
                <a:solidFill>
                  <a:srgbClr val="515151"/>
                </a:solidFill>
                <a:latin typeface="Lucida Sans"/>
                <a:cs typeface="Lucida Sans"/>
              </a:rPr>
              <a:t>(%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mentions)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from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contracted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markets: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Winter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Season,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February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44" name="object 34">
            <a:extLst>
              <a:ext uri="{FF2B5EF4-FFF2-40B4-BE49-F238E27FC236}">
                <a16:creationId xmlns:a16="http://schemas.microsoft.com/office/drawing/2014/main" id="{1955EF0D-A513-1542-002E-40F0185C35E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058" y="4516221"/>
            <a:ext cx="3372938" cy="1786802"/>
          </a:xfrm>
          <a:prstGeom prst="rect">
            <a:avLst/>
          </a:prstGeom>
        </p:spPr>
      </p:pic>
      <p:pic>
        <p:nvPicPr>
          <p:cNvPr id="45" name="object 35">
            <a:extLst>
              <a:ext uri="{FF2B5EF4-FFF2-40B4-BE49-F238E27FC236}">
                <a16:creationId xmlns:a16="http://schemas.microsoft.com/office/drawing/2014/main" id="{719A0BFF-E680-7A0A-2882-6377F0C92C8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97935" y="4516221"/>
            <a:ext cx="3372937" cy="1786802"/>
          </a:xfrm>
          <a:prstGeom prst="rect">
            <a:avLst/>
          </a:prstGeom>
        </p:spPr>
      </p:pic>
      <p:pic>
        <p:nvPicPr>
          <p:cNvPr id="46" name="object 36">
            <a:extLst>
              <a:ext uri="{FF2B5EF4-FFF2-40B4-BE49-F238E27FC236}">
                <a16:creationId xmlns:a16="http://schemas.microsoft.com/office/drawing/2014/main" id="{ACF505A6-7A42-3A48-0E25-087AC267659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18121" y="4516221"/>
            <a:ext cx="3372938" cy="1786802"/>
          </a:xfrm>
          <a:prstGeom prst="rect">
            <a:avLst/>
          </a:prstGeom>
        </p:spPr>
      </p:pic>
      <p:sp>
        <p:nvSpPr>
          <p:cNvPr id="47" name="object 37">
            <a:extLst>
              <a:ext uri="{FF2B5EF4-FFF2-40B4-BE49-F238E27FC236}">
                <a16:creationId xmlns:a16="http://schemas.microsoft.com/office/drawing/2014/main" id="{D6087DB0-25C9-2E99-687F-52219970B3BD}"/>
              </a:ext>
            </a:extLst>
          </p:cNvPr>
          <p:cNvSpPr txBox="1"/>
          <p:nvPr/>
        </p:nvSpPr>
        <p:spPr>
          <a:xfrm>
            <a:off x="473074" y="3372655"/>
            <a:ext cx="7339965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515151"/>
                </a:solidFill>
                <a:latin typeface="Lucida Sans"/>
                <a:cs typeface="Lucida Sans"/>
              </a:rPr>
              <a:t>TripAdvisor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Hotel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Demand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Composition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(reviews)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Market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Puerto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Rico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Winter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Season: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February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676581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5;p15">
            <a:extLst>
              <a:ext uri="{FF2B5EF4-FFF2-40B4-BE49-F238E27FC236}">
                <a16:creationId xmlns:a16="http://schemas.microsoft.com/office/drawing/2014/main" id="{7420C8F1-55E2-AFC6-FB3C-BCD0584B37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63;p14">
            <a:extLst>
              <a:ext uri="{FF2B5EF4-FFF2-40B4-BE49-F238E27FC236}">
                <a16:creationId xmlns:a16="http://schemas.microsoft.com/office/drawing/2014/main" id="{7D5E4C9C-CB0A-8293-02A0-7D790928CB6A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9;p17">
            <a:extLst>
              <a:ext uri="{FF2B5EF4-FFF2-40B4-BE49-F238E27FC236}">
                <a16:creationId xmlns:a16="http://schemas.microsoft.com/office/drawing/2014/main" id="{0598231C-87A3-1A5C-C498-007BD069376E}"/>
              </a:ext>
            </a:extLst>
          </p:cNvPr>
          <p:cNvSpPr txBox="1"/>
          <p:nvPr/>
        </p:nvSpPr>
        <p:spPr>
          <a:xfrm>
            <a:off x="2927824" y="525770"/>
            <a:ext cx="853722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6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E106D065-195B-69BB-D7E9-1229487BDB0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7827399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ridge over water with boats in the water&#10;&#10;Description automatically generated">
            <a:extLst>
              <a:ext uri="{FF2B5EF4-FFF2-40B4-BE49-F238E27FC236}">
                <a16:creationId xmlns:a16="http://schemas.microsoft.com/office/drawing/2014/main" id="{9195985D-7405-65E4-AEF9-CC59B79D28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28" b="11786"/>
          <a:stretch/>
        </p:blipFill>
        <p:spPr>
          <a:xfrm>
            <a:off x="532308" y="1650535"/>
            <a:ext cx="8156639" cy="49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34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41486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27685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id="{E2C18C38-1885-16B3-0847-467E9A6A0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57259"/>
              </p:ext>
            </p:extLst>
          </p:nvPr>
        </p:nvGraphicFramePr>
        <p:xfrm>
          <a:off x="658347" y="3905805"/>
          <a:ext cx="868171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3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object 22">
            <a:extLst>
              <a:ext uri="{FF2B5EF4-FFF2-40B4-BE49-F238E27FC236}">
                <a16:creationId xmlns:a16="http://schemas.microsoft.com/office/drawing/2014/main" id="{53177241-0214-1058-8243-057E421C58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0271" y="1654518"/>
            <a:ext cx="8675329" cy="2172677"/>
          </a:xfrm>
          <a:prstGeom prst="rect">
            <a:avLst/>
          </a:prstGeom>
        </p:spPr>
      </p:pic>
      <p:sp>
        <p:nvSpPr>
          <p:cNvPr id="10" name="object 23">
            <a:extLst>
              <a:ext uri="{FF2B5EF4-FFF2-40B4-BE49-F238E27FC236}">
                <a16:creationId xmlns:a16="http://schemas.microsoft.com/office/drawing/2014/main" id="{1ACF368F-4A02-9B3D-2F63-FEE856738B70}"/>
              </a:ext>
            </a:extLst>
          </p:cNvPr>
          <p:cNvSpPr/>
          <p:nvPr/>
        </p:nvSpPr>
        <p:spPr>
          <a:xfrm>
            <a:off x="670271" y="5292223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2FE6B469-0DF9-1B0E-ED5D-E6ADDA5D4063}"/>
              </a:ext>
            </a:extLst>
          </p:cNvPr>
          <p:cNvSpPr/>
          <p:nvPr/>
        </p:nvSpPr>
        <p:spPr>
          <a:xfrm>
            <a:off x="670271" y="5749423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id="{EB61C2C7-2FFE-34EC-67F9-9F6493C3D4C3}"/>
              </a:ext>
            </a:extLst>
          </p:cNvPr>
          <p:cNvSpPr/>
          <p:nvPr/>
        </p:nvSpPr>
        <p:spPr>
          <a:xfrm>
            <a:off x="670271" y="6206623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0FA9E0A8-093E-817D-E806-CA8C72B714C5}"/>
              </a:ext>
            </a:extLst>
          </p:cNvPr>
          <p:cNvSpPr txBox="1"/>
          <p:nvPr/>
        </p:nvSpPr>
        <p:spPr>
          <a:xfrm>
            <a:off x="749011" y="5324138"/>
            <a:ext cx="101276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7825" algn="l"/>
                <a:tab pos="5708015" algn="l"/>
                <a:tab pos="8356600" algn="l"/>
                <a:tab pos="877760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58%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spc="-50" dirty="0">
                <a:solidFill>
                  <a:srgbClr val="DD6472"/>
                </a:solidFill>
                <a:latin typeface="Trebuchet MS"/>
                <a:cs typeface="Trebuchet MS"/>
              </a:rPr>
              <a:t>-</a:t>
            </a:r>
            <a:r>
              <a:rPr sz="900" b="1" spc="60" dirty="0">
                <a:solidFill>
                  <a:srgbClr val="DD6472"/>
                </a:solidFill>
                <a:latin typeface="Trebuchet MS"/>
                <a:cs typeface="Trebuchet MS"/>
              </a:rPr>
              <a:t>10%</a:t>
            </a:r>
            <a:r>
              <a:rPr sz="900" b="1" dirty="0">
                <a:solidFill>
                  <a:srgbClr val="DD6472"/>
                </a:solidFill>
                <a:latin typeface="Trebuchet MS"/>
                <a:cs typeface="Trebuchet MS"/>
              </a:rPr>
              <a:t>	</a:t>
            </a:r>
            <a:r>
              <a:rPr sz="900" b="1" spc="-25" dirty="0">
                <a:solidFill>
                  <a:srgbClr val="40BF9E"/>
                </a:solidFill>
                <a:latin typeface="Trebuchet MS"/>
                <a:cs typeface="Trebuchet MS"/>
              </a:rPr>
              <a:t>385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by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million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(last</a:t>
            </a:r>
            <a:r>
              <a:rPr sz="900" b="1" spc="-4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year:</a:t>
            </a:r>
            <a:r>
              <a:rPr sz="900" b="1" spc="-3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375)</a:t>
            </a:r>
            <a:endParaRPr sz="900">
              <a:latin typeface="Trebuchet MS"/>
              <a:cs typeface="Trebuchet MS"/>
            </a:endParaRPr>
          </a:p>
        </p:txBody>
      </p:sp>
      <p:graphicFrame>
        <p:nvGraphicFramePr>
          <p:cNvPr id="14" name="object 27">
            <a:extLst>
              <a:ext uri="{FF2B5EF4-FFF2-40B4-BE49-F238E27FC236}">
                <a16:creationId xmlns:a16="http://schemas.microsoft.com/office/drawing/2014/main" id="{706D7A9A-6B38-BE1A-0C22-F3AF4AD95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332483"/>
              </p:ext>
            </p:extLst>
          </p:nvPr>
        </p:nvGraphicFramePr>
        <p:xfrm>
          <a:off x="658347" y="5520821"/>
          <a:ext cx="11242673" cy="1142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1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0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28460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7284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1,666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1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1,446)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28460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33%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275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377)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25158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114%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443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423)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25158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122%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115824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33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24)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113982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30%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124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by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million 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(last</a:t>
                      </a:r>
                      <a:r>
                        <a:rPr sz="900" spc="-4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3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year:</a:t>
                      </a:r>
                      <a:r>
                        <a:rPr sz="900" spc="-3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2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137)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4450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object 28">
            <a:extLst>
              <a:ext uri="{FF2B5EF4-FFF2-40B4-BE49-F238E27FC236}">
                <a16:creationId xmlns:a16="http://schemas.microsoft.com/office/drawing/2014/main" id="{E3316DDB-7E3C-45AE-264C-4081E2D98906}"/>
              </a:ext>
            </a:extLst>
          </p:cNvPr>
          <p:cNvSpPr txBox="1"/>
          <p:nvPr/>
        </p:nvSpPr>
        <p:spPr>
          <a:xfrm>
            <a:off x="3015699" y="852844"/>
            <a:ext cx="7209790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Travelling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Barbados.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Weekly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searches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future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(from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all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contracted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markets)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2024,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December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F14855FA-166A-8C7A-DA0C-BAD0566B124D}"/>
              </a:ext>
            </a:extLst>
          </p:cNvPr>
          <p:cNvSpPr txBox="1"/>
          <p:nvPr/>
        </p:nvSpPr>
        <p:spPr>
          <a:xfrm>
            <a:off x="664237" y="4765338"/>
            <a:ext cx="80270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Interest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by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Markets: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conducted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after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1st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of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mentioned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years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7" name="object 30">
            <a:extLst>
              <a:ext uri="{FF2B5EF4-FFF2-40B4-BE49-F238E27FC236}">
                <a16:creationId xmlns:a16="http://schemas.microsoft.com/office/drawing/2014/main" id="{5BC2E984-E5BE-555E-1EA5-BE29F292E769}"/>
              </a:ext>
            </a:extLst>
          </p:cNvPr>
          <p:cNvSpPr txBox="1"/>
          <p:nvPr/>
        </p:nvSpPr>
        <p:spPr>
          <a:xfrm>
            <a:off x="9615304" y="1553254"/>
            <a:ext cx="178308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Destination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1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  <a:p>
            <a:pPr marL="12700" marR="5080">
              <a:lnSpc>
                <a:spcPts val="1100"/>
              </a:lnSpc>
              <a:spcBef>
                <a:spcPts val="1005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460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out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1M.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8" name="object 31">
            <a:extLst>
              <a:ext uri="{FF2B5EF4-FFF2-40B4-BE49-F238E27FC236}">
                <a16:creationId xmlns:a16="http://schemas.microsoft.com/office/drawing/2014/main" id="{4F6686A1-D851-6DE0-B534-F34545224FF6}"/>
              </a:ext>
            </a:extLst>
          </p:cNvPr>
          <p:cNvSpPr txBox="1"/>
          <p:nvPr/>
        </p:nvSpPr>
        <p:spPr>
          <a:xfrm>
            <a:off x="9615302" y="2696255"/>
            <a:ext cx="13849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Expected</a:t>
            </a:r>
            <a:r>
              <a:rPr sz="10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length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stay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Cum.(Jan-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Apr):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515151"/>
                </a:solidFill>
                <a:latin typeface="Lucida Sans"/>
                <a:cs typeface="Lucida Sans"/>
              </a:rPr>
              <a:t>9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days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9" name="object 32">
            <a:extLst>
              <a:ext uri="{FF2B5EF4-FFF2-40B4-BE49-F238E27FC236}">
                <a16:creationId xmlns:a16="http://schemas.microsoft.com/office/drawing/2014/main" id="{45F8E62E-28C1-8E1F-1C62-822F844F268F}"/>
              </a:ext>
            </a:extLst>
          </p:cNvPr>
          <p:cNvSpPr txBox="1"/>
          <p:nvPr/>
        </p:nvSpPr>
        <p:spPr>
          <a:xfrm>
            <a:off x="658347" y="5044689"/>
            <a:ext cx="11245215" cy="243840"/>
          </a:xfrm>
          <a:prstGeom prst="rect">
            <a:avLst/>
          </a:prstGeom>
          <a:solidFill>
            <a:srgbClr val="FF671B"/>
          </a:solidFill>
        </p:spPr>
        <p:txBody>
          <a:bodyPr vert="horz" wrap="square" lIns="0" tIns="4445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350"/>
              </a:spcBef>
              <a:tabLst>
                <a:tab pos="2464435" algn="l"/>
                <a:tab pos="5046980" algn="l"/>
                <a:tab pos="8086725" algn="l"/>
              </a:tabLst>
            </a:pP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Source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Markets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2023-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YOY%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March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vs.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165" dirty="0">
                <a:solidFill>
                  <a:srgbClr val="FFFFFF"/>
                </a:solidFill>
                <a:latin typeface="Lucida Sans"/>
                <a:cs typeface="Lucida Sans"/>
              </a:rPr>
              <a:t>%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Growth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	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Share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Searches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out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April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2024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8D7E1DB5-AB1E-84B5-3D63-D5B91424497B}"/>
              </a:ext>
            </a:extLst>
          </p:cNvPr>
          <p:cNvSpPr txBox="1"/>
          <p:nvPr/>
        </p:nvSpPr>
        <p:spPr>
          <a:xfrm>
            <a:off x="9599215" y="3217551"/>
            <a:ext cx="1800225" cy="243840"/>
          </a:xfrm>
          <a:prstGeom prst="rect">
            <a:avLst/>
          </a:prstGeom>
          <a:solidFill>
            <a:srgbClr val="40BF9E"/>
          </a:solidFill>
        </p:spPr>
        <p:txBody>
          <a:bodyPr vert="horz" wrap="square" lIns="0" tIns="45720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36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+1%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 period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1" name="object 34">
            <a:extLst>
              <a:ext uri="{FF2B5EF4-FFF2-40B4-BE49-F238E27FC236}">
                <a16:creationId xmlns:a16="http://schemas.microsoft.com/office/drawing/2014/main" id="{CAC601EB-B4C5-6366-4872-876B0C62786C}"/>
              </a:ext>
            </a:extLst>
          </p:cNvPr>
          <p:cNvSpPr txBox="1"/>
          <p:nvPr/>
        </p:nvSpPr>
        <p:spPr>
          <a:xfrm>
            <a:off x="9599215" y="2188623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4450" rIns="0" bIns="0" rtlCol="0">
            <a:spAutoFit/>
          </a:bodyPr>
          <a:lstStyle/>
          <a:p>
            <a:pPr marL="175260">
              <a:lnSpc>
                <a:spcPct val="100000"/>
              </a:lnSpc>
              <a:spcBef>
                <a:spcPts val="350"/>
              </a:spcBef>
            </a:pP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34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previous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period</a:t>
            </a:r>
            <a:endParaRPr sz="10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91594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30275" y="214260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5D2A61AF-BB98-E070-01D8-4B13381AA50E}"/>
              </a:ext>
            </a:extLst>
          </p:cNvPr>
          <p:cNvSpPr txBox="1"/>
          <p:nvPr/>
        </p:nvSpPr>
        <p:spPr>
          <a:xfrm>
            <a:off x="707595" y="6169693"/>
            <a:ext cx="1614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(Capacity):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endParaRPr sz="900">
              <a:latin typeface="Lucida Sans"/>
              <a:cs typeface="Lucida Sans"/>
            </a:endParaRPr>
          </a:p>
        </p:txBody>
      </p:sp>
      <p:graphicFrame>
        <p:nvGraphicFramePr>
          <p:cNvPr id="41" name="object 21">
            <a:extLst>
              <a:ext uri="{FF2B5EF4-FFF2-40B4-BE49-F238E27FC236}">
                <a16:creationId xmlns:a16="http://schemas.microsoft.com/office/drawing/2014/main" id="{09DC593D-F28F-0473-8C28-63DFAA187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80222"/>
              </p:ext>
            </p:extLst>
          </p:nvPr>
        </p:nvGraphicFramePr>
        <p:xfrm>
          <a:off x="650695" y="2794515"/>
          <a:ext cx="927353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January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February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March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April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5" dirty="0">
                          <a:latin typeface="Tahoma"/>
                          <a:cs typeface="Tahoma"/>
                        </a:rPr>
                        <a:t>May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June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20" dirty="0">
                          <a:latin typeface="Tahoma"/>
                          <a:cs typeface="Tahoma"/>
                        </a:rPr>
                        <a:t>July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August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September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October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November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900" b="1" spc="-10" dirty="0">
                          <a:latin typeface="Tahoma"/>
                          <a:cs typeface="Tahoma"/>
                        </a:rPr>
                        <a:t>December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8B8B8B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2" name="object 22">
            <a:extLst>
              <a:ext uri="{FF2B5EF4-FFF2-40B4-BE49-F238E27FC236}">
                <a16:creationId xmlns:a16="http://schemas.microsoft.com/office/drawing/2014/main" id="{6C534F22-72B7-EBE0-945A-79C84FD984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7045" y="1194751"/>
            <a:ext cx="9187329" cy="1545572"/>
          </a:xfrm>
          <a:prstGeom prst="rect">
            <a:avLst/>
          </a:prstGeom>
        </p:spPr>
      </p:pic>
      <p:grpSp>
        <p:nvGrpSpPr>
          <p:cNvPr id="43" name="object 23">
            <a:extLst>
              <a:ext uri="{FF2B5EF4-FFF2-40B4-BE49-F238E27FC236}">
                <a16:creationId xmlns:a16="http://schemas.microsoft.com/office/drawing/2014/main" id="{87ADFACE-C408-4490-D187-726D87F18E50}"/>
              </a:ext>
            </a:extLst>
          </p:cNvPr>
          <p:cNvGrpSpPr/>
          <p:nvPr/>
        </p:nvGrpSpPr>
        <p:grpSpPr>
          <a:xfrm>
            <a:off x="657045" y="4253008"/>
            <a:ext cx="11233150" cy="1615440"/>
            <a:chOff x="479425" y="4137659"/>
            <a:chExt cx="11233150" cy="1615440"/>
          </a:xfrm>
        </p:grpSpPr>
        <p:sp>
          <p:nvSpPr>
            <p:cNvPr id="44" name="object 24">
              <a:extLst>
                <a:ext uri="{FF2B5EF4-FFF2-40B4-BE49-F238E27FC236}">
                  <a16:creationId xmlns:a16="http://schemas.microsoft.com/office/drawing/2014/main" id="{8AA13A1B-BF70-0B42-25BA-A7500C2C82B4}"/>
                </a:ext>
              </a:extLst>
            </p:cNvPr>
            <p:cNvSpPr/>
            <p:nvPr/>
          </p:nvSpPr>
          <p:spPr>
            <a:xfrm>
              <a:off x="479425" y="4137659"/>
              <a:ext cx="5544820" cy="243840"/>
            </a:xfrm>
            <a:custGeom>
              <a:avLst/>
              <a:gdLst/>
              <a:ahLst/>
              <a:cxnLst/>
              <a:rect l="l" t="t" r="r" b="b"/>
              <a:pathLst>
                <a:path w="5544820" h="243839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6205" y="243840"/>
                  </a:lnTo>
                  <a:lnTo>
                    <a:pt x="2772410" y="243840"/>
                  </a:lnTo>
                  <a:lnTo>
                    <a:pt x="4158615" y="243840"/>
                  </a:lnTo>
                  <a:lnTo>
                    <a:pt x="5544820" y="24384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19AA7823-8762-B359-D367-6CE2C73155DF}"/>
                </a:ext>
              </a:extLst>
            </p:cNvPr>
            <p:cNvSpPr/>
            <p:nvPr/>
          </p:nvSpPr>
          <p:spPr>
            <a:xfrm>
              <a:off x="479425" y="4381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5A03951C-D875-A230-7D1E-10778514E994}"/>
                </a:ext>
              </a:extLst>
            </p:cNvPr>
            <p:cNvSpPr/>
            <p:nvPr/>
          </p:nvSpPr>
          <p:spPr>
            <a:xfrm>
              <a:off x="479425" y="46100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7">
              <a:extLst>
                <a:ext uri="{FF2B5EF4-FFF2-40B4-BE49-F238E27FC236}">
                  <a16:creationId xmlns:a16="http://schemas.microsoft.com/office/drawing/2014/main" id="{ECB22B74-665C-9CDE-5576-F25C83E9D3F5}"/>
                </a:ext>
              </a:extLst>
            </p:cNvPr>
            <p:cNvSpPr/>
            <p:nvPr/>
          </p:nvSpPr>
          <p:spPr>
            <a:xfrm>
              <a:off x="479425" y="48386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8">
              <a:extLst>
                <a:ext uri="{FF2B5EF4-FFF2-40B4-BE49-F238E27FC236}">
                  <a16:creationId xmlns:a16="http://schemas.microsoft.com/office/drawing/2014/main" id="{F4625D36-5D50-5B1D-A179-4C508457F580}"/>
                </a:ext>
              </a:extLst>
            </p:cNvPr>
            <p:cNvSpPr/>
            <p:nvPr/>
          </p:nvSpPr>
          <p:spPr>
            <a:xfrm>
              <a:off x="479425" y="50672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9">
              <a:extLst>
                <a:ext uri="{FF2B5EF4-FFF2-40B4-BE49-F238E27FC236}">
                  <a16:creationId xmlns:a16="http://schemas.microsoft.com/office/drawing/2014/main" id="{9548F2F5-0D6E-3525-70C9-8466FB093564}"/>
                </a:ext>
              </a:extLst>
            </p:cNvPr>
            <p:cNvSpPr/>
            <p:nvPr/>
          </p:nvSpPr>
          <p:spPr>
            <a:xfrm>
              <a:off x="479425" y="52958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0">
              <a:extLst>
                <a:ext uri="{FF2B5EF4-FFF2-40B4-BE49-F238E27FC236}">
                  <a16:creationId xmlns:a16="http://schemas.microsoft.com/office/drawing/2014/main" id="{8FF6BE8B-D549-A0D7-0D61-46A4C6C5EC20}"/>
                </a:ext>
              </a:extLst>
            </p:cNvPr>
            <p:cNvSpPr/>
            <p:nvPr/>
          </p:nvSpPr>
          <p:spPr>
            <a:xfrm>
              <a:off x="479425" y="5524499"/>
              <a:ext cx="5544820" cy="228600"/>
            </a:xfrm>
            <a:custGeom>
              <a:avLst/>
              <a:gdLst/>
              <a:ahLst/>
              <a:cxnLst/>
              <a:rect l="l" t="t" r="r" b="b"/>
              <a:pathLst>
                <a:path w="5544820" h="228600">
                  <a:moveTo>
                    <a:pt x="5544820" y="0"/>
                  </a:moveTo>
                  <a:lnTo>
                    <a:pt x="4158615" y="0"/>
                  </a:lnTo>
                  <a:lnTo>
                    <a:pt x="2772410" y="0"/>
                  </a:lnTo>
                  <a:lnTo>
                    <a:pt x="1386205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6205" y="228600"/>
                  </a:lnTo>
                  <a:lnTo>
                    <a:pt x="2772410" y="228600"/>
                  </a:lnTo>
                  <a:lnTo>
                    <a:pt x="4158615" y="228600"/>
                  </a:lnTo>
                  <a:lnTo>
                    <a:pt x="5544820" y="228600"/>
                  </a:lnTo>
                  <a:lnTo>
                    <a:pt x="5544820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19B0E2FF-4188-BA23-C373-F05BEC239844}"/>
                </a:ext>
              </a:extLst>
            </p:cNvPr>
            <p:cNvSpPr/>
            <p:nvPr/>
          </p:nvSpPr>
          <p:spPr>
            <a:xfrm>
              <a:off x="6153137" y="4137659"/>
              <a:ext cx="5559425" cy="243840"/>
            </a:xfrm>
            <a:custGeom>
              <a:avLst/>
              <a:gdLst/>
              <a:ahLst/>
              <a:cxnLst/>
              <a:rect l="l" t="t" r="r" b="b"/>
              <a:pathLst>
                <a:path w="5559425" h="243839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1389862" y="243840"/>
                  </a:lnTo>
                  <a:lnTo>
                    <a:pt x="2779712" y="243840"/>
                  </a:lnTo>
                  <a:lnTo>
                    <a:pt x="4169575" y="243840"/>
                  </a:lnTo>
                  <a:lnTo>
                    <a:pt x="5559425" y="24384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67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2">
              <a:extLst>
                <a:ext uri="{FF2B5EF4-FFF2-40B4-BE49-F238E27FC236}">
                  <a16:creationId xmlns:a16="http://schemas.microsoft.com/office/drawing/2014/main" id="{E6EF08BF-E638-FB78-4312-B23CC8DF3146}"/>
                </a:ext>
              </a:extLst>
            </p:cNvPr>
            <p:cNvSpPr/>
            <p:nvPr/>
          </p:nvSpPr>
          <p:spPr>
            <a:xfrm>
              <a:off x="6153137" y="4381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3">
              <a:extLst>
                <a:ext uri="{FF2B5EF4-FFF2-40B4-BE49-F238E27FC236}">
                  <a16:creationId xmlns:a16="http://schemas.microsoft.com/office/drawing/2014/main" id="{C79F0324-8F8B-E20A-2B05-6902C00C973A}"/>
                </a:ext>
              </a:extLst>
            </p:cNvPr>
            <p:cNvSpPr/>
            <p:nvPr/>
          </p:nvSpPr>
          <p:spPr>
            <a:xfrm>
              <a:off x="6153137" y="46100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4">
              <a:extLst>
                <a:ext uri="{FF2B5EF4-FFF2-40B4-BE49-F238E27FC236}">
                  <a16:creationId xmlns:a16="http://schemas.microsoft.com/office/drawing/2014/main" id="{A93FD272-149A-D829-372E-F9ECDF67E901}"/>
                </a:ext>
              </a:extLst>
            </p:cNvPr>
            <p:cNvSpPr/>
            <p:nvPr/>
          </p:nvSpPr>
          <p:spPr>
            <a:xfrm>
              <a:off x="6153137" y="48386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5">
              <a:extLst>
                <a:ext uri="{FF2B5EF4-FFF2-40B4-BE49-F238E27FC236}">
                  <a16:creationId xmlns:a16="http://schemas.microsoft.com/office/drawing/2014/main" id="{BBD50D0D-4AF8-ECCA-C650-76D7EC5EF614}"/>
                </a:ext>
              </a:extLst>
            </p:cNvPr>
            <p:cNvSpPr/>
            <p:nvPr/>
          </p:nvSpPr>
          <p:spPr>
            <a:xfrm>
              <a:off x="6153137" y="50672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6">
              <a:extLst>
                <a:ext uri="{FF2B5EF4-FFF2-40B4-BE49-F238E27FC236}">
                  <a16:creationId xmlns:a16="http://schemas.microsoft.com/office/drawing/2014/main" id="{52732E7D-B9FC-69AE-19F1-1BDEA4FCDAFF}"/>
                </a:ext>
              </a:extLst>
            </p:cNvPr>
            <p:cNvSpPr/>
            <p:nvPr/>
          </p:nvSpPr>
          <p:spPr>
            <a:xfrm>
              <a:off x="6153137" y="52958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7">
              <a:extLst>
                <a:ext uri="{FF2B5EF4-FFF2-40B4-BE49-F238E27FC236}">
                  <a16:creationId xmlns:a16="http://schemas.microsoft.com/office/drawing/2014/main" id="{4BAFF1F3-A69B-42D9-87B8-1CFF8304DF72}"/>
                </a:ext>
              </a:extLst>
            </p:cNvPr>
            <p:cNvSpPr/>
            <p:nvPr/>
          </p:nvSpPr>
          <p:spPr>
            <a:xfrm>
              <a:off x="6153137" y="5524499"/>
              <a:ext cx="5559425" cy="228600"/>
            </a:xfrm>
            <a:custGeom>
              <a:avLst/>
              <a:gdLst/>
              <a:ahLst/>
              <a:cxnLst/>
              <a:rect l="l" t="t" r="r" b="b"/>
              <a:pathLst>
                <a:path w="5559425" h="228600">
                  <a:moveTo>
                    <a:pt x="5559425" y="0"/>
                  </a:moveTo>
                  <a:lnTo>
                    <a:pt x="4169575" y="0"/>
                  </a:lnTo>
                  <a:lnTo>
                    <a:pt x="2779712" y="0"/>
                  </a:lnTo>
                  <a:lnTo>
                    <a:pt x="1389862" y="0"/>
                  </a:lnTo>
                  <a:lnTo>
                    <a:pt x="0" y="0"/>
                  </a:lnTo>
                  <a:lnTo>
                    <a:pt x="0" y="228600"/>
                  </a:lnTo>
                  <a:lnTo>
                    <a:pt x="1389862" y="228600"/>
                  </a:lnTo>
                  <a:lnTo>
                    <a:pt x="2779712" y="228600"/>
                  </a:lnTo>
                  <a:lnTo>
                    <a:pt x="4169575" y="228600"/>
                  </a:lnTo>
                  <a:lnTo>
                    <a:pt x="5559425" y="228600"/>
                  </a:lnTo>
                  <a:lnTo>
                    <a:pt x="5559425" y="0"/>
                  </a:lnTo>
                  <a:close/>
                </a:path>
              </a:pathLst>
            </a:custGeom>
            <a:solidFill>
              <a:srgbClr val="FFF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38">
            <a:extLst>
              <a:ext uri="{FF2B5EF4-FFF2-40B4-BE49-F238E27FC236}">
                <a16:creationId xmlns:a16="http://schemas.microsoft.com/office/drawing/2014/main" id="{FD56D08B-BE1B-ED06-4F62-31274F5FC44A}"/>
              </a:ext>
            </a:extLst>
          </p:cNvPr>
          <p:cNvSpPr txBox="1"/>
          <p:nvPr/>
        </p:nvSpPr>
        <p:spPr>
          <a:xfrm>
            <a:off x="3056502" y="798772"/>
            <a:ext cx="648755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Outlook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Barbados. </a:t>
            </a:r>
            <a:r>
              <a:rPr sz="1100" spc="-30" dirty="0">
                <a:solidFill>
                  <a:srgbClr val="515151"/>
                </a:solidFill>
                <a:latin typeface="Lucida Sans"/>
                <a:cs typeface="Lucida Sans"/>
              </a:rPr>
              <a:t>Weekly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(scheduled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seats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from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all contracted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markets)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1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 dirty="0">
              <a:latin typeface="Lucida Sans"/>
              <a:cs typeface="Lucida Sans"/>
            </a:endParaRPr>
          </a:p>
        </p:txBody>
      </p:sp>
      <p:sp>
        <p:nvSpPr>
          <p:cNvPr id="59" name="object 48">
            <a:extLst>
              <a:ext uri="{FF2B5EF4-FFF2-40B4-BE49-F238E27FC236}">
                <a16:creationId xmlns:a16="http://schemas.microsoft.com/office/drawing/2014/main" id="{D0C255F5-F585-9559-519B-02832D92C3F9}"/>
              </a:ext>
            </a:extLst>
          </p:cNvPr>
          <p:cNvSpPr txBox="1"/>
          <p:nvPr/>
        </p:nvSpPr>
        <p:spPr>
          <a:xfrm>
            <a:off x="707595" y="6404579"/>
            <a:ext cx="2832100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(Flight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prices): Published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prices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on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OTAs.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0" name="object 39">
            <a:extLst>
              <a:ext uri="{FF2B5EF4-FFF2-40B4-BE49-F238E27FC236}">
                <a16:creationId xmlns:a16="http://schemas.microsoft.com/office/drawing/2014/main" id="{BB763A5E-2C77-50D8-08D7-0C02215A45CA}"/>
              </a:ext>
            </a:extLst>
          </p:cNvPr>
          <p:cNvSpPr txBox="1"/>
          <p:nvPr/>
        </p:nvSpPr>
        <p:spPr>
          <a:xfrm>
            <a:off x="10677740" y="4285521"/>
            <a:ext cx="10356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r>
              <a:rPr sz="10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Trebuchet MS"/>
                <a:cs typeface="Trebuchet MS"/>
              </a:rPr>
              <a:t>Price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Trebuchet MS"/>
                <a:cs typeface="Trebuchet MS"/>
              </a:rPr>
              <a:t>(USD)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1" name="object 40">
            <a:extLst>
              <a:ext uri="{FF2B5EF4-FFF2-40B4-BE49-F238E27FC236}">
                <a16:creationId xmlns:a16="http://schemas.microsoft.com/office/drawing/2014/main" id="{BFFFB9A1-C60A-703D-386B-3CFA0429DC3D}"/>
              </a:ext>
            </a:extLst>
          </p:cNvPr>
          <p:cNvSpPr txBox="1"/>
          <p:nvPr/>
        </p:nvSpPr>
        <p:spPr>
          <a:xfrm>
            <a:off x="11028577" y="4529869"/>
            <a:ext cx="333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243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2" name="object 41">
            <a:extLst>
              <a:ext uri="{FF2B5EF4-FFF2-40B4-BE49-F238E27FC236}">
                <a16:creationId xmlns:a16="http://schemas.microsoft.com/office/drawing/2014/main" id="{FBCE67BD-8F4F-5FAE-D13E-0C46C817883D}"/>
              </a:ext>
            </a:extLst>
          </p:cNvPr>
          <p:cNvSpPr txBox="1"/>
          <p:nvPr/>
        </p:nvSpPr>
        <p:spPr>
          <a:xfrm>
            <a:off x="11034927" y="475846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746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3" name="object 42">
            <a:extLst>
              <a:ext uri="{FF2B5EF4-FFF2-40B4-BE49-F238E27FC236}">
                <a16:creationId xmlns:a16="http://schemas.microsoft.com/office/drawing/2014/main" id="{4ED29408-867A-F434-ECB7-DBAA4CE03EB4}"/>
              </a:ext>
            </a:extLst>
          </p:cNvPr>
          <p:cNvSpPr txBox="1"/>
          <p:nvPr/>
        </p:nvSpPr>
        <p:spPr>
          <a:xfrm>
            <a:off x="11034927" y="498706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296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4" name="object 43">
            <a:extLst>
              <a:ext uri="{FF2B5EF4-FFF2-40B4-BE49-F238E27FC236}">
                <a16:creationId xmlns:a16="http://schemas.microsoft.com/office/drawing/2014/main" id="{BAC4DE30-B225-1B07-0AD0-2DBD11BDD195}"/>
              </a:ext>
            </a:extLst>
          </p:cNvPr>
          <p:cNvSpPr txBox="1"/>
          <p:nvPr/>
        </p:nvSpPr>
        <p:spPr>
          <a:xfrm>
            <a:off x="11034927" y="5215669"/>
            <a:ext cx="32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274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5" name="object 44">
            <a:extLst>
              <a:ext uri="{FF2B5EF4-FFF2-40B4-BE49-F238E27FC236}">
                <a16:creationId xmlns:a16="http://schemas.microsoft.com/office/drawing/2014/main" id="{BF34A58D-4273-EA6A-7661-251AB5CC0B24}"/>
              </a:ext>
            </a:extLst>
          </p:cNvPr>
          <p:cNvSpPr txBox="1"/>
          <p:nvPr/>
        </p:nvSpPr>
        <p:spPr>
          <a:xfrm>
            <a:off x="11077790" y="5444269"/>
            <a:ext cx="235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6" name="object 45">
            <a:extLst>
              <a:ext uri="{FF2B5EF4-FFF2-40B4-BE49-F238E27FC236}">
                <a16:creationId xmlns:a16="http://schemas.microsoft.com/office/drawing/2014/main" id="{0CBAA45A-0C80-264F-52EE-EDF197C636B2}"/>
              </a:ext>
            </a:extLst>
          </p:cNvPr>
          <p:cNvSpPr txBox="1"/>
          <p:nvPr/>
        </p:nvSpPr>
        <p:spPr>
          <a:xfrm>
            <a:off x="11077790" y="5672869"/>
            <a:ext cx="235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67" name="object 46">
            <a:extLst>
              <a:ext uri="{FF2B5EF4-FFF2-40B4-BE49-F238E27FC236}">
                <a16:creationId xmlns:a16="http://schemas.microsoft.com/office/drawing/2014/main" id="{B5637329-C95B-A1EB-7930-07A71B102B88}"/>
              </a:ext>
            </a:extLst>
          </p:cNvPr>
          <p:cNvSpPr txBox="1"/>
          <p:nvPr/>
        </p:nvSpPr>
        <p:spPr>
          <a:xfrm>
            <a:off x="643710" y="3702845"/>
            <a:ext cx="7218045" cy="213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Flight Prices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(one-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way,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economy)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5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(in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"Total"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it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includes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markets)</a:t>
            </a:r>
            <a:endParaRPr sz="1100">
              <a:latin typeface="Lucida Sans"/>
              <a:cs typeface="Lucida Sans"/>
            </a:endParaRPr>
          </a:p>
          <a:p>
            <a:pPr marL="1829435">
              <a:lnSpc>
                <a:spcPct val="100000"/>
              </a:lnSpc>
              <a:spcBef>
                <a:spcPts val="1055"/>
              </a:spcBef>
            </a:pP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Next</a:t>
            </a:r>
            <a:r>
              <a:rPr sz="1100" spc="-8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3</a:t>
            </a:r>
            <a:r>
              <a:rPr sz="1100" spc="-10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Months: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FF671B"/>
                </a:solidFill>
                <a:latin typeface="Lucida Sans"/>
                <a:cs typeface="Lucida Sans"/>
              </a:rPr>
              <a:t>May</a:t>
            </a:r>
            <a:r>
              <a:rPr sz="1100" spc="-9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-</a:t>
            </a:r>
            <a:r>
              <a:rPr sz="1100" spc="-8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FF671B"/>
                </a:solidFill>
                <a:latin typeface="Lucida Sans"/>
                <a:cs typeface="Lucida Sans"/>
              </a:rPr>
              <a:t>July</a:t>
            </a:r>
            <a:r>
              <a:rPr sz="1100" spc="-9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104775">
              <a:lnSpc>
                <a:spcPct val="100000"/>
              </a:lnSpc>
              <a:spcBef>
                <a:spcPts val="890"/>
              </a:spcBef>
              <a:tabLst>
                <a:tab pos="1664335" algn="l"/>
                <a:tab pos="2938780" algn="l"/>
                <a:tab pos="4359910" algn="l"/>
                <a:tab pos="5777865" algn="l"/>
              </a:tabLst>
            </a:pP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Source</a:t>
            </a:r>
            <a:r>
              <a:rPr sz="10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Markets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2024</a:t>
            </a:r>
            <a:r>
              <a:rPr sz="100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2023-2024</a:t>
            </a:r>
            <a:r>
              <a:rPr sz="10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80" dirty="0">
                <a:solidFill>
                  <a:srgbClr val="FFFFFF"/>
                </a:solidFill>
                <a:latin typeface="Trebuchet MS"/>
                <a:cs typeface="Trebuchet MS"/>
              </a:rPr>
              <a:t>YOY%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2024</a:t>
            </a:r>
            <a:r>
              <a:rPr sz="10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Trebuchet MS"/>
                <a:cs typeface="Trebuchet MS"/>
              </a:rPr>
              <a:t>Price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 (USD)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Source</a:t>
            </a:r>
            <a:r>
              <a:rPr sz="10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Markets</a:t>
            </a:r>
            <a:endParaRPr sz="10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5"/>
              </a:spcBef>
              <a:tabLst>
                <a:tab pos="1867535" algn="l"/>
                <a:tab pos="3355340" algn="l"/>
                <a:tab pos="471043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322,629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36%</a:t>
            </a:r>
            <a:r>
              <a:rPr sz="900" b="1" dirty="0">
                <a:solidFill>
                  <a:srgbClr val="40BF9E"/>
                </a:solidFill>
                <a:latin typeface="Trebuchet MS"/>
                <a:cs typeface="Trebuchet MS"/>
              </a:rPr>
              <a:t>	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252</a:t>
            </a:r>
            <a:r>
              <a:rPr sz="900" b="1" spc="1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171717"/>
                </a:solidFill>
                <a:latin typeface="Trebuchet MS"/>
                <a:cs typeface="Trebuchet MS"/>
              </a:rPr>
              <a:t>$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Total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97250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57,061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9%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774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UK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64229" algn="l"/>
                <a:tab pos="4716780" algn="l"/>
                <a:tab pos="5777865" algn="l"/>
              </a:tabLst>
            </a:pP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93,347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57%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308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25" dirty="0">
                <a:solidFill>
                  <a:srgbClr val="171717"/>
                </a:solidFill>
                <a:latin typeface="Trebuchet MS"/>
                <a:cs typeface="Trebuchet MS"/>
              </a:rPr>
              <a:t>USA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10714" algn="l"/>
                <a:tab pos="3364229" algn="l"/>
                <a:tab pos="471678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23,974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30%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60" dirty="0">
                <a:solidFill>
                  <a:srgbClr val="171717"/>
                </a:solidFill>
                <a:latin typeface="Lucida Sans"/>
                <a:cs typeface="Lucida Sans"/>
              </a:rPr>
              <a:t>226</a:t>
            </a:r>
            <a:r>
              <a:rPr sz="9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$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Canada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75996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Spain</a:t>
            </a:r>
            <a:endParaRPr sz="900">
              <a:latin typeface="Trebuchet MS"/>
              <a:cs typeface="Trebuchet MS"/>
            </a:endParaRPr>
          </a:p>
          <a:p>
            <a:pPr marL="104775">
              <a:lnSpc>
                <a:spcPct val="100000"/>
              </a:lnSpc>
              <a:spcBef>
                <a:spcPts val="720"/>
              </a:spcBef>
              <a:tabLst>
                <a:tab pos="1987550" algn="l"/>
                <a:tab pos="3190875" algn="l"/>
                <a:tab pos="4759960" algn="l"/>
                <a:tab pos="5777865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Germany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8" name="object 47">
            <a:extLst>
              <a:ext uri="{FF2B5EF4-FFF2-40B4-BE49-F238E27FC236}">
                <a16:creationId xmlns:a16="http://schemas.microsoft.com/office/drawing/2014/main" id="{099A7D7C-95D8-45C1-F469-598EA83BE380}"/>
              </a:ext>
            </a:extLst>
          </p:cNvPr>
          <p:cNvSpPr txBox="1"/>
          <p:nvPr/>
        </p:nvSpPr>
        <p:spPr>
          <a:xfrm>
            <a:off x="7975021" y="4004597"/>
            <a:ext cx="2383790" cy="1831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Next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6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Months:</a:t>
            </a:r>
            <a:r>
              <a:rPr sz="1100" spc="-7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FF671B"/>
                </a:solidFill>
                <a:latin typeface="Lucida Sans"/>
                <a:cs typeface="Lucida Sans"/>
              </a:rPr>
              <a:t>May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-</a:t>
            </a:r>
            <a:r>
              <a:rPr sz="1100" spc="-70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FF671B"/>
                </a:solidFill>
                <a:latin typeface="Lucida Sans"/>
                <a:cs typeface="Lucida Sans"/>
              </a:rPr>
              <a:t>October</a:t>
            </a:r>
            <a:r>
              <a:rPr sz="1100" spc="-8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FF671B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1290320" algn="l"/>
              </a:tabLst>
            </a:pP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r>
              <a:rPr sz="100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Capacity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	2023-2024</a:t>
            </a:r>
            <a:r>
              <a:rPr sz="100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80" dirty="0">
                <a:solidFill>
                  <a:srgbClr val="FFFFFF"/>
                </a:solidFill>
                <a:latin typeface="Trebuchet MS"/>
                <a:cs typeface="Trebuchet MS"/>
              </a:rPr>
              <a:t>YOY%</a:t>
            </a:r>
            <a:endParaRPr sz="1000">
              <a:latin typeface="Trebuchet MS"/>
              <a:cs typeface="Trebuchet MS"/>
            </a:endParaRPr>
          </a:p>
          <a:p>
            <a:pPr marL="215900">
              <a:lnSpc>
                <a:spcPct val="100000"/>
              </a:lnSpc>
              <a:spcBef>
                <a:spcPts val="725"/>
              </a:spcBef>
              <a:tabLst>
                <a:tab pos="1706880" algn="l"/>
              </a:tabLst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636,773</a:t>
            </a: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	</a:t>
            </a:r>
            <a:r>
              <a:rPr sz="900" b="1" spc="60" dirty="0">
                <a:solidFill>
                  <a:srgbClr val="40BF9E"/>
                </a:solidFill>
                <a:latin typeface="Trebuchet MS"/>
                <a:cs typeface="Trebuchet MS"/>
              </a:rPr>
              <a:t>27%</a:t>
            </a:r>
            <a:endParaRPr sz="900">
              <a:latin typeface="Trebuchet MS"/>
              <a:cs typeface="Trebuchet MS"/>
            </a:endParaRPr>
          </a:p>
          <a:p>
            <a:pPr marL="225425">
              <a:lnSpc>
                <a:spcPct val="100000"/>
              </a:lnSpc>
              <a:spcBef>
                <a:spcPts val="720"/>
              </a:spcBef>
              <a:tabLst>
                <a:tab pos="1748789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114,237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6%</a:t>
            </a:r>
            <a:endParaRPr sz="900">
              <a:latin typeface="Lucida Sans"/>
              <a:cs typeface="Lucida Sans"/>
            </a:endParaRPr>
          </a:p>
          <a:p>
            <a:pPr marL="225425">
              <a:lnSpc>
                <a:spcPct val="100000"/>
              </a:lnSpc>
              <a:spcBef>
                <a:spcPts val="720"/>
              </a:spcBef>
              <a:tabLst>
                <a:tab pos="1715770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172,907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34%</a:t>
            </a:r>
            <a:endParaRPr sz="900">
              <a:latin typeface="Lucida Sans"/>
              <a:cs typeface="Lucida Sans"/>
            </a:endParaRPr>
          </a:p>
          <a:p>
            <a:pPr marL="258445">
              <a:lnSpc>
                <a:spcPct val="100000"/>
              </a:lnSpc>
              <a:spcBef>
                <a:spcPts val="720"/>
              </a:spcBef>
              <a:tabLst>
                <a:tab pos="1715770" algn="l"/>
              </a:tabLst>
            </a:pP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47,607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18%</a:t>
            </a:r>
            <a:endParaRPr sz="9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720"/>
              </a:spcBef>
              <a:tabLst>
                <a:tab pos="1542415" algn="l"/>
              </a:tabLst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720"/>
              </a:spcBef>
              <a:tabLst>
                <a:tab pos="1542415" algn="l"/>
              </a:tabLst>
            </a:pP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N/A</a:t>
            </a:r>
            <a:r>
              <a:rPr sz="9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735611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3" y="367274"/>
            <a:ext cx="99663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Monthly Caribbean Tourism Arrivals 2023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2943346" y="859696"/>
            <a:ext cx="799472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The Caribbean surpassed pre-pandemic arrivals in 2023, with a 0.8% increase compared to 2019</a:t>
            </a:r>
          </a:p>
        </p:txBody>
      </p:sp>
      <p:pic>
        <p:nvPicPr>
          <p:cNvPr id="4" name="object 10">
            <a:extLst>
              <a:ext uri="{FF2B5EF4-FFF2-40B4-BE49-F238E27FC236}">
                <a16:creationId xmlns:a16="http://schemas.microsoft.com/office/drawing/2014/main" id="{1EC7CAB7-F4FE-AC27-8A9A-5F1B62504B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87164" y="1918121"/>
            <a:ext cx="5128507" cy="4332516"/>
          </a:xfrm>
          <a:prstGeom prst="rect">
            <a:avLst/>
          </a:prstGeom>
        </p:spPr>
      </p:pic>
      <p:grpSp>
        <p:nvGrpSpPr>
          <p:cNvPr id="21" name="object 4">
            <a:extLst>
              <a:ext uri="{FF2B5EF4-FFF2-40B4-BE49-F238E27FC236}">
                <a16:creationId xmlns:a16="http://schemas.microsoft.com/office/drawing/2014/main" id="{29A8301A-74DC-356F-4C50-706F5BC5BA20}"/>
              </a:ext>
            </a:extLst>
          </p:cNvPr>
          <p:cNvGrpSpPr/>
          <p:nvPr/>
        </p:nvGrpSpPr>
        <p:grpSpPr>
          <a:xfrm>
            <a:off x="500374" y="4196121"/>
            <a:ext cx="4201055" cy="892773"/>
            <a:chOff x="3957891" y="5870447"/>
            <a:chExt cx="4039870" cy="858519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ED92F2B7-242F-FF03-B8CA-5103E3C7AF00}"/>
                </a:ext>
              </a:extLst>
            </p:cNvPr>
            <p:cNvSpPr/>
            <p:nvPr/>
          </p:nvSpPr>
          <p:spPr>
            <a:xfrm>
              <a:off x="3965828" y="6255638"/>
              <a:ext cx="2902585" cy="374650"/>
            </a:xfrm>
            <a:custGeom>
              <a:avLst/>
              <a:gdLst/>
              <a:ahLst/>
              <a:cxnLst/>
              <a:rect l="l" t="t" r="r" b="b"/>
              <a:pathLst>
                <a:path w="2902584" h="374650">
                  <a:moveTo>
                    <a:pt x="0" y="187071"/>
                  </a:moveTo>
                  <a:lnTo>
                    <a:pt x="6682" y="137340"/>
                  </a:lnTo>
                  <a:lnTo>
                    <a:pt x="25541" y="92653"/>
                  </a:lnTo>
                  <a:lnTo>
                    <a:pt x="54792" y="54792"/>
                  </a:lnTo>
                  <a:lnTo>
                    <a:pt x="92653" y="25541"/>
                  </a:lnTo>
                  <a:lnTo>
                    <a:pt x="137340" y="6682"/>
                  </a:lnTo>
                  <a:lnTo>
                    <a:pt x="187071" y="0"/>
                  </a:lnTo>
                  <a:lnTo>
                    <a:pt x="2715387" y="0"/>
                  </a:lnTo>
                  <a:lnTo>
                    <a:pt x="2765117" y="6682"/>
                  </a:lnTo>
                  <a:lnTo>
                    <a:pt x="2809804" y="25541"/>
                  </a:lnTo>
                  <a:lnTo>
                    <a:pt x="2847665" y="54792"/>
                  </a:lnTo>
                  <a:lnTo>
                    <a:pt x="2876916" y="92653"/>
                  </a:lnTo>
                  <a:lnTo>
                    <a:pt x="2895775" y="137340"/>
                  </a:lnTo>
                  <a:lnTo>
                    <a:pt x="2902458" y="187071"/>
                  </a:lnTo>
                  <a:lnTo>
                    <a:pt x="2895775" y="236801"/>
                  </a:lnTo>
                  <a:lnTo>
                    <a:pt x="2876916" y="281488"/>
                  </a:lnTo>
                  <a:lnTo>
                    <a:pt x="2847665" y="319349"/>
                  </a:lnTo>
                  <a:lnTo>
                    <a:pt x="2809804" y="348600"/>
                  </a:lnTo>
                  <a:lnTo>
                    <a:pt x="2765117" y="367459"/>
                  </a:lnTo>
                  <a:lnTo>
                    <a:pt x="2715387" y="374142"/>
                  </a:lnTo>
                  <a:lnTo>
                    <a:pt x="187071" y="374142"/>
                  </a:lnTo>
                  <a:lnTo>
                    <a:pt x="137340" y="367459"/>
                  </a:lnTo>
                  <a:lnTo>
                    <a:pt x="92653" y="348600"/>
                  </a:lnTo>
                  <a:lnTo>
                    <a:pt x="54792" y="319349"/>
                  </a:lnTo>
                  <a:lnTo>
                    <a:pt x="25541" y="281488"/>
                  </a:lnTo>
                  <a:lnTo>
                    <a:pt x="6682" y="236801"/>
                  </a:lnTo>
                  <a:lnTo>
                    <a:pt x="0" y="187071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6">
              <a:extLst>
                <a:ext uri="{FF2B5EF4-FFF2-40B4-BE49-F238E27FC236}">
                  <a16:creationId xmlns:a16="http://schemas.microsoft.com/office/drawing/2014/main" id="{4B268F95-EF60-288C-8A19-570430CD791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561" y="6368827"/>
              <a:ext cx="191530" cy="148088"/>
            </a:xfrm>
            <a:prstGeom prst="rect">
              <a:avLst/>
            </a:prstGeom>
          </p:spPr>
        </p:pic>
        <p:pic>
          <p:nvPicPr>
            <p:cNvPr id="24" name="object 7">
              <a:extLst>
                <a:ext uri="{FF2B5EF4-FFF2-40B4-BE49-F238E27FC236}">
                  <a16:creationId xmlns:a16="http://schemas.microsoft.com/office/drawing/2014/main" id="{8D25ED0A-4E18-D5F9-ED8B-122E379B29B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50963" y="5870447"/>
              <a:ext cx="1046225" cy="858011"/>
            </a:xfrm>
            <a:prstGeom prst="rect">
              <a:avLst/>
            </a:prstGeom>
          </p:spPr>
        </p:pic>
      </p:grpSp>
      <p:sp>
        <p:nvSpPr>
          <p:cNvPr id="25" name="object 8">
            <a:extLst>
              <a:ext uri="{FF2B5EF4-FFF2-40B4-BE49-F238E27FC236}">
                <a16:creationId xmlns:a16="http://schemas.microsoft.com/office/drawing/2014/main" id="{06A69279-081E-421D-AE90-2B4CF0A8B91A}"/>
              </a:ext>
            </a:extLst>
          </p:cNvPr>
          <p:cNvSpPr txBox="1"/>
          <p:nvPr/>
        </p:nvSpPr>
        <p:spPr>
          <a:xfrm>
            <a:off x="728618" y="2916239"/>
            <a:ext cx="361211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14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Q3</a:t>
            </a:r>
            <a:r>
              <a:rPr sz="14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Q4,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Caribbean</a:t>
            </a:r>
            <a:r>
              <a:rPr sz="14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tourism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arrivals</a:t>
            </a:r>
            <a:r>
              <a:rPr sz="14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increased</a:t>
            </a:r>
            <a:r>
              <a:rPr sz="14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more</a:t>
            </a:r>
            <a:r>
              <a:rPr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rapidly</a:t>
            </a:r>
            <a:r>
              <a:rPr sz="14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than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Q1</a:t>
            </a:r>
            <a:r>
              <a:rPr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Q2,</a:t>
            </a:r>
            <a:r>
              <a:rPr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with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most</a:t>
            </a:r>
            <a:r>
              <a:rPr sz="14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significant</a:t>
            </a:r>
            <a:r>
              <a:rPr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change compared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to</a:t>
            </a:r>
            <a:r>
              <a:rPr sz="14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2019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occurring</a:t>
            </a:r>
            <a:r>
              <a:rPr sz="14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14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September</a:t>
            </a:r>
            <a:r>
              <a:rPr sz="14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1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October</a:t>
            </a:r>
            <a:r>
              <a:rPr sz="14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2023.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F8111E1-1D70-EF62-1EC6-814AB1D6777C}"/>
              </a:ext>
            </a:extLst>
          </p:cNvPr>
          <p:cNvSpPr txBox="1"/>
          <p:nvPr/>
        </p:nvSpPr>
        <p:spPr>
          <a:xfrm>
            <a:off x="1049373" y="4680730"/>
            <a:ext cx="1755831" cy="24878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b="1" dirty="0">
                <a:latin typeface="Arial"/>
                <a:cs typeface="Arial"/>
              </a:rPr>
              <a:t>Source: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CTO’s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Caribbean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Tourism </a:t>
            </a:r>
            <a:r>
              <a:rPr sz="800" b="1" dirty="0">
                <a:latin typeface="Arial"/>
                <a:cs typeface="Arial"/>
              </a:rPr>
              <a:t>Performance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Review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269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929CC477-FF24-97DC-A656-2FABB8ABDA11}"/>
              </a:ext>
            </a:extLst>
          </p:cNvPr>
          <p:cNvSpPr txBox="1"/>
          <p:nvPr/>
        </p:nvSpPr>
        <p:spPr>
          <a:xfrm>
            <a:off x="10387865" y="6650247"/>
            <a:ext cx="968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*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Low-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cost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airlines</a:t>
            </a:r>
            <a:endParaRPr sz="900" dirty="0">
              <a:latin typeface="Lucida Sans"/>
              <a:cs typeface="Lucida Sans"/>
            </a:endParaRPr>
          </a:p>
        </p:txBody>
      </p:sp>
      <p:pic>
        <p:nvPicPr>
          <p:cNvPr id="6" name="object 20">
            <a:extLst>
              <a:ext uri="{FF2B5EF4-FFF2-40B4-BE49-F238E27FC236}">
                <a16:creationId xmlns:a16="http://schemas.microsoft.com/office/drawing/2014/main" id="{A7ADD2AC-3FD2-012A-8BD8-0DD1305B8BB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8410" y="2072864"/>
            <a:ext cx="5384842" cy="4610136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DDCB5D1D-B2EB-C777-29B3-435756E6B077}"/>
              </a:ext>
            </a:extLst>
          </p:cNvPr>
          <p:cNvSpPr txBox="1"/>
          <p:nvPr/>
        </p:nvSpPr>
        <p:spPr>
          <a:xfrm>
            <a:off x="697148" y="1378172"/>
            <a:ext cx="5027295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10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Cities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ranked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Barbados: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May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July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YOY%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Capacity, </a:t>
            </a:r>
            <a:r>
              <a:rPr sz="1100" spc="-25" dirty="0">
                <a:solidFill>
                  <a:srgbClr val="515151"/>
                </a:solidFill>
                <a:latin typeface="Lucida Sans"/>
                <a:cs typeface="Lucida Sans"/>
              </a:rPr>
              <a:t>all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contracted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936B9665-8748-D9ED-562A-22F744898AE4}"/>
              </a:ext>
            </a:extLst>
          </p:cNvPr>
          <p:cNvSpPr txBox="1"/>
          <p:nvPr/>
        </p:nvSpPr>
        <p:spPr>
          <a:xfrm>
            <a:off x="6504223" y="1378172"/>
            <a:ext cx="5141595" cy="3333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32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10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Airlines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ranked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Barbados: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May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July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YOY%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Capacity, </a:t>
            </a:r>
            <a:r>
              <a:rPr sz="1100" spc="-25" dirty="0">
                <a:solidFill>
                  <a:srgbClr val="515151"/>
                </a:solidFill>
                <a:latin typeface="Lucida Sans"/>
                <a:cs typeface="Lucida Sans"/>
              </a:rPr>
              <a:t>all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contracted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9" name="object 23">
            <a:extLst>
              <a:ext uri="{FF2B5EF4-FFF2-40B4-BE49-F238E27FC236}">
                <a16:creationId xmlns:a16="http://schemas.microsoft.com/office/drawing/2014/main" id="{A8ABCA2F-7BE8-7AC9-1392-35F173784D0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13017" y="2071604"/>
            <a:ext cx="5384843" cy="4610136"/>
          </a:xfrm>
          <a:prstGeom prst="rect">
            <a:avLst/>
          </a:prstGeom>
        </p:spPr>
      </p:pic>
      <p:sp>
        <p:nvSpPr>
          <p:cNvPr id="10" name="object 24">
            <a:extLst>
              <a:ext uri="{FF2B5EF4-FFF2-40B4-BE49-F238E27FC236}">
                <a16:creationId xmlns:a16="http://schemas.microsoft.com/office/drawing/2014/main" id="{793D2274-4A79-7A1B-E813-39D164154068}"/>
              </a:ext>
            </a:extLst>
          </p:cNvPr>
          <p:cNvSpPr txBox="1"/>
          <p:nvPr/>
        </p:nvSpPr>
        <p:spPr>
          <a:xfrm>
            <a:off x="618410" y="6572196"/>
            <a:ext cx="1061720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endParaRPr sz="9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4849418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197181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pic>
        <p:nvPicPr>
          <p:cNvPr id="5" name="object 19">
            <a:extLst>
              <a:ext uri="{FF2B5EF4-FFF2-40B4-BE49-F238E27FC236}">
                <a16:creationId xmlns:a16="http://schemas.microsoft.com/office/drawing/2014/main" id="{78E9A86D-24A5-5597-56C0-CFBCA931732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1326" y="1922188"/>
            <a:ext cx="2108216" cy="2146316"/>
          </a:xfrm>
          <a:prstGeom prst="rect">
            <a:avLst/>
          </a:prstGeom>
        </p:spPr>
      </p:pic>
      <p:pic>
        <p:nvPicPr>
          <p:cNvPr id="6" name="object 20">
            <a:extLst>
              <a:ext uri="{FF2B5EF4-FFF2-40B4-BE49-F238E27FC236}">
                <a16:creationId xmlns:a16="http://schemas.microsoft.com/office/drawing/2014/main" id="{AB29D7B3-937D-DE42-EF77-73D0770B1E9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1326" y="4144706"/>
            <a:ext cx="2108216" cy="2146316"/>
          </a:xfrm>
          <a:prstGeom prst="rect">
            <a:avLst/>
          </a:prstGeom>
        </p:spPr>
      </p:pic>
      <p:pic>
        <p:nvPicPr>
          <p:cNvPr id="7" name="object 21">
            <a:extLst>
              <a:ext uri="{FF2B5EF4-FFF2-40B4-BE49-F238E27FC236}">
                <a16:creationId xmlns:a16="http://schemas.microsoft.com/office/drawing/2014/main" id="{B0ACE4C3-E5A5-E4BD-6010-FE4A7EF929B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65306" y="1922188"/>
            <a:ext cx="2108216" cy="2146316"/>
          </a:xfrm>
          <a:prstGeom prst="rect">
            <a:avLst/>
          </a:prstGeom>
        </p:spPr>
      </p:pic>
      <p:pic>
        <p:nvPicPr>
          <p:cNvPr id="8" name="object 22">
            <a:extLst>
              <a:ext uri="{FF2B5EF4-FFF2-40B4-BE49-F238E27FC236}">
                <a16:creationId xmlns:a16="http://schemas.microsoft.com/office/drawing/2014/main" id="{F3255F4F-F098-CAA9-D517-E90C53E9C3D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65306" y="4144706"/>
            <a:ext cx="2108216" cy="2146316"/>
          </a:xfrm>
          <a:prstGeom prst="rect">
            <a:avLst/>
          </a:prstGeom>
        </p:spPr>
      </p:pic>
      <p:pic>
        <p:nvPicPr>
          <p:cNvPr id="9" name="object 23">
            <a:extLst>
              <a:ext uri="{FF2B5EF4-FFF2-40B4-BE49-F238E27FC236}">
                <a16:creationId xmlns:a16="http://schemas.microsoft.com/office/drawing/2014/main" id="{F2849EC0-288A-7402-9AC3-B6E2C24ADA8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50663" y="1922188"/>
            <a:ext cx="2108216" cy="2146316"/>
          </a:xfrm>
          <a:prstGeom prst="rect">
            <a:avLst/>
          </a:prstGeom>
        </p:spPr>
      </p:pic>
      <p:pic>
        <p:nvPicPr>
          <p:cNvPr id="10" name="object 24">
            <a:extLst>
              <a:ext uri="{FF2B5EF4-FFF2-40B4-BE49-F238E27FC236}">
                <a16:creationId xmlns:a16="http://schemas.microsoft.com/office/drawing/2014/main" id="{F8AB81F9-76CD-332A-781B-5096733E19F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50663" y="4144706"/>
            <a:ext cx="2108216" cy="2146316"/>
          </a:xfrm>
          <a:prstGeom prst="rect">
            <a:avLst/>
          </a:prstGeom>
        </p:spPr>
      </p:pic>
      <p:pic>
        <p:nvPicPr>
          <p:cNvPr id="11" name="object 25">
            <a:extLst>
              <a:ext uri="{FF2B5EF4-FFF2-40B4-BE49-F238E27FC236}">
                <a16:creationId xmlns:a16="http://schemas.microsoft.com/office/drawing/2014/main" id="{529F3B59-668C-A79B-8BDC-C530275BEE0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55086" y="1922188"/>
            <a:ext cx="2108216" cy="2146316"/>
          </a:xfrm>
          <a:prstGeom prst="rect">
            <a:avLst/>
          </a:prstGeom>
        </p:spPr>
      </p:pic>
      <p:pic>
        <p:nvPicPr>
          <p:cNvPr id="12" name="object 26">
            <a:extLst>
              <a:ext uri="{FF2B5EF4-FFF2-40B4-BE49-F238E27FC236}">
                <a16:creationId xmlns:a16="http://schemas.microsoft.com/office/drawing/2014/main" id="{EF404E90-D7A2-B59B-2683-C157D29D230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55086" y="4144706"/>
            <a:ext cx="2108216" cy="2146316"/>
          </a:xfrm>
          <a:prstGeom prst="rect">
            <a:avLst/>
          </a:prstGeom>
        </p:spPr>
      </p:pic>
      <p:pic>
        <p:nvPicPr>
          <p:cNvPr id="13" name="object 27">
            <a:extLst>
              <a:ext uri="{FF2B5EF4-FFF2-40B4-BE49-F238E27FC236}">
                <a16:creationId xmlns:a16="http://schemas.microsoft.com/office/drawing/2014/main" id="{6997E553-F6FB-B52A-B98D-E59CAED62EF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949340" y="1922188"/>
            <a:ext cx="2108216" cy="2146316"/>
          </a:xfrm>
          <a:prstGeom prst="rect">
            <a:avLst/>
          </a:prstGeom>
        </p:spPr>
      </p:pic>
      <p:pic>
        <p:nvPicPr>
          <p:cNvPr id="14" name="object 28">
            <a:extLst>
              <a:ext uri="{FF2B5EF4-FFF2-40B4-BE49-F238E27FC236}">
                <a16:creationId xmlns:a16="http://schemas.microsoft.com/office/drawing/2014/main" id="{B24C03D6-5475-F021-D48F-74156C45279A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949340" y="4144706"/>
            <a:ext cx="2108216" cy="2146316"/>
          </a:xfrm>
          <a:prstGeom prst="rect">
            <a:avLst/>
          </a:prstGeom>
        </p:spPr>
      </p:pic>
      <p:sp>
        <p:nvSpPr>
          <p:cNvPr id="15" name="object 29">
            <a:extLst>
              <a:ext uri="{FF2B5EF4-FFF2-40B4-BE49-F238E27FC236}">
                <a16:creationId xmlns:a16="http://schemas.microsoft.com/office/drawing/2014/main" id="{2AC8A317-4472-03E4-4DD3-60B94FABDC10}"/>
              </a:ext>
            </a:extLst>
          </p:cNvPr>
          <p:cNvSpPr txBox="1"/>
          <p:nvPr/>
        </p:nvSpPr>
        <p:spPr>
          <a:xfrm>
            <a:off x="1736885" y="1531520"/>
            <a:ext cx="209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UK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D9F7F264-1CF1-7CAF-772E-CAF92B7DBB7D}"/>
              </a:ext>
            </a:extLst>
          </p:cNvPr>
          <p:cNvSpPr txBox="1"/>
          <p:nvPr/>
        </p:nvSpPr>
        <p:spPr>
          <a:xfrm>
            <a:off x="729595" y="6360251"/>
            <a:ext cx="2779395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(Capacity),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Travelport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(Searches)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7" name="object 30">
            <a:extLst>
              <a:ext uri="{FF2B5EF4-FFF2-40B4-BE49-F238E27FC236}">
                <a16:creationId xmlns:a16="http://schemas.microsoft.com/office/drawing/2014/main" id="{21F7553D-2979-6A5C-9F08-C91D7A4C22B2}"/>
              </a:ext>
            </a:extLst>
          </p:cNvPr>
          <p:cNvSpPr txBox="1"/>
          <p:nvPr/>
        </p:nvSpPr>
        <p:spPr>
          <a:xfrm>
            <a:off x="3976848" y="1531520"/>
            <a:ext cx="286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F671B"/>
                </a:solidFill>
                <a:latin typeface="Tahoma"/>
                <a:cs typeface="Tahoma"/>
              </a:rPr>
              <a:t>USA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31">
            <a:extLst>
              <a:ext uri="{FF2B5EF4-FFF2-40B4-BE49-F238E27FC236}">
                <a16:creationId xmlns:a16="http://schemas.microsoft.com/office/drawing/2014/main" id="{9C816547-9431-E2F5-D18C-167CB03BEFF5}"/>
              </a:ext>
            </a:extLst>
          </p:cNvPr>
          <p:cNvSpPr txBox="1"/>
          <p:nvPr/>
        </p:nvSpPr>
        <p:spPr>
          <a:xfrm>
            <a:off x="6169662" y="1531520"/>
            <a:ext cx="4908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Canada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9" name="object 32">
            <a:extLst>
              <a:ext uri="{FF2B5EF4-FFF2-40B4-BE49-F238E27FC236}">
                <a16:creationId xmlns:a16="http://schemas.microsoft.com/office/drawing/2014/main" id="{17013052-BBA8-5823-E276-B6875CD0F52C}"/>
              </a:ext>
            </a:extLst>
          </p:cNvPr>
          <p:cNvSpPr txBox="1"/>
          <p:nvPr/>
        </p:nvSpPr>
        <p:spPr>
          <a:xfrm>
            <a:off x="8534878" y="1531520"/>
            <a:ext cx="372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Spain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3FC13479-989E-9458-EF88-F9631F4D777E}"/>
              </a:ext>
            </a:extLst>
          </p:cNvPr>
          <p:cNvSpPr txBox="1"/>
          <p:nvPr/>
        </p:nvSpPr>
        <p:spPr>
          <a:xfrm>
            <a:off x="10708007" y="1531520"/>
            <a:ext cx="589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671B"/>
                </a:solidFill>
                <a:latin typeface="Tahoma"/>
                <a:cs typeface="Tahoma"/>
              </a:rPr>
              <a:t>Germany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34">
            <a:extLst>
              <a:ext uri="{FF2B5EF4-FFF2-40B4-BE49-F238E27FC236}">
                <a16:creationId xmlns:a16="http://schemas.microsoft.com/office/drawing/2014/main" id="{408DE5EB-0F49-51D7-38BC-57B329317344}"/>
              </a:ext>
            </a:extLst>
          </p:cNvPr>
          <p:cNvSpPr txBox="1"/>
          <p:nvPr/>
        </p:nvSpPr>
        <p:spPr>
          <a:xfrm>
            <a:off x="3068639" y="758422"/>
            <a:ext cx="718375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Demand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Barbados.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Flight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dirty="0">
                <a:solidFill>
                  <a:srgbClr val="515151"/>
                </a:solidFill>
                <a:latin typeface="Lucida Sans"/>
                <a:cs typeface="Lucida Sans"/>
              </a:rPr>
              <a:t>(%)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vs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(number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seats)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City</a:t>
            </a:r>
            <a:endParaRPr sz="1100" dirty="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Direct Capacity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2024.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Flight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Searches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conducted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to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travel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May-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October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349802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sp>
        <p:nvSpPr>
          <p:cNvPr id="118" name="object 13">
            <a:extLst>
              <a:ext uri="{FF2B5EF4-FFF2-40B4-BE49-F238E27FC236}">
                <a16:creationId xmlns:a16="http://schemas.microsoft.com/office/drawing/2014/main" id="{4E2B64F6-E775-0AA2-48F4-325B07E37165}"/>
              </a:ext>
            </a:extLst>
          </p:cNvPr>
          <p:cNvSpPr/>
          <p:nvPr/>
        </p:nvSpPr>
        <p:spPr>
          <a:xfrm>
            <a:off x="6080989" y="1723992"/>
            <a:ext cx="0" cy="2958465"/>
          </a:xfrm>
          <a:custGeom>
            <a:avLst/>
            <a:gdLst/>
            <a:ahLst/>
            <a:cxnLst/>
            <a:rect l="l" t="t" r="r" b="b"/>
            <a:pathLst>
              <a:path h="2958465">
                <a:moveTo>
                  <a:pt x="0" y="0"/>
                </a:moveTo>
                <a:lnTo>
                  <a:pt x="1" y="2958465"/>
                </a:lnTo>
              </a:path>
            </a:pathLst>
          </a:custGeom>
          <a:ln w="9525">
            <a:solidFill>
              <a:srgbClr val="FF67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9" name="object 14">
            <a:extLst>
              <a:ext uri="{FF2B5EF4-FFF2-40B4-BE49-F238E27FC236}">
                <a16:creationId xmlns:a16="http://schemas.microsoft.com/office/drawing/2014/main" id="{37308C74-FC89-5EF1-8040-897F4E1DA530}"/>
              </a:ext>
            </a:extLst>
          </p:cNvPr>
          <p:cNvGrpSpPr/>
          <p:nvPr/>
        </p:nvGrpSpPr>
        <p:grpSpPr>
          <a:xfrm>
            <a:off x="656501" y="3420289"/>
            <a:ext cx="10826750" cy="3278504"/>
            <a:chOff x="661352" y="2911052"/>
            <a:chExt cx="10826750" cy="3278504"/>
          </a:xfrm>
        </p:grpSpPr>
        <p:pic>
          <p:nvPicPr>
            <p:cNvPr id="120" name="object 15">
              <a:extLst>
                <a:ext uri="{FF2B5EF4-FFF2-40B4-BE49-F238E27FC236}">
                  <a16:creationId xmlns:a16="http://schemas.microsoft.com/office/drawing/2014/main" id="{9A1CC263-E963-0C33-BAAC-5FB2AC96E83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9734" y="2911052"/>
              <a:ext cx="153039" cy="146685"/>
            </a:xfrm>
            <a:prstGeom prst="rect">
              <a:avLst/>
            </a:prstGeom>
          </p:spPr>
        </p:pic>
        <p:pic>
          <p:nvPicPr>
            <p:cNvPr id="121" name="object 16">
              <a:extLst>
                <a:ext uri="{FF2B5EF4-FFF2-40B4-BE49-F238E27FC236}">
                  <a16:creationId xmlns:a16="http://schemas.microsoft.com/office/drawing/2014/main" id="{22B16BEE-0206-310D-A05F-2D232A36611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390" y="2911052"/>
              <a:ext cx="153039" cy="146685"/>
            </a:xfrm>
            <a:prstGeom prst="rect">
              <a:avLst/>
            </a:prstGeom>
          </p:spPr>
        </p:pic>
        <p:pic>
          <p:nvPicPr>
            <p:cNvPr id="122" name="object 17">
              <a:extLst>
                <a:ext uri="{FF2B5EF4-FFF2-40B4-BE49-F238E27FC236}">
                  <a16:creationId xmlns:a16="http://schemas.microsoft.com/office/drawing/2014/main" id="{258E3BC4-2811-07A8-DCBE-8F83DC62397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045" y="2911052"/>
              <a:ext cx="153039" cy="146685"/>
            </a:xfrm>
            <a:prstGeom prst="rect">
              <a:avLst/>
            </a:prstGeom>
          </p:spPr>
        </p:pic>
        <p:pic>
          <p:nvPicPr>
            <p:cNvPr id="123" name="object 18">
              <a:extLst>
                <a:ext uri="{FF2B5EF4-FFF2-40B4-BE49-F238E27FC236}">
                  <a16:creationId xmlns:a16="http://schemas.microsoft.com/office/drawing/2014/main" id="{BF77EDCA-BDF1-57A9-8BD0-0C4F642AC67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5443" y="2911052"/>
              <a:ext cx="153039" cy="146685"/>
            </a:xfrm>
            <a:prstGeom prst="rect">
              <a:avLst/>
            </a:prstGeom>
          </p:spPr>
        </p:pic>
        <p:pic>
          <p:nvPicPr>
            <p:cNvPr id="124" name="object 19">
              <a:extLst>
                <a:ext uri="{FF2B5EF4-FFF2-40B4-BE49-F238E27FC236}">
                  <a16:creationId xmlns:a16="http://schemas.microsoft.com/office/drawing/2014/main" id="{52677538-6BF5-2F7D-D279-051F8F4F51F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2740" y="2911052"/>
              <a:ext cx="153039" cy="146685"/>
            </a:xfrm>
            <a:prstGeom prst="rect">
              <a:avLst/>
            </a:prstGeom>
          </p:spPr>
        </p:pic>
        <p:pic>
          <p:nvPicPr>
            <p:cNvPr id="125" name="object 20">
              <a:extLst>
                <a:ext uri="{FF2B5EF4-FFF2-40B4-BE49-F238E27FC236}">
                  <a16:creationId xmlns:a16="http://schemas.microsoft.com/office/drawing/2014/main" id="{9CDAD44C-65AF-753E-37E5-A82ED6ED557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0036" y="2911052"/>
              <a:ext cx="153039" cy="146685"/>
            </a:xfrm>
            <a:prstGeom prst="rect">
              <a:avLst/>
            </a:prstGeom>
          </p:spPr>
        </p:pic>
        <p:pic>
          <p:nvPicPr>
            <p:cNvPr id="126" name="object 21">
              <a:extLst>
                <a:ext uri="{FF2B5EF4-FFF2-40B4-BE49-F238E27FC236}">
                  <a16:creationId xmlns:a16="http://schemas.microsoft.com/office/drawing/2014/main" id="{6F8E9A70-062B-3BE3-7A80-82D431C6152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7332" y="2911052"/>
              <a:ext cx="153039" cy="146685"/>
            </a:xfrm>
            <a:prstGeom prst="rect">
              <a:avLst/>
            </a:prstGeom>
          </p:spPr>
        </p:pic>
        <p:pic>
          <p:nvPicPr>
            <p:cNvPr id="127" name="object 22">
              <a:extLst>
                <a:ext uri="{FF2B5EF4-FFF2-40B4-BE49-F238E27FC236}">
                  <a16:creationId xmlns:a16="http://schemas.microsoft.com/office/drawing/2014/main" id="{0F299F3C-71A1-2A21-688A-C12AE8256C2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616" y="2911052"/>
              <a:ext cx="153039" cy="146685"/>
            </a:xfrm>
            <a:prstGeom prst="rect">
              <a:avLst/>
            </a:prstGeom>
          </p:spPr>
        </p:pic>
        <p:pic>
          <p:nvPicPr>
            <p:cNvPr id="128" name="object 23">
              <a:extLst>
                <a:ext uri="{FF2B5EF4-FFF2-40B4-BE49-F238E27FC236}">
                  <a16:creationId xmlns:a16="http://schemas.microsoft.com/office/drawing/2014/main" id="{132589AA-8809-E8EF-DD20-802556080BF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2307" y="2911052"/>
              <a:ext cx="153039" cy="146685"/>
            </a:xfrm>
            <a:prstGeom prst="rect">
              <a:avLst/>
            </a:prstGeom>
          </p:spPr>
        </p:pic>
        <p:pic>
          <p:nvPicPr>
            <p:cNvPr id="129" name="object 24">
              <a:extLst>
                <a:ext uri="{FF2B5EF4-FFF2-40B4-BE49-F238E27FC236}">
                  <a16:creationId xmlns:a16="http://schemas.microsoft.com/office/drawing/2014/main" id="{401B97D3-7E6A-7E9B-53E9-9716B8FC845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4000" y="2911052"/>
              <a:ext cx="153039" cy="146685"/>
            </a:xfrm>
            <a:prstGeom prst="rect">
              <a:avLst/>
            </a:prstGeom>
          </p:spPr>
        </p:pic>
        <p:pic>
          <p:nvPicPr>
            <p:cNvPr id="130" name="object 25">
              <a:extLst>
                <a:ext uri="{FF2B5EF4-FFF2-40B4-BE49-F238E27FC236}">
                  <a16:creationId xmlns:a16="http://schemas.microsoft.com/office/drawing/2014/main" id="{E3BB4DAD-06F7-6CAB-B1AD-EEDDE40FED4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55693" y="2911052"/>
              <a:ext cx="153039" cy="146685"/>
            </a:xfrm>
            <a:prstGeom prst="rect">
              <a:avLst/>
            </a:prstGeom>
          </p:spPr>
        </p:pic>
        <p:pic>
          <p:nvPicPr>
            <p:cNvPr id="131" name="object 26">
              <a:extLst>
                <a:ext uri="{FF2B5EF4-FFF2-40B4-BE49-F238E27FC236}">
                  <a16:creationId xmlns:a16="http://schemas.microsoft.com/office/drawing/2014/main" id="{CD5DDD38-0833-6053-3EBB-5D1F9EEC605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77385" y="2911052"/>
              <a:ext cx="153039" cy="146685"/>
            </a:xfrm>
            <a:prstGeom prst="rect">
              <a:avLst/>
            </a:prstGeom>
          </p:spPr>
        </p:pic>
        <p:sp>
          <p:nvSpPr>
            <p:cNvPr id="132" name="object 27">
              <a:extLst>
                <a:ext uri="{FF2B5EF4-FFF2-40B4-BE49-F238E27FC236}">
                  <a16:creationId xmlns:a16="http://schemas.microsoft.com/office/drawing/2014/main" id="{31D2E1EF-B5C3-80FF-0B94-3289634AA5AC}"/>
                </a:ext>
              </a:extLst>
            </p:cNvPr>
            <p:cNvSpPr/>
            <p:nvPr/>
          </p:nvSpPr>
          <p:spPr>
            <a:xfrm>
              <a:off x="662940" y="4576445"/>
              <a:ext cx="10823575" cy="1610995"/>
            </a:xfrm>
            <a:custGeom>
              <a:avLst/>
              <a:gdLst/>
              <a:ahLst/>
              <a:cxnLst/>
              <a:rect l="l" t="t" r="r" b="b"/>
              <a:pathLst>
                <a:path w="10823575" h="1610995">
                  <a:moveTo>
                    <a:pt x="0" y="97760"/>
                  </a:moveTo>
                  <a:lnTo>
                    <a:pt x="7682" y="59707"/>
                  </a:lnTo>
                  <a:lnTo>
                    <a:pt x="28633" y="28633"/>
                  </a:lnTo>
                  <a:lnTo>
                    <a:pt x="59707" y="7682"/>
                  </a:lnTo>
                  <a:lnTo>
                    <a:pt x="97760" y="0"/>
                  </a:lnTo>
                  <a:lnTo>
                    <a:pt x="10725815" y="0"/>
                  </a:lnTo>
                  <a:lnTo>
                    <a:pt x="10763867" y="7682"/>
                  </a:lnTo>
                  <a:lnTo>
                    <a:pt x="10794941" y="28633"/>
                  </a:lnTo>
                  <a:lnTo>
                    <a:pt x="10815892" y="59707"/>
                  </a:lnTo>
                  <a:lnTo>
                    <a:pt x="10823575" y="97760"/>
                  </a:lnTo>
                  <a:lnTo>
                    <a:pt x="10823575" y="1513235"/>
                  </a:lnTo>
                  <a:lnTo>
                    <a:pt x="10815892" y="1551287"/>
                  </a:lnTo>
                  <a:lnTo>
                    <a:pt x="10794941" y="1582361"/>
                  </a:lnTo>
                  <a:lnTo>
                    <a:pt x="10763867" y="1603312"/>
                  </a:lnTo>
                  <a:lnTo>
                    <a:pt x="10725815" y="1610995"/>
                  </a:lnTo>
                  <a:lnTo>
                    <a:pt x="97760" y="1610995"/>
                  </a:lnTo>
                  <a:lnTo>
                    <a:pt x="59707" y="1603312"/>
                  </a:lnTo>
                  <a:lnTo>
                    <a:pt x="28633" y="1582361"/>
                  </a:lnTo>
                  <a:lnTo>
                    <a:pt x="7682" y="1551287"/>
                  </a:lnTo>
                  <a:lnTo>
                    <a:pt x="0" y="1513235"/>
                  </a:lnTo>
                  <a:lnTo>
                    <a:pt x="0" y="97760"/>
                  </a:lnTo>
                  <a:close/>
                </a:path>
              </a:pathLst>
            </a:custGeom>
            <a:ln w="3175">
              <a:solidFill>
                <a:srgbClr val="FF67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28">
              <a:extLst>
                <a:ext uri="{FF2B5EF4-FFF2-40B4-BE49-F238E27FC236}">
                  <a16:creationId xmlns:a16="http://schemas.microsoft.com/office/drawing/2014/main" id="{84AEEDB2-1460-D383-64BD-62F0AF4D8515}"/>
                </a:ext>
              </a:extLst>
            </p:cNvPr>
            <p:cNvSpPr/>
            <p:nvPr/>
          </p:nvSpPr>
          <p:spPr>
            <a:xfrm>
              <a:off x="3991610" y="4401820"/>
              <a:ext cx="4183379" cy="546735"/>
            </a:xfrm>
            <a:custGeom>
              <a:avLst/>
              <a:gdLst/>
              <a:ahLst/>
              <a:cxnLst/>
              <a:rect l="l" t="t" r="r" b="b"/>
              <a:pathLst>
                <a:path w="4183379" h="546735">
                  <a:moveTo>
                    <a:pt x="4183380" y="0"/>
                  </a:moveTo>
                  <a:lnTo>
                    <a:pt x="0" y="0"/>
                  </a:lnTo>
                  <a:lnTo>
                    <a:pt x="0" y="546734"/>
                  </a:lnTo>
                  <a:lnTo>
                    <a:pt x="4183380" y="546734"/>
                  </a:lnTo>
                  <a:lnTo>
                    <a:pt x="4183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" name="object 29">
            <a:extLst>
              <a:ext uri="{FF2B5EF4-FFF2-40B4-BE49-F238E27FC236}">
                <a16:creationId xmlns:a16="http://schemas.microsoft.com/office/drawing/2014/main" id="{05A1CC55-E1BA-F6C7-1D8C-9C020184FC8E}"/>
              </a:ext>
            </a:extLst>
          </p:cNvPr>
          <p:cNvSpPr txBox="1"/>
          <p:nvPr/>
        </p:nvSpPr>
        <p:spPr>
          <a:xfrm>
            <a:off x="7752108" y="817366"/>
            <a:ext cx="34969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 source: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Twitter,</a:t>
            </a:r>
            <a:r>
              <a:rPr sz="900" spc="-1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Instagram,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TripAdvisor,</a:t>
            </a:r>
            <a:r>
              <a:rPr sz="900" spc="-1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Booking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and</a:t>
            </a:r>
            <a:r>
              <a:rPr sz="900" spc="-1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Expedia</a:t>
            </a:r>
            <a:endParaRPr sz="900" dirty="0">
              <a:latin typeface="Lucida Sans"/>
              <a:cs typeface="Lucida Sans"/>
            </a:endParaRPr>
          </a:p>
        </p:txBody>
      </p:sp>
      <p:sp>
        <p:nvSpPr>
          <p:cNvPr id="135" name="object 30">
            <a:extLst>
              <a:ext uri="{FF2B5EF4-FFF2-40B4-BE49-F238E27FC236}">
                <a16:creationId xmlns:a16="http://schemas.microsoft.com/office/drawing/2014/main" id="{FFC79343-438E-1EEE-C520-41E96AAE16DB}"/>
              </a:ext>
            </a:extLst>
          </p:cNvPr>
          <p:cNvSpPr txBox="1"/>
          <p:nvPr/>
        </p:nvSpPr>
        <p:spPr>
          <a:xfrm>
            <a:off x="2650332" y="2587972"/>
            <a:ext cx="900430" cy="47370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 marR="5080" algn="ctr">
              <a:lnSpc>
                <a:spcPts val="11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Global</a:t>
            </a:r>
            <a:r>
              <a:rPr sz="1100" b="1" spc="-3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Tourist </a:t>
            </a:r>
            <a:r>
              <a:rPr sz="1100" b="1" spc="-10" dirty="0">
                <a:solidFill>
                  <a:srgbClr val="686868"/>
                </a:solidFill>
                <a:latin typeface="Trebuchet MS"/>
                <a:cs typeface="Trebuchet MS"/>
              </a:rPr>
              <a:t>Perception Index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36" name="object 31">
            <a:extLst>
              <a:ext uri="{FF2B5EF4-FFF2-40B4-BE49-F238E27FC236}">
                <a16:creationId xmlns:a16="http://schemas.microsoft.com/office/drawing/2014/main" id="{427B9E6C-B456-EFA4-8531-1EA983986D16}"/>
              </a:ext>
            </a:extLst>
          </p:cNvPr>
          <p:cNvSpPr txBox="1"/>
          <p:nvPr/>
        </p:nvSpPr>
        <p:spPr>
          <a:xfrm>
            <a:off x="809509" y="4310601"/>
            <a:ext cx="1039494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64769">
              <a:lnSpc>
                <a:spcPts val="1100"/>
              </a:lnSpc>
              <a:spcBef>
                <a:spcPts val="219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7" name="object 32">
            <a:extLst>
              <a:ext uri="{FF2B5EF4-FFF2-40B4-BE49-F238E27FC236}">
                <a16:creationId xmlns:a16="http://schemas.microsoft.com/office/drawing/2014/main" id="{8D09F117-851C-4A3E-1C25-34FA6FA8C235}"/>
              </a:ext>
            </a:extLst>
          </p:cNvPr>
          <p:cNvSpPr txBox="1"/>
          <p:nvPr/>
        </p:nvSpPr>
        <p:spPr>
          <a:xfrm>
            <a:off x="2679701" y="4310601"/>
            <a:ext cx="83946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7145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8" name="object 33">
            <a:extLst>
              <a:ext uri="{FF2B5EF4-FFF2-40B4-BE49-F238E27FC236}">
                <a16:creationId xmlns:a16="http://schemas.microsoft.com/office/drawing/2014/main" id="{742A7B46-4899-2C68-9005-C6BB059E7B4B}"/>
              </a:ext>
            </a:extLst>
          </p:cNvPr>
          <p:cNvSpPr txBox="1"/>
          <p:nvPr/>
        </p:nvSpPr>
        <p:spPr>
          <a:xfrm>
            <a:off x="4453942" y="4310601"/>
            <a:ext cx="828675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1430">
              <a:lnSpc>
                <a:spcPts val="1100"/>
              </a:lnSpc>
              <a:spcBef>
                <a:spcPts val="219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9" name="object 34">
            <a:extLst>
              <a:ext uri="{FF2B5EF4-FFF2-40B4-BE49-F238E27FC236}">
                <a16:creationId xmlns:a16="http://schemas.microsoft.com/office/drawing/2014/main" id="{65A58E1A-0E36-9364-D7C3-BFDDCBD26904}"/>
              </a:ext>
            </a:extLst>
          </p:cNvPr>
          <p:cNvSpPr txBox="1"/>
          <p:nvPr/>
        </p:nvSpPr>
        <p:spPr>
          <a:xfrm>
            <a:off x="1259910" y="6322281"/>
            <a:ext cx="1010919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83185">
              <a:lnSpc>
                <a:spcPts val="1100"/>
              </a:lnSpc>
              <a:spcBef>
                <a:spcPts val="219"/>
              </a:spcBef>
            </a:pP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Global</a:t>
            </a:r>
            <a:r>
              <a:rPr sz="1000" spc="-6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Tourist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0" name="object 35">
            <a:extLst>
              <a:ext uri="{FF2B5EF4-FFF2-40B4-BE49-F238E27FC236}">
                <a16:creationId xmlns:a16="http://schemas.microsoft.com/office/drawing/2014/main" id="{232D4185-CF9D-1963-4770-B40A30828367}"/>
              </a:ext>
            </a:extLst>
          </p:cNvPr>
          <p:cNvSpPr txBox="1"/>
          <p:nvPr/>
        </p:nvSpPr>
        <p:spPr>
          <a:xfrm>
            <a:off x="3413195" y="6297897"/>
            <a:ext cx="1031240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3695" marR="5080" indent="-341630">
              <a:lnSpc>
                <a:spcPts val="1080"/>
              </a:lnSpc>
              <a:spcBef>
                <a:spcPts val="235"/>
              </a:spcBef>
            </a:pP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Hotel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Satisfaction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1" name="object 36">
            <a:extLst>
              <a:ext uri="{FF2B5EF4-FFF2-40B4-BE49-F238E27FC236}">
                <a16:creationId xmlns:a16="http://schemas.microsoft.com/office/drawing/2014/main" id="{C82CD9C7-8FFC-8E3C-8FA5-928CF1B54156}"/>
              </a:ext>
            </a:extLst>
          </p:cNvPr>
          <p:cNvSpPr txBox="1"/>
          <p:nvPr/>
        </p:nvSpPr>
        <p:spPr>
          <a:xfrm>
            <a:off x="5522987" y="6297897"/>
            <a:ext cx="1039494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64769">
              <a:lnSpc>
                <a:spcPts val="1080"/>
              </a:lnSpc>
              <a:spcBef>
                <a:spcPts val="235"/>
              </a:spcBef>
            </a:pPr>
            <a:r>
              <a:rPr sz="1000" spc="-55" dirty="0">
                <a:solidFill>
                  <a:srgbClr val="686868"/>
                </a:solidFill>
                <a:latin typeface="Lucida Sans"/>
                <a:cs typeface="Lucida Sans"/>
              </a:rPr>
              <a:t>Tourist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686868"/>
                </a:solidFill>
                <a:latin typeface="Lucida Sans"/>
                <a:cs typeface="Lucida Sans"/>
              </a:rPr>
              <a:t>Product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Satisfaction</a:t>
            </a:r>
            <a:r>
              <a:rPr sz="1000" spc="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2" name="object 37">
            <a:extLst>
              <a:ext uri="{FF2B5EF4-FFF2-40B4-BE49-F238E27FC236}">
                <a16:creationId xmlns:a16="http://schemas.microsoft.com/office/drawing/2014/main" id="{160FFA6F-4479-0492-5684-FC9A028C4730}"/>
              </a:ext>
            </a:extLst>
          </p:cNvPr>
          <p:cNvSpPr txBox="1"/>
          <p:nvPr/>
        </p:nvSpPr>
        <p:spPr>
          <a:xfrm>
            <a:off x="7737543" y="6297897"/>
            <a:ext cx="839469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7145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 </a:t>
            </a:r>
            <a:r>
              <a:rPr sz="1000" spc="-35" dirty="0">
                <a:solidFill>
                  <a:srgbClr val="686868"/>
                </a:solidFill>
                <a:latin typeface="Lucida Sans"/>
                <a:cs typeface="Lucida Sans"/>
              </a:rPr>
              <a:t>of Security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3" name="object 38">
            <a:extLst>
              <a:ext uri="{FF2B5EF4-FFF2-40B4-BE49-F238E27FC236}">
                <a16:creationId xmlns:a16="http://schemas.microsoft.com/office/drawing/2014/main" id="{73C2EBD2-30D9-81DB-1E66-2A5755C8084F}"/>
              </a:ext>
            </a:extLst>
          </p:cNvPr>
          <p:cNvSpPr txBox="1"/>
          <p:nvPr/>
        </p:nvSpPr>
        <p:spPr>
          <a:xfrm>
            <a:off x="9857651" y="6297897"/>
            <a:ext cx="828675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1430">
              <a:lnSpc>
                <a:spcPts val="1080"/>
              </a:lnSpc>
              <a:spcBef>
                <a:spcPts val="235"/>
              </a:spcBef>
            </a:pP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Perception</a:t>
            </a:r>
            <a:r>
              <a:rPr sz="1000" spc="-15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686868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686868"/>
                </a:solidFill>
                <a:latin typeface="Lucida Sans"/>
                <a:cs typeface="Lucida Sans"/>
              </a:rPr>
              <a:t>Climate</a:t>
            </a:r>
            <a:r>
              <a:rPr sz="1000" spc="-40" dirty="0">
                <a:solidFill>
                  <a:srgbClr val="686868"/>
                </a:solidFill>
                <a:latin typeface="Lucida Sans"/>
                <a:cs typeface="Lucida Sans"/>
              </a:rPr>
              <a:t> </a:t>
            </a:r>
            <a:r>
              <a:rPr sz="1000" spc="-45" dirty="0">
                <a:solidFill>
                  <a:srgbClr val="686868"/>
                </a:solidFill>
                <a:latin typeface="Lucida Sans"/>
                <a:cs typeface="Lucida Sans"/>
              </a:rPr>
              <a:t>Index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4" name="object 39">
            <a:extLst>
              <a:ext uri="{FF2B5EF4-FFF2-40B4-BE49-F238E27FC236}">
                <a16:creationId xmlns:a16="http://schemas.microsoft.com/office/drawing/2014/main" id="{08DFDF4D-6002-7948-0127-B7A99514C7ED}"/>
              </a:ext>
            </a:extLst>
          </p:cNvPr>
          <p:cNvSpPr txBox="1"/>
          <p:nvPr/>
        </p:nvSpPr>
        <p:spPr>
          <a:xfrm>
            <a:off x="8336898" y="2850101"/>
            <a:ext cx="1494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solidFill>
                  <a:srgbClr val="686868"/>
                </a:solidFill>
                <a:latin typeface="Trebuchet MS"/>
                <a:cs typeface="Trebuchet MS"/>
              </a:rPr>
              <a:t>Hotel</a:t>
            </a:r>
            <a:r>
              <a:rPr sz="1100" b="1" spc="-25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686868"/>
                </a:solidFill>
                <a:latin typeface="Trebuchet MS"/>
                <a:cs typeface="Trebuchet MS"/>
              </a:rPr>
              <a:t>Satisfaction</a:t>
            </a:r>
            <a:r>
              <a:rPr sz="1100" b="1" spc="-50" dirty="0">
                <a:solidFill>
                  <a:srgbClr val="686868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686868"/>
                </a:solidFill>
                <a:latin typeface="Trebuchet MS"/>
                <a:cs typeface="Trebuchet MS"/>
              </a:rPr>
              <a:t>Index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145" name="object 46">
            <a:extLst>
              <a:ext uri="{FF2B5EF4-FFF2-40B4-BE49-F238E27FC236}">
                <a16:creationId xmlns:a16="http://schemas.microsoft.com/office/drawing/2014/main" id="{52DA1B34-E4C7-F331-7E0B-05841888D0CC}"/>
              </a:ext>
            </a:extLst>
          </p:cNvPr>
          <p:cNvGrpSpPr/>
          <p:nvPr/>
        </p:nvGrpSpPr>
        <p:grpSpPr>
          <a:xfrm>
            <a:off x="440408" y="1678272"/>
            <a:ext cx="11236325" cy="5372100"/>
            <a:chOff x="445259" y="1169035"/>
            <a:chExt cx="11236325" cy="5372100"/>
          </a:xfrm>
        </p:grpSpPr>
        <p:pic>
          <p:nvPicPr>
            <p:cNvPr id="146" name="object 47">
              <a:extLst>
                <a:ext uri="{FF2B5EF4-FFF2-40B4-BE49-F238E27FC236}">
                  <a16:creationId xmlns:a16="http://schemas.microsoft.com/office/drawing/2014/main" id="{5399BBFF-8B15-AE4D-C2A6-318BA33072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349" y="2910836"/>
              <a:ext cx="1778013" cy="1778013"/>
            </a:xfrm>
            <a:prstGeom prst="rect">
              <a:avLst/>
            </a:prstGeom>
          </p:spPr>
        </p:pic>
        <p:pic>
          <p:nvPicPr>
            <p:cNvPr id="147" name="object 48">
              <a:extLst>
                <a:ext uri="{FF2B5EF4-FFF2-40B4-BE49-F238E27FC236}">
                  <a16:creationId xmlns:a16="http://schemas.microsoft.com/office/drawing/2014/main" id="{E583B584-4BC7-7EE3-6438-12D87D9304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259" y="2754637"/>
              <a:ext cx="5316877" cy="1778012"/>
            </a:xfrm>
            <a:prstGeom prst="rect">
              <a:avLst/>
            </a:prstGeom>
          </p:spPr>
        </p:pic>
        <p:pic>
          <p:nvPicPr>
            <p:cNvPr id="148" name="object 49">
              <a:extLst>
                <a:ext uri="{FF2B5EF4-FFF2-40B4-BE49-F238E27FC236}">
                  <a16:creationId xmlns:a16="http://schemas.microsoft.com/office/drawing/2014/main" id="{E948EEA3-3E01-666E-1C69-A059809DF86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9007" y="1169035"/>
              <a:ext cx="1651012" cy="1651012"/>
            </a:xfrm>
            <a:prstGeom prst="rect">
              <a:avLst/>
            </a:prstGeom>
          </p:spPr>
        </p:pic>
        <p:pic>
          <p:nvPicPr>
            <p:cNvPr id="149" name="object 50">
              <a:extLst>
                <a:ext uri="{FF2B5EF4-FFF2-40B4-BE49-F238E27FC236}">
                  <a16:creationId xmlns:a16="http://schemas.microsoft.com/office/drawing/2014/main" id="{BA62775F-ADB8-92E8-4231-D2E53A068B6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3418" y="2910836"/>
              <a:ext cx="1778000" cy="1778013"/>
            </a:xfrm>
            <a:prstGeom prst="rect">
              <a:avLst/>
            </a:prstGeom>
          </p:spPr>
        </p:pic>
        <p:pic>
          <p:nvPicPr>
            <p:cNvPr id="150" name="object 51">
              <a:extLst>
                <a:ext uri="{FF2B5EF4-FFF2-40B4-BE49-F238E27FC236}">
                  <a16:creationId xmlns:a16="http://schemas.microsoft.com/office/drawing/2014/main" id="{CFD7EBAD-5CAD-6E4C-ED0D-65FC2CE6EE1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3474" y="2910836"/>
              <a:ext cx="1777998" cy="1778013"/>
            </a:xfrm>
            <a:prstGeom prst="rect">
              <a:avLst/>
            </a:prstGeom>
          </p:spPr>
        </p:pic>
        <p:pic>
          <p:nvPicPr>
            <p:cNvPr id="151" name="object 52">
              <a:extLst>
                <a:ext uri="{FF2B5EF4-FFF2-40B4-BE49-F238E27FC236}">
                  <a16:creationId xmlns:a16="http://schemas.microsoft.com/office/drawing/2014/main" id="{46F54640-06A6-40E2-3A18-7E561730979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61573" y="1291590"/>
              <a:ext cx="1651012" cy="1651012"/>
            </a:xfrm>
            <a:prstGeom prst="rect">
              <a:avLst/>
            </a:prstGeom>
          </p:spPr>
        </p:pic>
        <p:pic>
          <p:nvPicPr>
            <p:cNvPr id="152" name="object 53">
              <a:extLst>
                <a:ext uri="{FF2B5EF4-FFF2-40B4-BE49-F238E27FC236}">
                  <a16:creationId xmlns:a16="http://schemas.microsoft.com/office/drawing/2014/main" id="{FB1B1DA5-0259-AE57-8D13-CBCD1FC3CAB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5374" y="4586605"/>
              <a:ext cx="1270010" cy="1270009"/>
            </a:xfrm>
            <a:prstGeom prst="rect">
              <a:avLst/>
            </a:prstGeom>
          </p:spPr>
        </p:pic>
        <p:pic>
          <p:nvPicPr>
            <p:cNvPr id="153" name="object 54">
              <a:extLst>
                <a:ext uri="{FF2B5EF4-FFF2-40B4-BE49-F238E27FC236}">
                  <a16:creationId xmlns:a16="http://schemas.microsoft.com/office/drawing/2014/main" id="{9C6AF812-574B-F267-1647-7E95DB5CD74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84195" y="4762500"/>
              <a:ext cx="1778013" cy="1778013"/>
            </a:xfrm>
            <a:prstGeom prst="rect">
              <a:avLst/>
            </a:prstGeom>
          </p:spPr>
        </p:pic>
        <p:pic>
          <p:nvPicPr>
            <p:cNvPr id="154" name="object 55">
              <a:extLst>
                <a:ext uri="{FF2B5EF4-FFF2-40B4-BE49-F238E27FC236}">
                  <a16:creationId xmlns:a16="http://schemas.microsoft.com/office/drawing/2014/main" id="{C5455D47-C7E1-FF40-2490-A243E798BCB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8745" y="4762500"/>
              <a:ext cx="1778013" cy="1778013"/>
            </a:xfrm>
            <a:prstGeom prst="rect">
              <a:avLst/>
            </a:prstGeom>
          </p:spPr>
        </p:pic>
        <p:pic>
          <p:nvPicPr>
            <p:cNvPr id="155" name="object 56">
              <a:extLst>
                <a:ext uri="{FF2B5EF4-FFF2-40B4-BE49-F238E27FC236}">
                  <a16:creationId xmlns:a16="http://schemas.microsoft.com/office/drawing/2014/main" id="{478551C9-EC98-DA49-3105-9A3B00A3BF3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13295" y="4762500"/>
              <a:ext cx="1778013" cy="1778013"/>
            </a:xfrm>
            <a:prstGeom prst="rect">
              <a:avLst/>
            </a:prstGeom>
          </p:spPr>
        </p:pic>
        <p:pic>
          <p:nvPicPr>
            <p:cNvPr id="156" name="object 57">
              <a:extLst>
                <a:ext uri="{FF2B5EF4-FFF2-40B4-BE49-F238E27FC236}">
                  <a16:creationId xmlns:a16="http://schemas.microsoft.com/office/drawing/2014/main" id="{837BB773-1A5E-5FDE-A6A2-0B48C3D70FF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27845" y="4762500"/>
              <a:ext cx="1778013" cy="1778013"/>
            </a:xfrm>
            <a:prstGeom prst="rect">
              <a:avLst/>
            </a:prstGeom>
          </p:spPr>
        </p:pic>
        <p:sp>
          <p:nvSpPr>
            <p:cNvPr id="157" name="object 58">
              <a:extLst>
                <a:ext uri="{FF2B5EF4-FFF2-40B4-BE49-F238E27FC236}">
                  <a16:creationId xmlns:a16="http://schemas.microsoft.com/office/drawing/2014/main" id="{D6BF2302-7E5E-0D6E-41F7-6B2A647E1D7E}"/>
                </a:ext>
              </a:extLst>
            </p:cNvPr>
            <p:cNvSpPr/>
            <p:nvPr/>
          </p:nvSpPr>
          <p:spPr>
            <a:xfrm>
              <a:off x="5471706" y="4686223"/>
              <a:ext cx="1222375" cy="165100"/>
            </a:xfrm>
            <a:custGeom>
              <a:avLst/>
              <a:gdLst/>
              <a:ahLst/>
              <a:cxnLst/>
              <a:rect l="l" t="t" r="r" b="b"/>
              <a:pathLst>
                <a:path w="1222375" h="165100">
                  <a:moveTo>
                    <a:pt x="1222375" y="0"/>
                  </a:moveTo>
                  <a:lnTo>
                    <a:pt x="585787" y="0"/>
                  </a:lnTo>
                  <a:lnTo>
                    <a:pt x="552450" y="0"/>
                  </a:lnTo>
                  <a:lnTo>
                    <a:pt x="509587" y="0"/>
                  </a:lnTo>
                  <a:lnTo>
                    <a:pt x="0" y="0"/>
                  </a:lnTo>
                  <a:lnTo>
                    <a:pt x="0" y="165100"/>
                  </a:lnTo>
                  <a:lnTo>
                    <a:pt x="509587" y="165100"/>
                  </a:lnTo>
                  <a:lnTo>
                    <a:pt x="552450" y="165100"/>
                  </a:lnTo>
                  <a:lnTo>
                    <a:pt x="585787" y="165100"/>
                  </a:lnTo>
                  <a:lnTo>
                    <a:pt x="1222375" y="165100"/>
                  </a:lnTo>
                  <a:lnTo>
                    <a:pt x="1222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59">
            <a:extLst>
              <a:ext uri="{FF2B5EF4-FFF2-40B4-BE49-F238E27FC236}">
                <a16:creationId xmlns:a16="http://schemas.microsoft.com/office/drawing/2014/main" id="{4D265DBD-E977-397A-CB9C-9982CD0AA7C8}"/>
              </a:ext>
            </a:extLst>
          </p:cNvPr>
          <p:cNvSpPr txBox="1"/>
          <p:nvPr/>
        </p:nvSpPr>
        <p:spPr>
          <a:xfrm>
            <a:off x="1426370" y="1301716"/>
            <a:ext cx="3350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Satisfaction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0" dirty="0">
                <a:solidFill>
                  <a:srgbClr val="515151"/>
                </a:solidFill>
                <a:latin typeface="Lucida Sans"/>
                <a:cs typeface="Lucida Sans"/>
              </a:rPr>
              <a:t>Indices</a:t>
            </a:r>
            <a:r>
              <a:rPr sz="1100" spc="1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Barbados: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2024,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59" name="object 60">
            <a:extLst>
              <a:ext uri="{FF2B5EF4-FFF2-40B4-BE49-F238E27FC236}">
                <a16:creationId xmlns:a16="http://schemas.microsoft.com/office/drawing/2014/main" id="{F6C80056-9784-6D24-65DB-AF8DA8E49FA5}"/>
              </a:ext>
            </a:extLst>
          </p:cNvPr>
          <p:cNvSpPr txBox="1"/>
          <p:nvPr/>
        </p:nvSpPr>
        <p:spPr>
          <a:xfrm>
            <a:off x="7574104" y="1301716"/>
            <a:ext cx="30194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Hotel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Satisfaction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Indices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April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2024,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all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60" name="object 61">
            <a:extLst>
              <a:ext uri="{FF2B5EF4-FFF2-40B4-BE49-F238E27FC236}">
                <a16:creationId xmlns:a16="http://schemas.microsoft.com/office/drawing/2014/main" id="{ECF750FB-CD61-4484-3E33-A570A2F95230}"/>
              </a:ext>
            </a:extLst>
          </p:cNvPr>
          <p:cNvSpPr txBox="1"/>
          <p:nvPr/>
        </p:nvSpPr>
        <p:spPr>
          <a:xfrm>
            <a:off x="5236280" y="4953821"/>
            <a:ext cx="1684655" cy="4089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Cumulative</a:t>
            </a:r>
            <a:r>
              <a:rPr sz="1200" b="1" spc="-4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7F7F7F"/>
                </a:solidFill>
                <a:latin typeface="Trebuchet MS"/>
                <a:cs typeface="Trebuchet MS"/>
              </a:rPr>
              <a:t>Satisfaction</a:t>
            </a:r>
            <a:endParaRPr sz="1200">
              <a:latin typeface="Trebuchet MS"/>
              <a:cs typeface="Trebuchet MS"/>
            </a:endParaRPr>
          </a:p>
          <a:p>
            <a:pPr marL="1905" algn="ctr">
              <a:lnSpc>
                <a:spcPct val="100000"/>
              </a:lnSpc>
              <a:spcBef>
                <a:spcPts val="125"/>
              </a:spcBef>
            </a:pP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January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4548297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38353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7EEA75F9-DCC8-EFA8-2022-897BB2633910}"/>
              </a:ext>
            </a:extLst>
          </p:cNvPr>
          <p:cNvSpPr txBox="1"/>
          <p:nvPr/>
        </p:nvSpPr>
        <p:spPr>
          <a:xfrm>
            <a:off x="657045" y="6051022"/>
            <a:ext cx="1300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Mastercard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6" name="object 20">
            <a:extLst>
              <a:ext uri="{FF2B5EF4-FFF2-40B4-BE49-F238E27FC236}">
                <a16:creationId xmlns:a16="http://schemas.microsoft.com/office/drawing/2014/main" id="{09E60271-D2DB-A842-F0CA-E7121A1AD50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7045" y="2065653"/>
            <a:ext cx="8735595" cy="1520553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BC22BC89-0101-72EA-EC3C-7A8E1ABB7E1A}"/>
              </a:ext>
            </a:extLst>
          </p:cNvPr>
          <p:cNvSpPr/>
          <p:nvPr/>
        </p:nvSpPr>
        <p:spPr>
          <a:xfrm>
            <a:off x="657045" y="460133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17EF6CE5-9B4A-6B44-372F-26C442C726A5}"/>
              </a:ext>
            </a:extLst>
          </p:cNvPr>
          <p:cNvSpPr/>
          <p:nvPr/>
        </p:nvSpPr>
        <p:spPr>
          <a:xfrm>
            <a:off x="657045" y="505853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3">
            <a:extLst>
              <a:ext uri="{FF2B5EF4-FFF2-40B4-BE49-F238E27FC236}">
                <a16:creationId xmlns:a16="http://schemas.microsoft.com/office/drawing/2014/main" id="{65C01415-CCC9-B4D0-2405-911D28FC6057}"/>
              </a:ext>
            </a:extLst>
          </p:cNvPr>
          <p:cNvSpPr/>
          <p:nvPr/>
        </p:nvSpPr>
        <p:spPr>
          <a:xfrm>
            <a:off x="657045" y="5515736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28600"/>
                </a:lnTo>
                <a:lnTo>
                  <a:pt x="11233010" y="22860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24">
            <a:extLst>
              <a:ext uri="{FF2B5EF4-FFF2-40B4-BE49-F238E27FC236}">
                <a16:creationId xmlns:a16="http://schemas.microsoft.com/office/drawing/2014/main" id="{AB358958-02C1-74EE-AEC3-EFFE19B44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381610"/>
              </p:ext>
            </p:extLst>
          </p:nvPr>
        </p:nvGraphicFramePr>
        <p:xfrm>
          <a:off x="657045" y="4357496"/>
          <a:ext cx="11231242" cy="138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2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01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Av.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Card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Spend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Previous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(%)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Previous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Current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Previous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(%)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solidFill>
                      <a:srgbClr val="FF67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697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53%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53%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3.6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14%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620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5%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584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7%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8%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428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6%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0%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2.7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40BF9E"/>
                          </a:solidFill>
                          <a:latin typeface="Lucida Sans"/>
                          <a:cs typeface="Lucida Sans"/>
                        </a:rPr>
                        <a:t>19%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265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2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12%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2.1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10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-</a:t>
                      </a:r>
                      <a:r>
                        <a:rPr sz="900" spc="-35" dirty="0">
                          <a:solidFill>
                            <a:srgbClr val="DD6472"/>
                          </a:solidFill>
                          <a:latin typeface="Lucida Sans"/>
                          <a:cs typeface="Lucida Sans"/>
                        </a:rPr>
                        <a:t>2%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50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object 25">
            <a:extLst>
              <a:ext uri="{FF2B5EF4-FFF2-40B4-BE49-F238E27FC236}">
                <a16:creationId xmlns:a16="http://schemas.microsoft.com/office/drawing/2014/main" id="{A39E6115-5051-6AA6-B2C1-6B95D13620FE}"/>
              </a:ext>
            </a:extLst>
          </p:cNvPr>
          <p:cNvSpPr txBox="1"/>
          <p:nvPr/>
        </p:nvSpPr>
        <p:spPr>
          <a:xfrm>
            <a:off x="3036280" y="976504"/>
            <a:ext cx="59442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International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Card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per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month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(last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available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update)</a:t>
            </a:r>
            <a:endParaRPr sz="1100" dirty="0">
              <a:latin typeface="Lucida Sans"/>
              <a:cs typeface="Lucida Sans"/>
            </a:endParaRPr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11C51534-89C8-28E0-F7B5-714346057243}"/>
              </a:ext>
            </a:extLst>
          </p:cNvPr>
          <p:cNvSpPr txBox="1"/>
          <p:nvPr/>
        </p:nvSpPr>
        <p:spPr>
          <a:xfrm>
            <a:off x="664121" y="3849623"/>
            <a:ext cx="4542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Top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5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Markets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35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Index,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Barbados: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66C43D79-AC21-7C26-31EC-5738D931142D}"/>
              </a:ext>
            </a:extLst>
          </p:cNvPr>
          <p:cNvSpPr/>
          <p:nvPr/>
        </p:nvSpPr>
        <p:spPr>
          <a:xfrm>
            <a:off x="657045" y="4108411"/>
            <a:ext cx="11233150" cy="243840"/>
          </a:xfrm>
          <a:custGeom>
            <a:avLst/>
            <a:gdLst/>
            <a:ahLst/>
            <a:cxnLst/>
            <a:rect l="l" t="t" r="r" b="b"/>
            <a:pathLst>
              <a:path w="11233150" h="243839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43840"/>
                </a:lnTo>
                <a:lnTo>
                  <a:pt x="11233010" y="243840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8">
            <a:extLst>
              <a:ext uri="{FF2B5EF4-FFF2-40B4-BE49-F238E27FC236}">
                <a16:creationId xmlns:a16="http://schemas.microsoft.com/office/drawing/2014/main" id="{17DEC431-B71D-80CE-D1C9-0D058FFCB760}"/>
              </a:ext>
            </a:extLst>
          </p:cNvPr>
          <p:cNvSpPr txBox="1"/>
          <p:nvPr/>
        </p:nvSpPr>
        <p:spPr>
          <a:xfrm>
            <a:off x="3187132" y="4142740"/>
            <a:ext cx="86804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Growth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29">
            <a:extLst>
              <a:ext uri="{FF2B5EF4-FFF2-40B4-BE49-F238E27FC236}">
                <a16:creationId xmlns:a16="http://schemas.microsoft.com/office/drawing/2014/main" id="{436CA8F2-2FB8-74B7-A49F-480C30E3E364}"/>
              </a:ext>
            </a:extLst>
          </p:cNvPr>
          <p:cNvSpPr txBox="1"/>
          <p:nvPr/>
        </p:nvSpPr>
        <p:spPr>
          <a:xfrm>
            <a:off x="5139148" y="4142740"/>
            <a:ext cx="1021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6" name="object 30">
            <a:extLst>
              <a:ext uri="{FF2B5EF4-FFF2-40B4-BE49-F238E27FC236}">
                <a16:creationId xmlns:a16="http://schemas.microsoft.com/office/drawing/2014/main" id="{7D737179-AE9A-0D60-12C7-B82944F748C3}"/>
              </a:ext>
            </a:extLst>
          </p:cNvPr>
          <p:cNvSpPr txBox="1"/>
          <p:nvPr/>
        </p:nvSpPr>
        <p:spPr>
          <a:xfrm>
            <a:off x="7614707" y="4142740"/>
            <a:ext cx="1061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65" dirty="0">
                <a:solidFill>
                  <a:srgbClr val="171717"/>
                </a:solidFill>
                <a:latin typeface="Lucida Sans"/>
                <a:cs typeface="Lucida Sans"/>
              </a:rPr>
              <a:t>%</a:t>
            </a:r>
            <a:r>
              <a:rPr sz="1000" spc="-6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Unique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Visits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31">
            <a:extLst>
              <a:ext uri="{FF2B5EF4-FFF2-40B4-BE49-F238E27FC236}">
                <a16:creationId xmlns:a16="http://schemas.microsoft.com/office/drawing/2014/main" id="{EF23D7AF-58CB-F6EC-903C-29BB4DE0DBE9}"/>
              </a:ext>
            </a:extLst>
          </p:cNvPr>
          <p:cNvSpPr txBox="1"/>
          <p:nvPr/>
        </p:nvSpPr>
        <p:spPr>
          <a:xfrm>
            <a:off x="9918051" y="4142740"/>
            <a:ext cx="1447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Avg.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Length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171717"/>
                </a:solidFill>
                <a:latin typeface="Lucida Sans"/>
                <a:cs typeface="Lucida Sans"/>
              </a:rPr>
              <a:t>of</a:t>
            </a:r>
            <a:r>
              <a:rPr sz="10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Card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Use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6978C320-E01F-8D37-08D9-DFFE6F0EC2F9}"/>
              </a:ext>
            </a:extLst>
          </p:cNvPr>
          <p:cNvSpPr txBox="1"/>
          <p:nvPr/>
        </p:nvSpPr>
        <p:spPr>
          <a:xfrm>
            <a:off x="9602078" y="1798827"/>
            <a:ext cx="168783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Average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Annual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515151"/>
                </a:solidFill>
                <a:latin typeface="Lucida Sans"/>
                <a:cs typeface="Lucida Sans"/>
              </a:rPr>
              <a:t>Card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Spend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  <a:spcBef>
                <a:spcPts val="885"/>
              </a:spcBef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vs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ts val="1150"/>
              </a:lnSpc>
            </a:pPr>
            <a:r>
              <a:rPr sz="1000" spc="-30" dirty="0">
                <a:solidFill>
                  <a:srgbClr val="515151"/>
                </a:solidFill>
                <a:latin typeface="Lucida Sans"/>
                <a:cs typeface="Lucida Sans"/>
              </a:rPr>
              <a:t>April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75" dirty="0">
                <a:solidFill>
                  <a:srgbClr val="515151"/>
                </a:solidFill>
                <a:latin typeface="Lucida Sans"/>
                <a:cs typeface="Lucida Sans"/>
              </a:rPr>
              <a:t>2022</a:t>
            </a:r>
            <a:r>
              <a:rPr sz="10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0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515151"/>
                </a:solidFill>
                <a:latin typeface="Lucida Sans"/>
                <a:cs typeface="Lucida Sans"/>
              </a:rPr>
              <a:t>March</a:t>
            </a:r>
            <a:r>
              <a:rPr sz="1000" spc="-4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id="{70082EB1-89D1-C155-34A8-D431EE891A2D}"/>
              </a:ext>
            </a:extLst>
          </p:cNvPr>
          <p:cNvSpPr txBox="1"/>
          <p:nvPr/>
        </p:nvSpPr>
        <p:spPr>
          <a:xfrm>
            <a:off x="9585989" y="2527313"/>
            <a:ext cx="1800225" cy="243840"/>
          </a:xfrm>
          <a:prstGeom prst="rect">
            <a:avLst/>
          </a:prstGeom>
          <a:solidFill>
            <a:srgbClr val="DD6472"/>
          </a:solidFill>
        </p:spPr>
        <p:txBody>
          <a:bodyPr vert="horz" wrap="square" lIns="0" tIns="45720" rIns="0" bIns="0" rtlCol="0">
            <a:spAutoFit/>
          </a:bodyPr>
          <a:lstStyle/>
          <a:p>
            <a:pPr marL="497205">
              <a:lnSpc>
                <a:spcPct val="100000"/>
              </a:lnSpc>
              <a:spcBef>
                <a:spcPts val="360"/>
              </a:spcBef>
            </a:pPr>
            <a:r>
              <a:rPr sz="1000" b="1" spc="-10" dirty="0">
                <a:solidFill>
                  <a:srgbClr val="FFFFFF"/>
                </a:solidFill>
                <a:latin typeface="Trebuchet MS"/>
                <a:cs typeface="Trebuchet MS"/>
              </a:rPr>
              <a:t>635.0</a:t>
            </a:r>
            <a:r>
              <a:rPr sz="10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rebuchet MS"/>
                <a:cs typeface="Trebuchet MS"/>
              </a:rPr>
              <a:t>$</a:t>
            </a:r>
            <a:r>
              <a:rPr sz="10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rebuchet MS"/>
                <a:cs typeface="Trebuchet MS"/>
              </a:rPr>
              <a:t>(-</a:t>
            </a:r>
            <a:r>
              <a:rPr sz="1000" b="1" spc="45" dirty="0">
                <a:solidFill>
                  <a:srgbClr val="FFFFFF"/>
                </a:solidFill>
                <a:latin typeface="Trebuchet MS"/>
                <a:cs typeface="Trebuchet MS"/>
              </a:rPr>
              <a:t>9%)</a:t>
            </a:r>
            <a:endParaRPr sz="10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678546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39961" y="38131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Barbados</a:t>
            </a:r>
          </a:p>
        </p:txBody>
      </p:sp>
      <p:pic>
        <p:nvPicPr>
          <p:cNvPr id="5" name="object 13">
            <a:extLst>
              <a:ext uri="{FF2B5EF4-FFF2-40B4-BE49-F238E27FC236}">
                <a16:creationId xmlns:a16="http://schemas.microsoft.com/office/drawing/2014/main" id="{83C40DE1-7D24-4650-3DAF-1A49E941046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91560" y="4228667"/>
            <a:ext cx="152400" cy="146684"/>
          </a:xfrm>
          <a:prstGeom prst="rect">
            <a:avLst/>
          </a:prstGeom>
        </p:spPr>
      </p:pic>
      <p:pic>
        <p:nvPicPr>
          <p:cNvPr id="6" name="object 14">
            <a:extLst>
              <a:ext uri="{FF2B5EF4-FFF2-40B4-BE49-F238E27FC236}">
                <a16:creationId xmlns:a16="http://schemas.microsoft.com/office/drawing/2014/main" id="{CABFE48D-6766-FEFE-1E65-33A00B5E07F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9217" y="4228667"/>
            <a:ext cx="152400" cy="146684"/>
          </a:xfrm>
          <a:prstGeom prst="rect">
            <a:avLst/>
          </a:prstGeom>
        </p:spPr>
      </p:pic>
      <p:pic>
        <p:nvPicPr>
          <p:cNvPr id="7" name="object 15">
            <a:extLst>
              <a:ext uri="{FF2B5EF4-FFF2-40B4-BE49-F238E27FC236}">
                <a16:creationId xmlns:a16="http://schemas.microsoft.com/office/drawing/2014/main" id="{99991767-87A6-4A3D-CACB-858FEA8E76C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86872" y="4228667"/>
            <a:ext cx="152400" cy="146684"/>
          </a:xfrm>
          <a:prstGeom prst="rect">
            <a:avLst/>
          </a:prstGeom>
        </p:spPr>
      </p:pic>
      <p:pic>
        <p:nvPicPr>
          <p:cNvPr id="8" name="object 16">
            <a:extLst>
              <a:ext uri="{FF2B5EF4-FFF2-40B4-BE49-F238E27FC236}">
                <a16:creationId xmlns:a16="http://schemas.microsoft.com/office/drawing/2014/main" id="{8346AF69-FEE0-00FB-AAEC-F8F26A612E5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1471" y="4228667"/>
            <a:ext cx="153039" cy="146684"/>
          </a:xfrm>
          <a:prstGeom prst="rect">
            <a:avLst/>
          </a:prstGeom>
        </p:spPr>
      </p:pic>
      <p:pic>
        <p:nvPicPr>
          <p:cNvPr id="9" name="object 17">
            <a:extLst>
              <a:ext uri="{FF2B5EF4-FFF2-40B4-BE49-F238E27FC236}">
                <a16:creationId xmlns:a16="http://schemas.microsoft.com/office/drawing/2014/main" id="{45E4916E-0196-2448-B888-27D5695FF49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8768" y="4228667"/>
            <a:ext cx="153039" cy="146684"/>
          </a:xfrm>
          <a:prstGeom prst="rect">
            <a:avLst/>
          </a:prstGeom>
        </p:spPr>
      </p:pic>
      <p:pic>
        <p:nvPicPr>
          <p:cNvPr id="10" name="object 18">
            <a:extLst>
              <a:ext uri="{FF2B5EF4-FFF2-40B4-BE49-F238E27FC236}">
                <a16:creationId xmlns:a16="http://schemas.microsoft.com/office/drawing/2014/main" id="{3B965440-4538-D7CE-DC84-575FC54BAC6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16064" y="4228667"/>
            <a:ext cx="153039" cy="146684"/>
          </a:xfrm>
          <a:prstGeom prst="rect">
            <a:avLst/>
          </a:prstGeom>
        </p:spPr>
      </p:pic>
      <p:pic>
        <p:nvPicPr>
          <p:cNvPr id="11" name="object 19">
            <a:extLst>
              <a:ext uri="{FF2B5EF4-FFF2-40B4-BE49-F238E27FC236}">
                <a16:creationId xmlns:a16="http://schemas.microsoft.com/office/drawing/2014/main" id="{D8BD648C-6606-57C0-CA7E-3E8D05ED23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3359" y="4228667"/>
            <a:ext cx="153039" cy="146684"/>
          </a:xfrm>
          <a:prstGeom prst="rect">
            <a:avLst/>
          </a:prstGeom>
        </p:spPr>
      </p:pic>
      <p:pic>
        <p:nvPicPr>
          <p:cNvPr id="12" name="object 20">
            <a:extLst>
              <a:ext uri="{FF2B5EF4-FFF2-40B4-BE49-F238E27FC236}">
                <a16:creationId xmlns:a16="http://schemas.microsoft.com/office/drawing/2014/main" id="{AAC30B93-ED47-A899-0AB8-EBB62A137CB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2307" y="4228667"/>
            <a:ext cx="153039" cy="146684"/>
          </a:xfrm>
          <a:prstGeom prst="rect">
            <a:avLst/>
          </a:prstGeom>
        </p:spPr>
      </p:pic>
      <p:pic>
        <p:nvPicPr>
          <p:cNvPr id="13" name="object 21">
            <a:extLst>
              <a:ext uri="{FF2B5EF4-FFF2-40B4-BE49-F238E27FC236}">
                <a16:creationId xmlns:a16="http://schemas.microsoft.com/office/drawing/2014/main" id="{1D470BB5-9A9B-869F-AF3D-4ABA30F3EF8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83999" y="4228667"/>
            <a:ext cx="153039" cy="146684"/>
          </a:xfrm>
          <a:prstGeom prst="rect">
            <a:avLst/>
          </a:prstGeom>
        </p:spPr>
      </p:pic>
      <p:pic>
        <p:nvPicPr>
          <p:cNvPr id="14" name="object 22">
            <a:extLst>
              <a:ext uri="{FF2B5EF4-FFF2-40B4-BE49-F238E27FC236}">
                <a16:creationId xmlns:a16="http://schemas.microsoft.com/office/drawing/2014/main" id="{397BF253-768B-46CC-03B0-4DE09E01DB9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05692" y="4228667"/>
            <a:ext cx="153039" cy="146684"/>
          </a:xfrm>
          <a:prstGeom prst="rect">
            <a:avLst/>
          </a:prstGeom>
        </p:spPr>
      </p:pic>
      <p:pic>
        <p:nvPicPr>
          <p:cNvPr id="15" name="object 23">
            <a:extLst>
              <a:ext uri="{FF2B5EF4-FFF2-40B4-BE49-F238E27FC236}">
                <a16:creationId xmlns:a16="http://schemas.microsoft.com/office/drawing/2014/main" id="{AD9DF376-91FD-AEC0-006E-9E3DCABD823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27383" y="4228667"/>
            <a:ext cx="153039" cy="146684"/>
          </a:xfrm>
          <a:prstGeom prst="rect">
            <a:avLst/>
          </a:prstGeom>
        </p:spPr>
      </p:pic>
      <p:pic>
        <p:nvPicPr>
          <p:cNvPr id="16" name="object 24">
            <a:extLst>
              <a:ext uri="{FF2B5EF4-FFF2-40B4-BE49-F238E27FC236}">
                <a16:creationId xmlns:a16="http://schemas.microsoft.com/office/drawing/2014/main" id="{47834983-9E74-A6FF-D795-3B1FCC19DC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9077" y="4228667"/>
            <a:ext cx="153039" cy="146684"/>
          </a:xfrm>
          <a:prstGeom prst="rect">
            <a:avLst/>
          </a:prstGeom>
        </p:spPr>
      </p:pic>
      <p:sp>
        <p:nvSpPr>
          <p:cNvPr id="17" name="object 25">
            <a:extLst>
              <a:ext uri="{FF2B5EF4-FFF2-40B4-BE49-F238E27FC236}">
                <a16:creationId xmlns:a16="http://schemas.microsoft.com/office/drawing/2014/main" id="{44334CC3-596B-EBA2-E0C8-EF418ED4086F}"/>
              </a:ext>
            </a:extLst>
          </p:cNvPr>
          <p:cNvSpPr txBox="1"/>
          <p:nvPr/>
        </p:nvSpPr>
        <p:spPr>
          <a:xfrm>
            <a:off x="661490" y="6454184"/>
            <a:ext cx="25285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 :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TripAdvisor,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Booking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and </a:t>
            </a:r>
            <a:r>
              <a:rPr sz="900" spc="-10" dirty="0">
                <a:solidFill>
                  <a:srgbClr val="171717"/>
                </a:solidFill>
                <a:latin typeface="Lucida Sans"/>
                <a:cs typeface="Lucida Sans"/>
              </a:rPr>
              <a:t>Expedia</a:t>
            </a:r>
            <a:endParaRPr sz="900">
              <a:latin typeface="Lucida Sans"/>
              <a:cs typeface="Lucida Sans"/>
            </a:endParaRPr>
          </a:p>
        </p:txBody>
      </p:sp>
      <p:pic>
        <p:nvPicPr>
          <p:cNvPr id="18" name="object 32">
            <a:extLst>
              <a:ext uri="{FF2B5EF4-FFF2-40B4-BE49-F238E27FC236}">
                <a16:creationId xmlns:a16="http://schemas.microsoft.com/office/drawing/2014/main" id="{DA4D3722-F13F-8252-8924-D4F36B5D822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7048" y="1321459"/>
            <a:ext cx="11233147" cy="1941828"/>
          </a:xfrm>
          <a:prstGeom prst="rect">
            <a:avLst/>
          </a:prstGeom>
        </p:spPr>
      </p:pic>
      <p:sp>
        <p:nvSpPr>
          <p:cNvPr id="19" name="object 33">
            <a:extLst>
              <a:ext uri="{FF2B5EF4-FFF2-40B4-BE49-F238E27FC236}">
                <a16:creationId xmlns:a16="http://schemas.microsoft.com/office/drawing/2014/main" id="{D242A97D-F656-0976-2721-DE673A22D976}"/>
              </a:ext>
            </a:extLst>
          </p:cNvPr>
          <p:cNvSpPr txBox="1"/>
          <p:nvPr/>
        </p:nvSpPr>
        <p:spPr>
          <a:xfrm>
            <a:off x="3079776" y="977540"/>
            <a:ext cx="82124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Tourist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Product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Interest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60" dirty="0">
                <a:solidFill>
                  <a:srgbClr val="515151"/>
                </a:solidFill>
                <a:latin typeface="Lucida Sans"/>
                <a:cs typeface="Lucida Sans"/>
              </a:rPr>
              <a:t>(%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Share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of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mentions)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from</a:t>
            </a:r>
            <a:r>
              <a:rPr sz="1100" spc="-10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all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contracted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80" dirty="0">
                <a:solidFill>
                  <a:srgbClr val="515151"/>
                </a:solidFill>
                <a:latin typeface="Lucida Sans"/>
                <a:cs typeface="Lucida Sans"/>
              </a:rPr>
              <a:t>markets: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Winter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Season,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0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February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  <p:pic>
        <p:nvPicPr>
          <p:cNvPr id="20" name="object 34">
            <a:extLst>
              <a:ext uri="{FF2B5EF4-FFF2-40B4-BE49-F238E27FC236}">
                <a16:creationId xmlns:a16="http://schemas.microsoft.com/office/drawing/2014/main" id="{B62AAEC6-83A1-19A5-18BA-A9FCF237BEB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680" y="4516221"/>
            <a:ext cx="3372938" cy="1786802"/>
          </a:xfrm>
          <a:prstGeom prst="rect">
            <a:avLst/>
          </a:prstGeom>
        </p:spPr>
      </p:pic>
      <p:pic>
        <p:nvPicPr>
          <p:cNvPr id="21" name="object 35">
            <a:extLst>
              <a:ext uri="{FF2B5EF4-FFF2-40B4-BE49-F238E27FC236}">
                <a16:creationId xmlns:a16="http://schemas.microsoft.com/office/drawing/2014/main" id="{4D06DA33-7ACA-AC01-2A63-9604407D253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5557" y="4516221"/>
            <a:ext cx="3372937" cy="1786802"/>
          </a:xfrm>
          <a:prstGeom prst="rect">
            <a:avLst/>
          </a:prstGeom>
        </p:spPr>
      </p:pic>
      <p:pic>
        <p:nvPicPr>
          <p:cNvPr id="22" name="object 36">
            <a:extLst>
              <a:ext uri="{FF2B5EF4-FFF2-40B4-BE49-F238E27FC236}">
                <a16:creationId xmlns:a16="http://schemas.microsoft.com/office/drawing/2014/main" id="{FC441F43-742F-1BF0-D575-928D32273A4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95743" y="4516221"/>
            <a:ext cx="3372938" cy="1786802"/>
          </a:xfrm>
          <a:prstGeom prst="rect">
            <a:avLst/>
          </a:prstGeom>
        </p:spPr>
      </p:pic>
      <p:sp>
        <p:nvSpPr>
          <p:cNvPr id="23" name="object 37">
            <a:extLst>
              <a:ext uri="{FF2B5EF4-FFF2-40B4-BE49-F238E27FC236}">
                <a16:creationId xmlns:a16="http://schemas.microsoft.com/office/drawing/2014/main" id="{FC31FEAA-3A28-E613-7F34-10310E7E2FFE}"/>
              </a:ext>
            </a:extLst>
          </p:cNvPr>
          <p:cNvSpPr txBox="1"/>
          <p:nvPr/>
        </p:nvSpPr>
        <p:spPr>
          <a:xfrm>
            <a:off x="650696" y="3372655"/>
            <a:ext cx="7228840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515151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515151"/>
                </a:solidFill>
                <a:latin typeface="Lucida Sans"/>
                <a:cs typeface="Lucida Sans"/>
              </a:rPr>
              <a:t>TripAdvisor</a:t>
            </a: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9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Hotel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Demand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Composition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(reviews)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0" dirty="0">
                <a:solidFill>
                  <a:srgbClr val="515151"/>
                </a:solidFill>
                <a:latin typeface="Lucida Sans"/>
                <a:cs typeface="Lucida Sans"/>
              </a:rPr>
              <a:t>by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Source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5" dirty="0">
                <a:solidFill>
                  <a:srgbClr val="515151"/>
                </a:solidFill>
                <a:latin typeface="Lucida Sans"/>
                <a:cs typeface="Lucida Sans"/>
              </a:rPr>
              <a:t>Market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in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0" dirty="0">
                <a:solidFill>
                  <a:srgbClr val="515151"/>
                </a:solidFill>
                <a:latin typeface="Lucida Sans"/>
                <a:cs typeface="Lucida Sans"/>
              </a:rPr>
              <a:t>Barbados</a:t>
            </a:r>
            <a:r>
              <a:rPr sz="1100" spc="-8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Winter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Season:</a:t>
            </a:r>
            <a:r>
              <a:rPr sz="1100" spc="-6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45" dirty="0">
                <a:solidFill>
                  <a:srgbClr val="515151"/>
                </a:solidFill>
                <a:latin typeface="Lucida Sans"/>
                <a:cs typeface="Lucida Sans"/>
              </a:rPr>
              <a:t>December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95" dirty="0">
                <a:solidFill>
                  <a:srgbClr val="515151"/>
                </a:solidFill>
                <a:latin typeface="Lucida Sans"/>
                <a:cs typeface="Lucida Sans"/>
              </a:rPr>
              <a:t>2023</a:t>
            </a:r>
            <a:r>
              <a:rPr sz="1100" spc="-7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-</a:t>
            </a:r>
            <a:r>
              <a:rPr sz="1100" spc="-55" dirty="0">
                <a:solidFill>
                  <a:srgbClr val="515151"/>
                </a:solidFill>
                <a:latin typeface="Lucida Sans"/>
                <a:cs typeface="Lucida Sans"/>
              </a:rPr>
              <a:t> February</a:t>
            </a:r>
            <a:r>
              <a:rPr sz="1100" spc="-7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1100" spc="-20" dirty="0">
                <a:solidFill>
                  <a:srgbClr val="515151"/>
                </a:solidFill>
                <a:latin typeface="Lucida Sans"/>
                <a:cs typeface="Lucida Sans"/>
              </a:rPr>
              <a:t>2024</a:t>
            </a:r>
            <a:endParaRPr sz="11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9536908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15" y="281009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0" y="463466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904990" y="2334440"/>
            <a:ext cx="1091564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000" b="1" spc="-75" dirty="0">
                <a:latin typeface="Calibri Light"/>
                <a:cs typeface="Calibri Light"/>
              </a:rPr>
              <a:t>Benchmark Data: </a:t>
            </a:r>
            <a:r>
              <a:rPr lang="en-US" sz="4000" b="0" spc="-75" dirty="0">
                <a:latin typeface="Calibri Light"/>
                <a:cs typeface="Calibri Light"/>
              </a:rPr>
              <a:t>Barbados, Dominican Republic, Jamaica and Puerto Rico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7094E-0264-A43D-D744-F8B86773F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170" y="90907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40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33781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Benchmark Data</a:t>
            </a: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C4107127-53B8-9B22-9135-6EAC4FDDC707}"/>
              </a:ext>
            </a:extLst>
          </p:cNvPr>
          <p:cNvSpPr txBox="1"/>
          <p:nvPr/>
        </p:nvSpPr>
        <p:spPr>
          <a:xfrm>
            <a:off x="635824" y="5641475"/>
            <a:ext cx="11047730" cy="74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515151"/>
                </a:solidFill>
                <a:latin typeface="Lucida Sans"/>
                <a:cs typeface="Lucida Sans"/>
              </a:rPr>
              <a:t>Explanation:</a:t>
            </a:r>
            <a:endParaRPr sz="1100">
              <a:latin typeface="Lucida Sans"/>
              <a:cs typeface="Lucida Sans"/>
            </a:endParaRPr>
          </a:p>
          <a:p>
            <a:pPr marL="19685" marR="5080">
              <a:lnSpc>
                <a:spcPts val="890"/>
              </a:lnSpc>
              <a:spcBef>
                <a:spcPts val="940"/>
              </a:spcBef>
            </a:pP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The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chart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shows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relative 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interest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to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fly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to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destination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and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to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171717"/>
                </a:solidFill>
                <a:latin typeface="Tahoma"/>
                <a:cs typeface="Tahoma"/>
              </a:rPr>
              <a:t>its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competitors. 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interest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values 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are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based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on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an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index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where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100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represents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peak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of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flight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searches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to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fly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to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171717"/>
                </a:solidFill>
                <a:latin typeface="Tahoma"/>
                <a:cs typeface="Tahoma"/>
              </a:rPr>
              <a:t>a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destination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in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1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analysed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period.</a:t>
            </a:r>
            <a:endParaRPr sz="900">
              <a:latin typeface="Tahoma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525"/>
              </a:spcBef>
            </a:pP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chart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shows </a:t>
            </a:r>
            <a:r>
              <a:rPr sz="900" b="1" spc="-35" dirty="0">
                <a:solidFill>
                  <a:srgbClr val="171717"/>
                </a:solidFill>
                <a:latin typeface="Tahoma"/>
                <a:cs typeface="Tahoma"/>
              </a:rPr>
              <a:t>the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recovery trend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for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each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destination.</a:t>
            </a:r>
            <a:r>
              <a:rPr sz="900" b="1" spc="-1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Please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note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171717"/>
                </a:solidFill>
                <a:latin typeface="Tahoma"/>
                <a:cs typeface="Tahoma"/>
              </a:rPr>
              <a:t>that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100</a:t>
            </a:r>
            <a:r>
              <a:rPr sz="900" b="1" spc="-1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corresponds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to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171717"/>
                </a:solidFill>
                <a:latin typeface="Tahoma"/>
                <a:cs typeface="Tahoma"/>
              </a:rPr>
              <a:t>a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specific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value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for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each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destination;</a:t>
            </a:r>
            <a:r>
              <a:rPr sz="900" b="1" spc="-20" dirty="0">
                <a:solidFill>
                  <a:srgbClr val="171717"/>
                </a:solidFill>
                <a:latin typeface="Tahoma"/>
                <a:cs typeface="Tahoma"/>
              </a:rPr>
              <a:t> therefore,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only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trends </a:t>
            </a:r>
            <a:r>
              <a:rPr sz="900" b="1" spc="-30" dirty="0">
                <a:solidFill>
                  <a:srgbClr val="171717"/>
                </a:solidFill>
                <a:latin typeface="Tahoma"/>
                <a:cs typeface="Tahoma"/>
              </a:rPr>
              <a:t>can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171717"/>
                </a:solidFill>
                <a:latin typeface="Tahoma"/>
                <a:cs typeface="Tahoma"/>
              </a:rPr>
              <a:t>be</a:t>
            </a:r>
            <a:r>
              <a:rPr sz="900" b="1" spc="-2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ahoma"/>
                <a:cs typeface="Tahoma"/>
              </a:rPr>
              <a:t>compared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6" name="object 20">
            <a:extLst>
              <a:ext uri="{FF2B5EF4-FFF2-40B4-BE49-F238E27FC236}">
                <a16:creationId xmlns:a16="http://schemas.microsoft.com/office/drawing/2014/main" id="{7D7F95FD-7266-2571-147F-DD059962D1B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7047" y="1776356"/>
            <a:ext cx="11233148" cy="3386454"/>
          </a:xfrm>
          <a:prstGeom prst="rect">
            <a:avLst/>
          </a:prstGeom>
        </p:spPr>
      </p:pic>
      <p:sp>
        <p:nvSpPr>
          <p:cNvPr id="7" name="object 21">
            <a:extLst>
              <a:ext uri="{FF2B5EF4-FFF2-40B4-BE49-F238E27FC236}">
                <a16:creationId xmlns:a16="http://schemas.microsoft.com/office/drawing/2014/main" id="{3B3FDD14-A1DB-76DB-09B6-164687DB3829}"/>
              </a:ext>
            </a:extLst>
          </p:cNvPr>
          <p:cNvSpPr txBox="1"/>
          <p:nvPr/>
        </p:nvSpPr>
        <p:spPr>
          <a:xfrm>
            <a:off x="3066891" y="882396"/>
            <a:ext cx="7652079" cy="32316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9685" marR="5080">
              <a:lnSpc>
                <a:spcPts val="1100"/>
              </a:lnSpc>
              <a:spcBef>
                <a:spcPts val="320"/>
              </a:spcBef>
            </a:pP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Recovery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Trend: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Searches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conducted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between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January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2023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and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April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travel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Dominicana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and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its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Competitors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anytime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the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future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(indexed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to </a:t>
            </a:r>
            <a:r>
              <a:rPr sz="1100" b="1" spc="-20" dirty="0">
                <a:solidFill>
                  <a:srgbClr val="515151"/>
                </a:solidFill>
                <a:latin typeface="Trebuchet MS"/>
                <a:cs typeface="Trebuchet MS"/>
              </a:rPr>
              <a:t>100)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" name="object 38">
            <a:extLst>
              <a:ext uri="{FF2B5EF4-FFF2-40B4-BE49-F238E27FC236}">
                <a16:creationId xmlns:a16="http://schemas.microsoft.com/office/drawing/2014/main" id="{76A9BFE9-DC27-546B-ECB2-F57B8F5CDA44}"/>
              </a:ext>
            </a:extLst>
          </p:cNvPr>
          <p:cNvSpPr txBox="1"/>
          <p:nvPr/>
        </p:nvSpPr>
        <p:spPr>
          <a:xfrm>
            <a:off x="636546" y="6581465"/>
            <a:ext cx="1249680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Travelport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9" name="object 22">
            <a:extLst>
              <a:ext uri="{FF2B5EF4-FFF2-40B4-BE49-F238E27FC236}">
                <a16:creationId xmlns:a16="http://schemas.microsoft.com/office/drawing/2014/main" id="{7F70B07A-1F19-6F68-6C90-9B263C6D83D8}"/>
              </a:ext>
            </a:extLst>
          </p:cNvPr>
          <p:cNvSpPr txBox="1"/>
          <p:nvPr/>
        </p:nvSpPr>
        <p:spPr>
          <a:xfrm>
            <a:off x="1293506" y="5196975"/>
            <a:ext cx="2298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Jan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0" name="object 23">
            <a:extLst>
              <a:ext uri="{FF2B5EF4-FFF2-40B4-BE49-F238E27FC236}">
                <a16:creationId xmlns:a16="http://schemas.microsoft.com/office/drawing/2014/main" id="{E7A16A26-6E61-CDD9-A5A7-01506968752B}"/>
              </a:ext>
            </a:extLst>
          </p:cNvPr>
          <p:cNvSpPr txBox="1"/>
          <p:nvPr/>
        </p:nvSpPr>
        <p:spPr>
          <a:xfrm>
            <a:off x="1958670" y="5196975"/>
            <a:ext cx="250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Feb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840ACE59-208F-D776-D7AB-5842C041532A}"/>
              </a:ext>
            </a:extLst>
          </p:cNvPr>
          <p:cNvSpPr txBox="1"/>
          <p:nvPr/>
        </p:nvSpPr>
        <p:spPr>
          <a:xfrm>
            <a:off x="2634151" y="5196975"/>
            <a:ext cx="252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Mar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id="{E820495D-3216-4F03-BEEE-6ACAD6EDBADA}"/>
              </a:ext>
            </a:extLst>
          </p:cNvPr>
          <p:cNvSpPr txBox="1"/>
          <p:nvPr/>
        </p:nvSpPr>
        <p:spPr>
          <a:xfrm>
            <a:off x="3315982" y="5196975"/>
            <a:ext cx="241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Apr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F9E69059-3CB7-7F92-7896-6F6029CAA74F}"/>
              </a:ext>
            </a:extLst>
          </p:cNvPr>
          <p:cNvSpPr txBox="1"/>
          <p:nvPr/>
        </p:nvSpPr>
        <p:spPr>
          <a:xfrm>
            <a:off x="3978763" y="5196975"/>
            <a:ext cx="2686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May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4" name="object 27">
            <a:extLst>
              <a:ext uri="{FF2B5EF4-FFF2-40B4-BE49-F238E27FC236}">
                <a16:creationId xmlns:a16="http://schemas.microsoft.com/office/drawing/2014/main" id="{34CAD613-7594-442D-DE41-54A0F938B0F8}"/>
              </a:ext>
            </a:extLst>
          </p:cNvPr>
          <p:cNvSpPr txBox="1"/>
          <p:nvPr/>
        </p:nvSpPr>
        <p:spPr>
          <a:xfrm>
            <a:off x="4672501" y="5196975"/>
            <a:ext cx="2343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Jun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5" name="object 28">
            <a:extLst>
              <a:ext uri="{FF2B5EF4-FFF2-40B4-BE49-F238E27FC236}">
                <a16:creationId xmlns:a16="http://schemas.microsoft.com/office/drawing/2014/main" id="{E3CFDAD3-F05D-DD52-C730-511ECDAF081D}"/>
              </a:ext>
            </a:extLst>
          </p:cNvPr>
          <p:cNvSpPr txBox="1"/>
          <p:nvPr/>
        </p:nvSpPr>
        <p:spPr>
          <a:xfrm>
            <a:off x="5369413" y="5196975"/>
            <a:ext cx="192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Jul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017D48B3-9A88-F950-4852-8B82702ECB85}"/>
              </a:ext>
            </a:extLst>
          </p:cNvPr>
          <p:cNvSpPr txBox="1"/>
          <p:nvPr/>
        </p:nvSpPr>
        <p:spPr>
          <a:xfrm>
            <a:off x="6007588" y="5196975"/>
            <a:ext cx="267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Aug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30">
            <a:extLst>
              <a:ext uri="{FF2B5EF4-FFF2-40B4-BE49-F238E27FC236}">
                <a16:creationId xmlns:a16="http://schemas.microsoft.com/office/drawing/2014/main" id="{BFB37529-4E88-ED2E-90FE-702959D7C096}"/>
              </a:ext>
            </a:extLst>
          </p:cNvPr>
          <p:cNvSpPr txBox="1"/>
          <p:nvPr/>
        </p:nvSpPr>
        <p:spPr>
          <a:xfrm>
            <a:off x="6692594" y="5196975"/>
            <a:ext cx="250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Sep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8" name="object 31">
            <a:extLst>
              <a:ext uri="{FF2B5EF4-FFF2-40B4-BE49-F238E27FC236}">
                <a16:creationId xmlns:a16="http://schemas.microsoft.com/office/drawing/2014/main" id="{3B1DB6D1-EDBF-53CA-502E-2BC611A174C9}"/>
              </a:ext>
            </a:extLst>
          </p:cNvPr>
          <p:cNvSpPr txBox="1"/>
          <p:nvPr/>
        </p:nvSpPr>
        <p:spPr>
          <a:xfrm>
            <a:off x="7376013" y="5196975"/>
            <a:ext cx="237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Oct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9" name="object 32">
            <a:extLst>
              <a:ext uri="{FF2B5EF4-FFF2-40B4-BE49-F238E27FC236}">
                <a16:creationId xmlns:a16="http://schemas.microsoft.com/office/drawing/2014/main" id="{025A4447-DEC6-C0D2-C695-6F877AAC69D1}"/>
              </a:ext>
            </a:extLst>
          </p:cNvPr>
          <p:cNvSpPr txBox="1"/>
          <p:nvPr/>
        </p:nvSpPr>
        <p:spPr>
          <a:xfrm>
            <a:off x="8039588" y="5196975"/>
            <a:ext cx="2622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Nov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46A83155-18EB-3E3A-249C-14B7244C0408}"/>
              </a:ext>
            </a:extLst>
          </p:cNvPr>
          <p:cNvSpPr txBox="1"/>
          <p:nvPr/>
        </p:nvSpPr>
        <p:spPr>
          <a:xfrm>
            <a:off x="8717450" y="5196975"/>
            <a:ext cx="25907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Dec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1" name="object 34">
            <a:extLst>
              <a:ext uri="{FF2B5EF4-FFF2-40B4-BE49-F238E27FC236}">
                <a16:creationId xmlns:a16="http://schemas.microsoft.com/office/drawing/2014/main" id="{104FBC2F-A145-3217-D3CB-D4260AAD3103}"/>
              </a:ext>
            </a:extLst>
          </p:cNvPr>
          <p:cNvSpPr txBox="1"/>
          <p:nvPr/>
        </p:nvSpPr>
        <p:spPr>
          <a:xfrm>
            <a:off x="9408807" y="5196975"/>
            <a:ext cx="2298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Jan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2" name="object 35">
            <a:extLst>
              <a:ext uri="{FF2B5EF4-FFF2-40B4-BE49-F238E27FC236}">
                <a16:creationId xmlns:a16="http://schemas.microsoft.com/office/drawing/2014/main" id="{759C5B63-7036-2A5F-9C6B-9F589F018E72}"/>
              </a:ext>
            </a:extLst>
          </p:cNvPr>
          <p:cNvSpPr txBox="1"/>
          <p:nvPr/>
        </p:nvSpPr>
        <p:spPr>
          <a:xfrm>
            <a:off x="10073969" y="5196975"/>
            <a:ext cx="250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Feb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3" name="object 36">
            <a:extLst>
              <a:ext uri="{FF2B5EF4-FFF2-40B4-BE49-F238E27FC236}">
                <a16:creationId xmlns:a16="http://schemas.microsoft.com/office/drawing/2014/main" id="{EFEBD8EC-B091-D4AF-EA5E-DCB682D40DEF}"/>
              </a:ext>
            </a:extLst>
          </p:cNvPr>
          <p:cNvSpPr txBox="1"/>
          <p:nvPr/>
        </p:nvSpPr>
        <p:spPr>
          <a:xfrm>
            <a:off x="10749451" y="5196975"/>
            <a:ext cx="252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Mar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4" name="object 37">
            <a:extLst>
              <a:ext uri="{FF2B5EF4-FFF2-40B4-BE49-F238E27FC236}">
                <a16:creationId xmlns:a16="http://schemas.microsoft.com/office/drawing/2014/main" id="{C3166967-E267-5C2D-F8A0-3CBEC8009FE8}"/>
              </a:ext>
            </a:extLst>
          </p:cNvPr>
          <p:cNvSpPr txBox="1"/>
          <p:nvPr/>
        </p:nvSpPr>
        <p:spPr>
          <a:xfrm>
            <a:off x="11431281" y="5196975"/>
            <a:ext cx="241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171717"/>
                </a:solidFill>
                <a:latin typeface="Lucida Sans"/>
                <a:cs typeface="Lucida Sans"/>
              </a:rPr>
              <a:t>Apr</a:t>
            </a:r>
            <a:endParaRPr sz="10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5694295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18626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166807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Benchmark Data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417D5690-83F0-A352-9822-CAE306CCCD70}"/>
              </a:ext>
            </a:extLst>
          </p:cNvPr>
          <p:cNvSpPr/>
          <p:nvPr/>
        </p:nvSpPr>
        <p:spPr>
          <a:xfrm>
            <a:off x="265749" y="1180881"/>
            <a:ext cx="11975465" cy="2964815"/>
          </a:xfrm>
          <a:custGeom>
            <a:avLst/>
            <a:gdLst/>
            <a:ahLst/>
            <a:cxnLst/>
            <a:rect l="l" t="t" r="r" b="b"/>
            <a:pathLst>
              <a:path w="11975465" h="2964815">
                <a:moveTo>
                  <a:pt x="11910182" y="0"/>
                </a:moveTo>
                <a:lnTo>
                  <a:pt x="65207" y="0"/>
                </a:lnTo>
                <a:lnTo>
                  <a:pt x="39825" y="5124"/>
                </a:lnTo>
                <a:lnTo>
                  <a:pt x="19098" y="19099"/>
                </a:lnTo>
                <a:lnTo>
                  <a:pt x="5124" y="39826"/>
                </a:lnTo>
                <a:lnTo>
                  <a:pt x="0" y="65208"/>
                </a:lnTo>
                <a:lnTo>
                  <a:pt x="0" y="2899041"/>
                </a:lnTo>
                <a:lnTo>
                  <a:pt x="5124" y="2924423"/>
                </a:lnTo>
                <a:lnTo>
                  <a:pt x="19098" y="2945150"/>
                </a:lnTo>
                <a:lnTo>
                  <a:pt x="39825" y="2959124"/>
                </a:lnTo>
                <a:lnTo>
                  <a:pt x="65207" y="2964248"/>
                </a:lnTo>
                <a:lnTo>
                  <a:pt x="11910182" y="2964248"/>
                </a:lnTo>
                <a:lnTo>
                  <a:pt x="11935564" y="2959124"/>
                </a:lnTo>
                <a:lnTo>
                  <a:pt x="11956290" y="2945150"/>
                </a:lnTo>
                <a:lnTo>
                  <a:pt x="11970265" y="2924423"/>
                </a:lnTo>
                <a:lnTo>
                  <a:pt x="11975389" y="2899041"/>
                </a:lnTo>
                <a:lnTo>
                  <a:pt x="11975389" y="65208"/>
                </a:lnTo>
                <a:lnTo>
                  <a:pt x="11970265" y="39826"/>
                </a:lnTo>
                <a:lnTo>
                  <a:pt x="11956290" y="19099"/>
                </a:lnTo>
                <a:lnTo>
                  <a:pt x="11935564" y="5124"/>
                </a:lnTo>
                <a:lnTo>
                  <a:pt x="119101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26D02261-5D89-EDE9-D760-80B4820DA4B6}"/>
              </a:ext>
            </a:extLst>
          </p:cNvPr>
          <p:cNvSpPr txBox="1"/>
          <p:nvPr/>
        </p:nvSpPr>
        <p:spPr>
          <a:xfrm>
            <a:off x="9060194" y="3470819"/>
            <a:ext cx="2832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(Flight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prices): Published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prices </a:t>
            </a:r>
            <a:r>
              <a:rPr sz="900" spc="-35" dirty="0">
                <a:solidFill>
                  <a:srgbClr val="171717"/>
                </a:solidFill>
                <a:latin typeface="Lucida Sans"/>
                <a:cs typeface="Lucida Sans"/>
              </a:rPr>
              <a:t>on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OTAs.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7" name="object 34">
            <a:extLst>
              <a:ext uri="{FF2B5EF4-FFF2-40B4-BE49-F238E27FC236}">
                <a16:creationId xmlns:a16="http://schemas.microsoft.com/office/drawing/2014/main" id="{3DBF389D-C963-143B-91CC-2FB29BCB9CDC}"/>
              </a:ext>
            </a:extLst>
          </p:cNvPr>
          <p:cNvSpPr txBox="1"/>
          <p:nvPr/>
        </p:nvSpPr>
        <p:spPr>
          <a:xfrm>
            <a:off x="625127" y="4128172"/>
            <a:ext cx="705865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Average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price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Benchmark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0" dirty="0">
                <a:solidFill>
                  <a:srgbClr val="515151"/>
                </a:solidFill>
                <a:latin typeface="Trebuchet MS"/>
                <a:cs typeface="Trebuchet MS"/>
              </a:rPr>
              <a:t>Republica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25" dirty="0">
                <a:solidFill>
                  <a:srgbClr val="515151"/>
                </a:solidFill>
                <a:latin typeface="Trebuchet MS"/>
                <a:cs typeface="Trebuchet MS"/>
              </a:rPr>
              <a:t>Dominicana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80" dirty="0">
                <a:solidFill>
                  <a:srgbClr val="515151"/>
                </a:solidFill>
                <a:latin typeface="Trebuchet MS"/>
                <a:cs typeface="Trebuchet MS"/>
              </a:rPr>
              <a:t>: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1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1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50" dirty="0">
                <a:solidFill>
                  <a:srgbClr val="515151"/>
                </a:solidFill>
                <a:latin typeface="Trebuchet MS"/>
                <a:cs typeface="Trebuchet MS"/>
              </a:rPr>
              <a:t>July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75" dirty="0">
                <a:solidFill>
                  <a:srgbClr val="515151"/>
                </a:solidFill>
                <a:latin typeface="Trebuchet MS"/>
                <a:cs typeface="Trebuchet MS"/>
              </a:rPr>
              <a:t>YOY%</a:t>
            </a:r>
            <a:r>
              <a:rPr sz="1100" b="1" spc="-9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(Hotel</a:t>
            </a:r>
            <a:r>
              <a:rPr sz="1100" b="1" spc="-40" dirty="0">
                <a:solidFill>
                  <a:srgbClr val="515151"/>
                </a:solidFill>
                <a:latin typeface="Trebuchet MS"/>
                <a:cs typeface="Trebuchet MS"/>
              </a:rPr>
              <a:t> prices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60" dirty="0">
                <a:solidFill>
                  <a:srgbClr val="515151"/>
                </a:solidFill>
                <a:latin typeface="Trebuchet MS"/>
                <a:cs typeface="Trebuchet MS"/>
              </a:rPr>
              <a:t>three</a:t>
            </a:r>
            <a:r>
              <a:rPr sz="1100" b="1" spc="-7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months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35" dirty="0">
                <a:solidFill>
                  <a:srgbClr val="515151"/>
                </a:solidFill>
                <a:latin typeface="Trebuchet MS"/>
                <a:cs typeface="Trebuchet MS"/>
              </a:rPr>
              <a:t>in</a:t>
            </a:r>
            <a:r>
              <a:rPr sz="11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515151"/>
                </a:solidFill>
                <a:latin typeface="Trebuchet MS"/>
                <a:cs typeface="Trebuchet MS"/>
              </a:rPr>
              <a:t>advance)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35">
            <a:extLst>
              <a:ext uri="{FF2B5EF4-FFF2-40B4-BE49-F238E27FC236}">
                <a16:creationId xmlns:a16="http://schemas.microsoft.com/office/drawing/2014/main" id="{1E9293B4-7299-2E9E-C811-263AD6461F9C}"/>
              </a:ext>
            </a:extLst>
          </p:cNvPr>
          <p:cNvSpPr/>
          <p:nvPr/>
        </p:nvSpPr>
        <p:spPr>
          <a:xfrm>
            <a:off x="631477" y="1494953"/>
            <a:ext cx="11233150" cy="238760"/>
          </a:xfrm>
          <a:custGeom>
            <a:avLst/>
            <a:gdLst/>
            <a:ahLst/>
            <a:cxnLst/>
            <a:rect l="l" t="t" r="r" b="b"/>
            <a:pathLst>
              <a:path w="11233150" h="238759">
                <a:moveTo>
                  <a:pt x="11233010" y="0"/>
                </a:moveTo>
                <a:lnTo>
                  <a:pt x="11233010" y="0"/>
                </a:lnTo>
                <a:lnTo>
                  <a:pt x="0" y="0"/>
                </a:lnTo>
                <a:lnTo>
                  <a:pt x="0" y="238137"/>
                </a:lnTo>
                <a:lnTo>
                  <a:pt x="11233010" y="238137"/>
                </a:lnTo>
                <a:lnTo>
                  <a:pt x="11233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6">
            <a:extLst>
              <a:ext uri="{FF2B5EF4-FFF2-40B4-BE49-F238E27FC236}">
                <a16:creationId xmlns:a16="http://schemas.microsoft.com/office/drawing/2014/main" id="{4A1B185F-214C-9BBA-A32D-0C297AA30894}"/>
              </a:ext>
            </a:extLst>
          </p:cNvPr>
          <p:cNvSpPr txBox="1"/>
          <p:nvPr/>
        </p:nvSpPr>
        <p:spPr>
          <a:xfrm>
            <a:off x="3038578" y="890567"/>
            <a:ext cx="882414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515151"/>
                </a:solidFill>
                <a:latin typeface="Trebuchet MS"/>
                <a:cs typeface="Trebuchet MS"/>
              </a:rPr>
              <a:t>Direct </a:t>
            </a:r>
            <a:r>
              <a:rPr sz="1800" b="1" spc="-30" dirty="0">
                <a:solidFill>
                  <a:srgbClr val="515151"/>
                </a:solidFill>
                <a:latin typeface="Trebuchet MS"/>
                <a:cs typeface="Trebuchet MS"/>
              </a:rPr>
              <a:t>Flight</a:t>
            </a:r>
            <a:r>
              <a:rPr sz="18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50" dirty="0">
                <a:solidFill>
                  <a:srgbClr val="515151"/>
                </a:solidFill>
                <a:latin typeface="Trebuchet MS"/>
                <a:cs typeface="Trebuchet MS"/>
              </a:rPr>
              <a:t>Price</a:t>
            </a:r>
            <a:r>
              <a:rPr sz="18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40" dirty="0">
                <a:solidFill>
                  <a:srgbClr val="515151"/>
                </a:solidFill>
                <a:latin typeface="Trebuchet MS"/>
                <a:cs typeface="Trebuchet MS"/>
              </a:rPr>
              <a:t>Benchmark</a:t>
            </a:r>
            <a:r>
              <a:rPr sz="18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45" dirty="0">
                <a:solidFill>
                  <a:srgbClr val="515151"/>
                </a:solidFill>
                <a:latin typeface="Trebuchet MS"/>
                <a:cs typeface="Trebuchet MS"/>
              </a:rPr>
              <a:t>(one-</a:t>
            </a:r>
            <a:r>
              <a:rPr sz="1800" b="1" spc="-60" dirty="0">
                <a:solidFill>
                  <a:srgbClr val="515151"/>
                </a:solidFill>
                <a:latin typeface="Trebuchet MS"/>
                <a:cs typeface="Trebuchet MS"/>
              </a:rPr>
              <a:t>way,</a:t>
            </a:r>
            <a:r>
              <a:rPr sz="18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515151"/>
                </a:solidFill>
                <a:latin typeface="Trebuchet MS"/>
                <a:cs typeface="Trebuchet MS"/>
              </a:rPr>
              <a:t>economy)</a:t>
            </a:r>
            <a:r>
              <a:rPr sz="18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8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8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515151"/>
                </a:solidFill>
                <a:latin typeface="Trebuchet MS"/>
                <a:cs typeface="Trebuchet MS"/>
              </a:rPr>
              <a:t>5</a:t>
            </a:r>
            <a:r>
              <a:rPr sz="18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8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30" dirty="0">
                <a:solidFill>
                  <a:srgbClr val="515151"/>
                </a:solidFill>
                <a:latin typeface="Trebuchet MS"/>
                <a:cs typeface="Trebuchet MS"/>
              </a:rPr>
              <a:t>Markets*:</a:t>
            </a:r>
            <a:r>
              <a:rPr sz="18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endParaRPr lang="en-US" sz="1800" b="1" spc="-50" dirty="0">
              <a:solidFill>
                <a:srgbClr val="515151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8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8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50" dirty="0">
                <a:solidFill>
                  <a:srgbClr val="515151"/>
                </a:solidFill>
                <a:latin typeface="Trebuchet MS"/>
                <a:cs typeface="Trebuchet MS"/>
              </a:rPr>
              <a:t>July</a:t>
            </a:r>
            <a:r>
              <a:rPr sz="18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0" name="object 37">
            <a:extLst>
              <a:ext uri="{FF2B5EF4-FFF2-40B4-BE49-F238E27FC236}">
                <a16:creationId xmlns:a16="http://schemas.microsoft.com/office/drawing/2014/main" id="{3CE519DE-FCAD-1903-2D55-A55036D27A86}"/>
              </a:ext>
            </a:extLst>
          </p:cNvPr>
          <p:cNvSpPr txBox="1"/>
          <p:nvPr/>
        </p:nvSpPr>
        <p:spPr>
          <a:xfrm>
            <a:off x="8244559" y="1528735"/>
            <a:ext cx="499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Jamaica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1" name="object 38">
            <a:extLst>
              <a:ext uri="{FF2B5EF4-FFF2-40B4-BE49-F238E27FC236}">
                <a16:creationId xmlns:a16="http://schemas.microsoft.com/office/drawing/2014/main" id="{2A55EFBC-3203-65EA-079B-88A5BF6D8715}"/>
              </a:ext>
            </a:extLst>
          </p:cNvPr>
          <p:cNvSpPr txBox="1"/>
          <p:nvPr/>
        </p:nvSpPr>
        <p:spPr>
          <a:xfrm>
            <a:off x="10448301" y="1528735"/>
            <a:ext cx="5854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Barbados</a:t>
            </a:r>
            <a:endParaRPr sz="1000">
              <a:latin typeface="Lucida Sans"/>
              <a:cs typeface="Lucida Sans"/>
            </a:endParaRPr>
          </a:p>
        </p:txBody>
      </p:sp>
      <p:grpSp>
        <p:nvGrpSpPr>
          <p:cNvPr id="12" name="object 39">
            <a:extLst>
              <a:ext uri="{FF2B5EF4-FFF2-40B4-BE49-F238E27FC236}">
                <a16:creationId xmlns:a16="http://schemas.microsoft.com/office/drawing/2014/main" id="{56364306-26BF-0346-3865-A4512FBF9272}"/>
              </a:ext>
            </a:extLst>
          </p:cNvPr>
          <p:cNvGrpSpPr/>
          <p:nvPr/>
        </p:nvGrpSpPr>
        <p:grpSpPr>
          <a:xfrm>
            <a:off x="631477" y="4728373"/>
            <a:ext cx="11233150" cy="1158240"/>
            <a:chOff x="479425" y="4398009"/>
            <a:chExt cx="11233150" cy="1158240"/>
          </a:xfrm>
        </p:grpSpPr>
        <p:sp>
          <p:nvSpPr>
            <p:cNvPr id="13" name="object 40">
              <a:extLst>
                <a:ext uri="{FF2B5EF4-FFF2-40B4-BE49-F238E27FC236}">
                  <a16:creationId xmlns:a16="http://schemas.microsoft.com/office/drawing/2014/main" id="{3DCC9667-59A4-B1FB-9FA5-48E3A443EEDE}"/>
                </a:ext>
              </a:extLst>
            </p:cNvPr>
            <p:cNvSpPr/>
            <p:nvPr/>
          </p:nvSpPr>
          <p:spPr>
            <a:xfrm>
              <a:off x="479425" y="4398009"/>
              <a:ext cx="11233150" cy="1158240"/>
            </a:xfrm>
            <a:custGeom>
              <a:avLst/>
              <a:gdLst/>
              <a:ahLst/>
              <a:cxnLst/>
              <a:rect l="l" t="t" r="r" b="b"/>
              <a:pathLst>
                <a:path w="11233150" h="1158239">
                  <a:moveTo>
                    <a:pt x="11233150" y="0"/>
                  </a:moveTo>
                  <a:lnTo>
                    <a:pt x="11233150" y="0"/>
                  </a:lnTo>
                  <a:lnTo>
                    <a:pt x="0" y="0"/>
                  </a:lnTo>
                  <a:lnTo>
                    <a:pt x="0" y="243840"/>
                  </a:lnTo>
                  <a:lnTo>
                    <a:pt x="0" y="472440"/>
                  </a:lnTo>
                  <a:lnTo>
                    <a:pt x="0" y="701040"/>
                  </a:lnTo>
                  <a:lnTo>
                    <a:pt x="0" y="929640"/>
                  </a:lnTo>
                  <a:lnTo>
                    <a:pt x="0" y="1158240"/>
                  </a:lnTo>
                  <a:lnTo>
                    <a:pt x="1604733" y="1158240"/>
                  </a:lnTo>
                  <a:lnTo>
                    <a:pt x="11233150" y="1158240"/>
                  </a:lnTo>
                  <a:lnTo>
                    <a:pt x="11233150" y="929640"/>
                  </a:lnTo>
                  <a:lnTo>
                    <a:pt x="11233150" y="701040"/>
                  </a:lnTo>
                  <a:lnTo>
                    <a:pt x="11233150" y="472440"/>
                  </a:lnTo>
                  <a:lnTo>
                    <a:pt x="11233150" y="243840"/>
                  </a:lnTo>
                  <a:lnTo>
                    <a:pt x="11233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1">
              <a:extLst>
                <a:ext uri="{FF2B5EF4-FFF2-40B4-BE49-F238E27FC236}">
                  <a16:creationId xmlns:a16="http://schemas.microsoft.com/office/drawing/2014/main" id="{DA51E8CE-1147-0786-E714-BC7DE73B3497}"/>
                </a:ext>
              </a:extLst>
            </p:cNvPr>
            <p:cNvSpPr/>
            <p:nvPr/>
          </p:nvSpPr>
          <p:spPr>
            <a:xfrm>
              <a:off x="2084159" y="4641849"/>
              <a:ext cx="6419215" cy="914400"/>
            </a:xfrm>
            <a:custGeom>
              <a:avLst/>
              <a:gdLst/>
              <a:ahLst/>
              <a:cxnLst/>
              <a:rect l="l" t="t" r="r" b="b"/>
              <a:pathLst>
                <a:path w="6419215" h="914400">
                  <a:moveTo>
                    <a:pt x="0" y="0"/>
                  </a:moveTo>
                  <a:lnTo>
                    <a:pt x="0" y="914400"/>
                  </a:lnTo>
                </a:path>
                <a:path w="6419215" h="914400">
                  <a:moveTo>
                    <a:pt x="3209470" y="0"/>
                  </a:moveTo>
                  <a:lnTo>
                    <a:pt x="3209470" y="914400"/>
                  </a:lnTo>
                </a:path>
                <a:path w="6419215" h="914400">
                  <a:moveTo>
                    <a:pt x="6418940" y="0"/>
                  </a:moveTo>
                  <a:lnTo>
                    <a:pt x="6418940" y="914400"/>
                  </a:lnTo>
                </a:path>
              </a:pathLst>
            </a:custGeom>
            <a:ln w="25400">
              <a:solidFill>
                <a:srgbClr val="FF67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42">
            <a:extLst>
              <a:ext uri="{FF2B5EF4-FFF2-40B4-BE49-F238E27FC236}">
                <a16:creationId xmlns:a16="http://schemas.microsoft.com/office/drawing/2014/main" id="{365DD9B7-C3B3-65AB-42C7-E94905A31A75}"/>
              </a:ext>
            </a:extLst>
          </p:cNvPr>
          <p:cNvSpPr txBox="1"/>
          <p:nvPr/>
        </p:nvSpPr>
        <p:spPr>
          <a:xfrm>
            <a:off x="710217" y="5003964"/>
            <a:ext cx="1217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71717"/>
                </a:solidFill>
                <a:latin typeface="Trebuchet MS"/>
                <a:cs typeface="Trebuchet MS"/>
              </a:rPr>
              <a:t>Republica</a:t>
            </a:r>
            <a:r>
              <a:rPr sz="900" b="1" spc="-45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Dominicana</a:t>
            </a:r>
            <a:endParaRPr sz="900">
              <a:latin typeface="Trebuchet MS"/>
              <a:cs typeface="Trebuchet MS"/>
            </a:endParaRPr>
          </a:p>
          <a:p>
            <a:pPr marL="12700" marR="589915">
              <a:lnSpc>
                <a:spcPct val="166700"/>
              </a:lnSpc>
            </a:pP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Jamaica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Puerto</a:t>
            </a:r>
            <a:r>
              <a:rPr sz="900" b="1" spc="-30" dirty="0">
                <a:solidFill>
                  <a:srgbClr val="171717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171717"/>
                </a:solidFill>
                <a:latin typeface="Trebuchet MS"/>
                <a:cs typeface="Trebuchet MS"/>
              </a:rPr>
              <a:t>Rico </a:t>
            </a:r>
            <a:r>
              <a:rPr sz="900" b="1" spc="-10" dirty="0">
                <a:solidFill>
                  <a:srgbClr val="171717"/>
                </a:solidFill>
                <a:latin typeface="Trebuchet MS"/>
                <a:cs typeface="Trebuchet MS"/>
              </a:rPr>
              <a:t>Barbados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6" name="object 43">
            <a:extLst>
              <a:ext uri="{FF2B5EF4-FFF2-40B4-BE49-F238E27FC236}">
                <a16:creationId xmlns:a16="http://schemas.microsoft.com/office/drawing/2014/main" id="{65CE963A-63F7-0F85-0CF2-31E1F533157B}"/>
              </a:ext>
            </a:extLst>
          </p:cNvPr>
          <p:cNvSpPr txBox="1"/>
          <p:nvPr/>
        </p:nvSpPr>
        <p:spPr>
          <a:xfrm>
            <a:off x="2721079" y="4762664"/>
            <a:ext cx="63500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Price</a:t>
            </a:r>
            <a:endParaRPr sz="10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116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167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222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216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7" name="object 44">
            <a:extLst>
              <a:ext uri="{FF2B5EF4-FFF2-40B4-BE49-F238E27FC236}">
                <a16:creationId xmlns:a16="http://schemas.microsoft.com/office/drawing/2014/main" id="{11F4B14E-487C-623B-6393-ED4EC1EA1698}"/>
              </a:ext>
            </a:extLst>
          </p:cNvPr>
          <p:cNvSpPr txBox="1"/>
          <p:nvPr/>
        </p:nvSpPr>
        <p:spPr>
          <a:xfrm>
            <a:off x="4159920" y="4762664"/>
            <a:ext cx="966469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75" dirty="0">
                <a:solidFill>
                  <a:srgbClr val="171717"/>
                </a:solidFill>
                <a:latin typeface="Lucida Sans"/>
                <a:cs typeface="Lucida Sans"/>
              </a:rPr>
              <a:t>2023</a:t>
            </a:r>
            <a:r>
              <a:rPr sz="1000" spc="-6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171717"/>
                </a:solidFill>
                <a:latin typeface="Lucida Sans"/>
                <a:cs typeface="Lucida Sans"/>
              </a:rPr>
              <a:t>-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171717"/>
                </a:solidFill>
                <a:latin typeface="Lucida Sans"/>
                <a:cs typeface="Lucida Sans"/>
              </a:rPr>
              <a:t>24</a:t>
            </a:r>
            <a:r>
              <a:rPr sz="1000" spc="-6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YOY%</a:t>
            </a:r>
            <a:endParaRPr sz="1000">
              <a:latin typeface="Lucida Sans"/>
              <a:cs typeface="Lucida Sans"/>
            </a:endParaRPr>
          </a:p>
          <a:p>
            <a:pPr marL="195580" marR="187325" algn="ctr">
              <a:lnSpc>
                <a:spcPts val="1800"/>
              </a:lnSpc>
              <a:spcBef>
                <a:spcPts val="160"/>
              </a:spcBef>
            </a:pP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change 6%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540"/>
              </a:spcBef>
            </a:pP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35" dirty="0">
                <a:solidFill>
                  <a:srgbClr val="DD6472"/>
                </a:solidFill>
                <a:latin typeface="Lucida Sans"/>
                <a:cs typeface="Lucida Sans"/>
              </a:rPr>
              <a:t>2%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8" name="object 45">
            <a:extLst>
              <a:ext uri="{FF2B5EF4-FFF2-40B4-BE49-F238E27FC236}">
                <a16:creationId xmlns:a16="http://schemas.microsoft.com/office/drawing/2014/main" id="{31A9AA01-FE24-ECC3-E27D-B6F10088233A}"/>
              </a:ext>
            </a:extLst>
          </p:cNvPr>
          <p:cNvSpPr txBox="1"/>
          <p:nvPr/>
        </p:nvSpPr>
        <p:spPr>
          <a:xfrm>
            <a:off x="5930549" y="4762664"/>
            <a:ext cx="63500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Price</a:t>
            </a:r>
            <a:endParaRPr sz="10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239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355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397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436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19" name="object 46">
            <a:extLst>
              <a:ext uri="{FF2B5EF4-FFF2-40B4-BE49-F238E27FC236}">
                <a16:creationId xmlns:a16="http://schemas.microsoft.com/office/drawing/2014/main" id="{4CDE60D1-21C0-8E30-BCDB-F11F89E22E76}"/>
              </a:ext>
            </a:extLst>
          </p:cNvPr>
          <p:cNvSpPr txBox="1"/>
          <p:nvPr/>
        </p:nvSpPr>
        <p:spPr>
          <a:xfrm>
            <a:off x="7369389" y="4762664"/>
            <a:ext cx="966469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75" dirty="0">
                <a:solidFill>
                  <a:srgbClr val="171717"/>
                </a:solidFill>
                <a:latin typeface="Lucida Sans"/>
                <a:cs typeface="Lucida Sans"/>
              </a:rPr>
              <a:t>2023</a:t>
            </a:r>
            <a:r>
              <a:rPr sz="1000" spc="-6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171717"/>
                </a:solidFill>
                <a:latin typeface="Lucida Sans"/>
                <a:cs typeface="Lucida Sans"/>
              </a:rPr>
              <a:t>-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171717"/>
                </a:solidFill>
                <a:latin typeface="Lucida Sans"/>
                <a:cs typeface="Lucida Sans"/>
              </a:rPr>
              <a:t>24</a:t>
            </a:r>
            <a:r>
              <a:rPr sz="1000" spc="-6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YOY%</a:t>
            </a:r>
            <a:endParaRPr sz="10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00"/>
              </a:spcBef>
            </a:pP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35" dirty="0">
                <a:solidFill>
                  <a:srgbClr val="DD6472"/>
                </a:solidFill>
                <a:latin typeface="Lucida Sans"/>
                <a:cs typeface="Lucida Sans"/>
              </a:rPr>
              <a:t>3%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35" dirty="0">
                <a:solidFill>
                  <a:srgbClr val="DD6472"/>
                </a:solidFill>
                <a:latin typeface="Lucida Sans"/>
                <a:cs typeface="Lucida Sans"/>
              </a:rPr>
              <a:t>3%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8%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dirty="0">
                <a:solidFill>
                  <a:srgbClr val="40BF9E"/>
                </a:solidFill>
                <a:latin typeface="Lucida Sans"/>
                <a:cs typeface="Lucida Sans"/>
              </a:rPr>
              <a:t>No</a:t>
            </a:r>
            <a:r>
              <a:rPr sz="900" spc="-55" dirty="0">
                <a:solidFill>
                  <a:srgbClr val="40BF9E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40BF9E"/>
                </a:solidFill>
                <a:latin typeface="Lucida Sans"/>
                <a:cs typeface="Lucida Sans"/>
              </a:rPr>
              <a:t>change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0" name="object 47">
            <a:extLst>
              <a:ext uri="{FF2B5EF4-FFF2-40B4-BE49-F238E27FC236}">
                <a16:creationId xmlns:a16="http://schemas.microsoft.com/office/drawing/2014/main" id="{09654DC2-CF7B-5AB9-9161-83A214BF1CDC}"/>
              </a:ext>
            </a:extLst>
          </p:cNvPr>
          <p:cNvSpPr txBox="1"/>
          <p:nvPr/>
        </p:nvSpPr>
        <p:spPr>
          <a:xfrm>
            <a:off x="9106681" y="4762664"/>
            <a:ext cx="70167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71717"/>
                </a:solidFill>
                <a:latin typeface="Lucida Sans"/>
                <a:cs typeface="Lucida Sans"/>
              </a:rPr>
              <a:t>Price</a:t>
            </a:r>
            <a:endParaRPr sz="10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439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559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1106 </a:t>
            </a:r>
            <a:r>
              <a:rPr sz="900" spc="-25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900" spc="-60" dirty="0">
                <a:solidFill>
                  <a:srgbClr val="FF671B"/>
                </a:solidFill>
                <a:latin typeface="Lucida Sans"/>
                <a:cs typeface="Lucida Sans"/>
              </a:rPr>
              <a:t>800</a:t>
            </a:r>
            <a:r>
              <a:rPr sz="900" spc="-55" dirty="0">
                <a:solidFill>
                  <a:srgbClr val="FF671B"/>
                </a:solidFill>
                <a:latin typeface="Lucida Sans"/>
                <a:cs typeface="Lucida Sans"/>
              </a:rPr>
              <a:t> </a:t>
            </a:r>
            <a:r>
              <a:rPr sz="900" spc="-10" dirty="0">
                <a:solidFill>
                  <a:srgbClr val="FF671B"/>
                </a:solidFill>
                <a:latin typeface="Lucida Sans"/>
                <a:cs typeface="Lucida Sans"/>
              </a:rPr>
              <a:t>$/night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1" name="object 48">
            <a:extLst>
              <a:ext uri="{FF2B5EF4-FFF2-40B4-BE49-F238E27FC236}">
                <a16:creationId xmlns:a16="http://schemas.microsoft.com/office/drawing/2014/main" id="{B432AE43-1560-EE84-942E-32ED357964A1}"/>
              </a:ext>
            </a:extLst>
          </p:cNvPr>
          <p:cNvSpPr txBox="1"/>
          <p:nvPr/>
        </p:nvSpPr>
        <p:spPr>
          <a:xfrm>
            <a:off x="10578862" y="4762664"/>
            <a:ext cx="966469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75" dirty="0">
                <a:solidFill>
                  <a:srgbClr val="171717"/>
                </a:solidFill>
                <a:latin typeface="Lucida Sans"/>
                <a:cs typeface="Lucida Sans"/>
              </a:rPr>
              <a:t>2023</a:t>
            </a:r>
            <a:r>
              <a:rPr sz="1000" spc="-6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171717"/>
                </a:solidFill>
                <a:latin typeface="Lucida Sans"/>
                <a:cs typeface="Lucida Sans"/>
              </a:rPr>
              <a:t>-</a:t>
            </a:r>
            <a:r>
              <a:rPr sz="1000" spc="-5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171717"/>
                </a:solidFill>
                <a:latin typeface="Lucida Sans"/>
                <a:cs typeface="Lucida Sans"/>
              </a:rPr>
              <a:t>24</a:t>
            </a:r>
            <a:r>
              <a:rPr sz="1000" spc="-6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YOY%</a:t>
            </a:r>
            <a:endParaRPr sz="10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00"/>
              </a:spcBef>
            </a:pP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2%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spc="-10" dirty="0">
                <a:solidFill>
                  <a:srgbClr val="DD6472"/>
                </a:solidFill>
                <a:latin typeface="Lucida Sans"/>
                <a:cs typeface="Lucida Sans"/>
              </a:rPr>
              <a:t>-</a:t>
            </a:r>
            <a:r>
              <a:rPr sz="900" spc="-25" dirty="0">
                <a:solidFill>
                  <a:srgbClr val="DD6472"/>
                </a:solidFill>
                <a:latin typeface="Lucida Sans"/>
                <a:cs typeface="Lucida Sans"/>
              </a:rPr>
              <a:t>22%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10%</a:t>
            </a:r>
            <a:endParaRPr sz="900">
              <a:latin typeface="Lucida Sans"/>
              <a:cs typeface="Lucida Sans"/>
            </a:endParaRPr>
          </a:p>
          <a:p>
            <a:pPr marL="635" algn="ctr">
              <a:lnSpc>
                <a:spcPct val="100000"/>
              </a:lnSpc>
              <a:spcBef>
                <a:spcPts val="720"/>
              </a:spcBef>
            </a:pPr>
            <a:r>
              <a:rPr sz="900" spc="-25" dirty="0">
                <a:solidFill>
                  <a:srgbClr val="40BF9E"/>
                </a:solidFill>
                <a:latin typeface="Lucida Sans"/>
                <a:cs typeface="Lucida Sans"/>
              </a:rPr>
              <a:t>25%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22" name="object 49">
            <a:extLst>
              <a:ext uri="{FF2B5EF4-FFF2-40B4-BE49-F238E27FC236}">
                <a16:creationId xmlns:a16="http://schemas.microsoft.com/office/drawing/2014/main" id="{C6AB059A-E247-6668-22F1-1FDBEC8AC761}"/>
              </a:ext>
            </a:extLst>
          </p:cNvPr>
          <p:cNvSpPr/>
          <p:nvPr/>
        </p:nvSpPr>
        <p:spPr>
          <a:xfrm>
            <a:off x="631477" y="1976931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150" y="0"/>
                </a:moveTo>
                <a:lnTo>
                  <a:pt x="11233150" y="0"/>
                </a:lnTo>
                <a:lnTo>
                  <a:pt x="0" y="0"/>
                </a:lnTo>
                <a:lnTo>
                  <a:pt x="0" y="228600"/>
                </a:lnTo>
                <a:lnTo>
                  <a:pt x="11233150" y="228600"/>
                </a:lnTo>
                <a:lnTo>
                  <a:pt x="112331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0">
            <a:extLst>
              <a:ext uri="{FF2B5EF4-FFF2-40B4-BE49-F238E27FC236}">
                <a16:creationId xmlns:a16="http://schemas.microsoft.com/office/drawing/2014/main" id="{709CA65B-93E0-C176-D391-6E6820A634FB}"/>
              </a:ext>
            </a:extLst>
          </p:cNvPr>
          <p:cNvSpPr/>
          <p:nvPr/>
        </p:nvSpPr>
        <p:spPr>
          <a:xfrm>
            <a:off x="631477" y="2434131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150" y="0"/>
                </a:moveTo>
                <a:lnTo>
                  <a:pt x="11233150" y="0"/>
                </a:lnTo>
                <a:lnTo>
                  <a:pt x="0" y="0"/>
                </a:lnTo>
                <a:lnTo>
                  <a:pt x="0" y="228600"/>
                </a:lnTo>
                <a:lnTo>
                  <a:pt x="11233150" y="228600"/>
                </a:lnTo>
                <a:lnTo>
                  <a:pt x="112331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1">
            <a:extLst>
              <a:ext uri="{FF2B5EF4-FFF2-40B4-BE49-F238E27FC236}">
                <a16:creationId xmlns:a16="http://schemas.microsoft.com/office/drawing/2014/main" id="{35D6E114-5D62-A10B-6309-95CAEFEFDCDD}"/>
              </a:ext>
            </a:extLst>
          </p:cNvPr>
          <p:cNvSpPr/>
          <p:nvPr/>
        </p:nvSpPr>
        <p:spPr>
          <a:xfrm>
            <a:off x="631477" y="2891331"/>
            <a:ext cx="11233150" cy="228600"/>
          </a:xfrm>
          <a:custGeom>
            <a:avLst/>
            <a:gdLst/>
            <a:ahLst/>
            <a:cxnLst/>
            <a:rect l="l" t="t" r="r" b="b"/>
            <a:pathLst>
              <a:path w="11233150" h="228600">
                <a:moveTo>
                  <a:pt x="11233150" y="0"/>
                </a:moveTo>
                <a:lnTo>
                  <a:pt x="11233150" y="0"/>
                </a:lnTo>
                <a:lnTo>
                  <a:pt x="0" y="0"/>
                </a:lnTo>
                <a:lnTo>
                  <a:pt x="0" y="228600"/>
                </a:lnTo>
                <a:lnTo>
                  <a:pt x="11233150" y="228600"/>
                </a:lnTo>
                <a:lnTo>
                  <a:pt x="112331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object 52">
            <a:extLst>
              <a:ext uri="{FF2B5EF4-FFF2-40B4-BE49-F238E27FC236}">
                <a16:creationId xmlns:a16="http://schemas.microsoft.com/office/drawing/2014/main" id="{32D013ED-E7D9-55BD-6CF2-41491EA47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758888"/>
              </p:ext>
            </p:extLst>
          </p:nvPr>
        </p:nvGraphicFramePr>
        <p:xfrm>
          <a:off x="631477" y="1733080"/>
          <a:ext cx="11231244" cy="1386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6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5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Source</a:t>
                      </a:r>
                      <a:r>
                        <a:rPr sz="1000" spc="-3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Markets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Price</a:t>
                      </a:r>
                      <a:r>
                        <a:rPr sz="1000" spc="-4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Price</a:t>
                      </a:r>
                      <a:r>
                        <a:rPr sz="1000" spc="-4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Price</a:t>
                      </a:r>
                      <a:r>
                        <a:rPr sz="1000" spc="-4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B="0">
                    <a:solidFill>
                      <a:srgbClr val="FF67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00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Price</a:t>
                      </a:r>
                      <a:r>
                        <a:rPr sz="1000" spc="-4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B="0">
                    <a:solidFill>
                      <a:srgbClr val="FF67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UK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915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N/A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679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774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25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USA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322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230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261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308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Canada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345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N/A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295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226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Spain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>
                    <a:lnR w="28575">
                      <a:solidFill>
                        <a:srgbClr val="FF671B"/>
                      </a:solidFill>
                      <a:prstDash val="solid"/>
                    </a:lnR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533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F671B"/>
                      </a:solidFill>
                      <a:prstDash val="solid"/>
                    </a:lnL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1,483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N/A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solidFill>
                      <a:srgbClr val="FFF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N/A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solidFill>
                      <a:srgbClr val="FF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10" dirty="0">
                          <a:solidFill>
                            <a:srgbClr val="171717"/>
                          </a:solidFill>
                          <a:latin typeface="Trebuchet MS"/>
                          <a:cs typeface="Trebuchet MS"/>
                        </a:rPr>
                        <a:t>Germany</a:t>
                      </a:r>
                      <a:endParaRPr sz="9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>
                    <a:lnR w="28575">
                      <a:solidFill>
                        <a:srgbClr val="FF671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919</a:t>
                      </a:r>
                      <a:r>
                        <a:rPr sz="900" spc="-5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5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>
                    <a:lnL w="28575">
                      <a:solidFill>
                        <a:srgbClr val="FF671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N/A</a:t>
                      </a:r>
                      <a:endParaRPr sz="90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1,261</a:t>
                      </a:r>
                      <a:r>
                        <a:rPr sz="900" spc="-4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spc="-60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$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25" dirty="0">
                          <a:solidFill>
                            <a:srgbClr val="171717"/>
                          </a:solidFill>
                          <a:latin typeface="Lucida Sans"/>
                          <a:cs typeface="Lucida Sans"/>
                        </a:rPr>
                        <a:t>N/A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" name="object 54">
            <a:extLst>
              <a:ext uri="{FF2B5EF4-FFF2-40B4-BE49-F238E27FC236}">
                <a16:creationId xmlns:a16="http://schemas.microsoft.com/office/drawing/2014/main" id="{D3E25263-6140-A667-E552-66F408C35F07}"/>
              </a:ext>
            </a:extLst>
          </p:cNvPr>
          <p:cNvSpPr txBox="1"/>
          <p:nvPr/>
        </p:nvSpPr>
        <p:spPr>
          <a:xfrm>
            <a:off x="631477" y="6246185"/>
            <a:ext cx="2044700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</a:t>
            </a:r>
            <a:r>
              <a:rPr sz="900" spc="-4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(Hotel</a:t>
            </a:r>
            <a:r>
              <a:rPr sz="9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prices):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TripAdvisor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33" name="object 53">
            <a:extLst>
              <a:ext uri="{FF2B5EF4-FFF2-40B4-BE49-F238E27FC236}">
                <a16:creationId xmlns:a16="http://schemas.microsoft.com/office/drawing/2014/main" id="{835F4242-3BC4-843D-F304-2FA4CC3E3C10}"/>
              </a:ext>
            </a:extLst>
          </p:cNvPr>
          <p:cNvSpPr txBox="1"/>
          <p:nvPr/>
        </p:nvSpPr>
        <p:spPr>
          <a:xfrm>
            <a:off x="608850" y="3532287"/>
            <a:ext cx="4347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solidFill>
                  <a:srgbClr val="515151"/>
                </a:solidFill>
                <a:latin typeface="Lucida Sans"/>
                <a:cs typeface="Lucida Sans"/>
              </a:rPr>
              <a:t>*Airports 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included: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Dominican </a:t>
            </a:r>
            <a:r>
              <a:rPr sz="800" spc="-20" dirty="0">
                <a:solidFill>
                  <a:srgbClr val="515151"/>
                </a:solidFill>
                <a:latin typeface="Lucida Sans"/>
                <a:cs typeface="Lucida Sans"/>
              </a:rPr>
              <a:t>Rep.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55" dirty="0">
                <a:solidFill>
                  <a:srgbClr val="515151"/>
                </a:solidFill>
                <a:latin typeface="Lucida Sans"/>
                <a:cs typeface="Lucida Sans"/>
              </a:rPr>
              <a:t>PUJ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10" dirty="0">
                <a:solidFill>
                  <a:srgbClr val="515151"/>
                </a:solidFill>
                <a:latin typeface="Lucida Sans"/>
                <a:cs typeface="Lucida Sans"/>
              </a:rPr>
              <a:t>/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Puerto</a:t>
            </a:r>
            <a:r>
              <a:rPr sz="800" spc="-3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Rico</a:t>
            </a:r>
            <a:r>
              <a:rPr sz="800" spc="-3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55" dirty="0">
                <a:solidFill>
                  <a:srgbClr val="515151"/>
                </a:solidFill>
                <a:latin typeface="Lucida Sans"/>
                <a:cs typeface="Lucida Sans"/>
              </a:rPr>
              <a:t>SJU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10" dirty="0">
                <a:solidFill>
                  <a:srgbClr val="515151"/>
                </a:solidFill>
                <a:latin typeface="Lucida Sans"/>
                <a:cs typeface="Lucida Sans"/>
              </a:rPr>
              <a:t>/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Jamaica</a:t>
            </a:r>
            <a:r>
              <a:rPr sz="800" spc="-4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65" dirty="0">
                <a:solidFill>
                  <a:srgbClr val="515151"/>
                </a:solidFill>
                <a:latin typeface="Lucida Sans"/>
                <a:cs typeface="Lucida Sans"/>
              </a:rPr>
              <a:t>MBJ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10" dirty="0">
                <a:solidFill>
                  <a:srgbClr val="515151"/>
                </a:solidFill>
                <a:latin typeface="Lucida Sans"/>
                <a:cs typeface="Lucida Sans"/>
              </a:rPr>
              <a:t>/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20" dirty="0">
                <a:solidFill>
                  <a:srgbClr val="515151"/>
                </a:solidFill>
                <a:latin typeface="Lucida Sans"/>
                <a:cs typeface="Lucida Sans"/>
              </a:rPr>
              <a:t>Barbados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BGI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4" name="object 36">
            <a:extLst>
              <a:ext uri="{FF2B5EF4-FFF2-40B4-BE49-F238E27FC236}">
                <a16:creationId xmlns:a16="http://schemas.microsoft.com/office/drawing/2014/main" id="{38C6554B-C923-64F3-2BCB-0E65A4761665}"/>
              </a:ext>
            </a:extLst>
          </p:cNvPr>
          <p:cNvSpPr txBox="1"/>
          <p:nvPr/>
        </p:nvSpPr>
        <p:spPr>
          <a:xfrm>
            <a:off x="674542" y="1458797"/>
            <a:ext cx="59677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015">
              <a:lnSpc>
                <a:spcPct val="100000"/>
              </a:lnSpc>
              <a:tabLst>
                <a:tab pos="5290820" algn="l"/>
              </a:tabLst>
            </a:pPr>
            <a:r>
              <a:rPr sz="1000" spc="-35" dirty="0">
                <a:solidFill>
                  <a:srgbClr val="171717"/>
                </a:solidFill>
                <a:latin typeface="Lucida Sans"/>
                <a:cs typeface="Lucida Sans"/>
              </a:rPr>
              <a:t>Dominican</a:t>
            </a:r>
            <a:r>
              <a:rPr sz="1000" spc="-3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Rep.</a:t>
            </a:r>
            <a:r>
              <a:rPr sz="1000" dirty="0">
                <a:solidFill>
                  <a:srgbClr val="171717"/>
                </a:solidFill>
                <a:latin typeface="Lucida Sans"/>
                <a:cs typeface="Lucida Sans"/>
              </a:rPr>
              <a:t>	</a:t>
            </a:r>
            <a:r>
              <a:rPr sz="1000" spc="-30" dirty="0">
                <a:solidFill>
                  <a:srgbClr val="171717"/>
                </a:solidFill>
                <a:latin typeface="Lucida Sans"/>
                <a:cs typeface="Lucida Sans"/>
              </a:rPr>
              <a:t>Puerto</a:t>
            </a:r>
            <a:r>
              <a:rPr sz="1000" spc="-4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171717"/>
                </a:solidFill>
                <a:latin typeface="Lucida Sans"/>
                <a:cs typeface="Lucida Sans"/>
              </a:rPr>
              <a:t>Rico</a:t>
            </a:r>
            <a:endParaRPr sz="10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697934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object 16">
            <a:extLst>
              <a:ext uri="{FF2B5EF4-FFF2-40B4-BE49-F238E27FC236}">
                <a16:creationId xmlns:a16="http://schemas.microsoft.com/office/drawing/2014/main" id="{98FED5B8-AFFB-C9CC-F753-76DC652950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424" y="152482"/>
            <a:ext cx="301771" cy="313834"/>
          </a:xfrm>
          <a:prstGeom prst="rect">
            <a:avLst/>
          </a:prstGeom>
        </p:spPr>
      </p:pic>
      <p:grpSp>
        <p:nvGrpSpPr>
          <p:cNvPr id="26" name="object 17">
            <a:extLst>
              <a:ext uri="{FF2B5EF4-FFF2-40B4-BE49-F238E27FC236}">
                <a16:creationId xmlns:a16="http://schemas.microsoft.com/office/drawing/2014/main" id="{FEEEE7EC-2FC2-47EF-116A-B585F65803CE}"/>
              </a:ext>
            </a:extLst>
          </p:cNvPr>
          <p:cNvGrpSpPr/>
          <p:nvPr/>
        </p:nvGrpSpPr>
        <p:grpSpPr>
          <a:xfrm>
            <a:off x="10932252" y="174969"/>
            <a:ext cx="438784" cy="271145"/>
            <a:chOff x="11120217" y="113768"/>
            <a:chExt cx="438784" cy="271145"/>
          </a:xfrm>
        </p:grpSpPr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4DCCEE68-AE24-CD8E-40C4-E1B6F5285B7B}"/>
                </a:ext>
              </a:extLst>
            </p:cNvPr>
            <p:cNvSpPr/>
            <p:nvPr/>
          </p:nvSpPr>
          <p:spPr>
            <a:xfrm>
              <a:off x="11280033" y="142664"/>
              <a:ext cx="118745" cy="213360"/>
            </a:xfrm>
            <a:custGeom>
              <a:avLst/>
              <a:gdLst/>
              <a:ahLst/>
              <a:cxnLst/>
              <a:rect l="l" t="t" r="r" b="b"/>
              <a:pathLst>
                <a:path w="118745" h="213360">
                  <a:moveTo>
                    <a:pt x="118501" y="0"/>
                  </a:moveTo>
                  <a:lnTo>
                    <a:pt x="0" y="0"/>
                  </a:lnTo>
                  <a:lnTo>
                    <a:pt x="0" y="212965"/>
                  </a:lnTo>
                  <a:lnTo>
                    <a:pt x="118501" y="212965"/>
                  </a:lnTo>
                  <a:lnTo>
                    <a:pt x="118501" y="0"/>
                  </a:lnTo>
                  <a:close/>
                </a:path>
              </a:pathLst>
            </a:custGeom>
            <a:solidFill>
              <a:srgbClr val="FF5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BD395411-0C4D-81C9-A381-CA1A24FC99F7}"/>
                </a:ext>
              </a:extLst>
            </p:cNvPr>
            <p:cNvSpPr/>
            <p:nvPr/>
          </p:nvSpPr>
          <p:spPr>
            <a:xfrm>
              <a:off x="11120217" y="113768"/>
              <a:ext cx="219075" cy="271145"/>
            </a:xfrm>
            <a:custGeom>
              <a:avLst/>
              <a:gdLst/>
              <a:ahLst/>
              <a:cxnLst/>
              <a:rect l="l" t="t" r="r" b="b"/>
              <a:pathLst>
                <a:path w="219075" h="271145">
                  <a:moveTo>
                    <a:pt x="140039" y="0"/>
                  </a:moveTo>
                  <a:lnTo>
                    <a:pt x="98873" y="4925"/>
                  </a:lnTo>
                  <a:lnTo>
                    <a:pt x="60781" y="22267"/>
                  </a:lnTo>
                  <a:lnTo>
                    <a:pt x="28895" y="51651"/>
                  </a:lnTo>
                  <a:lnTo>
                    <a:pt x="7864" y="89569"/>
                  </a:lnTo>
                  <a:lnTo>
                    <a:pt x="0" y="130678"/>
                  </a:lnTo>
                  <a:lnTo>
                    <a:pt x="4925" y="171845"/>
                  </a:lnTo>
                  <a:lnTo>
                    <a:pt x="22267" y="209937"/>
                  </a:lnTo>
                  <a:lnTo>
                    <a:pt x="51651" y="241823"/>
                  </a:lnTo>
                  <a:lnTo>
                    <a:pt x="91625" y="263549"/>
                  </a:lnTo>
                  <a:lnTo>
                    <a:pt x="135358" y="270791"/>
                  </a:lnTo>
                  <a:lnTo>
                    <a:pt x="179092" y="263549"/>
                  </a:lnTo>
                  <a:lnTo>
                    <a:pt x="219066" y="241823"/>
                  </a:lnTo>
                  <a:lnTo>
                    <a:pt x="197182" y="220213"/>
                  </a:lnTo>
                  <a:lnTo>
                    <a:pt x="180922" y="194558"/>
                  </a:lnTo>
                  <a:lnTo>
                    <a:pt x="170802" y="165919"/>
                  </a:lnTo>
                  <a:lnTo>
                    <a:pt x="167339" y="135359"/>
                  </a:lnTo>
                  <a:lnTo>
                    <a:pt x="170802" y="104799"/>
                  </a:lnTo>
                  <a:lnTo>
                    <a:pt x="180922" y="76161"/>
                  </a:lnTo>
                  <a:lnTo>
                    <a:pt x="197182" y="50505"/>
                  </a:lnTo>
                  <a:lnTo>
                    <a:pt x="219066" y="28895"/>
                  </a:lnTo>
                  <a:lnTo>
                    <a:pt x="181148" y="7864"/>
                  </a:lnTo>
                  <a:lnTo>
                    <a:pt x="140039" y="0"/>
                  </a:lnTo>
                  <a:close/>
                </a:path>
              </a:pathLst>
            </a:custGeom>
            <a:solidFill>
              <a:srgbClr val="EB00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A356B84E-BF22-9EC8-AC85-3AC4D651D656}"/>
                </a:ext>
              </a:extLst>
            </p:cNvPr>
            <p:cNvSpPr/>
            <p:nvPr/>
          </p:nvSpPr>
          <p:spPr>
            <a:xfrm>
              <a:off x="11339283" y="113799"/>
              <a:ext cx="219710" cy="271145"/>
            </a:xfrm>
            <a:custGeom>
              <a:avLst/>
              <a:gdLst/>
              <a:ahLst/>
              <a:cxnLst/>
              <a:rect l="l" t="t" r="r" b="b"/>
              <a:pathLst>
                <a:path w="219709" h="271145">
                  <a:moveTo>
                    <a:pt x="79037" y="0"/>
                  </a:moveTo>
                  <a:lnTo>
                    <a:pt x="37926" y="7848"/>
                  </a:lnTo>
                  <a:lnTo>
                    <a:pt x="0" y="28864"/>
                  </a:lnTo>
                  <a:lnTo>
                    <a:pt x="6189" y="34037"/>
                  </a:lnTo>
                  <a:lnTo>
                    <a:pt x="12055" y="39564"/>
                  </a:lnTo>
                  <a:lnTo>
                    <a:pt x="17582" y="45430"/>
                  </a:lnTo>
                  <a:lnTo>
                    <a:pt x="22755" y="51620"/>
                  </a:lnTo>
                  <a:lnTo>
                    <a:pt x="43786" y="89538"/>
                  </a:lnTo>
                  <a:lnTo>
                    <a:pt x="51650" y="130646"/>
                  </a:lnTo>
                  <a:lnTo>
                    <a:pt x="46724" y="171813"/>
                  </a:lnTo>
                  <a:lnTo>
                    <a:pt x="29382" y="209905"/>
                  </a:lnTo>
                  <a:lnTo>
                    <a:pt x="0" y="241791"/>
                  </a:lnTo>
                  <a:lnTo>
                    <a:pt x="18864" y="254217"/>
                  </a:lnTo>
                  <a:lnTo>
                    <a:pt x="39386" y="263283"/>
                  </a:lnTo>
                  <a:lnTo>
                    <a:pt x="61123" y="268837"/>
                  </a:lnTo>
                  <a:lnTo>
                    <a:pt x="83633" y="270726"/>
                  </a:lnTo>
                  <a:lnTo>
                    <a:pt x="126441" y="263832"/>
                  </a:lnTo>
                  <a:lnTo>
                    <a:pt x="163623" y="244614"/>
                  </a:lnTo>
                  <a:lnTo>
                    <a:pt x="192965" y="215270"/>
                  </a:lnTo>
                  <a:lnTo>
                    <a:pt x="212182" y="178132"/>
                  </a:lnTo>
                  <a:lnTo>
                    <a:pt x="219096" y="135327"/>
                  </a:lnTo>
                  <a:lnTo>
                    <a:pt x="217207" y="112818"/>
                  </a:lnTo>
                  <a:lnTo>
                    <a:pt x="202587" y="70559"/>
                  </a:lnTo>
                  <a:lnTo>
                    <a:pt x="158287" y="22298"/>
                  </a:lnTo>
                  <a:lnTo>
                    <a:pt x="120202" y="4941"/>
                  </a:lnTo>
                  <a:lnTo>
                    <a:pt x="79037" y="0"/>
                  </a:lnTo>
                  <a:close/>
                </a:path>
                <a:path w="219709" h="271145">
                  <a:moveTo>
                    <a:pt x="206193" y="214894"/>
                  </a:moveTo>
                  <a:lnTo>
                    <a:pt x="205252" y="214894"/>
                  </a:lnTo>
                  <a:lnTo>
                    <a:pt x="205252" y="219258"/>
                  </a:lnTo>
                  <a:lnTo>
                    <a:pt x="206193" y="219258"/>
                  </a:lnTo>
                  <a:lnTo>
                    <a:pt x="206193" y="214894"/>
                  </a:lnTo>
                  <a:close/>
                </a:path>
                <a:path w="219709" h="271145">
                  <a:moveTo>
                    <a:pt x="210331" y="213991"/>
                  </a:moveTo>
                  <a:lnTo>
                    <a:pt x="208977" y="213991"/>
                  </a:lnTo>
                  <a:lnTo>
                    <a:pt x="208977" y="219258"/>
                  </a:lnTo>
                  <a:lnTo>
                    <a:pt x="209955" y="219258"/>
                  </a:lnTo>
                  <a:lnTo>
                    <a:pt x="209955" y="215270"/>
                  </a:lnTo>
                  <a:lnTo>
                    <a:pt x="210868" y="215270"/>
                  </a:lnTo>
                  <a:lnTo>
                    <a:pt x="210331" y="213991"/>
                  </a:lnTo>
                  <a:close/>
                </a:path>
                <a:path w="219709" h="271145">
                  <a:moveTo>
                    <a:pt x="214882" y="215270"/>
                  </a:moveTo>
                  <a:lnTo>
                    <a:pt x="213904" y="215270"/>
                  </a:lnTo>
                  <a:lnTo>
                    <a:pt x="213904" y="219258"/>
                  </a:lnTo>
                  <a:lnTo>
                    <a:pt x="214882" y="219258"/>
                  </a:lnTo>
                  <a:lnTo>
                    <a:pt x="214882" y="215270"/>
                  </a:lnTo>
                  <a:close/>
                </a:path>
                <a:path w="219709" h="271145">
                  <a:moveTo>
                    <a:pt x="210868" y="215270"/>
                  </a:moveTo>
                  <a:lnTo>
                    <a:pt x="209955" y="215270"/>
                  </a:lnTo>
                  <a:lnTo>
                    <a:pt x="211421" y="218692"/>
                  </a:lnTo>
                  <a:lnTo>
                    <a:pt x="212437" y="218692"/>
                  </a:lnTo>
                  <a:lnTo>
                    <a:pt x="212840" y="217753"/>
                  </a:lnTo>
                  <a:lnTo>
                    <a:pt x="211910" y="217753"/>
                  </a:lnTo>
                  <a:lnTo>
                    <a:pt x="210868" y="215270"/>
                  </a:lnTo>
                  <a:close/>
                </a:path>
                <a:path w="219709" h="271145">
                  <a:moveTo>
                    <a:pt x="214882" y="213991"/>
                  </a:moveTo>
                  <a:lnTo>
                    <a:pt x="213490" y="213991"/>
                  </a:lnTo>
                  <a:lnTo>
                    <a:pt x="211910" y="217753"/>
                  </a:lnTo>
                  <a:lnTo>
                    <a:pt x="212840" y="217753"/>
                  </a:lnTo>
                  <a:lnTo>
                    <a:pt x="213904" y="215270"/>
                  </a:lnTo>
                  <a:lnTo>
                    <a:pt x="214882" y="215270"/>
                  </a:lnTo>
                  <a:lnTo>
                    <a:pt x="214882" y="213991"/>
                  </a:lnTo>
                  <a:close/>
                </a:path>
                <a:path w="219709" h="271145">
                  <a:moveTo>
                    <a:pt x="207961" y="213991"/>
                  </a:moveTo>
                  <a:lnTo>
                    <a:pt x="203521" y="213991"/>
                  </a:lnTo>
                  <a:lnTo>
                    <a:pt x="203521" y="214894"/>
                  </a:lnTo>
                  <a:lnTo>
                    <a:pt x="207961" y="214894"/>
                  </a:lnTo>
                  <a:lnTo>
                    <a:pt x="207961" y="213991"/>
                  </a:lnTo>
                  <a:close/>
                </a:path>
              </a:pathLst>
            </a:custGeom>
            <a:solidFill>
              <a:srgbClr val="F79E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1">
            <a:extLst>
              <a:ext uri="{FF2B5EF4-FFF2-40B4-BE49-F238E27FC236}">
                <a16:creationId xmlns:a16="http://schemas.microsoft.com/office/drawing/2014/main" id="{F2357E94-A5B7-1678-7A09-CE174E78508E}"/>
              </a:ext>
            </a:extLst>
          </p:cNvPr>
          <p:cNvSpPr/>
          <p:nvPr/>
        </p:nvSpPr>
        <p:spPr>
          <a:xfrm>
            <a:off x="11467495" y="15248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1" y="313835"/>
                </a:lnTo>
              </a:path>
            </a:pathLst>
          </a:custGeom>
          <a:ln w="6350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DD239C48-B191-6128-01B1-ED28849EF753}"/>
              </a:ext>
            </a:extLst>
          </p:cNvPr>
          <p:cNvSpPr txBox="1">
            <a:spLocks/>
          </p:cNvSpPr>
          <p:nvPr/>
        </p:nvSpPr>
        <p:spPr>
          <a:xfrm>
            <a:off x="4486908" y="6521541"/>
            <a:ext cx="4281065" cy="22121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45"/>
              </a:spcBef>
            </a:pPr>
            <a:r>
              <a:rPr lang="en-US" sz="1400" spc="-35" dirty="0"/>
              <a:t>Mastercard</a:t>
            </a:r>
            <a:r>
              <a:rPr lang="en-US" sz="1400" spc="-40" dirty="0"/>
              <a:t> </a:t>
            </a:r>
            <a:r>
              <a:rPr lang="en-US" sz="1400" spc="-10" dirty="0"/>
              <a:t>powered</a:t>
            </a:r>
            <a:r>
              <a:rPr lang="en-US" sz="1400" spc="-35" dirty="0"/>
              <a:t> </a:t>
            </a:r>
            <a:r>
              <a:rPr lang="en-US" sz="1400" spc="-20" dirty="0"/>
              <a:t>by</a:t>
            </a:r>
            <a:r>
              <a:rPr lang="en-US" sz="1400" spc="-40" dirty="0"/>
              <a:t> </a:t>
            </a:r>
            <a:r>
              <a:rPr lang="en-US" sz="1400" spc="-10" dirty="0"/>
              <a:t>Mabrian</a:t>
            </a:r>
          </a:p>
        </p:txBody>
      </p: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33781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Benchmark Data</a:t>
            </a:r>
          </a:p>
        </p:txBody>
      </p:sp>
      <p:pic>
        <p:nvPicPr>
          <p:cNvPr id="5" name="object 19">
            <a:extLst>
              <a:ext uri="{FF2B5EF4-FFF2-40B4-BE49-F238E27FC236}">
                <a16:creationId xmlns:a16="http://schemas.microsoft.com/office/drawing/2014/main" id="{6181D1A2-E58C-1A12-99CC-F10E669242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7047" y="1438177"/>
            <a:ext cx="11233148" cy="4432934"/>
          </a:xfrm>
          <a:prstGeom prst="rect">
            <a:avLst/>
          </a:prstGeom>
        </p:spPr>
      </p:pic>
      <p:sp>
        <p:nvSpPr>
          <p:cNvPr id="6" name="object 20">
            <a:extLst>
              <a:ext uri="{FF2B5EF4-FFF2-40B4-BE49-F238E27FC236}">
                <a16:creationId xmlns:a16="http://schemas.microsoft.com/office/drawing/2014/main" id="{75C5EF70-7C19-D55E-5603-2A08DA4B81BB}"/>
              </a:ext>
            </a:extLst>
          </p:cNvPr>
          <p:cNvSpPr txBox="1"/>
          <p:nvPr/>
        </p:nvSpPr>
        <p:spPr>
          <a:xfrm>
            <a:off x="3060095" y="879282"/>
            <a:ext cx="67900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45" dirty="0">
                <a:solidFill>
                  <a:srgbClr val="515151"/>
                </a:solidFill>
                <a:latin typeface="Trebuchet MS"/>
                <a:cs typeface="Trebuchet MS"/>
              </a:rPr>
              <a:t>Direct </a:t>
            </a:r>
            <a:r>
              <a:rPr sz="1600" b="1" spc="-30" dirty="0">
                <a:solidFill>
                  <a:srgbClr val="515151"/>
                </a:solidFill>
                <a:latin typeface="Trebuchet MS"/>
                <a:cs typeface="Trebuchet MS"/>
              </a:rPr>
              <a:t>Capacity</a:t>
            </a:r>
            <a:r>
              <a:rPr sz="16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40" dirty="0">
                <a:solidFill>
                  <a:srgbClr val="515151"/>
                </a:solidFill>
                <a:latin typeface="Trebuchet MS"/>
                <a:cs typeface="Trebuchet MS"/>
              </a:rPr>
              <a:t>Benchmark</a:t>
            </a:r>
            <a:r>
              <a:rPr sz="1600" b="1" spc="-5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45" dirty="0">
                <a:solidFill>
                  <a:srgbClr val="515151"/>
                </a:solidFill>
                <a:latin typeface="Trebuchet MS"/>
                <a:cs typeface="Trebuchet MS"/>
              </a:rPr>
              <a:t>(seats)</a:t>
            </a:r>
            <a:r>
              <a:rPr sz="16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6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515151"/>
                </a:solidFill>
                <a:latin typeface="Trebuchet MS"/>
                <a:cs typeface="Trebuchet MS"/>
              </a:rPr>
              <a:t>Top</a:t>
            </a:r>
            <a:r>
              <a:rPr sz="16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35" dirty="0">
                <a:solidFill>
                  <a:srgbClr val="515151"/>
                </a:solidFill>
                <a:latin typeface="Trebuchet MS"/>
                <a:cs typeface="Trebuchet MS"/>
              </a:rPr>
              <a:t>Source</a:t>
            </a:r>
            <a:r>
              <a:rPr sz="16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35" dirty="0">
                <a:solidFill>
                  <a:srgbClr val="515151"/>
                </a:solidFill>
                <a:latin typeface="Trebuchet MS"/>
                <a:cs typeface="Trebuchet MS"/>
              </a:rPr>
              <a:t>Markets*,</a:t>
            </a:r>
            <a:r>
              <a:rPr sz="1600" b="1" spc="-4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60" dirty="0">
                <a:solidFill>
                  <a:srgbClr val="515151"/>
                </a:solidFill>
                <a:latin typeface="Trebuchet MS"/>
                <a:cs typeface="Trebuchet MS"/>
              </a:rPr>
              <a:t>next</a:t>
            </a:r>
            <a:r>
              <a:rPr sz="16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515151"/>
                </a:solidFill>
                <a:latin typeface="Trebuchet MS"/>
                <a:cs typeface="Trebuchet MS"/>
              </a:rPr>
              <a:t>3</a:t>
            </a:r>
            <a:r>
              <a:rPr sz="16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45" dirty="0">
                <a:solidFill>
                  <a:srgbClr val="515151"/>
                </a:solidFill>
                <a:latin typeface="Trebuchet MS"/>
                <a:cs typeface="Trebuchet MS"/>
              </a:rPr>
              <a:t>months:</a:t>
            </a:r>
            <a:r>
              <a:rPr sz="1600" b="1" spc="-5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515151"/>
                </a:solidFill>
                <a:latin typeface="Trebuchet MS"/>
                <a:cs typeface="Trebuchet MS"/>
              </a:rPr>
              <a:t>May</a:t>
            </a:r>
            <a:r>
              <a:rPr sz="16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55" dirty="0">
                <a:solidFill>
                  <a:srgbClr val="515151"/>
                </a:solidFill>
                <a:latin typeface="Trebuchet MS"/>
                <a:cs typeface="Trebuchet MS"/>
              </a:rPr>
              <a:t>-</a:t>
            </a:r>
            <a:r>
              <a:rPr sz="1600" b="1" spc="-4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50" dirty="0">
                <a:solidFill>
                  <a:srgbClr val="515151"/>
                </a:solidFill>
                <a:latin typeface="Trebuchet MS"/>
                <a:cs typeface="Trebuchet MS"/>
              </a:rPr>
              <a:t>July</a:t>
            </a:r>
            <a:r>
              <a:rPr sz="1600" b="1" spc="-6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600" b="1" spc="-70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35" dirty="0">
                <a:solidFill>
                  <a:srgbClr val="515151"/>
                </a:solidFill>
                <a:latin typeface="Trebuchet MS"/>
                <a:cs typeface="Trebuchet MS"/>
              </a:rPr>
              <a:t>(2023-</a:t>
            </a:r>
            <a:r>
              <a:rPr sz="1600" b="1" spc="-10" dirty="0">
                <a:solidFill>
                  <a:srgbClr val="515151"/>
                </a:solidFill>
                <a:latin typeface="Trebuchet MS"/>
                <a:cs typeface="Trebuchet MS"/>
              </a:rPr>
              <a:t>2024</a:t>
            </a:r>
            <a:r>
              <a:rPr sz="1600" b="1" spc="-65" dirty="0">
                <a:solidFill>
                  <a:srgbClr val="515151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515151"/>
                </a:solidFill>
                <a:latin typeface="Trebuchet MS"/>
                <a:cs typeface="Trebuchet MS"/>
              </a:rPr>
              <a:t>YOY%)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A3CFF5A3-4A1A-3CE9-7940-D49D23D88509}"/>
              </a:ext>
            </a:extLst>
          </p:cNvPr>
          <p:cNvSpPr txBox="1"/>
          <p:nvPr/>
        </p:nvSpPr>
        <p:spPr>
          <a:xfrm>
            <a:off x="636546" y="6493857"/>
            <a:ext cx="1061720" cy="1612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Data</a:t>
            </a:r>
            <a:r>
              <a:rPr sz="900" spc="-50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30" dirty="0">
                <a:solidFill>
                  <a:srgbClr val="171717"/>
                </a:solidFill>
                <a:latin typeface="Lucida Sans"/>
                <a:cs typeface="Lucida Sans"/>
              </a:rPr>
              <a:t>source:</a:t>
            </a:r>
            <a:r>
              <a:rPr sz="900" spc="-25" dirty="0">
                <a:solidFill>
                  <a:srgbClr val="171717"/>
                </a:solidFill>
                <a:latin typeface="Lucida Sans"/>
                <a:cs typeface="Lucida Sans"/>
              </a:rPr>
              <a:t> </a:t>
            </a:r>
            <a:r>
              <a:rPr sz="900" spc="-20" dirty="0">
                <a:solidFill>
                  <a:srgbClr val="171717"/>
                </a:solidFill>
                <a:latin typeface="Lucida Sans"/>
                <a:cs typeface="Lucida Sans"/>
              </a:rPr>
              <a:t>Cirium</a:t>
            </a:r>
            <a:endParaRPr sz="900">
              <a:latin typeface="Lucida Sans"/>
              <a:cs typeface="Lucida Sans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F7338EEA-13AB-BCA1-496B-6292FB3529C9}"/>
              </a:ext>
            </a:extLst>
          </p:cNvPr>
          <p:cNvSpPr txBox="1"/>
          <p:nvPr/>
        </p:nvSpPr>
        <p:spPr>
          <a:xfrm>
            <a:off x="634420" y="6158895"/>
            <a:ext cx="4347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solidFill>
                  <a:srgbClr val="515151"/>
                </a:solidFill>
                <a:latin typeface="Lucida Sans"/>
                <a:cs typeface="Lucida Sans"/>
              </a:rPr>
              <a:t>*Airports 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included: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Dominican </a:t>
            </a:r>
            <a:r>
              <a:rPr sz="800" spc="-20" dirty="0">
                <a:solidFill>
                  <a:srgbClr val="515151"/>
                </a:solidFill>
                <a:latin typeface="Lucida Sans"/>
                <a:cs typeface="Lucida Sans"/>
              </a:rPr>
              <a:t>Rep.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55" dirty="0">
                <a:solidFill>
                  <a:srgbClr val="515151"/>
                </a:solidFill>
                <a:latin typeface="Lucida Sans"/>
                <a:cs typeface="Lucida Sans"/>
              </a:rPr>
              <a:t>PUJ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10" dirty="0">
                <a:solidFill>
                  <a:srgbClr val="515151"/>
                </a:solidFill>
                <a:latin typeface="Lucida Sans"/>
                <a:cs typeface="Lucida Sans"/>
              </a:rPr>
              <a:t>/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Puerto</a:t>
            </a:r>
            <a:r>
              <a:rPr sz="800" spc="-3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Rico</a:t>
            </a:r>
            <a:r>
              <a:rPr sz="800" spc="-3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55" dirty="0">
                <a:solidFill>
                  <a:srgbClr val="515151"/>
                </a:solidFill>
                <a:latin typeface="Lucida Sans"/>
                <a:cs typeface="Lucida Sans"/>
              </a:rPr>
              <a:t>SJU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10" dirty="0">
                <a:solidFill>
                  <a:srgbClr val="515151"/>
                </a:solidFill>
                <a:latin typeface="Lucida Sans"/>
                <a:cs typeface="Lucida Sans"/>
              </a:rPr>
              <a:t>/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Jamaica</a:t>
            </a:r>
            <a:r>
              <a:rPr sz="800" spc="-40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65" dirty="0">
                <a:solidFill>
                  <a:srgbClr val="515151"/>
                </a:solidFill>
                <a:latin typeface="Lucida Sans"/>
                <a:cs typeface="Lucida Sans"/>
              </a:rPr>
              <a:t>MBJ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10" dirty="0">
                <a:solidFill>
                  <a:srgbClr val="515151"/>
                </a:solidFill>
                <a:latin typeface="Lucida Sans"/>
                <a:cs typeface="Lucida Sans"/>
              </a:rPr>
              <a:t>/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20" dirty="0">
                <a:solidFill>
                  <a:srgbClr val="515151"/>
                </a:solidFill>
                <a:latin typeface="Lucida Sans"/>
                <a:cs typeface="Lucida Sans"/>
              </a:rPr>
              <a:t>Barbados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515151"/>
                </a:solidFill>
                <a:latin typeface="Lucida Sans"/>
                <a:cs typeface="Lucida Sans"/>
              </a:rPr>
              <a:t>:</a:t>
            </a:r>
            <a:r>
              <a:rPr sz="800" spc="-35" dirty="0">
                <a:solidFill>
                  <a:srgbClr val="515151"/>
                </a:solidFill>
                <a:latin typeface="Lucida Sans"/>
                <a:cs typeface="Lucida Sans"/>
              </a:rPr>
              <a:t> </a:t>
            </a:r>
            <a:r>
              <a:rPr sz="800" spc="-25" dirty="0">
                <a:solidFill>
                  <a:srgbClr val="515151"/>
                </a:solidFill>
                <a:latin typeface="Lucida Sans"/>
                <a:cs typeface="Lucida Sans"/>
              </a:rPr>
              <a:t>BGI</a:t>
            </a:r>
            <a:endParaRPr sz="8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6943680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64" y="116578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3" y="519854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7546693" y="2429249"/>
            <a:ext cx="4272361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000" b="1" spc="-75" dirty="0">
                <a:latin typeface="Calibri Light"/>
                <a:cs typeface="Calibri Light"/>
              </a:rPr>
              <a:t>Caribbean Cruise Performance and Outlook </a:t>
            </a:r>
          </a:p>
        </p:txBody>
      </p:sp>
      <p:pic>
        <p:nvPicPr>
          <p:cNvPr id="3" name="Picture 2" descr="A cruise ship in the ocean&#10;&#10;Description automatically generated">
            <a:extLst>
              <a:ext uri="{FF2B5EF4-FFF2-40B4-BE49-F238E27FC236}">
                <a16:creationId xmlns:a16="http://schemas.microsoft.com/office/drawing/2014/main" id="{B700BF5F-6D0B-8835-1A66-3D1465463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23" b="9195"/>
          <a:stretch/>
        </p:blipFill>
        <p:spPr>
          <a:xfrm>
            <a:off x="592737" y="1348595"/>
            <a:ext cx="6559030" cy="4160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6C8F95-49F8-F76C-D240-FA9A83A0E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238" y="6178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8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Main Caribbean Destination Share 2023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308224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The percentage share of main Caribbean destinations in 2023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2CCB704C-73DD-091C-0BEA-8D08DF84599C}"/>
              </a:ext>
            </a:extLst>
          </p:cNvPr>
          <p:cNvGrpSpPr/>
          <p:nvPr/>
        </p:nvGrpSpPr>
        <p:grpSpPr>
          <a:xfrm>
            <a:off x="0" y="3657903"/>
            <a:ext cx="4039870" cy="858519"/>
            <a:chOff x="3957891" y="5870447"/>
            <a:chExt cx="4039870" cy="858519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FE96949-18C4-5F5C-D4C0-CF782F74F78F}"/>
                </a:ext>
              </a:extLst>
            </p:cNvPr>
            <p:cNvSpPr/>
            <p:nvPr/>
          </p:nvSpPr>
          <p:spPr>
            <a:xfrm>
              <a:off x="3965828" y="6255638"/>
              <a:ext cx="2902585" cy="374650"/>
            </a:xfrm>
            <a:custGeom>
              <a:avLst/>
              <a:gdLst/>
              <a:ahLst/>
              <a:cxnLst/>
              <a:rect l="l" t="t" r="r" b="b"/>
              <a:pathLst>
                <a:path w="2902584" h="374650">
                  <a:moveTo>
                    <a:pt x="0" y="187071"/>
                  </a:moveTo>
                  <a:lnTo>
                    <a:pt x="6682" y="137340"/>
                  </a:lnTo>
                  <a:lnTo>
                    <a:pt x="25541" y="92653"/>
                  </a:lnTo>
                  <a:lnTo>
                    <a:pt x="54792" y="54792"/>
                  </a:lnTo>
                  <a:lnTo>
                    <a:pt x="92653" y="25541"/>
                  </a:lnTo>
                  <a:lnTo>
                    <a:pt x="137340" y="6682"/>
                  </a:lnTo>
                  <a:lnTo>
                    <a:pt x="187071" y="0"/>
                  </a:lnTo>
                  <a:lnTo>
                    <a:pt x="2715387" y="0"/>
                  </a:lnTo>
                  <a:lnTo>
                    <a:pt x="2765117" y="6682"/>
                  </a:lnTo>
                  <a:lnTo>
                    <a:pt x="2809804" y="25541"/>
                  </a:lnTo>
                  <a:lnTo>
                    <a:pt x="2847665" y="54792"/>
                  </a:lnTo>
                  <a:lnTo>
                    <a:pt x="2876916" y="92653"/>
                  </a:lnTo>
                  <a:lnTo>
                    <a:pt x="2895775" y="137340"/>
                  </a:lnTo>
                  <a:lnTo>
                    <a:pt x="2902458" y="187071"/>
                  </a:lnTo>
                  <a:lnTo>
                    <a:pt x="2895775" y="236801"/>
                  </a:lnTo>
                  <a:lnTo>
                    <a:pt x="2876916" y="281488"/>
                  </a:lnTo>
                  <a:lnTo>
                    <a:pt x="2847665" y="319349"/>
                  </a:lnTo>
                  <a:lnTo>
                    <a:pt x="2809804" y="348600"/>
                  </a:lnTo>
                  <a:lnTo>
                    <a:pt x="2765117" y="367459"/>
                  </a:lnTo>
                  <a:lnTo>
                    <a:pt x="2715387" y="374142"/>
                  </a:lnTo>
                  <a:lnTo>
                    <a:pt x="187071" y="374142"/>
                  </a:lnTo>
                  <a:lnTo>
                    <a:pt x="137340" y="367459"/>
                  </a:lnTo>
                  <a:lnTo>
                    <a:pt x="92653" y="348600"/>
                  </a:lnTo>
                  <a:lnTo>
                    <a:pt x="54792" y="319349"/>
                  </a:lnTo>
                  <a:lnTo>
                    <a:pt x="25541" y="281488"/>
                  </a:lnTo>
                  <a:lnTo>
                    <a:pt x="6682" y="236801"/>
                  </a:lnTo>
                  <a:lnTo>
                    <a:pt x="0" y="187071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5">
              <a:extLst>
                <a:ext uri="{FF2B5EF4-FFF2-40B4-BE49-F238E27FC236}">
                  <a16:creationId xmlns:a16="http://schemas.microsoft.com/office/drawing/2014/main" id="{3FE27629-8032-1F46-0780-70CC5ADCC7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8561" y="6368827"/>
              <a:ext cx="191530" cy="148088"/>
            </a:xfrm>
            <a:prstGeom prst="rect">
              <a:avLst/>
            </a:prstGeom>
          </p:spPr>
        </p:pic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C33DE30F-E6C0-0258-09B5-3808F3C8491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0963" y="5870447"/>
              <a:ext cx="1046225" cy="858011"/>
            </a:xfrm>
            <a:prstGeom prst="rect">
              <a:avLst/>
            </a:prstGeom>
          </p:spPr>
        </p:pic>
      </p:grpSp>
      <p:sp>
        <p:nvSpPr>
          <p:cNvPr id="22" name="object 7">
            <a:extLst>
              <a:ext uri="{FF2B5EF4-FFF2-40B4-BE49-F238E27FC236}">
                <a16:creationId xmlns:a16="http://schemas.microsoft.com/office/drawing/2014/main" id="{305F18E4-AA8C-F2DF-C4BC-134D901913DA}"/>
              </a:ext>
            </a:extLst>
          </p:cNvPr>
          <p:cNvSpPr txBox="1"/>
          <p:nvPr/>
        </p:nvSpPr>
        <p:spPr>
          <a:xfrm>
            <a:off x="257937" y="2737013"/>
            <a:ext cx="387658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In</a:t>
            </a:r>
            <a:r>
              <a:rPr sz="16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2023,</a:t>
            </a:r>
            <a:r>
              <a:rPr sz="16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sz="16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Dominican</a:t>
            </a:r>
            <a:r>
              <a:rPr sz="16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Republic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(25%)</a:t>
            </a:r>
            <a:r>
              <a:rPr sz="16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took</a:t>
            </a:r>
            <a:r>
              <a:rPr sz="16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sz="16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most</a:t>
            </a:r>
            <a:r>
              <a:rPr sz="16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share</a:t>
            </a:r>
            <a:r>
              <a:rPr sz="16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sz="16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main</a:t>
            </a:r>
            <a:r>
              <a:rPr sz="16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destinations,</a:t>
            </a:r>
            <a:r>
              <a:rPr sz="16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followed</a:t>
            </a:r>
            <a:r>
              <a:rPr sz="16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by</a:t>
            </a:r>
            <a:r>
              <a:rPr sz="16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Puerto</a:t>
            </a:r>
            <a:r>
              <a:rPr sz="16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Rico</a:t>
            </a:r>
            <a:r>
              <a:rPr sz="16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(12%)</a:t>
            </a:r>
            <a:r>
              <a:rPr sz="16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16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04040"/>
                </a:solidFill>
                <a:latin typeface="Calibri"/>
                <a:cs typeface="Calibri"/>
              </a:rPr>
              <a:t>Cuba</a:t>
            </a:r>
            <a:r>
              <a:rPr sz="16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(8%).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4" name="object 9">
            <a:extLst>
              <a:ext uri="{FF2B5EF4-FFF2-40B4-BE49-F238E27FC236}">
                <a16:creationId xmlns:a16="http://schemas.microsoft.com/office/drawing/2014/main" id="{E551AC46-8CAE-C432-C790-A9305460663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57052" y="1879269"/>
            <a:ext cx="6481559" cy="4438649"/>
          </a:xfrm>
          <a:prstGeom prst="rect">
            <a:avLst/>
          </a:prstGeom>
        </p:spPr>
      </p:pic>
      <p:sp>
        <p:nvSpPr>
          <p:cNvPr id="26" name="object 11">
            <a:extLst>
              <a:ext uri="{FF2B5EF4-FFF2-40B4-BE49-F238E27FC236}">
                <a16:creationId xmlns:a16="http://schemas.microsoft.com/office/drawing/2014/main" id="{80C89F37-8EB5-653E-C40B-C9405DE460AE}"/>
              </a:ext>
            </a:extLst>
          </p:cNvPr>
          <p:cNvSpPr txBox="1"/>
          <p:nvPr/>
        </p:nvSpPr>
        <p:spPr>
          <a:xfrm>
            <a:off x="570954" y="4073206"/>
            <a:ext cx="1688464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b="1" dirty="0">
                <a:latin typeface="Arial"/>
                <a:cs typeface="Arial"/>
              </a:rPr>
              <a:t>Source: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CTO’s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Caribbean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Tourism </a:t>
            </a:r>
            <a:r>
              <a:rPr sz="800" b="1" dirty="0">
                <a:latin typeface="Arial"/>
                <a:cs typeface="Arial"/>
              </a:rPr>
              <a:t>Performance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Review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2023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8739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Cruise Arrivals to the Caribbean by Year</a:t>
            </a:r>
          </a:p>
        </p:txBody>
      </p:sp>
      <p:grpSp>
        <p:nvGrpSpPr>
          <p:cNvPr id="3" name="Grupo 354">
            <a:extLst>
              <a:ext uri="{FF2B5EF4-FFF2-40B4-BE49-F238E27FC236}">
                <a16:creationId xmlns:a16="http://schemas.microsoft.com/office/drawing/2014/main" id="{817FE5DD-0134-1E1D-7D9A-133078FE31B4}"/>
              </a:ext>
            </a:extLst>
          </p:cNvPr>
          <p:cNvGrpSpPr/>
          <p:nvPr/>
        </p:nvGrpSpPr>
        <p:grpSpPr>
          <a:xfrm>
            <a:off x="3743257" y="6069378"/>
            <a:ext cx="2902802" cy="374400"/>
            <a:chOff x="3454567" y="4678797"/>
            <a:chExt cx="2183007" cy="361086"/>
          </a:xfrm>
        </p:grpSpPr>
        <p:grpSp>
          <p:nvGrpSpPr>
            <p:cNvPr id="5" name="Group 65">
              <a:extLst>
                <a:ext uri="{FF2B5EF4-FFF2-40B4-BE49-F238E27FC236}">
                  <a16:creationId xmlns:a16="http://schemas.microsoft.com/office/drawing/2014/main" id="{C2C52A33-0D63-93A9-1371-ED6D7F3986D7}"/>
                </a:ext>
              </a:extLst>
            </p:cNvPr>
            <p:cNvGrpSpPr/>
            <p:nvPr/>
          </p:nvGrpSpPr>
          <p:grpSpPr>
            <a:xfrm>
              <a:off x="3454567" y="4678797"/>
              <a:ext cx="2183007" cy="361086"/>
              <a:chOff x="3780077" y="4685896"/>
              <a:chExt cx="2183007" cy="361086"/>
            </a:xfrm>
          </p:grpSpPr>
          <p:sp>
            <p:nvSpPr>
              <p:cNvPr id="7" name="Rectangle: Rounded Corners 108">
                <a:extLst>
                  <a:ext uri="{FF2B5EF4-FFF2-40B4-BE49-F238E27FC236}">
                    <a16:creationId xmlns:a16="http://schemas.microsoft.com/office/drawing/2014/main" id="{82818F55-FEEE-8CB1-C9EA-2B351019900E}"/>
                  </a:ext>
                </a:extLst>
              </p:cNvPr>
              <p:cNvSpPr/>
              <p:nvPr/>
            </p:nvSpPr>
            <p:spPr>
              <a:xfrm>
                <a:off x="3780077" y="4685896"/>
                <a:ext cx="2183007" cy="361086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E9E9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>
                  <a:defRPr/>
                </a:pPr>
                <a:endParaRPr lang="en-GB" sz="667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500">
                <a:extLst>
                  <a:ext uri="{FF2B5EF4-FFF2-40B4-BE49-F238E27FC236}">
                    <a16:creationId xmlns:a16="http://schemas.microsoft.com/office/drawing/2014/main" id="{EC3A9DE6-0755-6FE6-F6D0-3F69D42559F9}"/>
                  </a:ext>
                </a:extLst>
              </p:cNvPr>
              <p:cNvSpPr txBox="1"/>
              <p:nvPr/>
            </p:nvSpPr>
            <p:spPr>
              <a:xfrm>
                <a:off x="4128329" y="4720467"/>
                <a:ext cx="1703552" cy="32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1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1" kern="0" dirty="0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Source: CTO’s Caribbean Tourism Performance Review 2023</a:t>
                </a:r>
              </a:p>
            </p:txBody>
          </p:sp>
        </p:grpSp>
        <p:pic>
          <p:nvPicPr>
            <p:cNvPr id="6" name="Imagen 356">
              <a:extLst>
                <a:ext uri="{FF2B5EF4-FFF2-40B4-BE49-F238E27FC236}">
                  <a16:creationId xmlns:a16="http://schemas.microsoft.com/office/drawing/2014/main" id="{17C115D5-81CB-3070-B2FA-C23C089B1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675142" y="4787723"/>
              <a:ext cx="143615" cy="14400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69C4BF-A57A-4378-EE3D-1CB2F1EDB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051" y="5684791"/>
            <a:ext cx="1046075" cy="858266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6F7B8C04-781C-3166-A5B6-5FC9C960072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2946" y="1586596"/>
            <a:ext cx="9246107" cy="39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5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46400" y="479291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925185" y="474979"/>
            <a:ext cx="853722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Cruise Arrivals to the Caribbean by Month</a:t>
            </a:r>
          </a:p>
        </p:txBody>
      </p:sp>
      <p:grpSp>
        <p:nvGrpSpPr>
          <p:cNvPr id="3" name="Grupo 354">
            <a:extLst>
              <a:ext uri="{FF2B5EF4-FFF2-40B4-BE49-F238E27FC236}">
                <a16:creationId xmlns:a16="http://schemas.microsoft.com/office/drawing/2014/main" id="{817FE5DD-0134-1E1D-7D9A-133078FE31B4}"/>
              </a:ext>
            </a:extLst>
          </p:cNvPr>
          <p:cNvGrpSpPr/>
          <p:nvPr/>
        </p:nvGrpSpPr>
        <p:grpSpPr>
          <a:xfrm>
            <a:off x="6658708" y="5917572"/>
            <a:ext cx="2902802" cy="374400"/>
            <a:chOff x="3454567" y="4678797"/>
            <a:chExt cx="2183007" cy="361086"/>
          </a:xfrm>
        </p:grpSpPr>
        <p:grpSp>
          <p:nvGrpSpPr>
            <p:cNvPr id="5" name="Group 65">
              <a:extLst>
                <a:ext uri="{FF2B5EF4-FFF2-40B4-BE49-F238E27FC236}">
                  <a16:creationId xmlns:a16="http://schemas.microsoft.com/office/drawing/2014/main" id="{C2C52A33-0D63-93A9-1371-ED6D7F3986D7}"/>
                </a:ext>
              </a:extLst>
            </p:cNvPr>
            <p:cNvGrpSpPr/>
            <p:nvPr/>
          </p:nvGrpSpPr>
          <p:grpSpPr>
            <a:xfrm>
              <a:off x="3454567" y="4678797"/>
              <a:ext cx="2183007" cy="361086"/>
              <a:chOff x="3780077" y="4685896"/>
              <a:chExt cx="2183007" cy="361086"/>
            </a:xfrm>
          </p:grpSpPr>
          <p:sp>
            <p:nvSpPr>
              <p:cNvPr id="7" name="Rectangle: Rounded Corners 108">
                <a:extLst>
                  <a:ext uri="{FF2B5EF4-FFF2-40B4-BE49-F238E27FC236}">
                    <a16:creationId xmlns:a16="http://schemas.microsoft.com/office/drawing/2014/main" id="{82818F55-FEEE-8CB1-C9EA-2B351019900E}"/>
                  </a:ext>
                </a:extLst>
              </p:cNvPr>
              <p:cNvSpPr/>
              <p:nvPr/>
            </p:nvSpPr>
            <p:spPr>
              <a:xfrm>
                <a:off x="3780077" y="4685896"/>
                <a:ext cx="2183007" cy="361086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E9E9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>
                  <a:defRPr/>
                </a:pPr>
                <a:endParaRPr lang="en-GB" sz="667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500">
                <a:extLst>
                  <a:ext uri="{FF2B5EF4-FFF2-40B4-BE49-F238E27FC236}">
                    <a16:creationId xmlns:a16="http://schemas.microsoft.com/office/drawing/2014/main" id="{EC3A9DE6-0755-6FE6-F6D0-3F69D42559F9}"/>
                  </a:ext>
                </a:extLst>
              </p:cNvPr>
              <p:cNvSpPr txBox="1"/>
              <p:nvPr/>
            </p:nvSpPr>
            <p:spPr>
              <a:xfrm>
                <a:off x="4128329" y="4720467"/>
                <a:ext cx="1703552" cy="32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1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1" kern="0" dirty="0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Source: CTO’s Caribbean Tourism Performance Review 2023</a:t>
                </a:r>
              </a:p>
            </p:txBody>
          </p:sp>
        </p:grpSp>
        <p:pic>
          <p:nvPicPr>
            <p:cNvPr id="6" name="Imagen 356">
              <a:extLst>
                <a:ext uri="{FF2B5EF4-FFF2-40B4-BE49-F238E27FC236}">
                  <a16:creationId xmlns:a16="http://schemas.microsoft.com/office/drawing/2014/main" id="{17C115D5-81CB-3070-B2FA-C23C089B1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675142" y="4787723"/>
              <a:ext cx="143615" cy="14400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69C4BF-A57A-4378-EE3D-1CB2F1EDB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502" y="5532985"/>
            <a:ext cx="1046075" cy="858266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924A5618-527A-3A56-A1A5-509A6761841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1220" y="1578110"/>
            <a:ext cx="4701539" cy="4800599"/>
          </a:xfrm>
          <a:prstGeom prst="rect">
            <a:avLst/>
          </a:prstGeom>
        </p:spPr>
      </p:pic>
      <p:pic>
        <p:nvPicPr>
          <p:cNvPr id="12" name="object 8">
            <a:extLst>
              <a:ext uri="{FF2B5EF4-FFF2-40B4-BE49-F238E27FC236}">
                <a16:creationId xmlns:a16="http://schemas.microsoft.com/office/drawing/2014/main" id="{7E491D10-AC6D-FCAE-BD5E-F23931716A4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0" y="1766933"/>
            <a:ext cx="5494780" cy="35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238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3" y="116811"/>
            <a:ext cx="2490403" cy="108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6350696" y="2666771"/>
            <a:ext cx="5077216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US" sz="32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Airlift </a:t>
            </a:r>
          </a:p>
          <a:p>
            <a:pPr algn="r"/>
            <a:r>
              <a:rPr lang="en-US" sz="32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Caribbean Tourism Outlook</a:t>
            </a:r>
          </a:p>
        </p:txBody>
      </p:sp>
      <p:pic>
        <p:nvPicPr>
          <p:cNvPr id="3" name="Picture 2" descr="A person holding up glasses&#10;&#10;Description automatically generated">
            <a:extLst>
              <a:ext uri="{FF2B5EF4-FFF2-40B4-BE49-F238E27FC236}">
                <a16:creationId xmlns:a16="http://schemas.microsoft.com/office/drawing/2014/main" id="{55A36475-D7E4-7D9A-39F5-46C3618DF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89" b="8374"/>
          <a:stretch/>
        </p:blipFill>
        <p:spPr>
          <a:xfrm>
            <a:off x="186073" y="1366060"/>
            <a:ext cx="6533156" cy="4254928"/>
          </a:xfrm>
          <a:prstGeom prst="rect">
            <a:avLst/>
          </a:prstGeom>
        </p:spPr>
      </p:pic>
      <p:pic>
        <p:nvPicPr>
          <p:cNvPr id="6" name="Google Shape;61;p14">
            <a:extLst>
              <a:ext uri="{FF2B5EF4-FFF2-40B4-BE49-F238E27FC236}">
                <a16:creationId xmlns:a16="http://schemas.microsoft.com/office/drawing/2014/main" id="{2983F9D4-2ACC-9D66-09D2-932453FB7F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6003" y="5198547"/>
            <a:ext cx="12308003" cy="1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A67B21-A603-F935-7CA0-0B380C0FF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304" y="-41163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056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03" y="124134"/>
            <a:ext cx="2562969" cy="111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684354" y="398266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9;p17">
            <a:extLst>
              <a:ext uri="{FF2B5EF4-FFF2-40B4-BE49-F238E27FC236}">
                <a16:creationId xmlns:a16="http://schemas.microsoft.com/office/drawing/2014/main" id="{BA64EB87-285C-985C-DF44-117A7F7E8DB1}"/>
              </a:ext>
            </a:extLst>
          </p:cNvPr>
          <p:cNvSpPr txBox="1"/>
          <p:nvPr/>
        </p:nvSpPr>
        <p:spPr>
          <a:xfrm>
            <a:off x="2737946" y="147876"/>
            <a:ext cx="853722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Q1 &amp; Q2 Outlook Top 10 Performing Caribbean Destinations</a:t>
            </a:r>
          </a:p>
        </p:txBody>
      </p:sp>
      <p:sp>
        <p:nvSpPr>
          <p:cNvPr id="3" name="Google Shape;91;p17">
            <a:extLst>
              <a:ext uri="{FF2B5EF4-FFF2-40B4-BE49-F238E27FC236}">
                <a16:creationId xmlns:a16="http://schemas.microsoft.com/office/drawing/2014/main" id="{FA3D66AF-5764-68C4-88AA-64D365DB23DF}"/>
              </a:ext>
            </a:extLst>
          </p:cNvPr>
          <p:cNvSpPr txBox="1"/>
          <p:nvPr/>
        </p:nvSpPr>
        <p:spPr>
          <a:xfrm>
            <a:off x="2755629" y="613622"/>
            <a:ext cx="702709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in the Caribbean between January and June 2024, with tickets as of 29 March; % difference vs previous year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637DF40-5142-5EA8-FC8E-B3939D20CB68}"/>
              </a:ext>
            </a:extLst>
          </p:cNvPr>
          <p:cNvSpPr/>
          <p:nvPr/>
        </p:nvSpPr>
        <p:spPr>
          <a:xfrm>
            <a:off x="5199042" y="6923850"/>
            <a:ext cx="2263140" cy="374650"/>
          </a:xfrm>
          <a:custGeom>
            <a:avLst/>
            <a:gdLst/>
            <a:ahLst/>
            <a:cxnLst/>
            <a:rect l="l" t="t" r="r" b="b"/>
            <a:pathLst>
              <a:path w="2263140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069" y="0"/>
                </a:lnTo>
                <a:lnTo>
                  <a:pt x="2125799" y="6682"/>
                </a:lnTo>
                <a:lnTo>
                  <a:pt x="2170486" y="25541"/>
                </a:lnTo>
                <a:lnTo>
                  <a:pt x="2208347" y="54792"/>
                </a:lnTo>
                <a:lnTo>
                  <a:pt x="2237598" y="92653"/>
                </a:lnTo>
                <a:lnTo>
                  <a:pt x="2256457" y="137340"/>
                </a:lnTo>
                <a:lnTo>
                  <a:pt x="2263140" y="187070"/>
                </a:lnTo>
                <a:lnTo>
                  <a:pt x="2256457" y="236801"/>
                </a:lnTo>
                <a:lnTo>
                  <a:pt x="2237598" y="281488"/>
                </a:lnTo>
                <a:lnTo>
                  <a:pt x="2208347" y="319349"/>
                </a:lnTo>
                <a:lnTo>
                  <a:pt x="2170486" y="348600"/>
                </a:lnTo>
                <a:lnTo>
                  <a:pt x="2125799" y="367459"/>
                </a:lnTo>
                <a:lnTo>
                  <a:pt x="2076069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3AEC3066-E96F-F82A-1309-2E557755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767307"/>
              </p:ext>
            </p:extLst>
          </p:nvPr>
        </p:nvGraphicFramePr>
        <p:xfrm>
          <a:off x="1648969" y="1598736"/>
          <a:ext cx="8797925" cy="4601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6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800" b="1" spc="-10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Destination*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tc>
                  <a:txBody>
                    <a:bodyPr/>
                    <a:lstStyle/>
                    <a:p>
                      <a:pPr marL="68516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800" b="1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Q1</a:t>
                      </a:r>
                      <a:r>
                        <a:rPr sz="1800" b="1" spc="-15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vs</a:t>
                      </a:r>
                      <a:r>
                        <a:rPr sz="1800" b="1" spc="-15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800" b="1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Q2</a:t>
                      </a:r>
                      <a:r>
                        <a:rPr sz="1800" b="1" spc="-15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vs</a:t>
                      </a:r>
                      <a:r>
                        <a:rPr sz="1800" b="1" spc="-20" dirty="0">
                          <a:solidFill>
                            <a:srgbClr val="CEDBE6"/>
                          </a:solidFill>
                          <a:latin typeface="Calibri"/>
                          <a:cs typeface="Calibri"/>
                        </a:rPr>
                        <a:t> 2023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Curaçao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+25%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+24%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Aruba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+23%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+16%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Puerto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Rico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+21%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+12%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Virgin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Islands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+21%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+11%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Sint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Maarten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+20%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+13%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Dominican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Republic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Bahamas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92D050"/>
                          </a:solidFill>
                          <a:latin typeface="Calibri"/>
                          <a:cs typeface="Calibri"/>
                        </a:rPr>
                        <a:t>+12%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75BCA7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800" b="1" spc="-25" dirty="0">
                          <a:solidFill>
                            <a:srgbClr val="75BCA7"/>
                          </a:solidFill>
                          <a:latin typeface="Calibri"/>
                          <a:cs typeface="Calibri"/>
                        </a:rPr>
                        <a:t>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Turks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Caicos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Islands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92D050"/>
                          </a:solidFill>
                          <a:latin typeface="Calibri"/>
                          <a:cs typeface="Calibri"/>
                        </a:rPr>
                        <a:t>+12%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Barbados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5" dirty="0">
                          <a:solidFill>
                            <a:srgbClr val="92D050"/>
                          </a:solidFill>
                          <a:latin typeface="Calibri"/>
                          <a:cs typeface="Calibri"/>
                        </a:rPr>
                        <a:t>+9%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+19%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Jamaica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5" dirty="0">
                          <a:solidFill>
                            <a:srgbClr val="92D050"/>
                          </a:solidFill>
                          <a:latin typeface="Calibri"/>
                          <a:cs typeface="Calibri"/>
                        </a:rPr>
                        <a:t>+6%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solidFill>
                            <a:srgbClr val="75BCA7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800" b="1" spc="-25" dirty="0">
                          <a:solidFill>
                            <a:srgbClr val="75BCA7"/>
                          </a:solidFill>
                          <a:latin typeface="Calibri"/>
                          <a:cs typeface="Calibri"/>
                        </a:rPr>
                        <a:t>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3EAF3"/>
                      </a:solidFill>
                      <a:prstDash val="solid"/>
                    </a:lnL>
                    <a:lnR w="12700">
                      <a:solidFill>
                        <a:srgbClr val="D3EAF3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D3EAF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Total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20" dirty="0">
                          <a:latin typeface="Calibri"/>
                          <a:cs typeface="Calibri"/>
                        </a:rPr>
                        <a:t>+14%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b="1" spc="-25" dirty="0">
                          <a:latin typeface="Calibri"/>
                          <a:cs typeface="Calibri"/>
                        </a:rPr>
                        <a:t>+6%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3EAF3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49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" name="object 10">
            <a:extLst>
              <a:ext uri="{FF2B5EF4-FFF2-40B4-BE49-F238E27FC236}">
                <a16:creationId xmlns:a16="http://schemas.microsoft.com/office/drawing/2014/main" id="{3CDD4D8A-5A9D-B408-57CB-C5AEFA17A851}"/>
              </a:ext>
            </a:extLst>
          </p:cNvPr>
          <p:cNvSpPr txBox="1"/>
          <p:nvPr/>
        </p:nvSpPr>
        <p:spPr>
          <a:xfrm>
            <a:off x="8291926" y="6315298"/>
            <a:ext cx="2077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Calibri"/>
                <a:cs typeface="Calibri"/>
              </a:rPr>
              <a:t>*Considering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destinations with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share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&gt;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2.5%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3" name="object 11">
            <a:extLst>
              <a:ext uri="{FF2B5EF4-FFF2-40B4-BE49-F238E27FC236}">
                <a16:creationId xmlns:a16="http://schemas.microsoft.com/office/drawing/2014/main" id="{191B7E0B-31C6-5E1F-7A37-0F8B1A9D96E4}"/>
              </a:ext>
            </a:extLst>
          </p:cNvPr>
          <p:cNvGrpSpPr/>
          <p:nvPr/>
        </p:nvGrpSpPr>
        <p:grpSpPr>
          <a:xfrm>
            <a:off x="4487374" y="2820152"/>
            <a:ext cx="76200" cy="242570"/>
            <a:chOff x="4977387" y="2191511"/>
            <a:chExt cx="76200" cy="242570"/>
          </a:xfrm>
        </p:grpSpPr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6E864FC8-0FF0-892C-D116-AF26248D0E46}"/>
                </a:ext>
              </a:extLst>
            </p:cNvPr>
            <p:cNvSpPr/>
            <p:nvPr/>
          </p:nvSpPr>
          <p:spPr>
            <a:xfrm>
              <a:off x="5015483" y="2191511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900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6E04A8E0-2314-7EFF-9B46-0F71A06A2EA4}"/>
                </a:ext>
              </a:extLst>
            </p:cNvPr>
            <p:cNvSpPr/>
            <p:nvPr/>
          </p:nvSpPr>
          <p:spPr>
            <a:xfrm>
              <a:off x="4977387" y="23578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8">
            <a:extLst>
              <a:ext uri="{FF2B5EF4-FFF2-40B4-BE49-F238E27FC236}">
                <a16:creationId xmlns:a16="http://schemas.microsoft.com/office/drawing/2014/main" id="{04927433-1E49-6972-2EB1-39A8D92584F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822984" y="5743907"/>
            <a:ext cx="3017470" cy="955246"/>
          </a:xfrm>
          <a:prstGeom prst="rect">
            <a:avLst/>
          </a:prstGeom>
        </p:spPr>
      </p:pic>
      <p:pic>
        <p:nvPicPr>
          <p:cNvPr id="17" name="Google Shape;76;p15">
            <a:extLst>
              <a:ext uri="{FF2B5EF4-FFF2-40B4-BE49-F238E27FC236}">
                <a16:creationId xmlns:a16="http://schemas.microsoft.com/office/drawing/2014/main" id="{FF48191D-2ABD-9D24-63AD-AA31D34FAEC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93">
            <a:off x="8428012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6115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66" y="-41236"/>
            <a:ext cx="2562969" cy="11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637DF40-5142-5EA8-FC8E-B3939D20CB68}"/>
              </a:ext>
            </a:extLst>
          </p:cNvPr>
          <p:cNvSpPr/>
          <p:nvPr/>
        </p:nvSpPr>
        <p:spPr>
          <a:xfrm>
            <a:off x="5199042" y="6923850"/>
            <a:ext cx="2263140" cy="374650"/>
          </a:xfrm>
          <a:custGeom>
            <a:avLst/>
            <a:gdLst/>
            <a:ahLst/>
            <a:cxnLst/>
            <a:rect l="l" t="t" r="r" b="b"/>
            <a:pathLst>
              <a:path w="2263140" h="374650">
                <a:moveTo>
                  <a:pt x="0" y="187070"/>
                </a:moveTo>
                <a:lnTo>
                  <a:pt x="6682" y="137340"/>
                </a:lnTo>
                <a:lnTo>
                  <a:pt x="25541" y="92653"/>
                </a:lnTo>
                <a:lnTo>
                  <a:pt x="54792" y="54792"/>
                </a:lnTo>
                <a:lnTo>
                  <a:pt x="92653" y="25541"/>
                </a:lnTo>
                <a:lnTo>
                  <a:pt x="137340" y="6682"/>
                </a:lnTo>
                <a:lnTo>
                  <a:pt x="187071" y="0"/>
                </a:lnTo>
                <a:lnTo>
                  <a:pt x="2076069" y="0"/>
                </a:lnTo>
                <a:lnTo>
                  <a:pt x="2125799" y="6682"/>
                </a:lnTo>
                <a:lnTo>
                  <a:pt x="2170486" y="25541"/>
                </a:lnTo>
                <a:lnTo>
                  <a:pt x="2208347" y="54792"/>
                </a:lnTo>
                <a:lnTo>
                  <a:pt x="2237598" y="92653"/>
                </a:lnTo>
                <a:lnTo>
                  <a:pt x="2256457" y="137340"/>
                </a:lnTo>
                <a:lnTo>
                  <a:pt x="2263140" y="187070"/>
                </a:lnTo>
                <a:lnTo>
                  <a:pt x="2256457" y="236801"/>
                </a:lnTo>
                <a:lnTo>
                  <a:pt x="2237598" y="281488"/>
                </a:lnTo>
                <a:lnTo>
                  <a:pt x="2208347" y="319349"/>
                </a:lnTo>
                <a:lnTo>
                  <a:pt x="2170486" y="348600"/>
                </a:lnTo>
                <a:lnTo>
                  <a:pt x="2125799" y="367459"/>
                </a:lnTo>
                <a:lnTo>
                  <a:pt x="2076069" y="374141"/>
                </a:lnTo>
                <a:lnTo>
                  <a:pt x="187071" y="374141"/>
                </a:lnTo>
                <a:lnTo>
                  <a:pt x="137340" y="367459"/>
                </a:lnTo>
                <a:lnTo>
                  <a:pt x="92653" y="348600"/>
                </a:lnTo>
                <a:lnTo>
                  <a:pt x="54792" y="319349"/>
                </a:lnTo>
                <a:lnTo>
                  <a:pt x="25541" y="281488"/>
                </a:lnTo>
                <a:lnTo>
                  <a:pt x="6682" y="236801"/>
                </a:lnTo>
                <a:lnTo>
                  <a:pt x="0" y="187070"/>
                </a:lnTo>
                <a:close/>
              </a:path>
            </a:pathLst>
          </a:custGeom>
          <a:ln w="15875">
            <a:solidFill>
              <a:srgbClr val="E9E9E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1">
            <a:extLst>
              <a:ext uri="{FF2B5EF4-FFF2-40B4-BE49-F238E27FC236}">
                <a16:creationId xmlns:a16="http://schemas.microsoft.com/office/drawing/2014/main" id="{191B7E0B-31C6-5E1F-7A37-0F8B1A9D96E4}"/>
              </a:ext>
            </a:extLst>
          </p:cNvPr>
          <p:cNvGrpSpPr/>
          <p:nvPr/>
        </p:nvGrpSpPr>
        <p:grpSpPr>
          <a:xfrm>
            <a:off x="4803187" y="2647125"/>
            <a:ext cx="76200" cy="242570"/>
            <a:chOff x="4977387" y="2191511"/>
            <a:chExt cx="76200" cy="242570"/>
          </a:xfrm>
        </p:grpSpPr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6E864FC8-0FF0-892C-D116-AF26248D0E46}"/>
                </a:ext>
              </a:extLst>
            </p:cNvPr>
            <p:cNvSpPr/>
            <p:nvPr/>
          </p:nvSpPr>
          <p:spPr>
            <a:xfrm>
              <a:off x="5015483" y="2191511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69">
                  <a:moveTo>
                    <a:pt x="0" y="0"/>
                  </a:moveTo>
                  <a:lnTo>
                    <a:pt x="0" y="17900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6E04A8E0-2314-7EFF-9B46-0F71A06A2EA4}"/>
                </a:ext>
              </a:extLst>
            </p:cNvPr>
            <p:cNvSpPr/>
            <p:nvPr/>
          </p:nvSpPr>
          <p:spPr>
            <a:xfrm>
              <a:off x="4977387" y="23578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3">
            <a:extLst>
              <a:ext uri="{FF2B5EF4-FFF2-40B4-BE49-F238E27FC236}">
                <a16:creationId xmlns:a16="http://schemas.microsoft.com/office/drawing/2014/main" id="{6D51F2D0-CA21-35B4-7221-11CDEF4FCAA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456" y="977462"/>
            <a:ext cx="8583543" cy="5675379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2EBDF5B5-5635-A666-6E1C-0CD20CB2C8D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32832" y="5995423"/>
            <a:ext cx="2094737" cy="300227"/>
          </a:xfrm>
          <a:prstGeom prst="rect">
            <a:avLst/>
          </a:prstGeom>
        </p:spPr>
      </p:pic>
      <p:pic>
        <p:nvPicPr>
          <p:cNvPr id="8" name="Google Shape;76;p15">
            <a:extLst>
              <a:ext uri="{FF2B5EF4-FFF2-40B4-BE49-F238E27FC236}">
                <a16:creationId xmlns:a16="http://schemas.microsoft.com/office/drawing/2014/main" id="{7319D275-6884-571A-C039-328DAF636B0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399993">
            <a:off x="8428012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6B13E-9372-2AB5-8A2F-3DF10EAFBC09}"/>
              </a:ext>
            </a:extLst>
          </p:cNvPr>
          <p:cNvSpPr txBox="1"/>
          <p:nvPr/>
        </p:nvSpPr>
        <p:spPr>
          <a:xfrm>
            <a:off x="4213654" y="469557"/>
            <a:ext cx="67140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Q1: MAIN SOURCE MARKET HAD POSITIVE DEMAND</a:t>
            </a:r>
          </a:p>
        </p:txBody>
      </p:sp>
    </p:spTree>
    <p:extLst>
      <p:ext uri="{BB962C8B-B14F-4D97-AF65-F5344CB8AC3E}">
        <p14:creationId xmlns:p14="http://schemas.microsoft.com/office/powerpoint/2010/main" val="25887753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05" y="0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232C1D69-F0B8-ED3C-3C57-81A9830EA05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0497" y="1116300"/>
            <a:ext cx="9046262" cy="5265294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8FAB5977-F723-94F9-74AC-9BA57D5435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1660" y="6381594"/>
            <a:ext cx="1513982" cy="216900"/>
          </a:xfrm>
          <a:prstGeom prst="rect">
            <a:avLst/>
          </a:prstGeom>
        </p:spPr>
      </p:pic>
      <p:pic>
        <p:nvPicPr>
          <p:cNvPr id="8" name="Google Shape;76;p15">
            <a:extLst>
              <a:ext uri="{FF2B5EF4-FFF2-40B4-BE49-F238E27FC236}">
                <a16:creationId xmlns:a16="http://schemas.microsoft.com/office/drawing/2014/main" id="{32C537F3-E4F5-E081-A8CA-8EE44823D1D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399993">
            <a:off x="8150219" y="2506426"/>
            <a:ext cx="6940467" cy="17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BA2D4B-35D0-B834-C11C-1443D23E91D5}"/>
              </a:ext>
            </a:extLst>
          </p:cNvPr>
          <p:cNvSpPr txBox="1"/>
          <p:nvPr/>
        </p:nvSpPr>
        <p:spPr>
          <a:xfrm>
            <a:off x="3101546" y="259506"/>
            <a:ext cx="783418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SOURCE MARKET FORWARD PACE CONTINUES TO POSITIVE DEMAND</a:t>
            </a:r>
          </a:p>
        </p:txBody>
      </p:sp>
    </p:spTree>
    <p:extLst>
      <p:ext uri="{BB962C8B-B14F-4D97-AF65-F5344CB8AC3E}">
        <p14:creationId xmlns:p14="http://schemas.microsoft.com/office/powerpoint/2010/main" val="10751804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64" y="116578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3" y="4952722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94164" y="2474912"/>
            <a:ext cx="6194625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5400" b="1" spc="-75" dirty="0">
                <a:latin typeface="Calibri Light"/>
                <a:cs typeface="Calibri Light"/>
              </a:rPr>
              <a:t>Air Connectivity: A Key Issue in 2024 and beyond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B68635D7-D5E4-67F9-3177-1B7D373B278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3841" y="0"/>
            <a:ext cx="43281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03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49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B157F6AC-78C3-504A-2579-D1C731A4EF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749" y="1643605"/>
            <a:ext cx="8942055" cy="4867154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8FAB5977-F723-94F9-74AC-9BA57D5435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0675" y="5983077"/>
            <a:ext cx="1513982" cy="216900"/>
          </a:xfrm>
          <a:prstGeom prst="rect">
            <a:avLst/>
          </a:prstGeom>
        </p:spPr>
      </p:pic>
      <p:pic>
        <p:nvPicPr>
          <p:cNvPr id="3" name="Google Shape;76;p15">
            <a:extLst>
              <a:ext uri="{FF2B5EF4-FFF2-40B4-BE49-F238E27FC236}">
                <a16:creationId xmlns:a16="http://schemas.microsoft.com/office/drawing/2014/main" id="{ABE1EE74-DAC4-B35D-2A64-DD9A69BF296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399993">
            <a:off x="8150219" y="2506426"/>
            <a:ext cx="6940467" cy="178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2919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75" y="20515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C482B749-78D0-0F77-C299-609C37DA9D8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437" y="1340850"/>
            <a:ext cx="8970381" cy="5033981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608C11A8-BF81-8A83-67CE-527E59AF604B}"/>
              </a:ext>
            </a:extLst>
          </p:cNvPr>
          <p:cNvSpPr txBox="1"/>
          <p:nvPr/>
        </p:nvSpPr>
        <p:spPr>
          <a:xfrm>
            <a:off x="2763561" y="473099"/>
            <a:ext cx="816293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The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Dominican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Republic,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Jamaica,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Bahamas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remained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leading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destinations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Americans,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destination </a:t>
            </a:r>
            <a:r>
              <a:rPr sz="1800" dirty="0">
                <a:latin typeface="Calibri"/>
                <a:cs typeface="Calibri"/>
              </a:rPr>
              <a:t>hosting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1.2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million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Americans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2023.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9" name="Google Shape;76;p15">
            <a:extLst>
              <a:ext uri="{FF2B5EF4-FFF2-40B4-BE49-F238E27FC236}">
                <a16:creationId xmlns:a16="http://schemas.microsoft.com/office/drawing/2014/main" id="{5C0791CD-1646-37EC-ED69-FD7E817005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93">
            <a:off x="8150219" y="2506426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8FAB5977-F723-94F9-74AC-9BA57D54355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84939" y="5919141"/>
            <a:ext cx="1513982" cy="2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36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773023" y="1390866"/>
            <a:ext cx="12739817" cy="599352"/>
          </a:xfrm>
          <a:prstGeom prst="rect">
            <a:avLst/>
          </a:prstGeom>
        </p:spPr>
        <p:txBody>
          <a:bodyPr vert="horz" wrap="square" lIns="0" tIns="27136" rIns="0" bIns="0" rtlCol="0">
            <a:spAutoFit/>
          </a:bodyPr>
          <a:lstStyle/>
          <a:p>
            <a:pPr marL="1859688" marR="3289" algn="ctr">
              <a:lnSpc>
                <a:spcPts val="1075"/>
              </a:lnSpc>
              <a:spcBef>
                <a:spcPts val="214"/>
              </a:spcBef>
            </a:pPr>
            <a:r>
              <a:rPr lang="en-US" sz="2800" dirty="0">
                <a:solidFill>
                  <a:srgbClr val="231F20"/>
                </a:solidFill>
                <a:latin typeface="Gill Sans MT"/>
                <a:cs typeface="Gill Sans MT"/>
              </a:rPr>
              <a:t>CHTA </a:t>
            </a:r>
            <a:r>
              <a:rPr sz="2800" dirty="0">
                <a:solidFill>
                  <a:srgbClr val="231F20"/>
                </a:solidFill>
                <a:latin typeface="Gill Sans MT"/>
                <a:cs typeface="Gill Sans MT"/>
              </a:rPr>
              <a:t>2023</a:t>
            </a:r>
            <a:r>
              <a:rPr sz="2800" spc="-32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13" dirty="0">
                <a:solidFill>
                  <a:srgbClr val="231F20"/>
                </a:solidFill>
                <a:latin typeface="Gill Sans MT"/>
                <a:cs typeface="Gill Sans MT"/>
              </a:rPr>
              <a:t>TOURISM</a:t>
            </a:r>
            <a:r>
              <a:rPr sz="2800" spc="-29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36" dirty="0">
                <a:solidFill>
                  <a:srgbClr val="231F20"/>
                </a:solidFill>
                <a:latin typeface="Gill Sans MT"/>
                <a:cs typeface="Gill Sans MT"/>
              </a:rPr>
              <a:t>INDUSTRY</a:t>
            </a:r>
            <a:r>
              <a:rPr sz="2800" spc="-29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19" dirty="0">
                <a:solidFill>
                  <a:srgbClr val="231F20"/>
                </a:solidFill>
                <a:latin typeface="Gill Sans MT"/>
                <a:cs typeface="Gill Sans MT"/>
              </a:rPr>
              <a:t>PERFORMANCE </a:t>
            </a:r>
            <a:r>
              <a:rPr sz="2800" dirty="0">
                <a:solidFill>
                  <a:srgbClr val="231F20"/>
                </a:solidFill>
                <a:latin typeface="Gill Sans MT"/>
                <a:cs typeface="Gill Sans MT"/>
              </a:rPr>
              <a:t>&amp;</a:t>
            </a:r>
            <a:r>
              <a:rPr sz="2800" spc="-1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231F20"/>
                </a:solidFill>
                <a:latin typeface="Gill Sans MT"/>
                <a:cs typeface="Gill Sans MT"/>
              </a:rPr>
              <a:t>2024</a:t>
            </a:r>
            <a:r>
              <a:rPr sz="2800" spc="-1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55" dirty="0">
                <a:solidFill>
                  <a:srgbClr val="231F20"/>
                </a:solidFill>
                <a:latin typeface="Gill Sans MT"/>
                <a:cs typeface="Gill Sans MT"/>
              </a:rPr>
              <a:t>OUTLOOK</a:t>
            </a:r>
            <a:r>
              <a:rPr sz="2800" spc="-1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endParaRPr sz="2800" dirty="0">
              <a:latin typeface="Gill Sans MT"/>
              <a:cs typeface="Gill Sans MT"/>
            </a:endParaRPr>
          </a:p>
          <a:p>
            <a:pPr marL="8223" algn="ctr"/>
            <a:r>
              <a:rPr sz="2800" spc="-23" dirty="0">
                <a:solidFill>
                  <a:srgbClr val="3A9ED8"/>
                </a:solidFill>
                <a:latin typeface="Gill Sans MT"/>
                <a:cs typeface="Gill Sans MT"/>
              </a:rPr>
              <a:t>Airlift</a:t>
            </a:r>
            <a:r>
              <a:rPr sz="2800" spc="-62" dirty="0">
                <a:solidFill>
                  <a:srgbClr val="3A9ED8"/>
                </a:solidFill>
                <a:latin typeface="Gill Sans MT"/>
                <a:cs typeface="Gill Sans MT"/>
              </a:rPr>
              <a:t> </a:t>
            </a:r>
            <a:r>
              <a:rPr sz="2800" spc="-81" dirty="0">
                <a:solidFill>
                  <a:srgbClr val="3A9ED8"/>
                </a:solidFill>
                <a:latin typeface="Gill Sans MT"/>
                <a:cs typeface="Gill Sans MT"/>
              </a:rPr>
              <a:t>Cost</a:t>
            </a:r>
            <a:r>
              <a:rPr sz="2800" spc="-58" dirty="0">
                <a:solidFill>
                  <a:srgbClr val="3A9ED8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3A9ED8"/>
                </a:solidFill>
                <a:latin typeface="Gill Sans MT"/>
                <a:cs typeface="Gill Sans MT"/>
              </a:rPr>
              <a:t>and</a:t>
            </a:r>
            <a:r>
              <a:rPr sz="2800" spc="-58" dirty="0">
                <a:solidFill>
                  <a:srgbClr val="3A9ED8"/>
                </a:solidFill>
                <a:latin typeface="Gill Sans MT"/>
                <a:cs typeface="Gill Sans MT"/>
              </a:rPr>
              <a:t> </a:t>
            </a:r>
            <a:r>
              <a:rPr sz="2800" spc="-13" dirty="0">
                <a:solidFill>
                  <a:srgbClr val="3A9ED8"/>
                </a:solidFill>
                <a:latin typeface="Gill Sans MT"/>
                <a:cs typeface="Gill Sans MT"/>
              </a:rPr>
              <a:t>Availability</a:t>
            </a:r>
            <a:r>
              <a:rPr sz="2800" spc="-58" dirty="0">
                <a:solidFill>
                  <a:srgbClr val="3A9ED8"/>
                </a:solidFill>
                <a:latin typeface="Gill Sans MT"/>
                <a:cs typeface="Gill Sans MT"/>
              </a:rPr>
              <a:t> </a:t>
            </a:r>
            <a:r>
              <a:rPr sz="2800" spc="-6" dirty="0">
                <a:solidFill>
                  <a:srgbClr val="3A9ED8"/>
                </a:solidFill>
                <a:latin typeface="Gill Sans MT"/>
                <a:cs typeface="Gill Sans MT"/>
              </a:rPr>
              <a:t>Impact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4699" y="2107643"/>
            <a:ext cx="4595712" cy="3727270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154597" marR="3289" indent="-146374" algn="just">
              <a:spcBef>
                <a:spcPts val="65"/>
              </a:spcBef>
              <a:buChar char="•"/>
              <a:tabLst>
                <a:tab pos="156242" algn="l"/>
              </a:tabLst>
            </a:pP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Six</a:t>
            </a:r>
            <a:r>
              <a:rPr sz="2000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out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ten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respondents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indicated</a:t>
            </a:r>
            <a:r>
              <a:rPr lang="en-US"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that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airlift</a:t>
            </a:r>
            <a:r>
              <a:rPr sz="2000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cost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availability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negatively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impacted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their</a:t>
            </a:r>
            <a:r>
              <a:rPr lang="en-US" sz="2000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business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.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Among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them,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24%</a:t>
            </a:r>
            <a:r>
              <a:rPr sz="2000" i="1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reported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a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spc="-6" dirty="0">
                <a:solidFill>
                  <a:srgbClr val="231F20"/>
                </a:solidFill>
                <a:latin typeface="Calibri Light"/>
                <a:cs typeface="Calibri Light"/>
              </a:rPr>
              <a:t>significant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impact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due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these</a:t>
            </a:r>
            <a:r>
              <a:rPr sz="2000" i="1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spc="-6" dirty="0">
                <a:solidFill>
                  <a:srgbClr val="231F20"/>
                </a:solidFill>
                <a:latin typeface="Calibri Light"/>
                <a:cs typeface="Calibri Light"/>
              </a:rPr>
              <a:t>factors.</a:t>
            </a:r>
            <a:endParaRPr lang="en-US" sz="2000" i="1" spc="-6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8223" marR="3289" algn="just">
              <a:spcBef>
                <a:spcPts val="65"/>
              </a:spcBef>
              <a:tabLst>
                <a:tab pos="156242" algn="l"/>
              </a:tabLst>
            </a:pPr>
            <a:endParaRPr sz="2000" dirty="0">
              <a:latin typeface="Calibri Light"/>
              <a:cs typeface="Calibri Light"/>
            </a:endParaRPr>
          </a:p>
          <a:p>
            <a:pPr marL="154597" marR="117181" indent="-146374" algn="just">
              <a:buChar char="•"/>
              <a:tabLst>
                <a:tab pos="156242" algn="l"/>
              </a:tabLst>
            </a:pP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Addressing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issues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related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the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cost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and</a:t>
            </a:r>
            <a:r>
              <a:rPr lang="en-US"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availability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airlift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could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lead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substantial</a:t>
            </a:r>
            <a:r>
              <a:rPr sz="2000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16" dirty="0">
                <a:solidFill>
                  <a:srgbClr val="231F20"/>
                </a:solidFill>
                <a:latin typeface="Calibri Light"/>
                <a:cs typeface="Calibri Light"/>
              </a:rPr>
              <a:t>in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crease</a:t>
            </a:r>
            <a:r>
              <a:rPr sz="2000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in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intra-</a:t>
            </a:r>
            <a:r>
              <a:rPr sz="2000" dirty="0">
                <a:solidFill>
                  <a:srgbClr val="231F20"/>
                </a:solidFill>
                <a:latin typeface="Calibri Light"/>
                <a:cs typeface="Calibri Light"/>
              </a:rPr>
              <a:t>regional</a:t>
            </a:r>
            <a:r>
              <a:rPr sz="2000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travel.</a:t>
            </a:r>
            <a:r>
              <a:rPr sz="2000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70%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respondents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expressed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their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spc="-6" dirty="0">
                <a:solidFill>
                  <a:srgbClr val="231F20"/>
                </a:solidFill>
                <a:latin typeface="Calibri Light"/>
                <a:cs typeface="Calibri Light"/>
              </a:rPr>
              <a:t>anticipation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a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rise</a:t>
            </a:r>
            <a:r>
              <a:rPr sz="2000" i="1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in</a:t>
            </a:r>
            <a:r>
              <a:rPr lang="en-US"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spc="-6" dirty="0">
                <a:solidFill>
                  <a:srgbClr val="231F20"/>
                </a:solidFill>
                <a:latin typeface="Calibri Light"/>
                <a:cs typeface="Calibri Light"/>
              </a:rPr>
              <a:t>revenue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if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these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issues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were</a:t>
            </a:r>
            <a:r>
              <a:rPr sz="2000" i="1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dirty="0">
                <a:solidFill>
                  <a:srgbClr val="231F20"/>
                </a:solidFill>
                <a:latin typeface="Calibri Light"/>
                <a:cs typeface="Calibri Light"/>
              </a:rPr>
              <a:t>adequately</a:t>
            </a:r>
            <a:r>
              <a:rPr sz="2000" i="1" spc="-1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00" i="1" spc="-6" dirty="0">
                <a:solidFill>
                  <a:srgbClr val="231F20"/>
                </a:solidFill>
                <a:latin typeface="Calibri Light"/>
                <a:cs typeface="Calibri Light"/>
              </a:rPr>
              <a:t>addressed</a:t>
            </a:r>
            <a:r>
              <a:rPr sz="2000" spc="-6" dirty="0">
                <a:solidFill>
                  <a:srgbClr val="231F20"/>
                </a:solidFill>
                <a:latin typeface="Calibri Light"/>
                <a:cs typeface="Calibri Light"/>
              </a:rPr>
              <a:t>.</a:t>
            </a:r>
            <a:endParaRPr sz="2000" dirty="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96886" y="2245359"/>
            <a:ext cx="8377157" cy="5793980"/>
            <a:chOff x="764209" y="6514923"/>
            <a:chExt cx="7541591" cy="4076876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4209" y="6514923"/>
              <a:ext cx="4785763" cy="30838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39100" y="10325099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38100" y="0"/>
                  </a:moveTo>
                  <a:lnTo>
                    <a:pt x="266700" y="0"/>
                  </a:lnTo>
                </a:path>
                <a:path w="266700" h="266700">
                  <a:moveTo>
                    <a:pt x="0" y="38100"/>
                  </a:moveTo>
                  <a:lnTo>
                    <a:pt x="0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9"/>
            </a:p>
          </p:txBody>
        </p:sp>
      </p:grpSp>
      <p:sp>
        <p:nvSpPr>
          <p:cNvPr id="9" name="object 9"/>
          <p:cNvSpPr/>
          <p:nvPr/>
        </p:nvSpPr>
        <p:spPr>
          <a:xfrm>
            <a:off x="3407072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266700"/>
                </a:moveTo>
                <a:lnTo>
                  <a:pt x="0" y="266700"/>
                </a:lnTo>
              </a:path>
              <a:path w="266700" h="266700">
                <a:moveTo>
                  <a:pt x="266700" y="228600"/>
                </a:moveTo>
                <a:lnTo>
                  <a:pt x="266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9"/>
          </a:p>
        </p:txBody>
      </p:sp>
      <p:sp>
        <p:nvSpPr>
          <p:cNvPr id="10" name="object 10"/>
          <p:cNvSpPr/>
          <p:nvPr/>
        </p:nvSpPr>
        <p:spPr>
          <a:xfrm>
            <a:off x="8612245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38100" y="266700"/>
                </a:moveTo>
                <a:lnTo>
                  <a:pt x="266700" y="266700"/>
                </a:lnTo>
              </a:path>
              <a:path w="266700" h="2667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9"/>
          </a:p>
        </p:txBody>
      </p:sp>
      <p:sp>
        <p:nvSpPr>
          <p:cNvPr id="11" name="object 11"/>
          <p:cNvSpPr/>
          <p:nvPr/>
        </p:nvSpPr>
        <p:spPr>
          <a:xfrm>
            <a:off x="3407072" y="6685317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0"/>
                </a:moveTo>
                <a:lnTo>
                  <a:pt x="0" y="0"/>
                </a:lnTo>
              </a:path>
              <a:path w="266700" h="266700">
                <a:moveTo>
                  <a:pt x="266700" y="38100"/>
                </a:moveTo>
                <a:lnTo>
                  <a:pt x="266700" y="266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9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14128496" y="4112343"/>
            <a:ext cx="473698" cy="16671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24670">
              <a:lnSpc>
                <a:spcPts val="1259"/>
              </a:lnSpc>
            </a:pPr>
            <a:fld id="{81D60167-4931-47E6-BA6A-407CBD079E47}" type="slidenum">
              <a:rPr spc="-32" dirty="0"/>
              <a:pPr marL="24670">
                <a:lnSpc>
                  <a:spcPts val="1259"/>
                </a:lnSpc>
              </a:pPr>
              <a:t>79</a:t>
            </a:fld>
            <a:endParaRPr spc="-32" dirty="0"/>
          </a:p>
        </p:txBody>
      </p:sp>
      <p:pic>
        <p:nvPicPr>
          <p:cNvPr id="13" name="Google Shape;250;p33">
            <a:extLst>
              <a:ext uri="{FF2B5EF4-FFF2-40B4-BE49-F238E27FC236}">
                <a16:creationId xmlns:a16="http://schemas.microsoft.com/office/drawing/2014/main" id="{32FB0245-CA79-4779-DA94-668042C7AE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523" r="37363"/>
          <a:stretch/>
        </p:blipFill>
        <p:spPr>
          <a:xfrm>
            <a:off x="11230665" y="5467135"/>
            <a:ext cx="961335" cy="139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;p15">
            <a:extLst>
              <a:ext uri="{FF2B5EF4-FFF2-40B4-BE49-F238E27FC236}">
                <a16:creationId xmlns:a16="http://schemas.microsoft.com/office/drawing/2014/main" id="{DDA17E87-142C-0E1E-6D27-7D4D7AA794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4561"/>
            <a:ext cx="2562969" cy="11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367274"/>
            <a:ext cx="85372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10 best-performing destinations</a:t>
            </a:r>
          </a:p>
        </p:txBody>
      </p:sp>
      <p:sp>
        <p:nvSpPr>
          <p:cNvPr id="6" name="Google Shape;91;p17">
            <a:extLst>
              <a:ext uri="{FF2B5EF4-FFF2-40B4-BE49-F238E27FC236}">
                <a16:creationId xmlns:a16="http://schemas.microsoft.com/office/drawing/2014/main" id="{84034699-7723-B665-34CD-FFC2D8D27396}"/>
              </a:ext>
            </a:extLst>
          </p:cNvPr>
          <p:cNvSpPr txBox="1"/>
          <p:nvPr/>
        </p:nvSpPr>
        <p:spPr>
          <a:xfrm>
            <a:off x="3082244" y="859696"/>
            <a:ext cx="65579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1600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Overseas arrivals in the Caribbean in 2023; vs 2019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9514A4FB-3D64-6673-E843-50897ACCD99E}"/>
              </a:ext>
            </a:extLst>
          </p:cNvPr>
          <p:cNvGrpSpPr/>
          <p:nvPr/>
        </p:nvGrpSpPr>
        <p:grpSpPr>
          <a:xfrm>
            <a:off x="4174267" y="1514407"/>
            <a:ext cx="6421555" cy="5094967"/>
            <a:chOff x="4390573" y="1082239"/>
            <a:chExt cx="7222997" cy="572078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6224D00-3902-F560-E149-43D96D4C7082}"/>
                </a:ext>
              </a:extLst>
            </p:cNvPr>
            <p:cNvSpPr/>
            <p:nvPr/>
          </p:nvSpPr>
          <p:spPr>
            <a:xfrm>
              <a:off x="6075797" y="6255545"/>
              <a:ext cx="2902585" cy="374650"/>
            </a:xfrm>
            <a:custGeom>
              <a:avLst/>
              <a:gdLst/>
              <a:ahLst/>
              <a:cxnLst/>
              <a:rect l="l" t="t" r="r" b="b"/>
              <a:pathLst>
                <a:path w="2902584" h="374650">
                  <a:moveTo>
                    <a:pt x="0" y="187071"/>
                  </a:moveTo>
                  <a:lnTo>
                    <a:pt x="6682" y="137340"/>
                  </a:lnTo>
                  <a:lnTo>
                    <a:pt x="25541" y="92653"/>
                  </a:lnTo>
                  <a:lnTo>
                    <a:pt x="54792" y="54792"/>
                  </a:lnTo>
                  <a:lnTo>
                    <a:pt x="92653" y="25541"/>
                  </a:lnTo>
                  <a:lnTo>
                    <a:pt x="137340" y="6682"/>
                  </a:lnTo>
                  <a:lnTo>
                    <a:pt x="187071" y="0"/>
                  </a:lnTo>
                  <a:lnTo>
                    <a:pt x="2715387" y="0"/>
                  </a:lnTo>
                  <a:lnTo>
                    <a:pt x="2765117" y="6682"/>
                  </a:lnTo>
                  <a:lnTo>
                    <a:pt x="2809804" y="25541"/>
                  </a:lnTo>
                  <a:lnTo>
                    <a:pt x="2847665" y="54792"/>
                  </a:lnTo>
                  <a:lnTo>
                    <a:pt x="2876916" y="92653"/>
                  </a:lnTo>
                  <a:lnTo>
                    <a:pt x="2895775" y="137340"/>
                  </a:lnTo>
                  <a:lnTo>
                    <a:pt x="2902458" y="187071"/>
                  </a:lnTo>
                  <a:lnTo>
                    <a:pt x="2895775" y="236801"/>
                  </a:lnTo>
                  <a:lnTo>
                    <a:pt x="2876916" y="281488"/>
                  </a:lnTo>
                  <a:lnTo>
                    <a:pt x="2847665" y="319349"/>
                  </a:lnTo>
                  <a:lnTo>
                    <a:pt x="2809804" y="348600"/>
                  </a:lnTo>
                  <a:lnTo>
                    <a:pt x="2765117" y="367459"/>
                  </a:lnTo>
                  <a:lnTo>
                    <a:pt x="2715387" y="374142"/>
                  </a:lnTo>
                  <a:lnTo>
                    <a:pt x="187071" y="374142"/>
                  </a:lnTo>
                  <a:lnTo>
                    <a:pt x="137340" y="367459"/>
                  </a:lnTo>
                  <a:lnTo>
                    <a:pt x="92653" y="348600"/>
                  </a:lnTo>
                  <a:lnTo>
                    <a:pt x="54792" y="319349"/>
                  </a:lnTo>
                  <a:lnTo>
                    <a:pt x="25541" y="281488"/>
                  </a:lnTo>
                  <a:lnTo>
                    <a:pt x="6682" y="236801"/>
                  </a:lnTo>
                  <a:lnTo>
                    <a:pt x="0" y="187071"/>
                  </a:lnTo>
                  <a:close/>
                </a:path>
              </a:pathLst>
            </a:custGeom>
            <a:ln w="15875">
              <a:solidFill>
                <a:srgbClr val="E9E9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AE7A5F92-3C3E-858B-FA55-3870BA71EA9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1647" y="6368827"/>
              <a:ext cx="191530" cy="148088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6CD8CC42-1C99-67BD-C0BC-776BCF88B6E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0449" y="5945013"/>
              <a:ext cx="1046225" cy="858011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24CDD805-C2ED-8E1B-DF93-1C13C1E2415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90573" y="1082239"/>
              <a:ext cx="7222997" cy="4537310"/>
            </a:xfrm>
            <a:prstGeom prst="rect">
              <a:avLst/>
            </a:prstGeom>
          </p:spPr>
        </p:pic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EE72F4CB-9AFC-8833-E42A-B6BB07B742EE}"/>
              </a:ext>
            </a:extLst>
          </p:cNvPr>
          <p:cNvSpPr txBox="1"/>
          <p:nvPr/>
        </p:nvSpPr>
        <p:spPr>
          <a:xfrm>
            <a:off x="42441" y="2951022"/>
            <a:ext cx="4014459" cy="14007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OECS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Countries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experienced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largest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increase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tourist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arrivals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compared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2022,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(+20.4%) </a:t>
            </a:r>
            <a:r>
              <a:rPr sz="1800" dirty="0">
                <a:latin typeface="Calibri"/>
                <a:cs typeface="Calibri"/>
              </a:rPr>
              <a:t>while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French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Caribbean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experienced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largest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decrease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arrivals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(-8.8%).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2835F102-E88E-3F20-09AD-A7C8358AF87C}"/>
              </a:ext>
            </a:extLst>
          </p:cNvPr>
          <p:cNvSpPr txBox="1"/>
          <p:nvPr/>
        </p:nvSpPr>
        <p:spPr>
          <a:xfrm>
            <a:off x="6291976" y="6175238"/>
            <a:ext cx="1688464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800" b="1" dirty="0">
                <a:latin typeface="Arial"/>
                <a:cs typeface="Arial"/>
              </a:rPr>
              <a:t>Source: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CTO’s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Caribbean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Tourism </a:t>
            </a:r>
            <a:r>
              <a:rPr sz="800" b="1" dirty="0">
                <a:latin typeface="Arial"/>
                <a:cs typeface="Arial"/>
              </a:rPr>
              <a:t>Performance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Review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2023</a:t>
            </a:r>
            <a:endParaRPr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022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D9ECA-E78E-E761-88F9-AAE1426C7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64" y="2700193"/>
            <a:ext cx="7469677" cy="4766654"/>
          </a:xfrm>
          <a:prstGeom prst="rect">
            <a:avLst/>
          </a:prstGeom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6003" y="4952722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-116002" y="966827"/>
            <a:ext cx="7979844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800" b="1" spc="-75" dirty="0">
                <a:latin typeface="Calibri Light"/>
                <a:cs typeface="Calibri Light"/>
              </a:rPr>
              <a:t>Other Performance </a:t>
            </a:r>
          </a:p>
          <a:p>
            <a:pPr algn="ctr"/>
            <a:r>
              <a:rPr lang="en-US" sz="4800" b="1" spc="-75" dirty="0">
                <a:latin typeface="Calibri Light"/>
                <a:cs typeface="Calibri Light"/>
              </a:rPr>
              <a:t>Factors &amp; Outlook </a:t>
            </a:r>
          </a:p>
          <a:p>
            <a:pPr algn="ctr"/>
            <a:r>
              <a:rPr lang="en-US" sz="4800" b="1" spc="-75" dirty="0">
                <a:latin typeface="Calibri Light"/>
                <a:cs typeface="Calibri Light"/>
              </a:rPr>
              <a:t>“Taking the Pulse”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B68635D7-D5E4-67F9-3177-1B7D373B27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63841" y="0"/>
            <a:ext cx="432815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1094E-926A-79E9-2C3E-A4231F1BD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592" y="-106849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39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99287" y="532981"/>
            <a:ext cx="9316994" cy="552288"/>
          </a:xfrm>
          <a:prstGeom prst="rect">
            <a:avLst/>
          </a:prstGeom>
        </p:spPr>
        <p:txBody>
          <a:bodyPr vert="horz" wrap="square" lIns="0" tIns="27136" rIns="0" bIns="0" rtlCol="0">
            <a:spAutoFit/>
          </a:bodyPr>
          <a:lstStyle/>
          <a:p>
            <a:pPr marL="8223" marR="3289" algn="ctr" defTabSz="592074">
              <a:lnSpc>
                <a:spcPts val="1075"/>
              </a:lnSpc>
              <a:spcBef>
                <a:spcPts val="214"/>
              </a:spcBef>
              <a:buClrTx/>
            </a:pPr>
            <a:r>
              <a:rPr lang="en-US" sz="2800" dirty="0">
                <a:solidFill>
                  <a:srgbClr val="231F20"/>
                </a:solidFill>
                <a:latin typeface="Gill Sans MT"/>
                <a:cs typeface="Gill Sans MT"/>
              </a:rPr>
              <a:t>CHTA </a:t>
            </a:r>
            <a:r>
              <a:rPr sz="2800" dirty="0">
                <a:solidFill>
                  <a:srgbClr val="231F20"/>
                </a:solidFill>
                <a:latin typeface="Gill Sans MT"/>
                <a:cs typeface="Gill Sans MT"/>
              </a:rPr>
              <a:t>2023</a:t>
            </a:r>
            <a:r>
              <a:rPr sz="2800" spc="-32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13" dirty="0">
                <a:solidFill>
                  <a:srgbClr val="231F20"/>
                </a:solidFill>
                <a:latin typeface="Gill Sans MT"/>
                <a:cs typeface="Gill Sans MT"/>
              </a:rPr>
              <a:t>TOURISM</a:t>
            </a:r>
            <a:r>
              <a:rPr sz="2800" spc="-29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36" dirty="0">
                <a:solidFill>
                  <a:srgbClr val="231F20"/>
                </a:solidFill>
                <a:latin typeface="Gill Sans MT"/>
                <a:cs typeface="Gill Sans MT"/>
              </a:rPr>
              <a:t>INDUSTRY</a:t>
            </a:r>
            <a:r>
              <a:rPr sz="2800" spc="-29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19" dirty="0">
                <a:solidFill>
                  <a:srgbClr val="231F20"/>
                </a:solidFill>
                <a:latin typeface="Gill Sans MT"/>
                <a:cs typeface="Gill Sans MT"/>
              </a:rPr>
              <a:t>PERFORMANCE </a:t>
            </a:r>
            <a:r>
              <a:rPr sz="2800" dirty="0">
                <a:solidFill>
                  <a:srgbClr val="231F20"/>
                </a:solidFill>
                <a:latin typeface="Gill Sans MT"/>
                <a:cs typeface="Gill Sans MT"/>
              </a:rPr>
              <a:t>&amp;</a:t>
            </a:r>
            <a:r>
              <a:rPr sz="2800" spc="-1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231F20"/>
                </a:solidFill>
                <a:latin typeface="Gill Sans MT"/>
                <a:cs typeface="Gill Sans MT"/>
              </a:rPr>
              <a:t>2024</a:t>
            </a:r>
            <a:endParaRPr lang="en-US" sz="2800" dirty="0">
              <a:solidFill>
                <a:srgbClr val="231F20"/>
              </a:solidFill>
              <a:latin typeface="Gill Sans MT"/>
              <a:cs typeface="Gill Sans MT"/>
            </a:endParaRPr>
          </a:p>
          <a:p>
            <a:pPr marL="8223" marR="3289" algn="ctr" defTabSz="592074">
              <a:lnSpc>
                <a:spcPts val="1075"/>
              </a:lnSpc>
              <a:spcBef>
                <a:spcPts val="214"/>
              </a:spcBef>
              <a:buClrTx/>
            </a:pPr>
            <a:endParaRPr lang="en-US" sz="2800" spc="-10" dirty="0">
              <a:solidFill>
                <a:srgbClr val="231F20"/>
              </a:solidFill>
              <a:latin typeface="Gill Sans MT"/>
              <a:cs typeface="Gill Sans MT"/>
            </a:endParaRPr>
          </a:p>
          <a:p>
            <a:pPr marL="8223" marR="3289" algn="ctr" defTabSz="592074">
              <a:lnSpc>
                <a:spcPts val="1075"/>
              </a:lnSpc>
              <a:spcBef>
                <a:spcPts val="214"/>
              </a:spcBef>
              <a:buClrTx/>
            </a:pPr>
            <a:r>
              <a:rPr sz="2800" spc="-1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55" dirty="0">
                <a:solidFill>
                  <a:srgbClr val="231F20"/>
                </a:solidFill>
                <a:latin typeface="Gill Sans MT"/>
                <a:cs typeface="Gill Sans MT"/>
              </a:rPr>
              <a:t>OUTLOOK</a:t>
            </a:r>
            <a:r>
              <a:rPr sz="2800" spc="-10" dirty="0">
                <a:solidFill>
                  <a:srgbClr val="231F20"/>
                </a:solidFill>
                <a:latin typeface="Gill Sans MT"/>
                <a:cs typeface="Gill Sans MT"/>
              </a:rPr>
              <a:t> </a:t>
            </a:r>
            <a:r>
              <a:rPr sz="2800" spc="-13" dirty="0">
                <a:solidFill>
                  <a:srgbClr val="231F20"/>
                </a:solidFill>
                <a:latin typeface="Gill Sans MT"/>
                <a:cs typeface="Gill Sans MT"/>
              </a:rPr>
              <a:t>SURVEY</a:t>
            </a:r>
            <a:r>
              <a:rPr sz="2800" spc="-6" dirty="0">
                <a:solidFill>
                  <a:srgbClr val="231F20"/>
                </a:solidFill>
                <a:latin typeface="Gill Sans MT"/>
                <a:cs typeface="Gill Sans MT"/>
              </a:rPr>
              <a:t> RESULTS</a:t>
            </a:r>
            <a:endParaRPr sz="2800" dirty="0">
              <a:solidFill>
                <a:sysClr val="windowText" lastClr="000000"/>
              </a:solidFill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34505" y="607501"/>
            <a:ext cx="0" cy="325220"/>
          </a:xfrm>
          <a:custGeom>
            <a:avLst/>
            <a:gdLst/>
            <a:ahLst/>
            <a:cxnLst/>
            <a:rect l="l" t="t" r="r" b="b"/>
            <a:pathLst>
              <a:path h="502284">
                <a:moveTo>
                  <a:pt x="0" y="5017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B1D4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7072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266700"/>
                </a:moveTo>
                <a:lnTo>
                  <a:pt x="0" y="266700"/>
                </a:lnTo>
              </a:path>
              <a:path w="266700" h="266700">
                <a:moveTo>
                  <a:pt x="266700" y="228600"/>
                </a:moveTo>
                <a:lnTo>
                  <a:pt x="266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2245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38100" y="266700"/>
                </a:moveTo>
                <a:lnTo>
                  <a:pt x="266700" y="266700"/>
                </a:lnTo>
              </a:path>
              <a:path w="266700" h="2667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7072" y="6685317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0"/>
                </a:moveTo>
                <a:lnTo>
                  <a:pt x="0" y="0"/>
                </a:lnTo>
              </a:path>
              <a:path w="266700" h="266700">
                <a:moveTo>
                  <a:pt x="266700" y="38100"/>
                </a:moveTo>
                <a:lnTo>
                  <a:pt x="266700" y="266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668" defTabSz="592074">
              <a:lnSpc>
                <a:spcPts val="1259"/>
              </a:lnSpc>
              <a:buClrTx/>
            </a:pPr>
            <a:fld id="{81D60167-4931-47E6-BA6A-407CBD079E47}" type="slidenum">
              <a:rPr spc="-32" dirty="0"/>
              <a:pPr marL="24668" defTabSz="592074">
                <a:lnSpc>
                  <a:spcPts val="1259"/>
                </a:lnSpc>
                <a:buClrTx/>
              </a:pPr>
              <a:t>81</a:t>
            </a:fld>
            <a:endParaRPr spc="-32" dirty="0"/>
          </a:p>
        </p:txBody>
      </p:sp>
      <p:pic>
        <p:nvPicPr>
          <p:cNvPr id="19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81" y="1652827"/>
            <a:ext cx="4285285" cy="3552345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62F831DE-0C8D-E36A-BEA3-B4F0F5F60B13}"/>
              </a:ext>
            </a:extLst>
          </p:cNvPr>
          <p:cNvSpPr txBox="1"/>
          <p:nvPr/>
        </p:nvSpPr>
        <p:spPr>
          <a:xfrm>
            <a:off x="4171814" y="1455475"/>
            <a:ext cx="6405396" cy="4816992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155823" indent="-147600" defTabSz="592074">
              <a:spcBef>
                <a:spcPts val="65"/>
              </a:spcBef>
              <a:buClrTx/>
              <a:buFont typeface="Symbol"/>
              <a:buChar char=""/>
              <a:tabLst>
                <a:tab pos="155823" algn="l"/>
              </a:tabLst>
            </a:pP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represented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independently-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owned hotels; </a:t>
            </a:r>
            <a:r>
              <a:rPr lang="en-US"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sz="2072" spc="-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chain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hotels;</a:t>
            </a:r>
            <a:endParaRPr sz="2072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5823" indent="-147600" defTabSz="592074">
              <a:buClrTx/>
              <a:buFont typeface="Symbol"/>
              <a:buChar char=""/>
              <a:tabLst>
                <a:tab pos="155823" algn="l"/>
              </a:tabLst>
            </a:pP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respondents</a:t>
            </a:r>
            <a:r>
              <a:rPr sz="2072" spc="-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non-accommodation</a:t>
            </a:r>
            <a:r>
              <a:rPr sz="2072" spc="-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</a:t>
            </a:r>
            <a:r>
              <a:rPr sz="2072" spc="-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tourism-related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businesses</a:t>
            </a:r>
            <a:r>
              <a:rPr sz="2072" spc="-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3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sz="2072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233" defTabSz="592074">
              <a:buClrTx/>
            </a:pP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</a:t>
            </a:r>
            <a:r>
              <a:rPr sz="2072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attractions,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operators,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restaurants,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  <a:endParaRPr sz="2072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92074">
              <a:spcBef>
                <a:spcPts val="188"/>
              </a:spcBef>
              <a:buClrTx/>
            </a:pPr>
            <a:endParaRPr sz="2072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" defTabSz="592074">
              <a:buClrTx/>
            </a:pPr>
            <a:r>
              <a:rPr sz="2072" b="1" spc="4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2072" b="1" spc="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TAKEAWAYS</a:t>
            </a:r>
            <a:endParaRPr lang="en-US" sz="2072" b="1" spc="-6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" defTabSz="592074">
              <a:buClrTx/>
            </a:pP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sz="2072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sz="2072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72" b="1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sz="2072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en-US" sz="2072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sz="2072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sz="2072" b="1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72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Tourism-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sz="2072" b="1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Employment:</a:t>
            </a:r>
            <a:endParaRPr lang="en-US" sz="2072" b="1" spc="-6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" defTabSz="592074">
              <a:buClrTx/>
            </a:pP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thirds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(63%)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</a:t>
            </a:r>
            <a:endParaRPr lang="en-US" sz="2072" spc="-6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" defTabSz="592074">
              <a:buClrTx/>
            </a:pP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sz="2072" b="1" spc="-2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sz="2072" b="1" spc="-2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sz="2072" b="1" spc="-2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Outpace</a:t>
            </a:r>
            <a:r>
              <a:rPr sz="2072" b="1" spc="-2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sz="2072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72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</a:t>
            </a:r>
            <a:r>
              <a:rPr sz="2072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Gains</a:t>
            </a:r>
            <a:r>
              <a:rPr lang="en-US" sz="2072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223" defTabSz="592074">
              <a:buClrTx/>
            </a:pP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growth,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escalating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posed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sz="2072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072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profitability.</a:t>
            </a:r>
            <a:endParaRPr sz="2072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75;p15">
            <a:extLst>
              <a:ext uri="{FF2B5EF4-FFF2-40B4-BE49-F238E27FC236}">
                <a16:creationId xmlns:a16="http://schemas.microsoft.com/office/drawing/2014/main" id="{C79C91A6-F78F-0FF1-4055-DAADB12792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424" y="86341"/>
            <a:ext cx="1659476" cy="72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6;p15">
            <a:extLst>
              <a:ext uri="{FF2B5EF4-FFF2-40B4-BE49-F238E27FC236}">
                <a16:creationId xmlns:a16="http://schemas.microsoft.com/office/drawing/2014/main" id="{D680D9C6-A12B-F044-6ADA-1EAE6994F83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93">
            <a:off x="8181678" y="2899772"/>
            <a:ext cx="6981345" cy="118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6DED76-847D-F0D8-E030-FD6B1F9CE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8180" y="5746375"/>
            <a:ext cx="963251" cy="139000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634505" y="607501"/>
            <a:ext cx="0" cy="325220"/>
          </a:xfrm>
          <a:custGeom>
            <a:avLst/>
            <a:gdLst/>
            <a:ahLst/>
            <a:cxnLst/>
            <a:rect l="l" t="t" r="r" b="b"/>
            <a:pathLst>
              <a:path h="502284">
                <a:moveTo>
                  <a:pt x="0" y="5017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B1D4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7072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266700"/>
                </a:moveTo>
                <a:lnTo>
                  <a:pt x="0" y="266700"/>
                </a:lnTo>
              </a:path>
              <a:path w="266700" h="266700">
                <a:moveTo>
                  <a:pt x="266700" y="228600"/>
                </a:moveTo>
                <a:lnTo>
                  <a:pt x="266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2245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38100" y="266700"/>
                </a:moveTo>
                <a:lnTo>
                  <a:pt x="266700" y="266700"/>
                </a:lnTo>
              </a:path>
              <a:path w="266700" h="2667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7072" y="6685317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0"/>
                </a:moveTo>
                <a:lnTo>
                  <a:pt x="0" y="0"/>
                </a:lnTo>
              </a:path>
              <a:path w="266700" h="266700">
                <a:moveTo>
                  <a:pt x="266700" y="38100"/>
                </a:moveTo>
                <a:lnTo>
                  <a:pt x="266700" y="266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668" defTabSz="592074">
              <a:lnSpc>
                <a:spcPts val="1259"/>
              </a:lnSpc>
              <a:buClrTx/>
            </a:pPr>
            <a:fld id="{81D60167-4931-47E6-BA6A-407CBD079E47}" type="slidenum">
              <a:rPr spc="-32" dirty="0"/>
              <a:pPr marL="24668" defTabSz="592074">
                <a:lnSpc>
                  <a:spcPts val="1259"/>
                </a:lnSpc>
                <a:buClrTx/>
              </a:pPr>
              <a:t>82</a:t>
            </a:fld>
            <a:endParaRPr spc="-32" dirty="0"/>
          </a:p>
        </p:txBody>
      </p:sp>
      <p:pic>
        <p:nvPicPr>
          <p:cNvPr id="1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865" y="1250408"/>
            <a:ext cx="3883692" cy="2234548"/>
          </a:xfrm>
          <a:prstGeom prst="rect">
            <a:avLst/>
          </a:prstGeom>
        </p:spPr>
      </p:pic>
      <p:pic>
        <p:nvPicPr>
          <p:cNvPr id="1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513" y="4021058"/>
            <a:ext cx="3792696" cy="2336966"/>
          </a:xfrm>
          <a:prstGeom prst="rect">
            <a:avLst/>
          </a:prstGeom>
        </p:spPr>
      </p:pic>
      <p:sp>
        <p:nvSpPr>
          <p:cNvPr id="17" name="object 4"/>
          <p:cNvSpPr txBox="1"/>
          <p:nvPr/>
        </p:nvSpPr>
        <p:spPr>
          <a:xfrm>
            <a:off x="5282493" y="580042"/>
            <a:ext cx="5713516" cy="3801073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351123" indent="-342900" defTabSz="592074">
              <a:spcBef>
                <a:spcPts val="65"/>
              </a:spcBef>
              <a:buClrTx/>
              <a:buFont typeface="Arial" panose="020B0604020202020204" pitchFamily="34" charset="0"/>
              <a:buChar char="•"/>
            </a:pP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  <a:r>
              <a:rPr sz="2000" b="1" spc="-2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b="1" spc="-2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respondents</a:t>
            </a:r>
            <a:r>
              <a:rPr sz="20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sz="2000" b="1" spc="-2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</a:t>
            </a:r>
            <a:r>
              <a:rPr sz="20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expenditure</a:t>
            </a:r>
            <a:r>
              <a:rPr sz="2000" b="1" spc="-2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(Capex)</a:t>
            </a:r>
            <a:r>
              <a:rPr sz="2000" b="1" spc="-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b="1" spc="-2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</a:t>
            </a:r>
            <a:endParaRPr lang="en-US" sz="2000" b="1" spc="-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" defTabSz="592074">
              <a:spcBef>
                <a:spcPts val="65"/>
              </a:spcBef>
              <a:buClrTx/>
            </a:pPr>
            <a:endParaRPr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123" indent="-342900" defTabSz="592074">
              <a:spcBef>
                <a:spcPts val="1088"/>
              </a:spcBef>
              <a:buClrTx/>
              <a:buFont typeface="Arial" panose="020B0604020202020204" pitchFamily="34" charset="0"/>
              <a:buChar char="•"/>
              <a:tabLst>
                <a:tab pos="122109" algn="l"/>
              </a:tabLst>
            </a:pP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sz="2000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Appeared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2000" b="1" spc="-2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000" b="1" spc="-2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sz="2000" b="1" spc="-2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Demand:</a:t>
            </a:r>
            <a:endParaRPr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3" defTabSz="592074">
              <a:buClrTx/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89%</a:t>
            </a:r>
            <a:r>
              <a:rPr sz="2000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r>
              <a:rPr sz="2000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sz="2000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sz="2000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(ADR)</a:t>
            </a:r>
            <a:r>
              <a:rPr sz="2000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sz="2000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r>
              <a:rPr sz="2000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r>
              <a:rPr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n-US" sz="2000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</a:t>
            </a:r>
            <a:r>
              <a:rPr sz="2000" spc="-4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rates.</a:t>
            </a:r>
            <a:endParaRPr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5791" indent="-342900" defTabSz="592074">
              <a:spcBef>
                <a:spcPts val="1088"/>
              </a:spcBef>
              <a:buClrTx/>
              <a:buFont typeface="Arial" panose="020B0604020202020204" pitchFamily="34" charset="0"/>
              <a:buChar char="•"/>
              <a:tabLst>
                <a:tab pos="146777" algn="l"/>
              </a:tabLst>
            </a:pP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sz="2000" b="1" spc="-2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sz="2000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sz="2000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sz="2000" b="1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</a:t>
            </a:r>
            <a:r>
              <a:rPr lang="en-US" sz="2000" b="1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2000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sz="2000" b="1" spc="-2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Profits</a:t>
            </a:r>
            <a:r>
              <a:rPr sz="2000" b="1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b="1" spc="-2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2000" b="1" spc="-6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5791" indent="-342900" defTabSz="592074">
              <a:spcBef>
                <a:spcPts val="1088"/>
              </a:spcBef>
              <a:buClrTx/>
              <a:buFont typeface="Arial" panose="020B0604020202020204" pitchFamily="34" charset="0"/>
              <a:buChar char="•"/>
              <a:tabLst>
                <a:tab pos="146777" algn="l"/>
              </a:tabLst>
            </a:pPr>
            <a:endParaRPr sz="1813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349588" y="4494422"/>
            <a:ext cx="5821899" cy="776270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351123" indent="-342900" defTabSz="592074">
              <a:spcBef>
                <a:spcPts val="65"/>
              </a:spcBef>
              <a:buClrTx/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respondents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forecasted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b="1" spc="-1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profit,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sz="2000" b="1" spc="-1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forecasting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sz="2000" b="1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en-US"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2024</a:t>
            </a:r>
            <a:r>
              <a:rPr sz="2000" b="1" spc="-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spc="-6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673" indent="-171450" defTabSz="592074">
              <a:spcBef>
                <a:spcPts val="65"/>
              </a:spcBef>
              <a:buClrTx/>
              <a:buFont typeface="Arial" panose="020B0604020202020204" pitchFamily="34" charset="0"/>
              <a:buChar char="•"/>
            </a:pPr>
            <a:endParaRPr sz="907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2CEB649F-0653-A8BE-65A6-3E2947FE1CA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38" y="-1"/>
            <a:ext cx="1779373" cy="93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6;p15">
            <a:extLst>
              <a:ext uri="{FF2B5EF4-FFF2-40B4-BE49-F238E27FC236}">
                <a16:creationId xmlns:a16="http://schemas.microsoft.com/office/drawing/2014/main" id="{7C39C35C-88BB-ABC1-0812-D7095E9869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99993">
            <a:off x="8323429" y="2894054"/>
            <a:ext cx="6981345" cy="118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F208B-6091-FA67-922D-E078ECC0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060" y="5746375"/>
            <a:ext cx="96325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3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634505" y="607501"/>
            <a:ext cx="0" cy="325220"/>
          </a:xfrm>
          <a:custGeom>
            <a:avLst/>
            <a:gdLst/>
            <a:ahLst/>
            <a:cxnLst/>
            <a:rect l="l" t="t" r="r" b="b"/>
            <a:pathLst>
              <a:path h="502284">
                <a:moveTo>
                  <a:pt x="0" y="5017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B1D4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7871" y="1060797"/>
            <a:ext cx="4922301" cy="2249943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8223" defTabSz="592074">
              <a:spcBef>
                <a:spcPts val="65"/>
              </a:spcBef>
              <a:buClrTx/>
            </a:pPr>
            <a:r>
              <a:rPr sz="2400" b="1" dirty="0">
                <a:solidFill>
                  <a:srgbClr val="231F20"/>
                </a:solidFill>
                <a:latin typeface="Calibri"/>
                <a:cs typeface="Calibri"/>
              </a:rPr>
              <a:t>Continued</a:t>
            </a:r>
            <a:r>
              <a:rPr sz="2400" b="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31F20"/>
                </a:solidFill>
                <a:latin typeface="Calibri"/>
                <a:cs typeface="Calibri"/>
              </a:rPr>
              <a:t>Employment</a:t>
            </a:r>
            <a:r>
              <a:rPr sz="2400" b="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31F20"/>
                </a:solidFill>
                <a:latin typeface="Calibri"/>
                <a:cs typeface="Calibri"/>
              </a:rPr>
              <a:t>Growth</a:t>
            </a:r>
            <a:r>
              <a:rPr sz="2400" b="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31F20"/>
                </a:solidFill>
                <a:latin typeface="Calibri"/>
                <a:cs typeface="Calibri"/>
              </a:rPr>
              <a:t>Expected</a:t>
            </a:r>
            <a:r>
              <a:rPr sz="2400" b="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2400" b="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400" b="1" spc="-6" dirty="0">
                <a:solidFill>
                  <a:srgbClr val="231F20"/>
                </a:solidFill>
                <a:latin typeface="Calibri"/>
                <a:cs typeface="Calibri"/>
              </a:rPr>
              <a:t>2024:</a:t>
            </a:r>
            <a:endParaRPr lang="en-US" sz="2400" b="1" spc="-6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8223" defTabSz="592074">
              <a:spcBef>
                <a:spcPts val="65"/>
              </a:spcBef>
              <a:buClrTx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51%</a:t>
            </a:r>
            <a:r>
              <a:rPr lang="en-US" sz="2400" b="1" spc="-1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b="1" spc="-1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recruit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hires,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223" defTabSz="592074">
              <a:spcBef>
                <a:spcPts val="65"/>
              </a:spcBef>
              <a:buClrTx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43%</a:t>
            </a:r>
            <a:r>
              <a:rPr lang="en-US" sz="2400" b="1" spc="-1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</a:t>
            </a:r>
            <a:r>
              <a:rPr lang="en-US" sz="2400" b="1" spc="-1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b="1" spc="-1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employment</a:t>
            </a:r>
            <a:r>
              <a:rPr lang="en-US" sz="2400" b="1" spc="-1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6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levels.</a:t>
            </a:r>
          </a:p>
          <a:p>
            <a:pPr marL="8223" defTabSz="592074">
              <a:spcBef>
                <a:spcPts val="65"/>
              </a:spcBef>
              <a:buClrTx/>
            </a:pPr>
            <a:endParaRPr sz="240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7295" y="172683"/>
            <a:ext cx="5871234" cy="5608619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8223" defTabSz="592074">
              <a:spcBef>
                <a:spcPts val="65"/>
              </a:spcBef>
              <a:buClrTx/>
            </a:pPr>
            <a:endParaRPr lang="en-GB" sz="2072" b="1" spc="-6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8223" defTabSz="592074">
              <a:spcBef>
                <a:spcPts val="65"/>
              </a:spcBef>
              <a:buClrTx/>
            </a:pPr>
            <a:r>
              <a:rPr lang="en-US" sz="2072" b="1" dirty="0">
                <a:solidFill>
                  <a:srgbClr val="231F20"/>
                </a:solidFill>
                <a:latin typeface="Calibri"/>
                <a:cs typeface="Calibri"/>
              </a:rPr>
              <a:t>REVENUE FORECAST:</a:t>
            </a:r>
          </a:p>
          <a:p>
            <a:pPr marL="8223" defTabSz="592074">
              <a:spcBef>
                <a:spcPts val="65"/>
              </a:spcBef>
              <a:buClrTx/>
            </a:pPr>
            <a:endParaRPr lang="en-US" sz="2072" b="1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8223" defTabSz="592074">
              <a:spcBef>
                <a:spcPts val="65"/>
              </a:spcBef>
              <a:buClrTx/>
            </a:pP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Revenue</a:t>
            </a:r>
            <a:r>
              <a:rPr sz="2072" b="1" spc="-3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Increases</a:t>
            </a:r>
            <a:r>
              <a:rPr sz="2072" b="1" spc="-3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Expected</a:t>
            </a:r>
            <a:r>
              <a:rPr sz="2072" b="1" spc="-3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Across</a:t>
            </a:r>
            <a:r>
              <a:rPr sz="2072" b="1" spc="-3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Calibri"/>
                <a:cs typeface="Calibri"/>
              </a:rPr>
              <a:t>Categories:</a:t>
            </a:r>
            <a:endParaRPr sz="2072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223" defTabSz="592074">
              <a:buClrTx/>
            </a:pP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Anticipated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rises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in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room,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food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&amp;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beverage,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and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other</a:t>
            </a:r>
            <a:r>
              <a:rPr sz="2072" spc="-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revenue</a:t>
            </a:r>
            <a:r>
              <a:rPr sz="2072" spc="-1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streams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signal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 overall industry</a:t>
            </a:r>
            <a:endParaRPr sz="2072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marL="8223" defTabSz="592074">
              <a:buClrTx/>
            </a:pP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growth.</a:t>
            </a:r>
            <a:endParaRPr sz="2072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marL="8223" defTabSz="592074">
              <a:spcBef>
                <a:spcPts val="1088"/>
              </a:spcBef>
              <a:buClrTx/>
              <a:tabLst>
                <a:tab pos="122109" algn="l"/>
              </a:tabLst>
            </a:pPr>
            <a:r>
              <a:rPr sz="2072" b="1" spc="-6" dirty="0">
                <a:solidFill>
                  <a:srgbClr val="231F20"/>
                </a:solidFill>
                <a:latin typeface="Calibri"/>
                <a:cs typeface="Calibri"/>
              </a:rPr>
              <a:t>Moderate</a:t>
            </a:r>
            <a:r>
              <a:rPr sz="2072" b="1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Price</a:t>
            </a:r>
            <a:r>
              <a:rPr sz="2072" b="1" spc="-1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Increases</a:t>
            </a:r>
            <a:r>
              <a:rPr sz="2072" b="1" spc="-1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Calibri"/>
                <a:cs typeface="Calibri"/>
              </a:rPr>
              <a:t>Anticipated</a:t>
            </a:r>
            <a:r>
              <a:rPr sz="2072" b="1" spc="-1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2072" b="1" spc="-1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spc="-13" dirty="0">
                <a:solidFill>
                  <a:srgbClr val="231F20"/>
                </a:solidFill>
                <a:latin typeface="Calibri"/>
                <a:cs typeface="Calibri"/>
              </a:rPr>
              <a:t>2024</a:t>
            </a:r>
            <a:endParaRPr sz="2072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223" defTabSz="592074">
              <a:buClrTx/>
            </a:pP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68%</a:t>
            </a:r>
            <a:r>
              <a:rPr sz="2072" spc="-2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respondents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expect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keep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price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increases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under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10%.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18%</a:t>
            </a:r>
            <a:r>
              <a:rPr sz="2072" spc="-2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respondents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plan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sz="2072" spc="-2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13" dirty="0">
                <a:solidFill>
                  <a:srgbClr val="231F20"/>
                </a:solidFill>
                <a:latin typeface="Calibri Light"/>
                <a:cs typeface="Calibri Light"/>
              </a:rPr>
              <a:t>keep</a:t>
            </a:r>
            <a:endParaRPr sz="2072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marL="8223" defTabSz="592074">
              <a:buClrTx/>
            </a:pP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prices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at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the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same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level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as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2023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or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slightly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lower.</a:t>
            </a:r>
            <a:endParaRPr lang="en-US" sz="2072" spc="-6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  <a:p>
            <a:pPr marL="8223" defTabSz="592074">
              <a:buClrTx/>
            </a:pPr>
            <a:endParaRPr lang="en-GB" sz="2072" b="1" spc="-6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8223" defTabSz="592074">
              <a:buClrTx/>
            </a:pPr>
            <a:r>
              <a:rPr lang="en-GB" sz="2072" b="1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FORECAST:</a:t>
            </a:r>
          </a:p>
          <a:p>
            <a:pPr marL="8223" defTabSz="592074">
              <a:buClrTx/>
            </a:pPr>
            <a:endParaRPr lang="en-GB" sz="2072" b="1" spc="-6" dirty="0">
              <a:solidFill>
                <a:srgbClr val="231F20"/>
              </a:solidFill>
              <a:latin typeface="Calibri Light"/>
              <a:cs typeface="Calibri Light"/>
            </a:endParaRPr>
          </a:p>
          <a:p>
            <a:pPr marL="8223" defTabSz="592074">
              <a:buClrTx/>
            </a:pP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Sustained</a:t>
            </a:r>
            <a:r>
              <a:rPr sz="2072" b="1" spc="-1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Calibri"/>
                <a:cs typeface="Calibri"/>
              </a:rPr>
              <a:t>Investments</a:t>
            </a:r>
            <a:r>
              <a:rPr sz="2072" b="1" spc="-1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2072" b="1" spc="-1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dirty="0">
                <a:solidFill>
                  <a:srgbClr val="231F20"/>
                </a:solidFill>
                <a:latin typeface="Calibri"/>
                <a:cs typeface="Calibri"/>
              </a:rPr>
              <a:t>Capital</a:t>
            </a:r>
            <a:r>
              <a:rPr sz="2072" b="1" spc="-1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2072" b="1" spc="-6" dirty="0">
                <a:solidFill>
                  <a:srgbClr val="231F20"/>
                </a:solidFill>
                <a:latin typeface="Calibri"/>
                <a:cs typeface="Calibri"/>
              </a:rPr>
              <a:t>Expenditures</a:t>
            </a:r>
            <a:endParaRPr sz="2072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223" defTabSz="592074">
              <a:buClrTx/>
            </a:pP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63%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respondents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plan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to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increase</a:t>
            </a:r>
            <a:r>
              <a:rPr sz="2072" spc="-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investments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in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capital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expenditures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dirty="0">
                <a:solidFill>
                  <a:srgbClr val="231F20"/>
                </a:solidFill>
                <a:latin typeface="Calibri Light"/>
                <a:cs typeface="Calibri Light"/>
              </a:rPr>
              <a:t>in</a:t>
            </a:r>
            <a:r>
              <a:rPr sz="2072" spc="-1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2072" spc="-6" dirty="0">
                <a:solidFill>
                  <a:srgbClr val="231F20"/>
                </a:solidFill>
                <a:latin typeface="Calibri Light"/>
                <a:cs typeface="Calibri Light"/>
              </a:rPr>
              <a:t>2024.</a:t>
            </a:r>
            <a:endParaRPr sz="2072" dirty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816" y="3979490"/>
            <a:ext cx="4341756" cy="219622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407072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266700"/>
                </a:moveTo>
                <a:lnTo>
                  <a:pt x="0" y="266700"/>
                </a:lnTo>
              </a:path>
              <a:path w="266700" h="266700">
                <a:moveTo>
                  <a:pt x="266700" y="228600"/>
                </a:moveTo>
                <a:lnTo>
                  <a:pt x="266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2245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38100" y="266700"/>
                </a:moveTo>
                <a:lnTo>
                  <a:pt x="266700" y="266700"/>
                </a:lnTo>
              </a:path>
              <a:path w="266700" h="2667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7072" y="6685317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0"/>
                </a:moveTo>
                <a:lnTo>
                  <a:pt x="0" y="0"/>
                </a:lnTo>
              </a:path>
              <a:path w="266700" h="266700">
                <a:moveTo>
                  <a:pt x="266700" y="38100"/>
                </a:moveTo>
                <a:lnTo>
                  <a:pt x="266700" y="266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668" defTabSz="592074">
              <a:lnSpc>
                <a:spcPts val="1259"/>
              </a:lnSpc>
              <a:buClrTx/>
            </a:pPr>
            <a:fld id="{81D60167-4931-47E6-BA6A-407CBD079E47}" type="slidenum">
              <a:rPr spc="-32" dirty="0"/>
              <a:pPr marL="24668" defTabSz="592074">
                <a:lnSpc>
                  <a:spcPts val="1259"/>
                </a:lnSpc>
                <a:buClrTx/>
              </a:pPr>
              <a:t>83</a:t>
            </a:fld>
            <a:endParaRPr spc="-32" dirty="0"/>
          </a:p>
        </p:txBody>
      </p:sp>
      <p:pic>
        <p:nvPicPr>
          <p:cNvPr id="2" name="Google Shape;75;p15">
            <a:extLst>
              <a:ext uri="{FF2B5EF4-FFF2-40B4-BE49-F238E27FC236}">
                <a16:creationId xmlns:a16="http://schemas.microsoft.com/office/drawing/2014/main" id="{2950C3BB-5F78-0ADC-69A0-BDCC21497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42" y="0"/>
            <a:ext cx="1925695" cy="92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6;p15">
            <a:extLst>
              <a:ext uri="{FF2B5EF4-FFF2-40B4-BE49-F238E27FC236}">
                <a16:creationId xmlns:a16="http://schemas.microsoft.com/office/drawing/2014/main" id="{57D56DBE-013D-AA23-8C1E-49FD21B089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181678" y="2899772"/>
            <a:ext cx="6981345" cy="118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F6F0D-29C3-9E5F-D7EB-A99274B81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570" y="5678293"/>
            <a:ext cx="96325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60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634505" y="607501"/>
            <a:ext cx="0" cy="325220"/>
          </a:xfrm>
          <a:custGeom>
            <a:avLst/>
            <a:gdLst/>
            <a:ahLst/>
            <a:cxnLst/>
            <a:rect l="l" t="t" r="r" b="b"/>
            <a:pathLst>
              <a:path h="502284">
                <a:moveTo>
                  <a:pt x="0" y="50177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B1D4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7072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266700"/>
                </a:moveTo>
                <a:lnTo>
                  <a:pt x="0" y="266700"/>
                </a:lnTo>
              </a:path>
              <a:path w="266700" h="266700">
                <a:moveTo>
                  <a:pt x="266700" y="228600"/>
                </a:moveTo>
                <a:lnTo>
                  <a:pt x="266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2245" y="0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38100" y="266700"/>
                </a:moveTo>
                <a:lnTo>
                  <a:pt x="266700" y="266700"/>
                </a:lnTo>
              </a:path>
              <a:path w="266700" h="2667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7072" y="6685317"/>
            <a:ext cx="172683" cy="172683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28600" y="0"/>
                </a:moveTo>
                <a:lnTo>
                  <a:pt x="0" y="0"/>
                </a:lnTo>
              </a:path>
              <a:path w="266700" h="266700">
                <a:moveTo>
                  <a:pt x="266700" y="38100"/>
                </a:moveTo>
                <a:lnTo>
                  <a:pt x="266700" y="266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92074">
              <a:buClrTx/>
            </a:pPr>
            <a:endParaRPr sz="1166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4668" defTabSz="592074">
              <a:lnSpc>
                <a:spcPts val="1259"/>
              </a:lnSpc>
              <a:buClrTx/>
            </a:pPr>
            <a:fld id="{81D60167-4931-47E6-BA6A-407CBD079E47}" type="slidenum">
              <a:rPr spc="-32" dirty="0"/>
              <a:pPr marL="24668" defTabSz="592074">
                <a:lnSpc>
                  <a:spcPts val="1259"/>
                </a:lnSpc>
                <a:buClrTx/>
              </a:pPr>
              <a:t>84</a:t>
            </a:fld>
            <a:endParaRPr spc="-32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6B607-E93C-2CDF-3444-34227E29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10" y="932721"/>
            <a:ext cx="8374996" cy="3651022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1B0DCD5-B12C-E6BC-A32E-92D61B0C6FEF}"/>
              </a:ext>
            </a:extLst>
          </p:cNvPr>
          <p:cNvSpPr txBox="1"/>
          <p:nvPr/>
        </p:nvSpPr>
        <p:spPr>
          <a:xfrm>
            <a:off x="226124" y="4840413"/>
            <a:ext cx="11343501" cy="1485631"/>
          </a:xfrm>
          <a:prstGeom prst="rect">
            <a:avLst/>
          </a:prstGeom>
        </p:spPr>
        <p:txBody>
          <a:bodyPr vert="horz" wrap="square" lIns="0" tIns="8223" rIns="0" bIns="0" rtlCol="0">
            <a:spAutoFit/>
          </a:bodyPr>
          <a:lstStyle/>
          <a:p>
            <a:pPr marL="155823" indent="-147600" defTabSz="592074">
              <a:spcBef>
                <a:spcPts val="65"/>
              </a:spcBef>
              <a:buClrTx/>
              <a:buFontTx/>
              <a:buChar char="•"/>
              <a:tabLst>
                <a:tab pos="155823" algn="l"/>
              </a:tabLst>
            </a:pP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43%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hosting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sz="2400" spc="-13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business.</a:t>
            </a:r>
            <a:endParaRPr sz="2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5823" indent="-147600" defTabSz="592074">
              <a:buClrTx/>
              <a:buFontTx/>
              <a:buChar char="•"/>
              <a:tabLst>
                <a:tab pos="155823" algn="l"/>
              </a:tabLst>
            </a:pP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cite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porting</a:t>
            </a:r>
            <a:r>
              <a:rPr sz="2400" spc="-13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business.</a:t>
            </a:r>
            <a:endParaRPr sz="2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5823" indent="-147600" defTabSz="592074">
              <a:buClrTx/>
              <a:buFontTx/>
              <a:buChar char="•"/>
              <a:tabLst>
                <a:tab pos="155823" algn="l"/>
              </a:tabLst>
            </a:pP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38%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9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usic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festivals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sz="2400" spc="-1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business.</a:t>
            </a:r>
            <a:endParaRPr sz="2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5823" indent="-147600" defTabSz="592074">
              <a:buClrTx/>
              <a:buFontTx/>
              <a:buChar char="•"/>
              <a:tabLst>
                <a:tab pos="155823" algn="l"/>
              </a:tabLst>
            </a:pP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33%</a:t>
            </a:r>
            <a:r>
              <a:rPr sz="2400" spc="-13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sz="2400" spc="-13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Carnival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Cultural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</a:t>
            </a:r>
            <a:r>
              <a:rPr lang="en-US"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sz="2400" spc="-1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6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generators.</a:t>
            </a:r>
            <a:endParaRPr sz="2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75;p15">
            <a:extLst>
              <a:ext uri="{FF2B5EF4-FFF2-40B4-BE49-F238E27FC236}">
                <a16:creationId xmlns:a16="http://schemas.microsoft.com/office/drawing/2014/main" id="{219D0F2D-C5A0-ECEC-B5E6-CC0D83ECA6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71019" cy="92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6;p15">
            <a:extLst>
              <a:ext uri="{FF2B5EF4-FFF2-40B4-BE49-F238E27FC236}">
                <a16:creationId xmlns:a16="http://schemas.microsoft.com/office/drawing/2014/main" id="{61B3F366-3269-A052-B52E-E9524AD51D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490818" y="2838097"/>
            <a:ext cx="6981345" cy="118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star with swirls on a black background&#10;&#10;Description automatically generated">
            <a:extLst>
              <a:ext uri="{FF2B5EF4-FFF2-40B4-BE49-F238E27FC236}">
                <a16:creationId xmlns:a16="http://schemas.microsoft.com/office/drawing/2014/main" id="{809303E0-617F-649F-2D36-0406BD23F0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9000"/>
          </a:blip>
          <a:srcRect l="39209" b="36324"/>
          <a:stretch/>
        </p:blipFill>
        <p:spPr>
          <a:xfrm>
            <a:off x="1" y="2269004"/>
            <a:ext cx="4381108" cy="4588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F1806-0A69-F2CE-1F7A-6B2B4950951D}"/>
              </a:ext>
            </a:extLst>
          </p:cNvPr>
          <p:cNvSpPr txBox="1"/>
          <p:nvPr/>
        </p:nvSpPr>
        <p:spPr>
          <a:xfrm>
            <a:off x="3407072" y="172683"/>
            <a:ext cx="558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LURE OF CARIBBEAN EVENTS</a:t>
            </a:r>
          </a:p>
        </p:txBody>
      </p:sp>
    </p:spTree>
    <p:extLst>
      <p:ext uri="{BB962C8B-B14F-4D97-AF65-F5344CB8AC3E}">
        <p14:creationId xmlns:p14="http://schemas.microsoft.com/office/powerpoint/2010/main" val="33479335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64" y="116578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3" y="519854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063982" y="2245819"/>
            <a:ext cx="8064036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5400" b="1" spc="-75" dirty="0">
                <a:latin typeface="Calibri Light"/>
                <a:cs typeface="Calibri Light"/>
              </a:rPr>
              <a:t>CHTA Caribbean Construction &amp; Pipeline Report</a:t>
            </a:r>
          </a:p>
        </p:txBody>
      </p:sp>
      <p:pic>
        <p:nvPicPr>
          <p:cNvPr id="2" name="Picture 1" descr="A blue star with swirls on a black background&#10;&#10;Description automatically generated">
            <a:extLst>
              <a:ext uri="{FF2B5EF4-FFF2-40B4-BE49-F238E27FC236}">
                <a16:creationId xmlns:a16="http://schemas.microsoft.com/office/drawing/2014/main" id="{94268A31-E36F-9B87-BF6B-6130BFEA4B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9000"/>
          </a:blip>
          <a:srcRect l="39209" b="36324"/>
          <a:stretch/>
        </p:blipFill>
        <p:spPr>
          <a:xfrm>
            <a:off x="1" y="2269004"/>
            <a:ext cx="4381108" cy="4588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F9F9F-F21B-EE54-5F20-B2E94F3A4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020" y="18535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603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3" y="116811"/>
            <a:ext cx="2490403" cy="108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846004" y="430967"/>
            <a:ext cx="694061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CHTA Construction &amp; Pipeline Report</a:t>
            </a:r>
          </a:p>
        </p:txBody>
      </p:sp>
      <p:cxnSp>
        <p:nvCxnSpPr>
          <p:cNvPr id="63" name="Google Shape;63;p14"/>
          <p:cNvCxnSpPr/>
          <p:nvPr/>
        </p:nvCxnSpPr>
        <p:spPr>
          <a:xfrm>
            <a:off x="2717234" y="37778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Google Shape;76;p15">
            <a:extLst>
              <a:ext uri="{FF2B5EF4-FFF2-40B4-BE49-F238E27FC236}">
                <a16:creationId xmlns:a16="http://schemas.microsoft.com/office/drawing/2014/main" id="{908B4F4D-4070-66AC-B4A3-448E81439D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7827399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96320-B6CB-06E6-8A69-F059058C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24" y="1346886"/>
            <a:ext cx="9771789" cy="53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82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3" y="116811"/>
            <a:ext cx="2490403" cy="108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846004" y="430967"/>
            <a:ext cx="694061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CHTA Construction &amp; Pipeline Report</a:t>
            </a:r>
          </a:p>
        </p:txBody>
      </p:sp>
      <p:cxnSp>
        <p:nvCxnSpPr>
          <p:cNvPr id="63" name="Google Shape;63;p14"/>
          <p:cNvCxnSpPr/>
          <p:nvPr/>
        </p:nvCxnSpPr>
        <p:spPr>
          <a:xfrm>
            <a:off x="2717234" y="37778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Google Shape;76;p15">
            <a:extLst>
              <a:ext uri="{FF2B5EF4-FFF2-40B4-BE49-F238E27FC236}">
                <a16:creationId xmlns:a16="http://schemas.microsoft.com/office/drawing/2014/main" id="{908B4F4D-4070-66AC-B4A3-448E81439D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7827399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8B01A7-BC78-FF3E-0B62-6476FAEAB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52" y="1403889"/>
            <a:ext cx="10189831" cy="55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37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3" y="116811"/>
            <a:ext cx="2490403" cy="108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846004" y="430967"/>
            <a:ext cx="694061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800" dirty="0">
                <a:solidFill>
                  <a:srgbClr val="211E5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CHTA Construction &amp; Pipeline Report</a:t>
            </a:r>
          </a:p>
        </p:txBody>
      </p:sp>
      <p:cxnSp>
        <p:nvCxnSpPr>
          <p:cNvPr id="63" name="Google Shape;63;p14"/>
          <p:cNvCxnSpPr/>
          <p:nvPr/>
        </p:nvCxnSpPr>
        <p:spPr>
          <a:xfrm>
            <a:off x="2717234" y="37778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Google Shape;76;p15">
            <a:extLst>
              <a:ext uri="{FF2B5EF4-FFF2-40B4-BE49-F238E27FC236}">
                <a16:creationId xmlns:a16="http://schemas.microsoft.com/office/drawing/2014/main" id="{908B4F4D-4070-66AC-B4A3-448E81439D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127142" y="2575875"/>
            <a:ext cx="6940467" cy="17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3C29B-14CA-D8C7-F274-66807703F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1"/>
          <a:stretch/>
        </p:blipFill>
        <p:spPr>
          <a:xfrm>
            <a:off x="347874" y="1201498"/>
            <a:ext cx="10314376" cy="5539690"/>
          </a:xfrm>
          <a:prstGeom prst="rect">
            <a:avLst/>
          </a:prstGeom>
        </p:spPr>
      </p:pic>
      <p:pic>
        <p:nvPicPr>
          <p:cNvPr id="2" name="object 6">
            <a:extLst>
              <a:ext uri="{FF2B5EF4-FFF2-40B4-BE49-F238E27FC236}">
                <a16:creationId xmlns:a16="http://schemas.microsoft.com/office/drawing/2014/main" id="{4CA2385F-793B-A7CB-3B03-0E3166BD915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96041" y="3429000"/>
            <a:ext cx="1307224" cy="4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791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4409768"/>
              </p:ext>
            </p:extLst>
          </p:nvPr>
        </p:nvGraphicFramePr>
        <p:xfrm>
          <a:off x="680846" y="2451703"/>
          <a:ext cx="10972798" cy="38836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2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9481">
                <a:tc>
                  <a:txBody>
                    <a:bodyPr/>
                    <a:lstStyle/>
                    <a:p>
                      <a:pPr algn="ctr"/>
                      <a:r>
                        <a:rPr lang="en-US" sz="2700" u="none" dirty="0"/>
                        <a:t>Development Phase</a:t>
                      </a:r>
                      <a:endParaRPr lang="en-US" sz="2700" b="1" u="none" dirty="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u="none" dirty="0"/>
                        <a:t>2017</a:t>
                      </a:r>
                      <a:endParaRPr lang="en-US" sz="2700" b="1" u="none" dirty="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u="none" dirty="0"/>
                        <a:t>2019</a:t>
                      </a:r>
                      <a:endParaRPr lang="en-US" sz="2700" b="1" u="none" dirty="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u="none" dirty="0"/>
                        <a:t>2024</a:t>
                      </a:r>
                      <a:endParaRPr lang="en-US" sz="2700" u="none" dirty="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311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In Construction</a:t>
                      </a:r>
                      <a:endParaRPr lang="en-US" sz="2700" dirty="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0000"/>
                          </a:solidFill>
                        </a:rPr>
                        <a:t>6,374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13,033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14,230</a:t>
                      </a:r>
                    </a:p>
                  </a:txBody>
                  <a:tcPr marL="104594" marR="104594" marT="34291" marB="3429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64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Final Planning</a:t>
                      </a:r>
                      <a:endParaRPr lang="en-US" sz="2700" dirty="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0000"/>
                          </a:solidFill>
                        </a:rPr>
                        <a:t>8,303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10,380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6,135</a:t>
                      </a:r>
                    </a:p>
                  </a:txBody>
                  <a:tcPr marL="104594" marR="104594" marT="34291" marB="3429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647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Planning</a:t>
                      </a:r>
                      <a:endParaRPr lang="en-US" sz="2700">
                        <a:solidFill>
                          <a:srgbClr val="000000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0000"/>
                          </a:solidFill>
                        </a:rPr>
                        <a:t>3,297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6,290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</a:rPr>
                        <a:t>9,622</a:t>
                      </a:r>
                    </a:p>
                  </a:txBody>
                  <a:tcPr marL="104594" marR="104594" marT="34291" marB="3429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24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/>
                        <a:t>Total Rooms in Pipeline</a:t>
                      </a:r>
                      <a:endParaRPr lang="en-US" sz="2700" b="1" dirty="0">
                        <a:solidFill>
                          <a:schemeClr val="bg1"/>
                        </a:solidFill>
                      </a:endParaRP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</a:rPr>
                        <a:t>17,974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</a:rPr>
                        <a:t>29,703</a:t>
                      </a:r>
                    </a:p>
                  </a:txBody>
                  <a:tcPr marL="104594" marR="104594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</a:rPr>
                        <a:t>29,987</a:t>
                      </a:r>
                    </a:p>
                  </a:txBody>
                  <a:tcPr marL="104594" marR="104594" marT="34291" marB="3429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713" y="1124410"/>
            <a:ext cx="10785853" cy="34597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Caribbean Hotel-Related Investments Surpassing Peak 2019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0846" y="1567963"/>
            <a:ext cx="10180490" cy="345971"/>
          </a:xfrm>
        </p:spPr>
        <p:txBody>
          <a:bodyPr/>
          <a:lstStyle/>
          <a:p>
            <a:r>
              <a:rPr lang="en-US" b="1" i="1" dirty="0"/>
              <a:t>Aggressive and Collaborative Planning Needed to Address Robust Growth in Number of Rooms  </a:t>
            </a:r>
          </a:p>
        </p:txBody>
      </p:sp>
      <p:pic>
        <p:nvPicPr>
          <p:cNvPr id="5" name="Google Shape;60;p14">
            <a:extLst>
              <a:ext uri="{FF2B5EF4-FFF2-40B4-BE49-F238E27FC236}">
                <a16:creationId xmlns:a16="http://schemas.microsoft.com/office/drawing/2014/main" id="{5C3548E2-21D5-988D-F824-27D4FA52A4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73" y="116811"/>
            <a:ext cx="2490403" cy="1084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3192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52" y="309399"/>
            <a:ext cx="2562969" cy="11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3">
            <a:off x="8084700" y="2534640"/>
            <a:ext cx="6940467" cy="1788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20F733D3-0BD9-DC70-5EF1-E5E6BB1B1383}"/>
              </a:ext>
            </a:extLst>
          </p:cNvPr>
          <p:cNvCxnSpPr/>
          <p:nvPr/>
        </p:nvCxnSpPr>
        <p:spPr>
          <a:xfrm>
            <a:off x="2888204" y="534235"/>
            <a:ext cx="0" cy="658800"/>
          </a:xfrm>
          <a:prstGeom prst="straightConnector1">
            <a:avLst/>
          </a:prstGeom>
          <a:noFill/>
          <a:ln w="19050" cap="flat" cmpd="sng">
            <a:solidFill>
              <a:srgbClr val="211E5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89;p17">
            <a:extLst>
              <a:ext uri="{FF2B5EF4-FFF2-40B4-BE49-F238E27FC236}">
                <a16:creationId xmlns:a16="http://schemas.microsoft.com/office/drawing/2014/main" id="{EAF62F88-528A-2EC7-C844-9DEE0A248050}"/>
              </a:ext>
            </a:extLst>
          </p:cNvPr>
          <p:cNvSpPr txBox="1"/>
          <p:nvPr/>
        </p:nvSpPr>
        <p:spPr>
          <a:xfrm>
            <a:off x="2927824" y="298450"/>
            <a:ext cx="853722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200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Tourist Arrivals to the Caribbean by Main Market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D238A-2F1C-1060-52B9-E546E17C4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10" b="1"/>
          <a:stretch/>
        </p:blipFill>
        <p:spPr>
          <a:xfrm>
            <a:off x="4548667" y="1714958"/>
            <a:ext cx="5836641" cy="4398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23F360-5273-F06F-B54D-80B73347AEAE}"/>
              </a:ext>
            </a:extLst>
          </p:cNvPr>
          <p:cNvSpPr txBox="1"/>
          <p:nvPr/>
        </p:nvSpPr>
        <p:spPr>
          <a:xfrm>
            <a:off x="612966" y="2539782"/>
            <a:ext cx="39357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Caribbean experienced the largest increase in tourist arrivals from Canada (+46.1%) compared to 2022, while we received the largest decrease in arrivals from origin market Germany (-5.8%).</a:t>
            </a:r>
          </a:p>
        </p:txBody>
      </p:sp>
      <p:grpSp>
        <p:nvGrpSpPr>
          <p:cNvPr id="7" name="Grupo 354">
            <a:extLst>
              <a:ext uri="{FF2B5EF4-FFF2-40B4-BE49-F238E27FC236}">
                <a16:creationId xmlns:a16="http://schemas.microsoft.com/office/drawing/2014/main" id="{C14CB827-9E4B-99FA-1424-4C7DCFAD00A5}"/>
              </a:ext>
            </a:extLst>
          </p:cNvPr>
          <p:cNvGrpSpPr/>
          <p:nvPr/>
        </p:nvGrpSpPr>
        <p:grpSpPr>
          <a:xfrm>
            <a:off x="341488" y="5288236"/>
            <a:ext cx="2902802" cy="374400"/>
            <a:chOff x="3454567" y="4678797"/>
            <a:chExt cx="2183007" cy="361086"/>
          </a:xfrm>
        </p:grpSpPr>
        <p:grpSp>
          <p:nvGrpSpPr>
            <p:cNvPr id="8" name="Group 65">
              <a:extLst>
                <a:ext uri="{FF2B5EF4-FFF2-40B4-BE49-F238E27FC236}">
                  <a16:creationId xmlns:a16="http://schemas.microsoft.com/office/drawing/2014/main" id="{565B20FB-8FB5-13FC-62A5-F791D2BB7735}"/>
                </a:ext>
              </a:extLst>
            </p:cNvPr>
            <p:cNvGrpSpPr/>
            <p:nvPr/>
          </p:nvGrpSpPr>
          <p:grpSpPr>
            <a:xfrm>
              <a:off x="3454567" y="4678797"/>
              <a:ext cx="2183007" cy="361086"/>
              <a:chOff x="3780077" y="4685896"/>
              <a:chExt cx="2183007" cy="361086"/>
            </a:xfrm>
          </p:grpSpPr>
          <p:sp>
            <p:nvSpPr>
              <p:cNvPr id="10" name="Rectangle: Rounded Corners 108">
                <a:extLst>
                  <a:ext uri="{FF2B5EF4-FFF2-40B4-BE49-F238E27FC236}">
                    <a16:creationId xmlns:a16="http://schemas.microsoft.com/office/drawing/2014/main" id="{89A5EC37-4860-7967-4D91-8FE16E13F09C}"/>
                  </a:ext>
                </a:extLst>
              </p:cNvPr>
              <p:cNvSpPr/>
              <p:nvPr/>
            </p:nvSpPr>
            <p:spPr>
              <a:xfrm>
                <a:off x="3780077" y="4685896"/>
                <a:ext cx="2183007" cy="361086"/>
              </a:xfrm>
              <a:prstGeom prst="roundRect">
                <a:avLst>
                  <a:gd name="adj" fmla="val 50000"/>
                </a:avLst>
              </a:prstGeom>
              <a:noFill/>
              <a:ln w="15875">
                <a:solidFill>
                  <a:srgbClr val="E9E9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>
                  <a:defRPr/>
                </a:pPr>
                <a:endParaRPr lang="en-GB" sz="667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500">
                <a:extLst>
                  <a:ext uri="{FF2B5EF4-FFF2-40B4-BE49-F238E27FC236}">
                    <a16:creationId xmlns:a16="http://schemas.microsoft.com/office/drawing/2014/main" id="{76A10525-D039-DCFB-6D45-84219012163B}"/>
                  </a:ext>
                </a:extLst>
              </p:cNvPr>
              <p:cNvSpPr txBox="1"/>
              <p:nvPr/>
            </p:nvSpPr>
            <p:spPr>
              <a:xfrm>
                <a:off x="4128329" y="4720467"/>
                <a:ext cx="1703552" cy="32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1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1" kern="0" dirty="0">
                    <a:solidFill>
                      <a:srgbClr val="000000"/>
                    </a:solidFill>
                    <a:latin typeface="Arial" pitchFamily="34"/>
                    <a:cs typeface="Arial" pitchFamily="34"/>
                  </a:rPr>
                  <a:t>Source: CTO’s Caribbean Tourism Performance Review 2023</a:t>
                </a:r>
              </a:p>
            </p:txBody>
          </p:sp>
        </p:grpSp>
        <p:pic>
          <p:nvPicPr>
            <p:cNvPr id="9" name="Imagen 356">
              <a:extLst>
                <a:ext uri="{FF2B5EF4-FFF2-40B4-BE49-F238E27FC236}">
                  <a16:creationId xmlns:a16="http://schemas.microsoft.com/office/drawing/2014/main" id="{54D2841F-894F-09FB-0CAB-5AE410D31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75142" y="4787723"/>
              <a:ext cx="143615" cy="14400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09F679-4F05-4D67-60AD-3E9BAA9CE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282" y="4903649"/>
            <a:ext cx="1046075" cy="8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603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E5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315054" y="2370999"/>
            <a:ext cx="6923967" cy="21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2314912" y="71901"/>
            <a:ext cx="70938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4400" dirty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Looking to the Future..</a:t>
            </a:r>
            <a:endParaRPr sz="44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" name="Google Shape;88;p17">
            <a:extLst>
              <a:ext uri="{FF2B5EF4-FFF2-40B4-BE49-F238E27FC236}">
                <a16:creationId xmlns:a16="http://schemas.microsoft.com/office/drawing/2014/main" id="{DE5B22A2-EFFC-75B0-7A1C-D8A692FA2947}"/>
              </a:ext>
            </a:extLst>
          </p:cNvPr>
          <p:cNvSpPr txBox="1"/>
          <p:nvPr/>
        </p:nvSpPr>
        <p:spPr>
          <a:xfrm>
            <a:off x="2100507" y="958398"/>
            <a:ext cx="8821474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Global and Caribbean demand for travel is robust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Region continues to be highly desired by international travelers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Caribbean Tourism continues to exhibit tremendous resilience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Anticipated growth is forecasted to range between 5.0% and 10.0%, potentially welcoming between 33.8 million and 35.4 million tourists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Cruise sector will continue its upward track, with an estimated 34.2 million to 35.8 million cruise visit* expected in the Caribbean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Rapid growth in hotel and other investments requires a comprehensive look at airlift, infrastructure (especially utilities, airport and transportation capacity) to ensure sustainable growth  and to keep Over-tourism  in check </a:t>
            </a:r>
          </a:p>
        </p:txBody>
      </p:sp>
      <p:pic>
        <p:nvPicPr>
          <p:cNvPr id="3" name="Google Shape;81;p16">
            <a:extLst>
              <a:ext uri="{FF2B5EF4-FFF2-40B4-BE49-F238E27FC236}">
                <a16:creationId xmlns:a16="http://schemas.microsoft.com/office/drawing/2014/main" id="{5574961B-903E-D1E6-CB3D-75874CD59D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8732" y="40260"/>
            <a:ext cx="2694338" cy="1184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64" y="116578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3" y="519854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125276" y="64996"/>
            <a:ext cx="619462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5400" b="1" spc="-75" dirty="0">
                <a:latin typeface="Calibri Light"/>
                <a:cs typeface="Calibri Light"/>
              </a:rPr>
              <a:t>Our Caribbean Vision</a:t>
            </a: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B3018449-9041-5C4E-A35E-BA03E6339C5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85727" y="1685188"/>
            <a:ext cx="2478314" cy="3609046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C508A585-9E21-F46D-5775-C4981505BE5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7189" y="1400554"/>
            <a:ext cx="2475187" cy="4000359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EEC7B17D-85E0-BB30-165E-BB5A4FB22F5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10172" y="1546232"/>
            <a:ext cx="2973978" cy="3869921"/>
          </a:xfrm>
          <a:prstGeom prst="rect">
            <a:avLst/>
          </a:prstGeom>
        </p:spPr>
      </p:pic>
      <p:pic>
        <p:nvPicPr>
          <p:cNvPr id="12" name="object 7">
            <a:extLst>
              <a:ext uri="{FF2B5EF4-FFF2-40B4-BE49-F238E27FC236}">
                <a16:creationId xmlns:a16="http://schemas.microsoft.com/office/drawing/2014/main" id="{485F2F78-B4C3-DA6F-81CF-2AA24D8A1BC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94926" y="1694039"/>
            <a:ext cx="2771799" cy="3706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2A32A3-C00F-8C54-37C5-50FF23AE9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6725" y="-26939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88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64" y="116578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003" y="5198547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112835" y="230451"/>
            <a:ext cx="619462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5400" b="1" spc="-75" dirty="0">
                <a:latin typeface="Calibri Light"/>
                <a:cs typeface="Calibri Light"/>
              </a:rPr>
              <a:t>Our Caribbean Vision</a:t>
            </a: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C508A585-9E21-F46D-5775-C4981505BE5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9279" y="1524037"/>
            <a:ext cx="2313556" cy="3739134"/>
          </a:xfrm>
          <a:prstGeom prst="rect">
            <a:avLst/>
          </a:prstGeom>
        </p:spPr>
      </p:pic>
      <p:pic>
        <p:nvPicPr>
          <p:cNvPr id="2" name="object 4">
            <a:extLst>
              <a:ext uri="{FF2B5EF4-FFF2-40B4-BE49-F238E27FC236}">
                <a16:creationId xmlns:a16="http://schemas.microsoft.com/office/drawing/2014/main" id="{D479C002-3EB7-A271-0A19-5E09E70F8D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2974" y="1645957"/>
            <a:ext cx="2514926" cy="3833622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BDC11305-6AF9-BC87-2DD2-855EB341204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12835" y="1524037"/>
            <a:ext cx="2865120" cy="3955541"/>
          </a:xfrm>
          <a:prstGeom prst="rect">
            <a:avLst/>
          </a:prstGeom>
        </p:spPr>
      </p:pic>
      <p:pic>
        <p:nvPicPr>
          <p:cNvPr id="4" name="object 6">
            <a:extLst>
              <a:ext uri="{FF2B5EF4-FFF2-40B4-BE49-F238E27FC236}">
                <a16:creationId xmlns:a16="http://schemas.microsoft.com/office/drawing/2014/main" id="{0382E502-4340-5EF0-4E7F-EEDDCE52E2B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20449" y="1645957"/>
            <a:ext cx="2865107" cy="3833622"/>
          </a:xfrm>
          <a:prstGeom prst="rect">
            <a:avLst/>
          </a:prstGeom>
        </p:spPr>
      </p:pic>
      <p:pic>
        <p:nvPicPr>
          <p:cNvPr id="5" name="object 7">
            <a:extLst>
              <a:ext uri="{FF2B5EF4-FFF2-40B4-BE49-F238E27FC236}">
                <a16:creationId xmlns:a16="http://schemas.microsoft.com/office/drawing/2014/main" id="{4DDAD839-1F94-5545-15B8-43D4DA54785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60504" y="1516525"/>
            <a:ext cx="2396731" cy="3627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E8DADB-5AB5-562D-477B-F73780B4B9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459" y="-26939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63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03" y="4056268"/>
            <a:ext cx="12308003" cy="17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1309536" y="1325949"/>
            <a:ext cx="2265121" cy="2244876"/>
          </a:xfrm>
          <a:prstGeom prst="ellipse">
            <a:avLst/>
          </a:prstGeom>
          <a:solidFill>
            <a:srgbClr val="211E51"/>
          </a:solidFill>
          <a:ln w="19050" cap="flat" cmpd="sng">
            <a:solidFill>
              <a:srgbClr val="211E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89"/>
          </a:p>
        </p:txBody>
      </p:sp>
      <p:sp>
        <p:nvSpPr>
          <p:cNvPr id="67" name="Google Shape;67;p14"/>
          <p:cNvSpPr txBox="1"/>
          <p:nvPr/>
        </p:nvSpPr>
        <p:spPr>
          <a:xfrm>
            <a:off x="3659834" y="1398859"/>
            <a:ext cx="9617939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Nicola Madden-Greig, MBA (Dist.), BSc. (Hons.), OD</a:t>
            </a:r>
          </a:p>
        </p:txBody>
      </p:sp>
      <p:sp>
        <p:nvSpPr>
          <p:cNvPr id="68" name="Google Shape;68;p14"/>
          <p:cNvSpPr txBox="1"/>
          <p:nvPr/>
        </p:nvSpPr>
        <p:spPr>
          <a:xfrm>
            <a:off x="3661289" y="1837859"/>
            <a:ext cx="8889386" cy="177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89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President, CHTA</a:t>
            </a:r>
          </a:p>
          <a:p>
            <a:r>
              <a:rPr lang="en-US" sz="2489" dirty="0">
                <a:solidFill>
                  <a:srgbClr val="211E5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Group Director of Marketing &amp; Sales, The Courtleigh Hospitality Group</a:t>
            </a:r>
          </a:p>
          <a:p>
            <a:endParaRPr lang="en-US" sz="2489" dirty="0">
              <a:solidFill>
                <a:srgbClr val="211E5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472534" y="1930753"/>
            <a:ext cx="1881401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Place your image here</a:t>
            </a:r>
            <a:endParaRPr sz="1467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69BDB3E-D1EC-74ED-EDD0-DEB97106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713" y="1390427"/>
            <a:ext cx="2108161" cy="2108161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B60B3729-5918-9F86-D8D2-443B87FC90E7}"/>
              </a:ext>
            </a:extLst>
          </p:cNvPr>
          <p:cNvSpPr txBox="1"/>
          <p:nvPr/>
        </p:nvSpPr>
        <p:spPr>
          <a:xfrm>
            <a:off x="3797721" y="3216516"/>
            <a:ext cx="74764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nmg@courtleigh.com</a:t>
            </a:r>
            <a:r>
              <a:rPr sz="1800" u="none" spc="1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800" u="none" dirty="0">
                <a:latin typeface="Calibri"/>
                <a:cs typeface="Calibri"/>
              </a:rPr>
              <a:t>I</a:t>
            </a:r>
            <a:r>
              <a:rPr sz="1800" u="none" spc="-10" dirty="0"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6"/>
              </a:rPr>
              <a:t>nicola@caribbeanhotelandtourism.com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Google Shape;67;p14">
            <a:extLst>
              <a:ext uri="{FF2B5EF4-FFF2-40B4-BE49-F238E27FC236}">
                <a16:creationId xmlns:a16="http://schemas.microsoft.com/office/drawing/2014/main" id="{2E228DE8-388E-DDD8-FBD4-8FBD5A0CA975}"/>
              </a:ext>
            </a:extLst>
          </p:cNvPr>
          <p:cNvSpPr txBox="1"/>
          <p:nvPr/>
        </p:nvSpPr>
        <p:spPr>
          <a:xfrm>
            <a:off x="3100590" y="6099600"/>
            <a:ext cx="5990819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>
                <a:solidFill>
                  <a:srgbClr val="211E51"/>
                </a:solidFill>
                <a:latin typeface="Manrope"/>
                <a:ea typeface="Manrope"/>
                <a:cs typeface="Manrope"/>
                <a:sym typeface="Manrope"/>
              </a:rPr>
              <a:t>www.CaribbeanHotelandTourism.com </a:t>
            </a:r>
          </a:p>
        </p:txBody>
      </p:sp>
      <p:pic>
        <p:nvPicPr>
          <p:cNvPr id="2" name="Picture 1" descr="A blue star with swirls on a black background&#10;&#10;Description automatically generated">
            <a:extLst>
              <a:ext uri="{FF2B5EF4-FFF2-40B4-BE49-F238E27FC236}">
                <a16:creationId xmlns:a16="http://schemas.microsoft.com/office/drawing/2014/main" id="{3CE2C32D-EDEE-5CD9-38E5-2F17945744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19000"/>
          </a:blip>
          <a:srcRect l="39209" b="36324"/>
          <a:stretch/>
        </p:blipFill>
        <p:spPr>
          <a:xfrm>
            <a:off x="-58003" y="2225038"/>
            <a:ext cx="4381108" cy="4588997"/>
          </a:xfrm>
          <a:prstGeom prst="rect">
            <a:avLst/>
          </a:prstGeom>
        </p:spPr>
      </p:pic>
      <p:pic>
        <p:nvPicPr>
          <p:cNvPr id="4" name="Google Shape;60;p14">
            <a:extLst>
              <a:ext uri="{FF2B5EF4-FFF2-40B4-BE49-F238E27FC236}">
                <a16:creationId xmlns:a16="http://schemas.microsoft.com/office/drawing/2014/main" id="{075CD007-120C-BDBF-0F33-AAFA0F52267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164" y="116578"/>
            <a:ext cx="2490403" cy="108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86423-94C8-D48D-84E6-DB710C09A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2392" y="-28533"/>
            <a:ext cx="2956816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49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E5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534" y="2729700"/>
            <a:ext cx="3211237" cy="139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1736716" y="2338017"/>
            <a:ext cx="6923967" cy="21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515500" y="2813400"/>
            <a:ext cx="47496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6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Thank you!</a:t>
            </a:r>
            <a:endParaRPr sz="64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25539011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2030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6EB023D19924FA14ADB36F3472082" ma:contentTypeVersion="15" ma:contentTypeDescription="Create a new document." ma:contentTypeScope="" ma:versionID="22860fe0fc54d25e2acc99ccdec12e53">
  <xsd:schema xmlns:xsd="http://www.w3.org/2001/XMLSchema" xmlns:xs="http://www.w3.org/2001/XMLSchema" xmlns:p="http://schemas.microsoft.com/office/2006/metadata/properties" xmlns:ns2="4cf772f2-3a1b-4f00-8431-d6ae356a4caf" xmlns:ns3="3673fe04-2c23-4451-ba19-31d2697fc05f" targetNamespace="http://schemas.microsoft.com/office/2006/metadata/properties" ma:root="true" ma:fieldsID="a451f917206bd7d317768d22d71fc6ae" ns2:_="" ns3:_="">
    <xsd:import namespace="4cf772f2-3a1b-4f00-8431-d6ae356a4caf"/>
    <xsd:import namespace="3673fe04-2c23-4451-ba19-31d2697fc05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772f2-3a1b-4f00-8431-d6ae356a4ca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8" nillable="true" ma:displayName="Taxonomy Catch All Column" ma:hidden="true" ma:list="{0edb2de5-298c-4caa-87d6-e9f9ab64506c}" ma:internalName="TaxCatchAll" ma:showField="CatchAllData" ma:web="4cf772f2-3a1b-4f00-8431-d6ae356a4c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3fe04-2c23-4451-ba19-31d2697f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55295f-8287-4044-8536-03c88704ab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7BCC8C-A379-4A29-A39A-4D64B1115B9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64CF654-9E66-40AD-B7DE-5FEEBF8FE8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4A328A-B984-45E6-825C-75DE605096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f772f2-3a1b-4f00-8431-d6ae356a4caf"/>
    <ds:schemaRef ds:uri="3673fe04-2c23-4451-ba19-31d2697fc0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6139</Words>
  <Application>Microsoft Office PowerPoint</Application>
  <PresentationFormat>Widescreen</PresentationFormat>
  <Paragraphs>1265</Paragraphs>
  <Slides>94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9" baseType="lpstr">
      <vt:lpstr>Manrope</vt:lpstr>
      <vt:lpstr>Calibri Light</vt:lpstr>
      <vt:lpstr>Manrope ExtraBold</vt:lpstr>
      <vt:lpstr>Gill Sans MT</vt:lpstr>
      <vt:lpstr>Roboto</vt:lpstr>
      <vt:lpstr>Trebuchet MS</vt:lpstr>
      <vt:lpstr>Arial</vt:lpstr>
      <vt:lpstr>Manrope SemiBold</vt:lpstr>
      <vt:lpstr>Symbol</vt:lpstr>
      <vt:lpstr>Tahoma</vt:lpstr>
      <vt:lpstr>Garamond</vt:lpstr>
      <vt:lpstr>Lucida Sans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Caribbean Hotel-Related Investments Surpassing Peak 2019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Madden Greig</dc:creator>
  <cp:lastModifiedBy>Nicola Madden-Greig</cp:lastModifiedBy>
  <cp:revision>6</cp:revision>
  <dcterms:modified xsi:type="dcterms:W3CDTF">2024-05-20T12:54:17Z</dcterms:modified>
</cp:coreProperties>
</file>