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1637156115" r:id="rId2"/>
    <p:sldId id="261" r:id="rId3"/>
    <p:sldId id="1637156114" r:id="rId4"/>
    <p:sldId id="163715611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53244-EA36-49D1-AD81-13130225CF43}" v="16" dt="2024-05-20T03:39:44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8E97E-4207-4818-84BA-FAD3C82A340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7C26B-6166-4710-8A28-2FE2456AC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0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1992" y="3326145"/>
            <a:ext cx="7548824" cy="1646307"/>
          </a:xfrm>
        </p:spPr>
        <p:txBody>
          <a:bodyPr anchor="b">
            <a:normAutofit/>
          </a:bodyPr>
          <a:lstStyle>
            <a:lvl1pPr marL="0" indent="0">
              <a:buNone/>
              <a:defRPr sz="48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4519855" y="648269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971" y="4972051"/>
            <a:ext cx="3917951" cy="5143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3" y="6388544"/>
            <a:ext cx="1842324" cy="448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84F352-6A6D-491F-9CCC-F44A5D2832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50" y="390321"/>
            <a:ext cx="2893819" cy="102421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934E496-0A4A-4675-9A85-D1B677DCDEB1}"/>
              </a:ext>
            </a:extLst>
          </p:cNvPr>
          <p:cNvSpPr/>
          <p:nvPr userDrawn="1"/>
        </p:nvSpPr>
        <p:spPr>
          <a:xfrm>
            <a:off x="10526071" y="6068080"/>
            <a:ext cx="1494480" cy="555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5C3BDA-866C-4F1C-B219-F936800B6C0B}"/>
              </a:ext>
            </a:extLst>
          </p:cNvPr>
          <p:cNvSpPr/>
          <p:nvPr userDrawn="1"/>
        </p:nvSpPr>
        <p:spPr>
          <a:xfrm>
            <a:off x="0" y="6334242"/>
            <a:ext cx="6794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Covid-19 Caribbean Tourism Impact and Outlook Survey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67" b="1" dirty="0"/>
              <a:t>© 2020 CHTA Confidential and Proprietary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333" b="1" dirty="0"/>
          </a:p>
        </p:txBody>
      </p:sp>
    </p:spTree>
    <p:extLst>
      <p:ext uri="{BB962C8B-B14F-4D97-AF65-F5344CB8AC3E}">
        <p14:creationId xmlns:p14="http://schemas.microsoft.com/office/powerpoint/2010/main" val="375631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FFC30F26-69D9-48CA-B9A3-B53944EA28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19085" y="6483351"/>
            <a:ext cx="2499783" cy="317500"/>
            <a:chOff x="3519449" y="4886156"/>
            <a:chExt cx="1874480" cy="238727"/>
          </a:xfrm>
        </p:grpSpPr>
        <p:sp>
          <p:nvSpPr>
            <p:cNvPr id="5" name="Subtitle 1">
              <a:extLst>
                <a:ext uri="{FF2B5EF4-FFF2-40B4-BE49-F238E27FC236}">
                  <a16:creationId xmlns:a16="http://schemas.microsoft.com/office/drawing/2014/main" id="{F00E7263-9538-4D1C-9E0D-3811B0EA54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9449" y="4886156"/>
              <a:ext cx="1050725" cy="160742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067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Powered by</a:t>
              </a:r>
            </a:p>
          </p:txBody>
        </p:sp>
        <p:pic>
          <p:nvPicPr>
            <p:cNvPr id="6" name="Picture 7" descr="sm_logo_reversed1color.png">
              <a:extLst>
                <a:ext uri="{FF2B5EF4-FFF2-40B4-BE49-F238E27FC236}">
                  <a16:creationId xmlns:a16="http://schemas.microsoft.com/office/drawing/2014/main" id="{36863647-4048-4582-859F-63D97CE71AE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796" y="4895292"/>
              <a:ext cx="1109133" cy="22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41992" y="3326145"/>
            <a:ext cx="7548824" cy="1646307"/>
          </a:xfrm>
        </p:spPr>
        <p:txBody>
          <a:bodyPr anchor="b">
            <a:normAutofit/>
          </a:bodyPr>
          <a:lstStyle>
            <a:lvl1pPr marL="0" indent="0">
              <a:buNone/>
              <a:defRPr sz="4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2901" y="4976690"/>
            <a:ext cx="5196417" cy="499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60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11" b="0" i="0">
                <a:solidFill>
                  <a:srgbClr val="2D2A49"/>
                </a:solidFill>
                <a:latin typeface="Book Antiqua"/>
                <a:cs typeface="Book Antiqua"/>
              </a:defRPr>
            </a:lvl1pPr>
          </a:lstStyle>
          <a:p>
            <a:pPr marL="11430">
              <a:spcBef>
                <a:spcPts val="72"/>
              </a:spcBef>
            </a:pPr>
            <a:r>
              <a:rPr lang="en-US" spc="99"/>
              <a:t>(c) </a:t>
            </a:r>
            <a:r>
              <a:rPr lang="en-US" spc="63"/>
              <a:t>CARPHA</a:t>
            </a:r>
            <a:r>
              <a:rPr lang="en-US" spc="239"/>
              <a:t> </a:t>
            </a:r>
            <a:r>
              <a:rPr lang="en-US" spc="171"/>
              <a:t>2020</a:t>
            </a:r>
            <a:endParaRPr lang="en-US" spc="17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11" b="0" i="0">
                <a:solidFill>
                  <a:srgbClr val="2D2A49"/>
                </a:solidFill>
                <a:latin typeface="Book Antiqua"/>
                <a:cs typeface="Book Antiqua"/>
              </a:defRPr>
            </a:lvl1pPr>
          </a:lstStyle>
          <a:p>
            <a:pPr marL="11430">
              <a:spcBef>
                <a:spcPts val="275"/>
              </a:spcBef>
            </a:pPr>
            <a:r>
              <a:rPr lang="en-US" spc="40"/>
              <a:t>1</a:t>
            </a:r>
            <a:fld id="{81D60167-4931-47E6-BA6A-407CBD079E47}" type="slidenum">
              <a:rPr spc="40" smtClean="0"/>
              <a:pPr marL="11430">
                <a:spcBef>
                  <a:spcPts val="275"/>
                </a:spcBef>
              </a:pPr>
              <a:t>‹#›</a:t>
            </a:fld>
            <a:endParaRPr spc="40" dirty="0"/>
          </a:p>
        </p:txBody>
      </p:sp>
    </p:spTree>
    <p:extLst>
      <p:ext uri="{BB962C8B-B14F-4D97-AF65-F5344CB8AC3E}">
        <p14:creationId xmlns:p14="http://schemas.microsoft.com/office/powerpoint/2010/main" val="11083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D2A4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11" b="0" i="0">
                <a:solidFill>
                  <a:srgbClr val="2D2A49"/>
                </a:solidFill>
                <a:latin typeface="Book Antiqua"/>
                <a:cs typeface="Book Antiqua"/>
              </a:defRPr>
            </a:lvl1pPr>
          </a:lstStyle>
          <a:p>
            <a:pPr marL="11430">
              <a:spcBef>
                <a:spcPts val="72"/>
              </a:spcBef>
            </a:pPr>
            <a:r>
              <a:rPr lang="en-US" spc="99"/>
              <a:t>(c) </a:t>
            </a:r>
            <a:r>
              <a:rPr lang="en-US" spc="63"/>
              <a:t>CARPHA</a:t>
            </a:r>
            <a:r>
              <a:rPr lang="en-US" spc="239"/>
              <a:t> </a:t>
            </a:r>
            <a:r>
              <a:rPr lang="en-US" spc="171"/>
              <a:t>2020</a:t>
            </a:r>
            <a:endParaRPr lang="en-US" spc="17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11" b="0" i="0">
                <a:solidFill>
                  <a:srgbClr val="2D2A49"/>
                </a:solidFill>
                <a:latin typeface="Book Antiqua"/>
                <a:cs typeface="Book Antiqua"/>
              </a:defRPr>
            </a:lvl1pPr>
          </a:lstStyle>
          <a:p>
            <a:pPr marL="11430">
              <a:spcBef>
                <a:spcPts val="275"/>
              </a:spcBef>
            </a:pPr>
            <a:r>
              <a:rPr lang="en-US" spc="40"/>
              <a:t>1</a:t>
            </a:r>
            <a:fld id="{81D60167-4931-47E6-BA6A-407CBD079E47}" type="slidenum">
              <a:rPr spc="40" smtClean="0"/>
              <a:pPr marL="11430">
                <a:spcBef>
                  <a:spcPts val="275"/>
                </a:spcBef>
              </a:pPr>
              <a:t>‹#›</a:t>
            </a:fld>
            <a:endParaRPr spc="40" dirty="0"/>
          </a:p>
        </p:txBody>
      </p:sp>
    </p:spTree>
    <p:extLst>
      <p:ext uri="{BB962C8B-B14F-4D97-AF65-F5344CB8AC3E}">
        <p14:creationId xmlns:p14="http://schemas.microsoft.com/office/powerpoint/2010/main" val="283414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51" y="1600201"/>
            <a:ext cx="1130934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3051" y="62548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May 19, 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37446"/>
            <a:ext cx="512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7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1333" b="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A2EF32-37E8-7D22-CA1A-DBDAC415A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4853"/>
          <a:stretch/>
        </p:blipFill>
        <p:spPr>
          <a:xfrm>
            <a:off x="-95162" y="4898431"/>
            <a:ext cx="12287162" cy="18760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76DC3-AA4D-E074-6CB3-EF1AB558F3E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273051" y="6483746"/>
            <a:ext cx="2844800" cy="365125"/>
          </a:xfrm>
        </p:spPr>
        <p:txBody>
          <a:bodyPr/>
          <a:lstStyle/>
          <a:p>
            <a:fld id="{C7E2D000-C398-4F54-8C70-599BF517DA72}" type="datetime1">
              <a:rPr lang="en-US" smtClean="0"/>
              <a:t>5/19/2024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919A2-938A-F8B0-42C8-B699D47EEE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">
              <a:spcBef>
                <a:spcPts val="275"/>
              </a:spcBef>
            </a:pPr>
            <a:r>
              <a:rPr lang="en-US" spc="40"/>
              <a:t>1</a:t>
            </a:r>
            <a:fld id="{81D60167-4931-47E6-BA6A-407CBD079E47}" type="slidenum">
              <a:rPr spc="40" smtClean="0"/>
              <a:pPr marL="11430">
                <a:spcBef>
                  <a:spcPts val="275"/>
                </a:spcBef>
              </a:pPr>
              <a:t>1</a:t>
            </a:fld>
            <a:endParaRPr spc="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6200-6424-AA36-CE0F-A00A62B3C97F}"/>
              </a:ext>
            </a:extLst>
          </p:cNvPr>
          <p:cNvSpPr txBox="1"/>
          <p:nvPr/>
        </p:nvSpPr>
        <p:spPr>
          <a:xfrm>
            <a:off x="1580690" y="2556015"/>
            <a:ext cx="903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11E51"/>
                </a:solidFill>
              </a:rPr>
              <a:t>PRESIDENT’S AWARD FOR EXCELLENCE IN CARIBBEAN TOURISM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8D136FD-4BAB-8B44-DE17-FD2F6CD01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" y="121508"/>
            <a:ext cx="2967379" cy="1292420"/>
          </a:xfrm>
          <a:prstGeom prst="rect">
            <a:avLst/>
          </a:prstGeom>
        </p:spPr>
      </p:pic>
      <p:pic>
        <p:nvPicPr>
          <p:cNvPr id="11" name="Picture 10" descr="A black background with a blue and yellow square with a blue and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1236238-743F-2124-CF2C-C4C91AC51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92" y="262203"/>
            <a:ext cx="4304777" cy="10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87634" y="1100193"/>
            <a:ext cx="9432234" cy="49599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40713" marR="4483" indent="243181">
              <a:spcBef>
                <a:spcPts val="88"/>
              </a:spcBef>
            </a:pPr>
            <a:r>
              <a:rPr sz="2824" b="1" spc="-31" dirty="0">
                <a:solidFill>
                  <a:srgbClr val="211E51"/>
                </a:solidFill>
                <a:latin typeface="Calibri"/>
                <a:cs typeface="Calibri"/>
              </a:rPr>
              <a:t>CHTA</a:t>
            </a:r>
            <a:r>
              <a:rPr sz="2824" b="1" spc="-62" dirty="0">
                <a:solidFill>
                  <a:srgbClr val="211E51"/>
                </a:solidFill>
                <a:latin typeface="Calibri"/>
                <a:cs typeface="Calibri"/>
              </a:rPr>
              <a:t> </a:t>
            </a:r>
            <a:r>
              <a:rPr sz="2824" b="1" dirty="0">
                <a:solidFill>
                  <a:srgbClr val="211E51"/>
                </a:solidFill>
                <a:latin typeface="Calibri"/>
                <a:cs typeface="Calibri"/>
              </a:rPr>
              <a:t>Partnership</a:t>
            </a:r>
            <a:r>
              <a:rPr sz="2824" b="1" spc="-88" dirty="0">
                <a:solidFill>
                  <a:srgbClr val="211E51"/>
                </a:solidFill>
                <a:latin typeface="Calibri"/>
                <a:cs typeface="Calibri"/>
              </a:rPr>
              <a:t> </a:t>
            </a:r>
            <a:r>
              <a:rPr lang="en-US" sz="2824" b="1" spc="-88" dirty="0">
                <a:solidFill>
                  <a:srgbClr val="211E51"/>
                </a:solidFill>
                <a:latin typeface="Calibri"/>
                <a:cs typeface="Calibri"/>
              </a:rPr>
              <a:t>from </a:t>
            </a:r>
            <a:r>
              <a:rPr sz="2824" b="1" spc="-9" dirty="0">
                <a:solidFill>
                  <a:srgbClr val="211E51"/>
                </a:solidFill>
                <a:latin typeface="Calibri"/>
                <a:cs typeface="Calibri"/>
              </a:rPr>
              <a:t>2015-Present</a:t>
            </a:r>
            <a:endParaRPr sz="2824" dirty="0">
              <a:solidFill>
                <a:srgbClr val="211E51"/>
              </a:solidFill>
              <a:latin typeface="Calibri"/>
              <a:cs typeface="Calibri"/>
            </a:endParaRPr>
          </a:p>
          <a:p>
            <a:pPr marL="313221" marR="1427706" indent="-302575">
              <a:lnSpc>
                <a:spcPts val="2382"/>
              </a:lnSpc>
              <a:spcBef>
                <a:spcPts val="922"/>
              </a:spcBef>
              <a:buFont typeface="Wingdings"/>
              <a:buChar char=""/>
              <a:tabLst>
                <a:tab pos="313781" algn="l"/>
              </a:tabLst>
            </a:pPr>
            <a:r>
              <a:rPr sz="2206" dirty="0">
                <a:latin typeface="Calibri"/>
                <a:cs typeface="Calibri"/>
              </a:rPr>
              <a:t>Suite</a:t>
            </a:r>
            <a:r>
              <a:rPr sz="2206" spc="-57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of</a:t>
            </a:r>
            <a:r>
              <a:rPr sz="2206" spc="-84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tools</a:t>
            </a:r>
            <a:r>
              <a:rPr sz="2206" spc="-84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for</a:t>
            </a:r>
            <a:r>
              <a:rPr sz="2206" spc="-75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preparedness</a:t>
            </a:r>
            <a:r>
              <a:rPr sz="2206" spc="-40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and</a:t>
            </a:r>
            <a:r>
              <a:rPr sz="2206" spc="-71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response</a:t>
            </a:r>
            <a:r>
              <a:rPr sz="2206" spc="-53" dirty="0">
                <a:latin typeface="Calibri"/>
                <a:cs typeface="Calibri"/>
              </a:rPr>
              <a:t> </a:t>
            </a:r>
            <a:r>
              <a:rPr sz="2206" spc="-22" dirty="0">
                <a:latin typeface="Calibri"/>
                <a:cs typeface="Calibri"/>
              </a:rPr>
              <a:t>to </a:t>
            </a:r>
            <a:r>
              <a:rPr sz="2206" dirty="0">
                <a:latin typeface="Calibri"/>
                <a:cs typeface="Calibri"/>
              </a:rPr>
              <a:t>vector</a:t>
            </a:r>
            <a:r>
              <a:rPr sz="2206" spc="-93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borne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diseases,</a:t>
            </a:r>
            <a:r>
              <a:rPr sz="2206" spc="-53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food</a:t>
            </a:r>
            <a:r>
              <a:rPr sz="2206" spc="-97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borne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illnesses, </a:t>
            </a:r>
            <a:r>
              <a:rPr sz="2206" dirty="0">
                <a:latin typeface="Calibri"/>
                <a:cs typeface="Calibri"/>
              </a:rPr>
              <a:t>various</a:t>
            </a:r>
            <a:r>
              <a:rPr sz="2206" spc="-88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viruses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and</a:t>
            </a:r>
            <a:r>
              <a:rPr sz="2206" spc="-71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diseases</a:t>
            </a:r>
            <a:r>
              <a:rPr sz="2206" spc="-49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outbreaks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including </a:t>
            </a:r>
            <a:r>
              <a:rPr sz="2206" i="1" dirty="0">
                <a:latin typeface="Calibri"/>
                <a:cs typeface="Calibri"/>
              </a:rPr>
              <a:t>Guidelines</a:t>
            </a:r>
            <a:r>
              <a:rPr sz="2206" i="1" spc="-57" dirty="0">
                <a:latin typeface="Calibri"/>
                <a:cs typeface="Calibri"/>
              </a:rPr>
              <a:t> </a:t>
            </a:r>
            <a:r>
              <a:rPr sz="2206" i="1" dirty="0">
                <a:latin typeface="Calibri"/>
                <a:cs typeface="Calibri"/>
              </a:rPr>
              <a:t>and</a:t>
            </a:r>
            <a:r>
              <a:rPr sz="2206" i="1" spc="-66" dirty="0">
                <a:latin typeface="Calibri"/>
                <a:cs typeface="Calibri"/>
              </a:rPr>
              <a:t> </a:t>
            </a:r>
            <a:r>
              <a:rPr sz="2206" i="1" spc="-9" dirty="0">
                <a:latin typeface="Calibri"/>
                <a:cs typeface="Calibri"/>
              </a:rPr>
              <a:t>Checklists</a:t>
            </a:r>
            <a:r>
              <a:rPr sz="2206" i="1" spc="-53" dirty="0">
                <a:latin typeface="Calibri"/>
                <a:cs typeface="Calibri"/>
              </a:rPr>
              <a:t> </a:t>
            </a:r>
            <a:r>
              <a:rPr sz="2206" i="1" dirty="0">
                <a:latin typeface="Calibri"/>
                <a:cs typeface="Calibri"/>
              </a:rPr>
              <a:t>for</a:t>
            </a:r>
            <a:r>
              <a:rPr sz="2206" i="1" spc="-71" dirty="0">
                <a:latin typeface="Calibri"/>
                <a:cs typeface="Calibri"/>
              </a:rPr>
              <a:t> </a:t>
            </a:r>
            <a:r>
              <a:rPr sz="2206" i="1" dirty="0">
                <a:latin typeface="Calibri"/>
                <a:cs typeface="Calibri"/>
              </a:rPr>
              <a:t>the</a:t>
            </a:r>
            <a:r>
              <a:rPr sz="2206" i="1" spc="-49" dirty="0">
                <a:latin typeface="Calibri"/>
                <a:cs typeface="Calibri"/>
              </a:rPr>
              <a:t> </a:t>
            </a:r>
            <a:r>
              <a:rPr sz="2206" i="1" spc="-9" dirty="0">
                <a:latin typeface="Calibri"/>
                <a:cs typeface="Calibri"/>
              </a:rPr>
              <a:t>Tourism </a:t>
            </a:r>
            <a:r>
              <a:rPr sz="2206" i="1" dirty="0">
                <a:latin typeface="Calibri"/>
                <a:cs typeface="Calibri"/>
              </a:rPr>
              <a:t>Sectors</a:t>
            </a:r>
            <a:r>
              <a:rPr sz="2206" i="1" spc="-88" dirty="0">
                <a:latin typeface="Calibri"/>
                <a:cs typeface="Calibri"/>
              </a:rPr>
              <a:t> </a:t>
            </a:r>
            <a:r>
              <a:rPr sz="2206" i="1" spc="-9" dirty="0">
                <a:latin typeface="Calibri"/>
                <a:cs typeface="Calibri"/>
              </a:rPr>
              <a:t>Post</a:t>
            </a:r>
            <a:r>
              <a:rPr sz="2206" i="1" spc="-93" dirty="0">
                <a:latin typeface="Calibri"/>
                <a:cs typeface="Calibri"/>
              </a:rPr>
              <a:t> </a:t>
            </a:r>
            <a:r>
              <a:rPr sz="2206" i="1" spc="-31" dirty="0">
                <a:latin typeface="Calibri"/>
                <a:cs typeface="Calibri"/>
              </a:rPr>
              <a:t>COVID-</a:t>
            </a:r>
            <a:r>
              <a:rPr sz="2206" i="1" spc="-22" dirty="0">
                <a:latin typeface="Calibri"/>
                <a:cs typeface="Calibri"/>
              </a:rPr>
              <a:t>19</a:t>
            </a:r>
            <a:endParaRPr sz="2206" dirty="0">
              <a:latin typeface="Calibri"/>
              <a:cs typeface="Calibri"/>
            </a:endParaRPr>
          </a:p>
          <a:p>
            <a:pPr marL="313221" marR="1444515" indent="-302575" algn="just">
              <a:lnSpc>
                <a:spcPts val="2382"/>
              </a:lnSpc>
              <a:spcBef>
                <a:spcPts val="1054"/>
              </a:spcBef>
              <a:buFont typeface="Wingdings"/>
              <a:buChar char=""/>
              <a:tabLst>
                <a:tab pos="313781" algn="l"/>
              </a:tabLst>
            </a:pPr>
            <a:r>
              <a:rPr sz="2206" spc="-9" dirty="0">
                <a:latin typeface="Calibri"/>
                <a:cs typeface="Calibri"/>
              </a:rPr>
              <a:t>Information</a:t>
            </a:r>
            <a:r>
              <a:rPr sz="2206" spc="-71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and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sensitization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sessions</a:t>
            </a:r>
            <a:r>
              <a:rPr sz="2206" spc="-57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to</a:t>
            </a:r>
            <a:r>
              <a:rPr sz="2206" spc="-71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inform </a:t>
            </a:r>
            <a:r>
              <a:rPr sz="2206" dirty="0">
                <a:latin typeface="Calibri"/>
                <a:cs typeface="Calibri"/>
              </a:rPr>
              <a:t>policy</a:t>
            </a:r>
            <a:r>
              <a:rPr sz="2206" spc="-62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formulation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and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strategic</a:t>
            </a:r>
            <a:r>
              <a:rPr sz="2206" spc="-62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action</a:t>
            </a:r>
            <a:r>
              <a:rPr sz="2206" spc="-62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including </a:t>
            </a:r>
            <a:r>
              <a:rPr sz="2206" dirty="0">
                <a:latin typeface="Calibri"/>
                <a:cs typeface="Calibri"/>
              </a:rPr>
              <a:t>consensus</a:t>
            </a:r>
            <a:r>
              <a:rPr sz="2206" spc="-62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for</a:t>
            </a:r>
            <a:r>
              <a:rPr sz="2206" spc="-93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domestic</a:t>
            </a:r>
            <a:r>
              <a:rPr sz="2206" spc="-79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and</a:t>
            </a:r>
            <a:r>
              <a:rPr sz="2206" spc="-84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international</a:t>
            </a:r>
            <a:r>
              <a:rPr sz="2206" spc="-75" dirty="0">
                <a:latin typeface="Calibri"/>
                <a:cs typeface="Calibri"/>
              </a:rPr>
              <a:t> </a:t>
            </a:r>
            <a:r>
              <a:rPr lang="en-US" sz="2206" spc="-22" dirty="0">
                <a:latin typeface="Calibri"/>
                <a:cs typeface="Calibri"/>
              </a:rPr>
              <a:t>public relations</a:t>
            </a:r>
            <a:endParaRPr sz="2206" dirty="0">
              <a:latin typeface="Calibri"/>
              <a:cs typeface="Calibri"/>
            </a:endParaRPr>
          </a:p>
          <a:p>
            <a:pPr marL="313221" marR="1815450" indent="-302575">
              <a:lnSpc>
                <a:spcPts val="2382"/>
              </a:lnSpc>
              <a:spcBef>
                <a:spcPts val="1063"/>
              </a:spcBef>
              <a:buFont typeface="Wingdings"/>
              <a:buChar char=""/>
              <a:tabLst>
                <a:tab pos="313781" algn="l"/>
              </a:tabLst>
            </a:pPr>
            <a:r>
              <a:rPr sz="2206" spc="-18" dirty="0">
                <a:latin typeface="Calibri"/>
                <a:cs typeface="Calibri"/>
              </a:rPr>
              <a:t>Training,</a:t>
            </a:r>
            <a:r>
              <a:rPr sz="2206" spc="-53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and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spc="-18" dirty="0">
                <a:latin typeface="Calibri"/>
                <a:cs typeface="Calibri"/>
              </a:rPr>
              <a:t>capacity-</a:t>
            </a:r>
            <a:r>
              <a:rPr sz="2206" dirty="0">
                <a:latin typeface="Calibri"/>
                <a:cs typeface="Calibri"/>
              </a:rPr>
              <a:t>building</a:t>
            </a:r>
            <a:r>
              <a:rPr sz="2206" spc="-35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for</a:t>
            </a:r>
            <a:r>
              <a:rPr sz="2206" spc="-53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public</a:t>
            </a:r>
            <a:r>
              <a:rPr sz="2206" spc="-40" dirty="0">
                <a:latin typeface="Calibri"/>
                <a:cs typeface="Calibri"/>
              </a:rPr>
              <a:t> </a:t>
            </a:r>
            <a:r>
              <a:rPr sz="2206" spc="-22" dirty="0">
                <a:latin typeface="Calibri"/>
                <a:cs typeface="Calibri"/>
              </a:rPr>
              <a:t>and </a:t>
            </a:r>
            <a:r>
              <a:rPr sz="2206" spc="-9" dirty="0">
                <a:latin typeface="Calibri"/>
                <a:cs typeface="Calibri"/>
              </a:rPr>
              <a:t>private</a:t>
            </a:r>
            <a:r>
              <a:rPr sz="2206" spc="-79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tourism</a:t>
            </a:r>
            <a:r>
              <a:rPr sz="2206" spc="-97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stakeholders</a:t>
            </a:r>
            <a:endParaRPr sz="2206" dirty="0">
              <a:latin typeface="Calibri"/>
              <a:cs typeface="Calibri"/>
            </a:endParaRPr>
          </a:p>
          <a:p>
            <a:pPr marL="313221" marR="1474212" indent="-302575">
              <a:lnSpc>
                <a:spcPts val="2382"/>
              </a:lnSpc>
              <a:spcBef>
                <a:spcPts val="1054"/>
              </a:spcBef>
              <a:buFont typeface="Wingdings"/>
              <a:buChar char=""/>
              <a:tabLst>
                <a:tab pos="313781" algn="l"/>
              </a:tabLst>
            </a:pPr>
            <a:r>
              <a:rPr sz="2206" spc="-9" dirty="0">
                <a:latin typeface="Calibri"/>
                <a:cs typeface="Calibri"/>
              </a:rPr>
              <a:t>Standards</a:t>
            </a:r>
            <a:r>
              <a:rPr sz="2206" spc="-62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for</a:t>
            </a:r>
            <a:r>
              <a:rPr sz="2206" spc="-79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Health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and</a:t>
            </a:r>
            <a:r>
              <a:rPr sz="2206" spc="-53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Safety</a:t>
            </a:r>
            <a:r>
              <a:rPr sz="2206" spc="-66" dirty="0">
                <a:latin typeface="Calibri"/>
                <a:cs typeface="Calibri"/>
              </a:rPr>
              <a:t> </a:t>
            </a:r>
            <a:r>
              <a:rPr sz="2206" dirty="0">
                <a:latin typeface="Calibri"/>
                <a:cs typeface="Calibri"/>
              </a:rPr>
              <a:t>for</a:t>
            </a:r>
            <a:r>
              <a:rPr sz="2206" spc="-57" dirty="0">
                <a:latin typeface="Calibri"/>
                <a:cs typeface="Calibri"/>
              </a:rPr>
              <a:t> </a:t>
            </a:r>
            <a:r>
              <a:rPr sz="2206" spc="-31" dirty="0">
                <a:latin typeface="Calibri"/>
                <a:cs typeface="Calibri"/>
              </a:rPr>
              <a:t>Tourism</a:t>
            </a:r>
            <a:r>
              <a:rPr sz="2206" spc="-75" dirty="0">
                <a:latin typeface="Calibri"/>
                <a:cs typeface="Calibri"/>
              </a:rPr>
              <a:t> </a:t>
            </a:r>
            <a:r>
              <a:rPr sz="2206" spc="-22" dirty="0">
                <a:latin typeface="Calibri"/>
                <a:cs typeface="Calibri"/>
              </a:rPr>
              <a:t>and </a:t>
            </a:r>
            <a:r>
              <a:rPr sz="2206" spc="-9" dirty="0">
                <a:latin typeface="Calibri"/>
                <a:cs typeface="Calibri"/>
              </a:rPr>
              <a:t>Related</a:t>
            </a:r>
            <a:r>
              <a:rPr sz="2206" spc="-71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Services</a:t>
            </a:r>
            <a:endParaRPr lang="en-US" sz="2206" spc="-9" dirty="0">
              <a:latin typeface="Calibri"/>
              <a:cs typeface="Calibri"/>
            </a:endParaRPr>
          </a:p>
          <a:p>
            <a:pPr marL="313221" marR="1474212" indent="-302575">
              <a:lnSpc>
                <a:spcPts val="2382"/>
              </a:lnSpc>
              <a:spcBef>
                <a:spcPts val="1054"/>
              </a:spcBef>
              <a:buFont typeface="Wingdings"/>
              <a:buChar char=""/>
              <a:tabLst>
                <a:tab pos="313781" algn="l"/>
              </a:tabLst>
            </a:pPr>
            <a:r>
              <a:rPr lang="en-GB" sz="2206" spc="-9" dirty="0">
                <a:latin typeface="Calibri"/>
                <a:cs typeface="Calibri"/>
              </a:rPr>
              <a:t>Health Safety Stamp &amp; Early Alert Programme</a:t>
            </a:r>
            <a:endParaRPr lang="en-US" sz="2206" spc="-9" dirty="0">
              <a:latin typeface="Calibri"/>
              <a:cs typeface="Calibri"/>
            </a:endParaRPr>
          </a:p>
          <a:p>
            <a:pPr marL="313221" marR="1474212" indent="-302575">
              <a:lnSpc>
                <a:spcPts val="2382"/>
              </a:lnSpc>
              <a:spcBef>
                <a:spcPts val="1054"/>
              </a:spcBef>
              <a:buFont typeface="Wingdings"/>
              <a:buChar char=""/>
              <a:tabLst>
                <a:tab pos="313781" algn="l"/>
              </a:tabLst>
            </a:pPr>
            <a:endParaRPr sz="2206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3536706" y="5764497"/>
            <a:ext cx="451887" cy="1533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3619">
              <a:lnSpc>
                <a:spcPts val="1266"/>
              </a:lnSpc>
            </a:pPr>
            <a:fld id="{81D60167-4931-47E6-BA6A-407CBD079E47}" type="slidenum">
              <a:rPr spc="-22" dirty="0"/>
              <a:pPr marL="33619">
                <a:lnSpc>
                  <a:spcPts val="1266"/>
                </a:lnSpc>
              </a:pPr>
              <a:t>2</a:t>
            </a:fld>
            <a:endParaRPr spc="-22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C6869-5E59-B325-55DB-C06C8ABFC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60"/>
          <a:stretch/>
        </p:blipFill>
        <p:spPr>
          <a:xfrm>
            <a:off x="-95162" y="5404451"/>
            <a:ext cx="12287162" cy="1453549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01D9E0-0BE1-B18D-289E-880CB5E7D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4" y="137480"/>
            <a:ext cx="2210376" cy="962713"/>
          </a:xfrm>
          <a:prstGeom prst="rect">
            <a:avLst/>
          </a:prstGeom>
        </p:spPr>
      </p:pic>
      <p:pic>
        <p:nvPicPr>
          <p:cNvPr id="4" name="Picture 3" descr="A black background with a blue and yellow square with a blue and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24409F5-1B5F-6D55-5B66-B38156A22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89" y="69696"/>
            <a:ext cx="4304777" cy="1011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view of the shore with people with turquoise waters">
            <a:extLst>
              <a:ext uri="{FF2B5EF4-FFF2-40B4-BE49-F238E27FC236}">
                <a16:creationId xmlns:a16="http://schemas.microsoft.com/office/drawing/2014/main" id="{C4524AED-FE87-A2F4-4DF7-159DCFCB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60DD45-D4FC-B29B-253D-233749AAC1EB}"/>
              </a:ext>
            </a:extLst>
          </p:cNvPr>
          <p:cNvSpPr txBox="1"/>
          <p:nvPr/>
        </p:nvSpPr>
        <p:spPr>
          <a:xfrm>
            <a:off x="306265" y="1751647"/>
            <a:ext cx="1157947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rgbClr val="211E51"/>
                </a:solidFill>
                <a:latin typeface="+mj-lt"/>
                <a:ea typeface="+mj-ea"/>
                <a:cs typeface="+mj-cs"/>
              </a:rPr>
              <a:t>DESTINATION  HEALTH IS KEY TO TOURISM HEALTH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solidFill>
                <a:srgbClr val="211E5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rgbClr val="211E51"/>
                </a:solidFill>
                <a:latin typeface="+mj-lt"/>
                <a:ea typeface="+mj-ea"/>
                <a:cs typeface="+mj-cs"/>
              </a:rPr>
              <a:t>TOURISM HEALTH IS KEY TO DESTINATION WEALTH</a:t>
            </a:r>
          </a:p>
        </p:txBody>
      </p:sp>
      <p:pic>
        <p:nvPicPr>
          <p:cNvPr id="8" name="Picture 7" descr="A black background with white letters and a blue and yellow square with a star&#10;&#10;Description automatically generated">
            <a:extLst>
              <a:ext uri="{FF2B5EF4-FFF2-40B4-BE49-F238E27FC236}">
                <a16:creationId xmlns:a16="http://schemas.microsoft.com/office/drawing/2014/main" id="{E935176E-B727-A4F1-5870-41E97AF4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44" y="103855"/>
            <a:ext cx="4591992" cy="1078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39E977-EFE9-84B4-9C37-3EAEEDC164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4853"/>
          <a:stretch/>
        </p:blipFill>
        <p:spPr>
          <a:xfrm>
            <a:off x="-95162" y="4898431"/>
            <a:ext cx="12287162" cy="1876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2815D-E1A1-7859-1809-C55C64DBA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19" y="229952"/>
            <a:ext cx="995680" cy="95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A47465DE-48DF-BF1E-C6EA-0CBCF3018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557"/>
            <a:ext cx="8654217" cy="57538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60860-EB9E-177C-1971-06929A08BC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">
              <a:spcBef>
                <a:spcPts val="275"/>
              </a:spcBef>
            </a:pPr>
            <a:r>
              <a:rPr lang="en-US" spc="40" dirty="0"/>
              <a:t>1</a:t>
            </a:r>
            <a:fld id="{81D60167-4931-47E6-BA6A-407CBD079E47}" type="slidenum">
              <a:rPr spc="40" smtClean="0"/>
              <a:pPr marL="11430">
                <a:spcBef>
                  <a:spcPts val="275"/>
                </a:spcBef>
              </a:pPr>
              <a:t>4</a:t>
            </a:fld>
            <a:endParaRPr spc="4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34913-B28D-8D9C-B4BA-3DBCC921D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374" y="603760"/>
            <a:ext cx="4344295" cy="61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0437"/>
      </p:ext>
    </p:extLst>
  </p:cSld>
  <p:clrMapOvr>
    <a:masterClrMapping/>
  </p:clrMapOvr>
</p:sld>
</file>

<file path=ppt/theme/theme1.xml><?xml version="1.0" encoding="utf-8"?>
<a:theme xmlns:a="http://schemas.openxmlformats.org/drawingml/2006/main" name="3_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108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Book Antiqua</vt:lpstr>
      <vt:lpstr>Calibri</vt:lpstr>
      <vt:lpstr>Helvetica Neue</vt:lpstr>
      <vt:lpstr>Wingdings</vt:lpstr>
      <vt:lpstr>3_SM-template-20140529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Comito</dc:creator>
  <cp:lastModifiedBy>Nicola Madden-Greig</cp:lastModifiedBy>
  <cp:revision>34</cp:revision>
  <dcterms:created xsi:type="dcterms:W3CDTF">2021-05-14T16:56:23Z</dcterms:created>
  <dcterms:modified xsi:type="dcterms:W3CDTF">2024-05-20T04:35:09Z</dcterms:modified>
</cp:coreProperties>
</file>