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diagrams/drawing2.xml" ContentType="application/vnd.ms-office.drawingml.diagramDrawing+xml"/>
  <Override PartName="/ppt/slides/slide9.xml" ContentType="application/vnd.openxmlformats-officedocument.presentationml.slide+xml"/>
  <Override PartName="/ppt/diagrams/data2.xml" ContentType="application/vnd.openxmlformats-officedocument.drawingml.diagramData+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diagrams/colors1.xml" ContentType="application/vnd.openxmlformats-officedocument.drawingml.diagramColors+xml"/>
  <Override PartName="/ppt/notesSlides/notesSlide9.xml" ContentType="application/vnd.openxmlformats-officedocument.presentationml.notesSlide+xml"/>
  <Override PartName="/ppt/notesSlides/notesSlide16.xml" ContentType="application/vnd.openxmlformats-officedocument.presentationml.notesSlide+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rels" ContentType="application/vnd.openxmlformats-package.relationships+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ppt/diagrams/colors2.xml" ContentType="application/vnd.openxmlformats-officedocument.drawingml.diagramColors+xml"/>
  <Override PartName="/ppt/notesSlides/notesSlide17.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diagrams/quickStyle1.xml" ContentType="application/vnd.openxmlformats-officedocument.drawingml.diagramStyle+xml"/>
  <Override PartName="/ppt/slideLayouts/slideLayout2.xml" ContentType="application/vnd.openxmlformats-officedocument.presentationml.slideLayout+xml"/>
  <Override PartName="/ppt/diagrams/layout1.xml" ContentType="application/vnd.openxmlformats-officedocument.drawingml.diagramLayout+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diagrams/layout2.xml" ContentType="application/vnd.openxmlformats-officedocument.drawingml.diagramLayout+xml"/>
  <Override PartName="/ppt/slideLayouts/slideLayout3.xml" ContentType="application/vnd.openxmlformats-officedocument.presentationml.slideLayout+xml"/>
  <Override PartName="/ppt/diagrams/quickStyle2.xml" ContentType="application/vnd.openxmlformats-officedocument.drawingml.diagramStyle+xml"/>
  <Override PartName="/ppt/notesSlides/notesSlide7.xml" ContentType="application/vnd.openxmlformats-officedocument.presentationml.notesSlide+xml"/>
  <Override PartName="/ppt/diagrams/drawing1.xml" ContentType="application/vnd.ms-office.drawingml.diagramDrawing+xml"/>
  <Override PartName="/ppt/notesSlides/notesSlide3.xml" ContentType="application/vnd.openxmlformats-officedocument.presentationml.notesSlide+xml"/>
  <Override PartName="/ppt/slides/slide17.xml" ContentType="application/vnd.openxmlformats-officedocument.presentationml.slide+xml"/>
  <Override PartName="/ppt/slides/slide8.xml" ContentType="application/vnd.openxmlformats-officedocument.presentationml.slide+xml"/>
  <Override PartName="/ppt/diagrams/data1.xml" ContentType="application/vnd.openxmlformats-officedocument.drawingml.diagramData+xml"/>
  <Override PartName="/ppt/notesSlides/notesSlide10.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20"/>
  </p:notesMasterIdLst>
  <p:sldIdLst>
    <p:sldId id="256" r:id="rId2"/>
    <p:sldId id="257" r:id="rId3"/>
    <p:sldId id="262" r:id="rId4"/>
    <p:sldId id="281" r:id="rId5"/>
    <p:sldId id="263" r:id="rId6"/>
    <p:sldId id="270" r:id="rId7"/>
    <p:sldId id="264" r:id="rId8"/>
    <p:sldId id="273" r:id="rId9"/>
    <p:sldId id="274" r:id="rId10"/>
    <p:sldId id="275" r:id="rId11"/>
    <p:sldId id="279" r:id="rId12"/>
    <p:sldId id="265" r:id="rId13"/>
    <p:sldId id="266" r:id="rId14"/>
    <p:sldId id="280" r:id="rId15"/>
    <p:sldId id="267" r:id="rId16"/>
    <p:sldId id="268" r:id="rId17"/>
    <p:sldId id="269" r:id="rId18"/>
    <p:sldId id="26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FFFF66"/>
    <a:srgbClr val="FFCC00"/>
    <a:srgbClr val="33CCFF"/>
    <a:srgbClr val="000000"/>
    <a:srgbClr val="5EC29A"/>
    <a:srgbClr val="3399FF"/>
    <a:srgbClr val="00B0F0"/>
    <a:srgbClr val="FFFF99"/>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620"/>
    <p:restoredTop sz="94537" autoAdjust="0"/>
  </p:normalViewPr>
  <p:slideViewPr>
    <p:cSldViewPr>
      <p:cViewPr>
        <p:scale>
          <a:sx n="70" d="100"/>
          <a:sy n="70" d="100"/>
        </p:scale>
        <p:origin x="-2784" y="-17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626900-090C-4920-958D-C3B09000EB73}"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F8C62C25-9E62-4D3B-94CF-3F034FFC7638}">
      <dgm:prSet phldrT="[Text]"/>
      <dgm:spPr/>
      <dgm:t>
        <a:bodyPr/>
        <a:lstStyle/>
        <a:p>
          <a:r>
            <a:rPr lang="en-US" dirty="0" smtClean="0"/>
            <a:t>Website (SEO)</a:t>
          </a:r>
          <a:endParaRPr lang="en-US" dirty="0"/>
        </a:p>
      </dgm:t>
    </dgm:pt>
    <dgm:pt modelId="{5A31169B-DD7C-41A4-A2BC-3ADE77FD11D1}" type="parTrans" cxnId="{FC6A8B68-7FD3-451C-A60E-B2C74FBF8CAA}">
      <dgm:prSet/>
      <dgm:spPr/>
      <dgm:t>
        <a:bodyPr/>
        <a:lstStyle/>
        <a:p>
          <a:endParaRPr lang="en-US"/>
        </a:p>
      </dgm:t>
    </dgm:pt>
    <dgm:pt modelId="{11718AFA-DFE5-439B-AE40-BCC3EF35AE79}" type="sibTrans" cxnId="{FC6A8B68-7FD3-451C-A60E-B2C74FBF8CAA}">
      <dgm:prSet/>
      <dgm:spPr/>
      <dgm:t>
        <a:bodyPr/>
        <a:lstStyle/>
        <a:p>
          <a:endParaRPr lang="en-US"/>
        </a:p>
      </dgm:t>
    </dgm:pt>
    <dgm:pt modelId="{0F48995E-1EAB-4184-A76B-F0875D014C57}">
      <dgm:prSet phldrT="[Text]"/>
      <dgm:spPr/>
      <dgm:t>
        <a:bodyPr/>
        <a:lstStyle/>
        <a:p>
          <a:r>
            <a:rPr lang="en-US" dirty="0" smtClean="0"/>
            <a:t>Email (Data)</a:t>
          </a:r>
          <a:endParaRPr lang="en-US" dirty="0"/>
        </a:p>
      </dgm:t>
    </dgm:pt>
    <dgm:pt modelId="{7257B468-9700-4ED8-851C-5827F36158D6}" type="parTrans" cxnId="{083AE6C0-A271-4E63-8566-E772BFCD93D4}">
      <dgm:prSet/>
      <dgm:spPr/>
      <dgm:t>
        <a:bodyPr/>
        <a:lstStyle/>
        <a:p>
          <a:endParaRPr lang="en-US"/>
        </a:p>
      </dgm:t>
    </dgm:pt>
    <dgm:pt modelId="{3AB26E50-067C-4A68-83D3-3FB5BDB75A05}" type="sibTrans" cxnId="{083AE6C0-A271-4E63-8566-E772BFCD93D4}">
      <dgm:prSet/>
      <dgm:spPr/>
      <dgm:t>
        <a:bodyPr/>
        <a:lstStyle/>
        <a:p>
          <a:endParaRPr lang="en-US"/>
        </a:p>
      </dgm:t>
    </dgm:pt>
    <dgm:pt modelId="{5747134B-DEF2-45D1-B187-C1DEEAA9AFEE}">
      <dgm:prSet phldrT="[Text]"/>
      <dgm:spPr/>
      <dgm:t>
        <a:bodyPr/>
        <a:lstStyle/>
        <a:p>
          <a:r>
            <a:rPr lang="en-US" dirty="0" smtClean="0"/>
            <a:t>Social Media</a:t>
          </a:r>
          <a:endParaRPr lang="en-US" dirty="0"/>
        </a:p>
      </dgm:t>
    </dgm:pt>
    <dgm:pt modelId="{80A5400B-FE43-45EC-B7E2-BB884C060600}" type="parTrans" cxnId="{DD314071-C324-4D74-A150-6DFBA31A74AC}">
      <dgm:prSet/>
      <dgm:spPr/>
      <dgm:t>
        <a:bodyPr/>
        <a:lstStyle/>
        <a:p>
          <a:endParaRPr lang="en-US"/>
        </a:p>
      </dgm:t>
    </dgm:pt>
    <dgm:pt modelId="{6CCAC662-F54F-43C5-BB5A-44D337E48356}" type="sibTrans" cxnId="{DD314071-C324-4D74-A150-6DFBA31A74AC}">
      <dgm:prSet/>
      <dgm:spPr/>
      <dgm:t>
        <a:bodyPr/>
        <a:lstStyle/>
        <a:p>
          <a:endParaRPr lang="en-US"/>
        </a:p>
      </dgm:t>
    </dgm:pt>
    <dgm:pt modelId="{9B7B9F48-E291-4CD8-94C2-23DEC080C8EE}" type="pres">
      <dgm:prSet presAssocID="{00626900-090C-4920-958D-C3B09000EB73}" presName="cycle" presStyleCnt="0">
        <dgm:presLayoutVars>
          <dgm:dir/>
          <dgm:resizeHandles val="exact"/>
        </dgm:presLayoutVars>
      </dgm:prSet>
      <dgm:spPr/>
      <dgm:t>
        <a:bodyPr/>
        <a:lstStyle/>
        <a:p>
          <a:endParaRPr lang="en-US"/>
        </a:p>
      </dgm:t>
    </dgm:pt>
    <dgm:pt modelId="{7B62FD16-8C98-4114-BB35-61F57F36A795}" type="pres">
      <dgm:prSet presAssocID="{F8C62C25-9E62-4D3B-94CF-3F034FFC7638}" presName="node" presStyleLbl="node1" presStyleIdx="0" presStyleCnt="3">
        <dgm:presLayoutVars>
          <dgm:bulletEnabled val="1"/>
        </dgm:presLayoutVars>
      </dgm:prSet>
      <dgm:spPr/>
      <dgm:t>
        <a:bodyPr/>
        <a:lstStyle/>
        <a:p>
          <a:endParaRPr lang="en-US"/>
        </a:p>
      </dgm:t>
    </dgm:pt>
    <dgm:pt modelId="{AF41ECE0-DF78-4438-B72C-62FC063CD2B7}" type="pres">
      <dgm:prSet presAssocID="{11718AFA-DFE5-439B-AE40-BCC3EF35AE79}" presName="sibTrans" presStyleLbl="sibTrans2D1" presStyleIdx="0" presStyleCnt="3"/>
      <dgm:spPr/>
      <dgm:t>
        <a:bodyPr/>
        <a:lstStyle/>
        <a:p>
          <a:endParaRPr lang="en-US"/>
        </a:p>
      </dgm:t>
    </dgm:pt>
    <dgm:pt modelId="{403E670D-D2AA-4BCD-8803-9CCE9DFD3E5F}" type="pres">
      <dgm:prSet presAssocID="{11718AFA-DFE5-439B-AE40-BCC3EF35AE79}" presName="connectorText" presStyleLbl="sibTrans2D1" presStyleIdx="0" presStyleCnt="3"/>
      <dgm:spPr/>
      <dgm:t>
        <a:bodyPr/>
        <a:lstStyle/>
        <a:p>
          <a:endParaRPr lang="en-US"/>
        </a:p>
      </dgm:t>
    </dgm:pt>
    <dgm:pt modelId="{B93F7597-99FE-43CF-8ED1-49B13AF99092}" type="pres">
      <dgm:prSet presAssocID="{0F48995E-1EAB-4184-A76B-F0875D014C57}" presName="node" presStyleLbl="node1" presStyleIdx="1" presStyleCnt="3">
        <dgm:presLayoutVars>
          <dgm:bulletEnabled val="1"/>
        </dgm:presLayoutVars>
      </dgm:prSet>
      <dgm:spPr/>
      <dgm:t>
        <a:bodyPr/>
        <a:lstStyle/>
        <a:p>
          <a:endParaRPr lang="en-US"/>
        </a:p>
      </dgm:t>
    </dgm:pt>
    <dgm:pt modelId="{F625BEDF-4E12-4684-AF16-EAD32AAC5B26}" type="pres">
      <dgm:prSet presAssocID="{3AB26E50-067C-4A68-83D3-3FB5BDB75A05}" presName="sibTrans" presStyleLbl="sibTrans2D1" presStyleIdx="1" presStyleCnt="3"/>
      <dgm:spPr/>
      <dgm:t>
        <a:bodyPr/>
        <a:lstStyle/>
        <a:p>
          <a:endParaRPr lang="en-US"/>
        </a:p>
      </dgm:t>
    </dgm:pt>
    <dgm:pt modelId="{F66004B2-8DB0-4917-99DD-BE21E7458DE9}" type="pres">
      <dgm:prSet presAssocID="{3AB26E50-067C-4A68-83D3-3FB5BDB75A05}" presName="connectorText" presStyleLbl="sibTrans2D1" presStyleIdx="1" presStyleCnt="3"/>
      <dgm:spPr/>
      <dgm:t>
        <a:bodyPr/>
        <a:lstStyle/>
        <a:p>
          <a:endParaRPr lang="en-US"/>
        </a:p>
      </dgm:t>
    </dgm:pt>
    <dgm:pt modelId="{25EDCEEE-C86F-42BE-B538-7E1C9BA8A53F}" type="pres">
      <dgm:prSet presAssocID="{5747134B-DEF2-45D1-B187-C1DEEAA9AFEE}" presName="node" presStyleLbl="node1" presStyleIdx="2" presStyleCnt="3">
        <dgm:presLayoutVars>
          <dgm:bulletEnabled val="1"/>
        </dgm:presLayoutVars>
      </dgm:prSet>
      <dgm:spPr/>
      <dgm:t>
        <a:bodyPr/>
        <a:lstStyle/>
        <a:p>
          <a:endParaRPr lang="en-US"/>
        </a:p>
      </dgm:t>
    </dgm:pt>
    <dgm:pt modelId="{80C4477D-F491-4616-9B79-DA24F701B61B}" type="pres">
      <dgm:prSet presAssocID="{6CCAC662-F54F-43C5-BB5A-44D337E48356}" presName="sibTrans" presStyleLbl="sibTrans2D1" presStyleIdx="2" presStyleCnt="3"/>
      <dgm:spPr/>
      <dgm:t>
        <a:bodyPr/>
        <a:lstStyle/>
        <a:p>
          <a:endParaRPr lang="en-US"/>
        </a:p>
      </dgm:t>
    </dgm:pt>
    <dgm:pt modelId="{602ACF8D-8618-4F5B-99DB-C3E09FC0C4D2}" type="pres">
      <dgm:prSet presAssocID="{6CCAC662-F54F-43C5-BB5A-44D337E48356}" presName="connectorText" presStyleLbl="sibTrans2D1" presStyleIdx="2" presStyleCnt="3"/>
      <dgm:spPr/>
      <dgm:t>
        <a:bodyPr/>
        <a:lstStyle/>
        <a:p>
          <a:endParaRPr lang="en-US"/>
        </a:p>
      </dgm:t>
    </dgm:pt>
  </dgm:ptLst>
  <dgm:cxnLst>
    <dgm:cxn modelId="{58F5DA38-5A37-4F47-A56A-6E35EA22003E}" type="presOf" srcId="{11718AFA-DFE5-439B-AE40-BCC3EF35AE79}" destId="{403E670D-D2AA-4BCD-8803-9CCE9DFD3E5F}" srcOrd="1" destOrd="0" presId="urn:microsoft.com/office/officeart/2005/8/layout/cycle2"/>
    <dgm:cxn modelId="{A32504F9-2FB3-434C-AE02-3051A9D1BD27}" type="presOf" srcId="{F8C62C25-9E62-4D3B-94CF-3F034FFC7638}" destId="{7B62FD16-8C98-4114-BB35-61F57F36A795}" srcOrd="0" destOrd="0" presId="urn:microsoft.com/office/officeart/2005/8/layout/cycle2"/>
    <dgm:cxn modelId="{10413C62-E4A4-4783-B16B-922E6392683B}" type="presOf" srcId="{6CCAC662-F54F-43C5-BB5A-44D337E48356}" destId="{80C4477D-F491-4616-9B79-DA24F701B61B}" srcOrd="0" destOrd="0" presId="urn:microsoft.com/office/officeart/2005/8/layout/cycle2"/>
    <dgm:cxn modelId="{647B3FC6-C6C5-41D9-A01E-F743233CA7BA}" type="presOf" srcId="{3AB26E50-067C-4A68-83D3-3FB5BDB75A05}" destId="{F625BEDF-4E12-4684-AF16-EAD32AAC5B26}" srcOrd="0" destOrd="0" presId="urn:microsoft.com/office/officeart/2005/8/layout/cycle2"/>
    <dgm:cxn modelId="{8A797A1A-A060-4EB7-AC2C-F654BA020475}" type="presOf" srcId="{00626900-090C-4920-958D-C3B09000EB73}" destId="{9B7B9F48-E291-4CD8-94C2-23DEC080C8EE}" srcOrd="0" destOrd="0" presId="urn:microsoft.com/office/officeart/2005/8/layout/cycle2"/>
    <dgm:cxn modelId="{083AE6C0-A271-4E63-8566-E772BFCD93D4}" srcId="{00626900-090C-4920-958D-C3B09000EB73}" destId="{0F48995E-1EAB-4184-A76B-F0875D014C57}" srcOrd="1" destOrd="0" parTransId="{7257B468-9700-4ED8-851C-5827F36158D6}" sibTransId="{3AB26E50-067C-4A68-83D3-3FB5BDB75A05}"/>
    <dgm:cxn modelId="{28549F2B-D364-43FA-8F35-C27F6B98385E}" type="presOf" srcId="{11718AFA-DFE5-439B-AE40-BCC3EF35AE79}" destId="{AF41ECE0-DF78-4438-B72C-62FC063CD2B7}" srcOrd="0" destOrd="0" presId="urn:microsoft.com/office/officeart/2005/8/layout/cycle2"/>
    <dgm:cxn modelId="{C36BEA49-74C5-439F-B20C-4E7D5DCCA044}" type="presOf" srcId="{0F48995E-1EAB-4184-A76B-F0875D014C57}" destId="{B93F7597-99FE-43CF-8ED1-49B13AF99092}" srcOrd="0" destOrd="0" presId="urn:microsoft.com/office/officeart/2005/8/layout/cycle2"/>
    <dgm:cxn modelId="{17B6B681-8228-45CD-8B85-8ACF6F2D657C}" type="presOf" srcId="{5747134B-DEF2-45D1-B187-C1DEEAA9AFEE}" destId="{25EDCEEE-C86F-42BE-B538-7E1C9BA8A53F}" srcOrd="0" destOrd="0" presId="urn:microsoft.com/office/officeart/2005/8/layout/cycle2"/>
    <dgm:cxn modelId="{DD314071-C324-4D74-A150-6DFBA31A74AC}" srcId="{00626900-090C-4920-958D-C3B09000EB73}" destId="{5747134B-DEF2-45D1-B187-C1DEEAA9AFEE}" srcOrd="2" destOrd="0" parTransId="{80A5400B-FE43-45EC-B7E2-BB884C060600}" sibTransId="{6CCAC662-F54F-43C5-BB5A-44D337E48356}"/>
    <dgm:cxn modelId="{E4E31D53-7B5A-41DF-8C5A-9D117DD8AE21}" type="presOf" srcId="{6CCAC662-F54F-43C5-BB5A-44D337E48356}" destId="{602ACF8D-8618-4F5B-99DB-C3E09FC0C4D2}" srcOrd="1" destOrd="0" presId="urn:microsoft.com/office/officeart/2005/8/layout/cycle2"/>
    <dgm:cxn modelId="{6A18BC3A-39B1-4A00-AA52-673846484052}" type="presOf" srcId="{3AB26E50-067C-4A68-83D3-3FB5BDB75A05}" destId="{F66004B2-8DB0-4917-99DD-BE21E7458DE9}" srcOrd="1" destOrd="0" presId="urn:microsoft.com/office/officeart/2005/8/layout/cycle2"/>
    <dgm:cxn modelId="{FC6A8B68-7FD3-451C-A60E-B2C74FBF8CAA}" srcId="{00626900-090C-4920-958D-C3B09000EB73}" destId="{F8C62C25-9E62-4D3B-94CF-3F034FFC7638}" srcOrd="0" destOrd="0" parTransId="{5A31169B-DD7C-41A4-A2BC-3ADE77FD11D1}" sibTransId="{11718AFA-DFE5-439B-AE40-BCC3EF35AE79}"/>
    <dgm:cxn modelId="{9C59C90C-293C-49C2-9D22-C239D56086C0}" type="presParOf" srcId="{9B7B9F48-E291-4CD8-94C2-23DEC080C8EE}" destId="{7B62FD16-8C98-4114-BB35-61F57F36A795}" srcOrd="0" destOrd="0" presId="urn:microsoft.com/office/officeart/2005/8/layout/cycle2"/>
    <dgm:cxn modelId="{D2BD2B7F-A6E7-4F6A-916F-8687EB7F6AEC}" type="presParOf" srcId="{9B7B9F48-E291-4CD8-94C2-23DEC080C8EE}" destId="{AF41ECE0-DF78-4438-B72C-62FC063CD2B7}" srcOrd="1" destOrd="0" presId="urn:microsoft.com/office/officeart/2005/8/layout/cycle2"/>
    <dgm:cxn modelId="{C64046D5-823A-4863-AC1F-DBEB23945AC2}" type="presParOf" srcId="{AF41ECE0-DF78-4438-B72C-62FC063CD2B7}" destId="{403E670D-D2AA-4BCD-8803-9CCE9DFD3E5F}" srcOrd="0" destOrd="0" presId="urn:microsoft.com/office/officeart/2005/8/layout/cycle2"/>
    <dgm:cxn modelId="{8215A8A1-DD8F-4B75-BD10-DFF7812CAAB9}" type="presParOf" srcId="{9B7B9F48-E291-4CD8-94C2-23DEC080C8EE}" destId="{B93F7597-99FE-43CF-8ED1-49B13AF99092}" srcOrd="2" destOrd="0" presId="urn:microsoft.com/office/officeart/2005/8/layout/cycle2"/>
    <dgm:cxn modelId="{622CB636-1B28-49EA-AF55-01BA540897A3}" type="presParOf" srcId="{9B7B9F48-E291-4CD8-94C2-23DEC080C8EE}" destId="{F625BEDF-4E12-4684-AF16-EAD32AAC5B26}" srcOrd="3" destOrd="0" presId="urn:microsoft.com/office/officeart/2005/8/layout/cycle2"/>
    <dgm:cxn modelId="{5D8FE453-89EA-4BFA-999D-A14AF8762841}" type="presParOf" srcId="{F625BEDF-4E12-4684-AF16-EAD32AAC5B26}" destId="{F66004B2-8DB0-4917-99DD-BE21E7458DE9}" srcOrd="0" destOrd="0" presId="urn:microsoft.com/office/officeart/2005/8/layout/cycle2"/>
    <dgm:cxn modelId="{D57EEA99-81BA-4681-B519-D9CCBB41DDEF}" type="presParOf" srcId="{9B7B9F48-E291-4CD8-94C2-23DEC080C8EE}" destId="{25EDCEEE-C86F-42BE-B538-7E1C9BA8A53F}" srcOrd="4" destOrd="0" presId="urn:microsoft.com/office/officeart/2005/8/layout/cycle2"/>
    <dgm:cxn modelId="{387384E6-E2A0-4FDC-BAEC-0824A9AEA205}" type="presParOf" srcId="{9B7B9F48-E291-4CD8-94C2-23DEC080C8EE}" destId="{80C4477D-F491-4616-9B79-DA24F701B61B}" srcOrd="5" destOrd="0" presId="urn:microsoft.com/office/officeart/2005/8/layout/cycle2"/>
    <dgm:cxn modelId="{7D11F7DC-2B18-4DDA-87AA-4F9AF4C36D6D}" type="presParOf" srcId="{80C4477D-F491-4616-9B79-DA24F701B61B}" destId="{602ACF8D-8618-4F5B-99DB-C3E09FC0C4D2}" srcOrd="0" destOrd="0" presId="urn:microsoft.com/office/officeart/2005/8/layout/cycle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626900-090C-4920-958D-C3B09000EB73}"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F8C62C25-9E62-4D3B-94CF-3F034FFC7638}">
      <dgm:prSet phldrT="[Text]"/>
      <dgm:spPr/>
      <dgm:t>
        <a:bodyPr/>
        <a:lstStyle/>
        <a:p>
          <a:r>
            <a:rPr lang="en-US" dirty="0" smtClean="0"/>
            <a:t>Website (SEO)</a:t>
          </a:r>
          <a:endParaRPr lang="en-US" dirty="0"/>
        </a:p>
      </dgm:t>
    </dgm:pt>
    <dgm:pt modelId="{5A31169B-DD7C-41A4-A2BC-3ADE77FD11D1}" type="parTrans" cxnId="{FC6A8B68-7FD3-451C-A60E-B2C74FBF8CAA}">
      <dgm:prSet/>
      <dgm:spPr/>
      <dgm:t>
        <a:bodyPr/>
        <a:lstStyle/>
        <a:p>
          <a:endParaRPr lang="en-US"/>
        </a:p>
      </dgm:t>
    </dgm:pt>
    <dgm:pt modelId="{11718AFA-DFE5-439B-AE40-BCC3EF35AE79}" type="sibTrans" cxnId="{FC6A8B68-7FD3-451C-A60E-B2C74FBF8CAA}">
      <dgm:prSet/>
      <dgm:spPr/>
      <dgm:t>
        <a:bodyPr/>
        <a:lstStyle/>
        <a:p>
          <a:endParaRPr lang="en-US"/>
        </a:p>
      </dgm:t>
    </dgm:pt>
    <dgm:pt modelId="{0F48995E-1EAB-4184-A76B-F0875D014C57}">
      <dgm:prSet phldrT="[Text]"/>
      <dgm:spPr/>
      <dgm:t>
        <a:bodyPr/>
        <a:lstStyle/>
        <a:p>
          <a:r>
            <a:rPr lang="en-US" dirty="0" smtClean="0"/>
            <a:t>Email (Data)</a:t>
          </a:r>
          <a:endParaRPr lang="en-US" dirty="0"/>
        </a:p>
      </dgm:t>
    </dgm:pt>
    <dgm:pt modelId="{7257B468-9700-4ED8-851C-5827F36158D6}" type="parTrans" cxnId="{083AE6C0-A271-4E63-8566-E772BFCD93D4}">
      <dgm:prSet/>
      <dgm:spPr/>
      <dgm:t>
        <a:bodyPr/>
        <a:lstStyle/>
        <a:p>
          <a:endParaRPr lang="en-US"/>
        </a:p>
      </dgm:t>
    </dgm:pt>
    <dgm:pt modelId="{3AB26E50-067C-4A68-83D3-3FB5BDB75A05}" type="sibTrans" cxnId="{083AE6C0-A271-4E63-8566-E772BFCD93D4}">
      <dgm:prSet/>
      <dgm:spPr/>
      <dgm:t>
        <a:bodyPr/>
        <a:lstStyle/>
        <a:p>
          <a:endParaRPr lang="en-US"/>
        </a:p>
      </dgm:t>
    </dgm:pt>
    <dgm:pt modelId="{5747134B-DEF2-45D1-B187-C1DEEAA9AFEE}">
      <dgm:prSet phldrT="[Text]"/>
      <dgm:spPr/>
      <dgm:t>
        <a:bodyPr/>
        <a:lstStyle/>
        <a:p>
          <a:r>
            <a:rPr lang="en-US" dirty="0" smtClean="0"/>
            <a:t>Social Media</a:t>
          </a:r>
          <a:endParaRPr lang="en-US" dirty="0"/>
        </a:p>
      </dgm:t>
    </dgm:pt>
    <dgm:pt modelId="{80A5400B-FE43-45EC-B7E2-BB884C060600}" type="parTrans" cxnId="{DD314071-C324-4D74-A150-6DFBA31A74AC}">
      <dgm:prSet/>
      <dgm:spPr/>
      <dgm:t>
        <a:bodyPr/>
        <a:lstStyle/>
        <a:p>
          <a:endParaRPr lang="en-US"/>
        </a:p>
      </dgm:t>
    </dgm:pt>
    <dgm:pt modelId="{6CCAC662-F54F-43C5-BB5A-44D337E48356}" type="sibTrans" cxnId="{DD314071-C324-4D74-A150-6DFBA31A74AC}">
      <dgm:prSet/>
      <dgm:spPr/>
      <dgm:t>
        <a:bodyPr/>
        <a:lstStyle/>
        <a:p>
          <a:endParaRPr lang="en-US"/>
        </a:p>
      </dgm:t>
    </dgm:pt>
    <dgm:pt modelId="{9B7B9F48-E291-4CD8-94C2-23DEC080C8EE}" type="pres">
      <dgm:prSet presAssocID="{00626900-090C-4920-958D-C3B09000EB73}" presName="cycle" presStyleCnt="0">
        <dgm:presLayoutVars>
          <dgm:dir/>
          <dgm:resizeHandles val="exact"/>
        </dgm:presLayoutVars>
      </dgm:prSet>
      <dgm:spPr/>
      <dgm:t>
        <a:bodyPr/>
        <a:lstStyle/>
        <a:p>
          <a:endParaRPr lang="en-US"/>
        </a:p>
      </dgm:t>
    </dgm:pt>
    <dgm:pt modelId="{7B62FD16-8C98-4114-BB35-61F57F36A795}" type="pres">
      <dgm:prSet presAssocID="{F8C62C25-9E62-4D3B-94CF-3F034FFC7638}" presName="node" presStyleLbl="node1" presStyleIdx="0" presStyleCnt="3">
        <dgm:presLayoutVars>
          <dgm:bulletEnabled val="1"/>
        </dgm:presLayoutVars>
      </dgm:prSet>
      <dgm:spPr/>
      <dgm:t>
        <a:bodyPr/>
        <a:lstStyle/>
        <a:p>
          <a:endParaRPr lang="en-US"/>
        </a:p>
      </dgm:t>
    </dgm:pt>
    <dgm:pt modelId="{AF41ECE0-DF78-4438-B72C-62FC063CD2B7}" type="pres">
      <dgm:prSet presAssocID="{11718AFA-DFE5-439B-AE40-BCC3EF35AE79}" presName="sibTrans" presStyleLbl="sibTrans2D1" presStyleIdx="0" presStyleCnt="3"/>
      <dgm:spPr/>
      <dgm:t>
        <a:bodyPr/>
        <a:lstStyle/>
        <a:p>
          <a:endParaRPr lang="en-US"/>
        </a:p>
      </dgm:t>
    </dgm:pt>
    <dgm:pt modelId="{403E670D-D2AA-4BCD-8803-9CCE9DFD3E5F}" type="pres">
      <dgm:prSet presAssocID="{11718AFA-DFE5-439B-AE40-BCC3EF35AE79}" presName="connectorText" presStyleLbl="sibTrans2D1" presStyleIdx="0" presStyleCnt="3"/>
      <dgm:spPr/>
      <dgm:t>
        <a:bodyPr/>
        <a:lstStyle/>
        <a:p>
          <a:endParaRPr lang="en-US"/>
        </a:p>
      </dgm:t>
    </dgm:pt>
    <dgm:pt modelId="{B93F7597-99FE-43CF-8ED1-49B13AF99092}" type="pres">
      <dgm:prSet presAssocID="{0F48995E-1EAB-4184-A76B-F0875D014C57}" presName="node" presStyleLbl="node1" presStyleIdx="1" presStyleCnt="3">
        <dgm:presLayoutVars>
          <dgm:bulletEnabled val="1"/>
        </dgm:presLayoutVars>
      </dgm:prSet>
      <dgm:spPr/>
      <dgm:t>
        <a:bodyPr/>
        <a:lstStyle/>
        <a:p>
          <a:endParaRPr lang="en-US"/>
        </a:p>
      </dgm:t>
    </dgm:pt>
    <dgm:pt modelId="{F625BEDF-4E12-4684-AF16-EAD32AAC5B26}" type="pres">
      <dgm:prSet presAssocID="{3AB26E50-067C-4A68-83D3-3FB5BDB75A05}" presName="sibTrans" presStyleLbl="sibTrans2D1" presStyleIdx="1" presStyleCnt="3"/>
      <dgm:spPr/>
      <dgm:t>
        <a:bodyPr/>
        <a:lstStyle/>
        <a:p>
          <a:endParaRPr lang="en-US"/>
        </a:p>
      </dgm:t>
    </dgm:pt>
    <dgm:pt modelId="{F66004B2-8DB0-4917-99DD-BE21E7458DE9}" type="pres">
      <dgm:prSet presAssocID="{3AB26E50-067C-4A68-83D3-3FB5BDB75A05}" presName="connectorText" presStyleLbl="sibTrans2D1" presStyleIdx="1" presStyleCnt="3"/>
      <dgm:spPr/>
      <dgm:t>
        <a:bodyPr/>
        <a:lstStyle/>
        <a:p>
          <a:endParaRPr lang="en-US"/>
        </a:p>
      </dgm:t>
    </dgm:pt>
    <dgm:pt modelId="{25EDCEEE-C86F-42BE-B538-7E1C9BA8A53F}" type="pres">
      <dgm:prSet presAssocID="{5747134B-DEF2-45D1-B187-C1DEEAA9AFEE}" presName="node" presStyleLbl="node1" presStyleIdx="2" presStyleCnt="3">
        <dgm:presLayoutVars>
          <dgm:bulletEnabled val="1"/>
        </dgm:presLayoutVars>
      </dgm:prSet>
      <dgm:spPr/>
      <dgm:t>
        <a:bodyPr/>
        <a:lstStyle/>
        <a:p>
          <a:endParaRPr lang="en-US"/>
        </a:p>
      </dgm:t>
    </dgm:pt>
    <dgm:pt modelId="{80C4477D-F491-4616-9B79-DA24F701B61B}" type="pres">
      <dgm:prSet presAssocID="{6CCAC662-F54F-43C5-BB5A-44D337E48356}" presName="sibTrans" presStyleLbl="sibTrans2D1" presStyleIdx="2" presStyleCnt="3"/>
      <dgm:spPr/>
      <dgm:t>
        <a:bodyPr/>
        <a:lstStyle/>
        <a:p>
          <a:endParaRPr lang="en-US"/>
        </a:p>
      </dgm:t>
    </dgm:pt>
    <dgm:pt modelId="{602ACF8D-8618-4F5B-99DB-C3E09FC0C4D2}" type="pres">
      <dgm:prSet presAssocID="{6CCAC662-F54F-43C5-BB5A-44D337E48356}" presName="connectorText" presStyleLbl="sibTrans2D1" presStyleIdx="2" presStyleCnt="3"/>
      <dgm:spPr/>
      <dgm:t>
        <a:bodyPr/>
        <a:lstStyle/>
        <a:p>
          <a:endParaRPr lang="en-US"/>
        </a:p>
      </dgm:t>
    </dgm:pt>
  </dgm:ptLst>
  <dgm:cxnLst>
    <dgm:cxn modelId="{D9D34766-E188-44FE-BA42-A00940FA93B9}" type="presOf" srcId="{0F48995E-1EAB-4184-A76B-F0875D014C57}" destId="{B93F7597-99FE-43CF-8ED1-49B13AF99092}" srcOrd="0" destOrd="0" presId="urn:microsoft.com/office/officeart/2005/8/layout/cycle2"/>
    <dgm:cxn modelId="{CFD32B2B-4AEF-4763-964A-3B428E55C711}" type="presOf" srcId="{11718AFA-DFE5-439B-AE40-BCC3EF35AE79}" destId="{403E670D-D2AA-4BCD-8803-9CCE9DFD3E5F}" srcOrd="1" destOrd="0" presId="urn:microsoft.com/office/officeart/2005/8/layout/cycle2"/>
    <dgm:cxn modelId="{03767FB5-2376-4788-B22D-3010A8B00C04}" type="presOf" srcId="{3AB26E50-067C-4A68-83D3-3FB5BDB75A05}" destId="{F625BEDF-4E12-4684-AF16-EAD32AAC5B26}" srcOrd="0" destOrd="0" presId="urn:microsoft.com/office/officeart/2005/8/layout/cycle2"/>
    <dgm:cxn modelId="{5B68F1DA-00C3-4FB3-A160-32ADE9ED4D68}" type="presOf" srcId="{6CCAC662-F54F-43C5-BB5A-44D337E48356}" destId="{602ACF8D-8618-4F5B-99DB-C3E09FC0C4D2}" srcOrd="1" destOrd="0" presId="urn:microsoft.com/office/officeart/2005/8/layout/cycle2"/>
    <dgm:cxn modelId="{083AE6C0-A271-4E63-8566-E772BFCD93D4}" srcId="{00626900-090C-4920-958D-C3B09000EB73}" destId="{0F48995E-1EAB-4184-A76B-F0875D014C57}" srcOrd="1" destOrd="0" parTransId="{7257B468-9700-4ED8-851C-5827F36158D6}" sibTransId="{3AB26E50-067C-4A68-83D3-3FB5BDB75A05}"/>
    <dgm:cxn modelId="{79F5996C-1E95-475B-8E3E-F49E917ACD8B}" type="presOf" srcId="{11718AFA-DFE5-439B-AE40-BCC3EF35AE79}" destId="{AF41ECE0-DF78-4438-B72C-62FC063CD2B7}" srcOrd="0" destOrd="0" presId="urn:microsoft.com/office/officeart/2005/8/layout/cycle2"/>
    <dgm:cxn modelId="{54DCA9CC-BF8F-42E2-9595-CCD8A4428811}" type="presOf" srcId="{F8C62C25-9E62-4D3B-94CF-3F034FFC7638}" destId="{7B62FD16-8C98-4114-BB35-61F57F36A795}" srcOrd="0" destOrd="0" presId="urn:microsoft.com/office/officeart/2005/8/layout/cycle2"/>
    <dgm:cxn modelId="{AE1932FF-6EDD-4B40-96F0-B88BD45570B3}" type="presOf" srcId="{3AB26E50-067C-4A68-83D3-3FB5BDB75A05}" destId="{F66004B2-8DB0-4917-99DD-BE21E7458DE9}" srcOrd="1" destOrd="0" presId="urn:microsoft.com/office/officeart/2005/8/layout/cycle2"/>
    <dgm:cxn modelId="{25644C33-AB8A-426B-BB3F-21B5E3882963}" type="presOf" srcId="{6CCAC662-F54F-43C5-BB5A-44D337E48356}" destId="{80C4477D-F491-4616-9B79-DA24F701B61B}" srcOrd="0" destOrd="0" presId="urn:microsoft.com/office/officeart/2005/8/layout/cycle2"/>
    <dgm:cxn modelId="{9AF993AB-0213-4827-9A3C-D337371A5D6D}" type="presOf" srcId="{5747134B-DEF2-45D1-B187-C1DEEAA9AFEE}" destId="{25EDCEEE-C86F-42BE-B538-7E1C9BA8A53F}" srcOrd="0" destOrd="0" presId="urn:microsoft.com/office/officeart/2005/8/layout/cycle2"/>
    <dgm:cxn modelId="{DD314071-C324-4D74-A150-6DFBA31A74AC}" srcId="{00626900-090C-4920-958D-C3B09000EB73}" destId="{5747134B-DEF2-45D1-B187-C1DEEAA9AFEE}" srcOrd="2" destOrd="0" parTransId="{80A5400B-FE43-45EC-B7E2-BB884C060600}" sibTransId="{6CCAC662-F54F-43C5-BB5A-44D337E48356}"/>
    <dgm:cxn modelId="{C024C6C6-F0ED-4604-AA12-D1EA5E396C51}" type="presOf" srcId="{00626900-090C-4920-958D-C3B09000EB73}" destId="{9B7B9F48-E291-4CD8-94C2-23DEC080C8EE}" srcOrd="0" destOrd="0" presId="urn:microsoft.com/office/officeart/2005/8/layout/cycle2"/>
    <dgm:cxn modelId="{FC6A8B68-7FD3-451C-A60E-B2C74FBF8CAA}" srcId="{00626900-090C-4920-958D-C3B09000EB73}" destId="{F8C62C25-9E62-4D3B-94CF-3F034FFC7638}" srcOrd="0" destOrd="0" parTransId="{5A31169B-DD7C-41A4-A2BC-3ADE77FD11D1}" sibTransId="{11718AFA-DFE5-439B-AE40-BCC3EF35AE79}"/>
    <dgm:cxn modelId="{8C1FC284-83FE-4EA1-849A-4C03DFA46F17}" type="presParOf" srcId="{9B7B9F48-E291-4CD8-94C2-23DEC080C8EE}" destId="{7B62FD16-8C98-4114-BB35-61F57F36A795}" srcOrd="0" destOrd="0" presId="urn:microsoft.com/office/officeart/2005/8/layout/cycle2"/>
    <dgm:cxn modelId="{B81B25A4-8885-46FB-A12B-645454E5488F}" type="presParOf" srcId="{9B7B9F48-E291-4CD8-94C2-23DEC080C8EE}" destId="{AF41ECE0-DF78-4438-B72C-62FC063CD2B7}" srcOrd="1" destOrd="0" presId="urn:microsoft.com/office/officeart/2005/8/layout/cycle2"/>
    <dgm:cxn modelId="{3AF2D12C-203E-4206-A1CC-B3DEC8796FAC}" type="presParOf" srcId="{AF41ECE0-DF78-4438-B72C-62FC063CD2B7}" destId="{403E670D-D2AA-4BCD-8803-9CCE9DFD3E5F}" srcOrd="0" destOrd="0" presId="urn:microsoft.com/office/officeart/2005/8/layout/cycle2"/>
    <dgm:cxn modelId="{9E93831F-B0EB-4805-B71E-EBE446C69D66}" type="presParOf" srcId="{9B7B9F48-E291-4CD8-94C2-23DEC080C8EE}" destId="{B93F7597-99FE-43CF-8ED1-49B13AF99092}" srcOrd="2" destOrd="0" presId="urn:microsoft.com/office/officeart/2005/8/layout/cycle2"/>
    <dgm:cxn modelId="{59DD6206-CC17-4E3B-8A47-BB34F9A41F85}" type="presParOf" srcId="{9B7B9F48-E291-4CD8-94C2-23DEC080C8EE}" destId="{F625BEDF-4E12-4684-AF16-EAD32AAC5B26}" srcOrd="3" destOrd="0" presId="urn:microsoft.com/office/officeart/2005/8/layout/cycle2"/>
    <dgm:cxn modelId="{95C4E6FF-5276-4604-825E-0E96696D1EE7}" type="presParOf" srcId="{F625BEDF-4E12-4684-AF16-EAD32AAC5B26}" destId="{F66004B2-8DB0-4917-99DD-BE21E7458DE9}" srcOrd="0" destOrd="0" presId="urn:microsoft.com/office/officeart/2005/8/layout/cycle2"/>
    <dgm:cxn modelId="{9B81E2EF-030B-48B8-B25A-75A43F062374}" type="presParOf" srcId="{9B7B9F48-E291-4CD8-94C2-23DEC080C8EE}" destId="{25EDCEEE-C86F-42BE-B538-7E1C9BA8A53F}" srcOrd="4" destOrd="0" presId="urn:microsoft.com/office/officeart/2005/8/layout/cycle2"/>
    <dgm:cxn modelId="{FA78E38B-62A8-4F2C-8B15-2A22778855B8}" type="presParOf" srcId="{9B7B9F48-E291-4CD8-94C2-23DEC080C8EE}" destId="{80C4477D-F491-4616-9B79-DA24F701B61B}" srcOrd="5" destOrd="0" presId="urn:microsoft.com/office/officeart/2005/8/layout/cycle2"/>
    <dgm:cxn modelId="{1F10F377-8A8F-4398-914E-F3AB0E2B7025}" type="presParOf" srcId="{80C4477D-F491-4616-9B79-DA24F701B61B}" destId="{602ACF8D-8618-4F5B-99DB-C3E09FC0C4D2}" srcOrd="0" destOrd="0" presId="urn:microsoft.com/office/officeart/2005/8/layout/cycle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62FD16-8C98-4114-BB35-61F57F36A795}">
      <dsp:nvSpPr>
        <dsp:cNvPr id="0" name=""/>
        <dsp:cNvSpPr/>
      </dsp:nvSpPr>
      <dsp:spPr>
        <a:xfrm>
          <a:off x="2090780" y="815"/>
          <a:ext cx="1939838" cy="193983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Website (SEO)</a:t>
          </a:r>
          <a:endParaRPr lang="en-US" sz="3000" kern="1200" dirty="0"/>
        </a:p>
      </dsp:txBody>
      <dsp:txXfrm>
        <a:off x="2090780" y="815"/>
        <a:ext cx="1939838" cy="1939838"/>
      </dsp:txXfrm>
    </dsp:sp>
    <dsp:sp modelId="{AF41ECE0-DF78-4438-B72C-62FC063CD2B7}">
      <dsp:nvSpPr>
        <dsp:cNvPr id="0" name=""/>
        <dsp:cNvSpPr/>
      </dsp:nvSpPr>
      <dsp:spPr>
        <a:xfrm rot="3600000">
          <a:off x="3523822" y="1891011"/>
          <a:ext cx="514387" cy="65469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rot="3600000">
        <a:off x="3523822" y="1891011"/>
        <a:ext cx="514387" cy="654695"/>
      </dsp:txXfrm>
    </dsp:sp>
    <dsp:sp modelId="{B93F7597-99FE-43CF-8ED1-49B13AF99092}">
      <dsp:nvSpPr>
        <dsp:cNvPr id="0" name=""/>
        <dsp:cNvSpPr/>
      </dsp:nvSpPr>
      <dsp:spPr>
        <a:xfrm>
          <a:off x="3545971" y="2521279"/>
          <a:ext cx="1939838" cy="1939838"/>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Email (Data)</a:t>
          </a:r>
          <a:endParaRPr lang="en-US" sz="3000" kern="1200" dirty="0"/>
        </a:p>
      </dsp:txBody>
      <dsp:txXfrm>
        <a:off x="3545971" y="2521279"/>
        <a:ext cx="1939838" cy="1939838"/>
      </dsp:txXfrm>
    </dsp:sp>
    <dsp:sp modelId="{F625BEDF-4E12-4684-AF16-EAD32AAC5B26}">
      <dsp:nvSpPr>
        <dsp:cNvPr id="0" name=""/>
        <dsp:cNvSpPr/>
      </dsp:nvSpPr>
      <dsp:spPr>
        <a:xfrm rot="10800000">
          <a:off x="2818064" y="3163850"/>
          <a:ext cx="514387" cy="654695"/>
        </a:xfrm>
        <a:prstGeom prst="rightArrow">
          <a:avLst>
            <a:gd name="adj1" fmla="val 60000"/>
            <a:gd name="adj2" fmla="val 50000"/>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rot="10800000">
        <a:off x="2818064" y="3163850"/>
        <a:ext cx="514387" cy="654695"/>
      </dsp:txXfrm>
    </dsp:sp>
    <dsp:sp modelId="{25EDCEEE-C86F-42BE-B538-7E1C9BA8A53F}">
      <dsp:nvSpPr>
        <dsp:cNvPr id="0" name=""/>
        <dsp:cNvSpPr/>
      </dsp:nvSpPr>
      <dsp:spPr>
        <a:xfrm>
          <a:off x="635590" y="2521279"/>
          <a:ext cx="1939838" cy="1939838"/>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Social Media</a:t>
          </a:r>
          <a:endParaRPr lang="en-US" sz="3000" kern="1200" dirty="0"/>
        </a:p>
      </dsp:txBody>
      <dsp:txXfrm>
        <a:off x="635590" y="2521279"/>
        <a:ext cx="1939838" cy="1939838"/>
      </dsp:txXfrm>
    </dsp:sp>
    <dsp:sp modelId="{80C4477D-F491-4616-9B79-DA24F701B61B}">
      <dsp:nvSpPr>
        <dsp:cNvPr id="0" name=""/>
        <dsp:cNvSpPr/>
      </dsp:nvSpPr>
      <dsp:spPr>
        <a:xfrm rot="18000000">
          <a:off x="2068631" y="1916226"/>
          <a:ext cx="514387" cy="654695"/>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rot="18000000">
        <a:off x="2068631" y="1916226"/>
        <a:ext cx="514387" cy="65469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62FD16-8C98-4114-BB35-61F57F36A795}">
      <dsp:nvSpPr>
        <dsp:cNvPr id="0" name=""/>
        <dsp:cNvSpPr/>
      </dsp:nvSpPr>
      <dsp:spPr>
        <a:xfrm>
          <a:off x="1443204" y="731"/>
          <a:ext cx="1456990" cy="145699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Website (SEO)</a:t>
          </a:r>
          <a:endParaRPr lang="en-US" sz="2300" kern="1200" dirty="0"/>
        </a:p>
      </dsp:txBody>
      <dsp:txXfrm>
        <a:off x="1443204" y="731"/>
        <a:ext cx="1456990" cy="1456990"/>
      </dsp:txXfrm>
    </dsp:sp>
    <dsp:sp modelId="{AF41ECE0-DF78-4438-B72C-62FC063CD2B7}">
      <dsp:nvSpPr>
        <dsp:cNvPr id="0" name=""/>
        <dsp:cNvSpPr/>
      </dsp:nvSpPr>
      <dsp:spPr>
        <a:xfrm rot="3600000">
          <a:off x="2519513" y="1421044"/>
          <a:ext cx="387119" cy="49173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3600000">
        <a:off x="2519513" y="1421044"/>
        <a:ext cx="387119" cy="491734"/>
      </dsp:txXfrm>
    </dsp:sp>
    <dsp:sp modelId="{B93F7597-99FE-43CF-8ED1-49B13AF99092}">
      <dsp:nvSpPr>
        <dsp:cNvPr id="0" name=""/>
        <dsp:cNvSpPr/>
      </dsp:nvSpPr>
      <dsp:spPr>
        <a:xfrm>
          <a:off x="2536906" y="1895078"/>
          <a:ext cx="1456990" cy="1456990"/>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Email (Data)</a:t>
          </a:r>
          <a:endParaRPr lang="en-US" sz="2300" kern="1200" dirty="0"/>
        </a:p>
      </dsp:txBody>
      <dsp:txXfrm>
        <a:off x="2536906" y="1895078"/>
        <a:ext cx="1456990" cy="1456990"/>
      </dsp:txXfrm>
    </dsp:sp>
    <dsp:sp modelId="{F625BEDF-4E12-4684-AF16-EAD32AAC5B26}">
      <dsp:nvSpPr>
        <dsp:cNvPr id="0" name=""/>
        <dsp:cNvSpPr/>
      </dsp:nvSpPr>
      <dsp:spPr>
        <a:xfrm rot="10800000">
          <a:off x="1989096" y="2377706"/>
          <a:ext cx="387119" cy="491734"/>
        </a:xfrm>
        <a:prstGeom prst="rightArrow">
          <a:avLst>
            <a:gd name="adj1" fmla="val 60000"/>
            <a:gd name="adj2" fmla="val 50000"/>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1989096" y="2377706"/>
        <a:ext cx="387119" cy="491734"/>
      </dsp:txXfrm>
    </dsp:sp>
    <dsp:sp modelId="{25EDCEEE-C86F-42BE-B538-7E1C9BA8A53F}">
      <dsp:nvSpPr>
        <dsp:cNvPr id="0" name=""/>
        <dsp:cNvSpPr/>
      </dsp:nvSpPr>
      <dsp:spPr>
        <a:xfrm>
          <a:off x="349503" y="1895078"/>
          <a:ext cx="1456990" cy="1456990"/>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Social Media</a:t>
          </a:r>
          <a:endParaRPr lang="en-US" sz="2300" kern="1200" dirty="0"/>
        </a:p>
      </dsp:txBody>
      <dsp:txXfrm>
        <a:off x="349503" y="1895078"/>
        <a:ext cx="1456990" cy="1456990"/>
      </dsp:txXfrm>
    </dsp:sp>
    <dsp:sp modelId="{80C4477D-F491-4616-9B79-DA24F701B61B}">
      <dsp:nvSpPr>
        <dsp:cNvPr id="0" name=""/>
        <dsp:cNvSpPr/>
      </dsp:nvSpPr>
      <dsp:spPr>
        <a:xfrm rot="18000000">
          <a:off x="1425811" y="1440021"/>
          <a:ext cx="387119" cy="491734"/>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8000000">
        <a:off x="1425811" y="1440021"/>
        <a:ext cx="387119" cy="49173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3" name="Date Placeholder 2"/>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C0C7BABA-14A9-48C0-B8F8-E2E80328F785}" type="datetime1">
              <a:rPr lang="en-US"/>
              <a:pPr lvl="0"/>
              <a:t>8/3/15</a:t>
            </a:fld>
            <a:endParaRPr lang="en-US"/>
          </a:p>
        </p:txBody>
      </p:sp>
      <p:sp>
        <p:nvSpPr>
          <p:cNvPr id="4" name="Slide Image Placeholder 3"/>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7" name="Slide Number Placeholder 6"/>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573A4804-3947-4622-8839-3131E7531C49}" type="slidenum">
              <a:rPr/>
              <a:pPr lvl="0"/>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77165285"/>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txBox="1">
            <a:spLocks noGrp="1"/>
          </p:cNvSpPr>
          <p:nvPr>
            <p:ph type="body" sz="quarter" idx="1"/>
          </p:nvPr>
        </p:nvSpPr>
        <p:spPr/>
        <p:txBody>
          <a:bodyPr/>
          <a:lstStyle/>
          <a:p>
            <a:endParaRPr lang="en-US" dirty="0"/>
          </a:p>
        </p:txBody>
      </p:sp>
      <p:sp>
        <p:nvSpPr>
          <p:cNvPr id="4" name="Slide Number Placeholder 3"/>
          <p:cNvSpPr txBox="1">
            <a:spLocks noGrp="1"/>
          </p:cNvSpPr>
          <p:nvPr>
            <p:ph type="sldNum" sz="quarter" idx="8"/>
          </p:nvPr>
        </p:nvSpPr>
        <p:spPr/>
        <p:txBody>
          <a:bodyPr/>
          <a:lstStyle/>
          <a:p>
            <a:pPr lvl="0"/>
            <a:fld id="{8985ADFD-A3E2-4E39-BC77-41E7E96DC07B}" type="slidenum">
              <a:rPr/>
              <a:pPr lvl="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a:spLocks noGrp="1"/>
          </p:cNvSpPr>
          <p:nvPr>
            <p:ph type="sldNum" sz="quarter" idx="8"/>
          </p:nvPr>
        </p:nvSpPr>
        <p:spPr/>
        <p:txBody>
          <a:bodyPr/>
          <a:lstStyle/>
          <a:p>
            <a:pPr lvl="0"/>
            <a:fld id="{5F9A1185-E90F-4763-9017-D7505EDF5752}" type="slidenum">
              <a:rPr/>
              <a:pPr lvl="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a:spLocks noGrp="1"/>
          </p:cNvSpPr>
          <p:nvPr>
            <p:ph type="sldNum" sz="quarter" idx="8"/>
          </p:nvPr>
        </p:nvSpPr>
        <p:spPr/>
        <p:txBody>
          <a:bodyPr/>
          <a:lstStyle/>
          <a:p>
            <a:pPr lvl="0"/>
            <a:fld id="{5F9A1185-E90F-4763-9017-D7505EDF5752}" type="slidenum">
              <a:rPr/>
              <a:pPr lvl="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a:spLocks noGrp="1"/>
          </p:cNvSpPr>
          <p:nvPr>
            <p:ph type="sldNum" sz="quarter" idx="8"/>
          </p:nvPr>
        </p:nvSpPr>
        <p:spPr/>
        <p:txBody>
          <a:bodyPr/>
          <a:lstStyle/>
          <a:p>
            <a:pPr lvl="0"/>
            <a:fld id="{5F9A1185-E90F-4763-9017-D7505EDF5752}" type="slidenum">
              <a:rPr/>
              <a:pPr lvl="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a:spLocks noGrp="1"/>
          </p:cNvSpPr>
          <p:nvPr>
            <p:ph type="sldNum" sz="quarter" idx="8"/>
          </p:nvPr>
        </p:nvSpPr>
        <p:spPr/>
        <p:txBody>
          <a:bodyPr/>
          <a:lstStyle/>
          <a:p>
            <a:pPr lvl="0"/>
            <a:fld id="{5F9A1185-E90F-4763-9017-D7505EDF5752}" type="slidenum">
              <a:rPr/>
              <a:pPr lvl="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a:spLocks noGrp="1"/>
          </p:cNvSpPr>
          <p:nvPr>
            <p:ph type="sldNum" sz="quarter" idx="8"/>
          </p:nvPr>
        </p:nvSpPr>
        <p:spPr/>
        <p:txBody>
          <a:bodyPr/>
          <a:lstStyle/>
          <a:p>
            <a:pPr lvl="0"/>
            <a:fld id="{5F9A1185-E90F-4763-9017-D7505EDF5752}" type="slidenum">
              <a:rPr/>
              <a:pPr lvl="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a:spLocks noGrp="1"/>
          </p:cNvSpPr>
          <p:nvPr>
            <p:ph type="sldNum" sz="quarter" idx="8"/>
          </p:nvPr>
        </p:nvSpPr>
        <p:spPr/>
        <p:txBody>
          <a:bodyPr/>
          <a:lstStyle/>
          <a:p>
            <a:pPr lvl="0"/>
            <a:fld id="{5F9A1185-E90F-4763-9017-D7505EDF5752}" type="slidenum">
              <a:rPr/>
              <a:pPr lvl="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a:spLocks noGrp="1"/>
          </p:cNvSpPr>
          <p:nvPr>
            <p:ph type="sldNum" sz="quarter" idx="8"/>
          </p:nvPr>
        </p:nvSpPr>
        <p:spPr/>
        <p:txBody>
          <a:bodyPr/>
          <a:lstStyle/>
          <a:p>
            <a:pPr lvl="0"/>
            <a:fld id="{5F9A1185-E90F-4763-9017-D7505EDF5752}" type="slidenum">
              <a:rPr/>
              <a:pPr lvl="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a:spLocks noGrp="1"/>
          </p:cNvSpPr>
          <p:nvPr>
            <p:ph type="sldNum" sz="quarter" idx="8"/>
          </p:nvPr>
        </p:nvSpPr>
        <p:spPr/>
        <p:txBody>
          <a:bodyPr/>
          <a:lstStyle/>
          <a:p>
            <a:pPr lvl="0"/>
            <a:fld id="{5F9A1185-E90F-4763-9017-D7505EDF5752}" type="slidenum">
              <a:rPr/>
              <a:pPr lvl="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a:spLocks noGrp="1"/>
          </p:cNvSpPr>
          <p:nvPr>
            <p:ph type="sldNum" sz="quarter" idx="8"/>
          </p:nvPr>
        </p:nvSpPr>
        <p:spPr/>
        <p:txBody>
          <a:bodyPr/>
          <a:lstStyle/>
          <a:p>
            <a:pPr lvl="0"/>
            <a:fld id="{5F9A1185-E90F-4763-9017-D7505EDF5752}" type="slidenum">
              <a:rPr/>
              <a:pPr lvl="0"/>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a:spLocks noGrp="1"/>
          </p:cNvSpPr>
          <p:nvPr>
            <p:ph type="sldNum" sz="quarter" idx="8"/>
          </p:nvPr>
        </p:nvSpPr>
        <p:spPr/>
        <p:txBody>
          <a:bodyPr/>
          <a:lstStyle/>
          <a:p>
            <a:pPr lvl="0"/>
            <a:fld id="{5F9A1185-E90F-4763-9017-D7505EDF5752}" type="slidenum">
              <a:rPr/>
              <a:pPr lvl="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a:spLocks noGrp="1"/>
          </p:cNvSpPr>
          <p:nvPr>
            <p:ph type="sldNum" sz="quarter" idx="8"/>
          </p:nvPr>
        </p:nvSpPr>
        <p:spPr/>
        <p:txBody>
          <a:bodyPr/>
          <a:lstStyle/>
          <a:p>
            <a:pPr lvl="0"/>
            <a:fld id="{5F9A1185-E90F-4763-9017-D7505EDF5752}" type="slidenum">
              <a:rPr/>
              <a:pPr lvl="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a:spLocks noGrp="1"/>
          </p:cNvSpPr>
          <p:nvPr>
            <p:ph type="sldNum" sz="quarter" idx="8"/>
          </p:nvPr>
        </p:nvSpPr>
        <p:spPr/>
        <p:txBody>
          <a:bodyPr/>
          <a:lstStyle/>
          <a:p>
            <a:pPr lvl="0"/>
            <a:fld id="{5F9A1185-E90F-4763-9017-D7505EDF5752}" type="slidenum">
              <a:rPr/>
              <a:pPr lvl="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a:spLocks noGrp="1"/>
          </p:cNvSpPr>
          <p:nvPr>
            <p:ph type="sldNum" sz="quarter" idx="8"/>
          </p:nvPr>
        </p:nvSpPr>
        <p:spPr/>
        <p:txBody>
          <a:bodyPr/>
          <a:lstStyle/>
          <a:p>
            <a:pPr lvl="0"/>
            <a:fld id="{5F9A1185-E90F-4763-9017-D7505EDF5752}" type="slidenum">
              <a:rPr/>
              <a:pPr lvl="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a:spLocks noGrp="1"/>
          </p:cNvSpPr>
          <p:nvPr>
            <p:ph type="sldNum" sz="quarter" idx="8"/>
          </p:nvPr>
        </p:nvSpPr>
        <p:spPr/>
        <p:txBody>
          <a:bodyPr/>
          <a:lstStyle/>
          <a:p>
            <a:pPr lvl="0"/>
            <a:fld id="{5F9A1185-E90F-4763-9017-D7505EDF5752}" type="slidenum">
              <a:rPr/>
              <a:pPr lvl="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a:spLocks noGrp="1"/>
          </p:cNvSpPr>
          <p:nvPr>
            <p:ph type="sldNum" sz="quarter" idx="8"/>
          </p:nvPr>
        </p:nvSpPr>
        <p:spPr/>
        <p:txBody>
          <a:bodyPr/>
          <a:lstStyle/>
          <a:p>
            <a:pPr lvl="0"/>
            <a:fld id="{5F9A1185-E90F-4763-9017-D7505EDF5752}" type="slidenum">
              <a:rPr/>
              <a:pPr lvl="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a:spLocks noGrp="1"/>
          </p:cNvSpPr>
          <p:nvPr>
            <p:ph type="sldNum" sz="quarter" idx="8"/>
          </p:nvPr>
        </p:nvSpPr>
        <p:spPr/>
        <p:txBody>
          <a:bodyPr/>
          <a:lstStyle/>
          <a:p>
            <a:pPr lvl="0"/>
            <a:fld id="{5F9A1185-E90F-4763-9017-D7505EDF5752}" type="slidenum">
              <a:rPr/>
              <a:pPr lvl="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a:spLocks noGrp="1"/>
          </p:cNvSpPr>
          <p:nvPr>
            <p:ph type="sldNum" sz="quarter" idx="8"/>
          </p:nvPr>
        </p:nvSpPr>
        <p:spPr/>
        <p:txBody>
          <a:bodyPr/>
          <a:lstStyle/>
          <a:p>
            <a:pPr lvl="0"/>
            <a:fld id="{5F9A1185-E90F-4763-9017-D7505EDF5752}" type="slidenum">
              <a:rPr/>
              <a:pPr lvl="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fld id="{DAF438AD-5B15-472C-91DB-4B40823FA209}" type="datetime1">
              <a:rPr lang="en-US" smtClean="0"/>
              <a:pPr lvl="0"/>
              <a:t>8/3/15</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140DBF12-8740-4E79-85CA-A03BD13C5F9E}" type="slidenum">
              <a:rPr lang="en-US" smtClean="0"/>
              <a:pPr lvl="0"/>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97CAFF61-A3FF-4364-A5E0-9A1C8F029675}" type="datetime1">
              <a:rPr lang="en-US" smtClean="0"/>
              <a:pPr lvl="0"/>
              <a:t>8/3/15</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8296C182-EBEF-47DE-8970-D6A173967F1E}" type="slidenum">
              <a:rPr lang="en-US" smtClean="0"/>
              <a:pPr lvl="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97CAFF61-A3FF-4364-A5E0-9A1C8F029675}" type="datetime1">
              <a:rPr lang="en-US" smtClean="0"/>
              <a:pPr lvl="0"/>
              <a:t>8/3/15</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8296C182-EBEF-47DE-8970-D6A173967F1E}" type="slidenum">
              <a:rPr lang="en-US" smtClean="0"/>
              <a:pPr lvl="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1_Title and Content">
    <p:spTree>
      <p:nvGrpSpPr>
        <p:cNvPr id="1" name=""/>
        <p:cNvGrpSpPr/>
        <p:nvPr/>
      </p:nvGrpSpPr>
      <p:grpSpPr>
        <a:xfrm>
          <a:off x="0" y="0"/>
          <a:ext cx="0" cy="0"/>
          <a:chOff x="0" y="0"/>
          <a:chExt cx="0" cy="0"/>
        </a:xfrm>
      </p:grpSpPr>
      <p:sp>
        <p:nvSpPr>
          <p:cNvPr id="2" name="Date Placeholder 3"/>
          <p:cNvSpPr txBox="1">
            <a:spLocks noGrp="1"/>
          </p:cNvSpPr>
          <p:nvPr>
            <p:ph type="dt" sz="half" idx="7"/>
          </p:nvPr>
        </p:nvSpPr>
        <p:spPr/>
        <p:txBody>
          <a:bodyPr/>
          <a:lstStyle>
            <a:lvl1pPr>
              <a:defRPr/>
            </a:lvl1pPr>
          </a:lstStyle>
          <a:p>
            <a:pPr lvl="0"/>
            <a:fld id="{F0C15C0C-5B76-4BA3-B8FA-B8CC9CF680B9}" type="datetime1">
              <a:rPr lang="en-US"/>
              <a:pPr lvl="0"/>
              <a:t>8/3/15</a:t>
            </a:fld>
            <a:endParaRPr lang="en-US"/>
          </a:p>
        </p:txBody>
      </p:sp>
      <p:sp>
        <p:nvSpPr>
          <p:cNvPr id="3" name="Footer Placeholder 4"/>
          <p:cNvSpPr txBox="1">
            <a:spLocks noGrp="1"/>
          </p:cNvSpPr>
          <p:nvPr>
            <p:ph type="ftr" sz="quarter" idx="9"/>
          </p:nvPr>
        </p:nvSpPr>
        <p:spPr/>
        <p:txBody>
          <a:bodyPr/>
          <a:lstStyle>
            <a:lvl1pPr>
              <a:defRPr/>
            </a:lvl1pPr>
          </a:lstStyle>
          <a:p>
            <a:pPr lvl="0"/>
            <a:endParaRPr lang="en-US"/>
          </a:p>
        </p:txBody>
      </p:sp>
      <p:sp>
        <p:nvSpPr>
          <p:cNvPr id="4" name="Slide Number Placeholder 5"/>
          <p:cNvSpPr txBox="1">
            <a:spLocks noGrp="1"/>
          </p:cNvSpPr>
          <p:nvPr>
            <p:ph type="sldNum" sz="quarter" idx="8"/>
          </p:nvPr>
        </p:nvSpPr>
        <p:spPr/>
        <p:txBody>
          <a:bodyPr/>
          <a:lstStyle>
            <a:lvl1pPr>
              <a:defRPr/>
            </a:lvl1pPr>
          </a:lstStyle>
          <a:p>
            <a:pPr lvl="0"/>
            <a:fld id="{14E87F46-79C8-42AC-95B0-768867825825}" type="slidenum">
              <a:rPr/>
              <a:pPr lvl="0"/>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9067703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hf sldNum="0" hdr="0" ftr="0" dt="0"/>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97CAFF61-A3FF-4364-A5E0-9A1C8F029675}" type="datetime1">
              <a:rPr lang="en-US" smtClean="0"/>
              <a:pPr lvl="0"/>
              <a:t>8/3/15</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8296C182-EBEF-47DE-8970-D6A173967F1E}" type="slidenum">
              <a:rPr lang="en-US" smtClean="0"/>
              <a:pPr lvl="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fld id="{97CAFF61-A3FF-4364-A5E0-9A1C8F029675}" type="datetime1">
              <a:rPr lang="en-US" smtClean="0"/>
              <a:pPr lvl="0"/>
              <a:t>8/3/15</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8296C182-EBEF-47DE-8970-D6A173967F1E}" type="slidenum">
              <a:rPr lang="en-US" smtClean="0"/>
              <a:pPr lvl="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fld id="{97CAFF61-A3FF-4364-A5E0-9A1C8F029675}" type="datetime1">
              <a:rPr lang="en-US" smtClean="0"/>
              <a:pPr lvl="0"/>
              <a:t>8/3/15</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8296C182-EBEF-47DE-8970-D6A173967F1E}" type="slidenum">
              <a:rPr lang="en-US" smtClean="0"/>
              <a:pPr lvl="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fld id="{97CAFF61-A3FF-4364-A5E0-9A1C8F029675}" type="datetime1">
              <a:rPr lang="en-US" smtClean="0"/>
              <a:pPr lvl="0"/>
              <a:t>8/3/15</a:t>
            </a:fld>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8296C182-EBEF-47DE-8970-D6A173967F1E}" type="slidenum">
              <a:rPr lang="en-US" smtClean="0"/>
              <a:pPr lvl="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fld id="{97CAFF61-A3FF-4364-A5E0-9A1C8F029675}" type="datetime1">
              <a:rPr lang="en-US" smtClean="0"/>
              <a:pPr lvl="0"/>
              <a:t>8/3/15</a:t>
            </a:fld>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8296C182-EBEF-47DE-8970-D6A173967F1E}" type="slidenum">
              <a:rPr lang="en-US" smtClean="0"/>
              <a:pPr lvl="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D97F8270-AD2E-44C1-8C22-5033B2887F26}" type="datetime1">
              <a:rPr lang="en-US" smtClean="0"/>
              <a:pPr lvl="0"/>
              <a:t>8/3/15</a:t>
            </a:fld>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C1C9B0CD-6EF2-42FF-A48B-B8CB6EA13CB7}" type="slidenum">
              <a:rPr lang="en-US" smtClean="0"/>
              <a:pPr lvl="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fld id="{97CAFF61-A3FF-4364-A5E0-9A1C8F029675}" type="datetime1">
              <a:rPr lang="en-US" smtClean="0"/>
              <a:pPr lvl="0"/>
              <a:t>8/3/15</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8296C182-EBEF-47DE-8970-D6A173967F1E}" type="slidenum">
              <a:rPr lang="en-US" smtClean="0"/>
              <a:pPr lvl="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fld id="{97CAFF61-A3FF-4364-A5E0-9A1C8F029675}" type="datetime1">
              <a:rPr lang="en-US" smtClean="0"/>
              <a:pPr lvl="0"/>
              <a:t>8/3/15</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8296C182-EBEF-47DE-8970-D6A173967F1E}" type="slidenum">
              <a:rPr lang="en-US" smtClean="0"/>
              <a:pPr lvl="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lvl="0"/>
            <a:fld id="{97CAFF61-A3FF-4364-A5E0-9A1C8F029675}" type="datetime1">
              <a:rPr lang="en-US" smtClean="0"/>
              <a:pPr lvl="0"/>
              <a:t>8/3/15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lvl="0"/>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a:fld id="{8296C182-EBEF-47DE-8970-D6A173967F1E}" type="slidenum">
              <a:rPr lang="en-US" smtClean="0"/>
              <a:pPr lvl="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15.png"/><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17.png"/><Relationship Id="rId6" Type="http://schemas.openxmlformats.org/officeDocument/2006/relationships/image" Target="../media/image18.jpeg"/><Relationship Id="rId7" Type="http://schemas.openxmlformats.org/officeDocument/2006/relationships/hyperlink" Target="http://socialhospitality.com/2014/10/case-study-avanti-resort-grew-their-facebook-presence/" TargetMode="External"/><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hyperlink" Target="http://iconosquare.com/" TargetMode="External"/><Relationship Id="rId6" Type="http://schemas.openxmlformats.org/officeDocument/2006/relationships/hyperlink" Target="https://www.youtube.com/watch?v=TKNA5GnO7Xs" TargetMode="External"/><Relationship Id="rId7" Type="http://schemas.openxmlformats.org/officeDocument/2006/relationships/image" Target="../media/image19.pn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20.jpeg"/><Relationship Id="rId6" Type="http://schemas.openxmlformats.org/officeDocument/2006/relationships/image" Target="../media/image21.png"/><Relationship Id="rId7" Type="http://schemas.openxmlformats.org/officeDocument/2006/relationships/hyperlink" Target="https://biz.twitter.com/success-stories/virgin-america" TargetMode="External"/><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hyperlink" Target="http://magazine.fourseasons.com/travel-food-style/things-to-do/personalities-perspectives/vacation-planning-pinterest" TargetMode="External"/><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24.png"/><Relationship Id="rId6" Type="http://schemas.openxmlformats.org/officeDocument/2006/relationships/image" Target="../media/image25.jpeg"/><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7.jpeg"/><Relationship Id="rId6" Type="http://schemas.openxmlformats.org/officeDocument/2006/relationships/image" Target="../media/image8.jpe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microsoft.com/office/2007/relationships/diagramDrawing" Target="../diagrams/drawing1.xml"/><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diagramData" Target="../diagrams/data2.xml"/><Relationship Id="rId6" Type="http://schemas.openxmlformats.org/officeDocument/2006/relationships/diagramLayout" Target="../diagrams/layout2.xml"/><Relationship Id="rId7" Type="http://schemas.openxmlformats.org/officeDocument/2006/relationships/diagramQuickStyle" Target="../diagrams/quickStyle2.xml"/><Relationship Id="rId8" Type="http://schemas.openxmlformats.org/officeDocument/2006/relationships/diagramColors" Target="../diagrams/colors2.xml"/><Relationship Id="rId9" Type="http://schemas.microsoft.com/office/2007/relationships/diagramDrawing" Target="../diagrams/drawing2.xml"/><Relationship Id="rId10" Type="http://schemas.openxmlformats.org/officeDocument/2006/relationships/hyperlink" Target="http://www.caribbeanhotelandtourism.com/chief/event-program.php" TargetMode="External"/><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png"/><Relationship Id="rId5" Type="http://schemas.openxmlformats.org/officeDocument/2006/relationships/image" Target="../media/image2.jpeg"/><Relationship Id="rId6" Type="http://schemas.openxmlformats.org/officeDocument/2006/relationships/hyperlink" Target="http://storage.googleapis.com/think/docs/2014-travelers-road-to-decision_research_studies.pdf" TargetMode="External"/><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png"/><Relationship Id="rId5" Type="http://schemas.openxmlformats.org/officeDocument/2006/relationships/image" Target="../media/image2.jpeg"/><Relationship Id="rId6" Type="http://schemas.openxmlformats.org/officeDocument/2006/relationships/hyperlink" Target="http://storage.googleapis.com/think/docs/2014-travelers-road-to-decision_research_studies.pdf" TargetMode="External"/><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png"/><Relationship Id="rId5" Type="http://schemas.openxmlformats.org/officeDocument/2006/relationships/image" Target="../media/image2.jpeg"/><Relationship Id="rId6" Type="http://schemas.openxmlformats.org/officeDocument/2006/relationships/hyperlink" Target="http://storage.googleapis.com/think/docs/2014-travelers-road-to-decision_research_studies.pdf" TargetMode="External"/><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lide1">
    <p:spTree>
      <p:nvGrpSpPr>
        <p:cNvPr id="1" name=""/>
        <p:cNvGrpSpPr/>
        <p:nvPr/>
      </p:nvGrpSpPr>
      <p:grpSpPr>
        <a:xfrm>
          <a:off x="0" y="0"/>
          <a:ext cx="0" cy="0"/>
          <a:chOff x="0" y="0"/>
          <a:chExt cx="0" cy="0"/>
        </a:xfrm>
      </p:grpSpPr>
      <p:sp>
        <p:nvSpPr>
          <p:cNvPr id="18434" name="AutoShape 2" descr="Image result for cbt colle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6" name="AutoShape 4" descr="Image result for cbt colle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15" name="Group 14"/>
          <p:cNvGrpSpPr/>
          <p:nvPr/>
        </p:nvGrpSpPr>
        <p:grpSpPr>
          <a:xfrm>
            <a:off x="3495122" y="228600"/>
            <a:ext cx="5201757" cy="822960"/>
            <a:chOff x="2819400" y="381000"/>
            <a:chExt cx="5201757" cy="822960"/>
          </a:xfrm>
        </p:grpSpPr>
        <p:pic>
          <p:nvPicPr>
            <p:cNvPr id="13" name="Picture 12" descr="logo.png"/>
            <p:cNvPicPr>
              <a:picLocks noChangeAspect="1"/>
            </p:cNvPicPr>
            <p:nvPr/>
          </p:nvPicPr>
          <p:blipFill>
            <a:blip r:embed="rId3" cstate="print"/>
            <a:stretch>
              <a:fillRect/>
            </a:stretch>
          </p:blipFill>
          <p:spPr>
            <a:xfrm>
              <a:off x="2819400" y="381000"/>
              <a:ext cx="2456597" cy="822960"/>
            </a:xfrm>
            <a:prstGeom prst="rect">
              <a:avLst/>
            </a:prstGeom>
          </p:spPr>
        </p:pic>
        <p:pic>
          <p:nvPicPr>
            <p:cNvPr id="14" name="Picture 13" descr="CHIEF New Speaker.jpeg"/>
            <p:cNvPicPr>
              <a:picLocks noChangeAspect="1"/>
            </p:cNvPicPr>
            <p:nvPr/>
          </p:nvPicPr>
          <p:blipFill>
            <a:blip r:embed="rId4" cstate="print"/>
            <a:stretch>
              <a:fillRect/>
            </a:stretch>
          </p:blipFill>
          <p:spPr>
            <a:xfrm>
              <a:off x="5791200" y="381000"/>
              <a:ext cx="2229957" cy="822960"/>
            </a:xfrm>
            <a:prstGeom prst="rect">
              <a:avLst/>
            </a:prstGeom>
          </p:spPr>
        </p:pic>
      </p:grpSp>
      <p:grpSp>
        <p:nvGrpSpPr>
          <p:cNvPr id="24" name="Group 23"/>
          <p:cNvGrpSpPr/>
          <p:nvPr/>
        </p:nvGrpSpPr>
        <p:grpSpPr>
          <a:xfrm>
            <a:off x="533400" y="1295400"/>
            <a:ext cx="11049000" cy="4343400"/>
            <a:chOff x="533400" y="1676400"/>
            <a:chExt cx="11049000" cy="4343400"/>
          </a:xfrm>
        </p:grpSpPr>
        <p:pic>
          <p:nvPicPr>
            <p:cNvPr id="17412" name="Picture 4" descr="http://www.iwannagocruises.com/wp-content/uploads/2014/12/A-Beach-on-The-Island-of-Mustique.jpg?ee50b2"/>
            <p:cNvPicPr>
              <a:picLocks noChangeAspect="1" noChangeArrowheads="1"/>
            </p:cNvPicPr>
            <p:nvPr/>
          </p:nvPicPr>
          <p:blipFill>
            <a:blip r:embed="rId5" cstate="print"/>
            <a:srcRect l="33388" r="13763"/>
            <a:stretch>
              <a:fillRect/>
            </a:stretch>
          </p:blipFill>
          <p:spPr bwMode="auto">
            <a:xfrm>
              <a:off x="7927910" y="1676400"/>
              <a:ext cx="3654490" cy="4343400"/>
            </a:xfrm>
            <a:prstGeom prst="rect">
              <a:avLst/>
            </a:prstGeom>
            <a:noFill/>
          </p:spPr>
        </p:pic>
        <p:pic>
          <p:nvPicPr>
            <p:cNvPr id="17410" name="Picture 2" descr="http://businesscool.eu/uploads/Hotel-Reception.jpg"/>
            <p:cNvPicPr>
              <a:picLocks noChangeAspect="1" noChangeArrowheads="1"/>
            </p:cNvPicPr>
            <p:nvPr/>
          </p:nvPicPr>
          <p:blipFill>
            <a:blip r:embed="rId6" cstate="print"/>
            <a:srcRect r="17742"/>
            <a:stretch>
              <a:fillRect/>
            </a:stretch>
          </p:blipFill>
          <p:spPr bwMode="auto">
            <a:xfrm>
              <a:off x="533400" y="1676400"/>
              <a:ext cx="3727580" cy="4343400"/>
            </a:xfrm>
            <a:prstGeom prst="rect">
              <a:avLst/>
            </a:prstGeom>
            <a:noFill/>
          </p:spPr>
        </p:pic>
        <p:pic>
          <p:nvPicPr>
            <p:cNvPr id="22" name="Picture 10" descr="http://i.huffpost.com/gen/1156863/images/o-CELL-PHONE-BEACH-facebook.jpg"/>
            <p:cNvPicPr>
              <a:picLocks noChangeAspect="1" noChangeArrowheads="1"/>
            </p:cNvPicPr>
            <p:nvPr/>
          </p:nvPicPr>
          <p:blipFill>
            <a:blip r:embed="rId7" cstate="print"/>
            <a:srcRect l="10639" b="7447"/>
            <a:stretch>
              <a:fillRect/>
            </a:stretch>
          </p:blipFill>
          <p:spPr bwMode="auto">
            <a:xfrm>
              <a:off x="4495800" y="1676400"/>
              <a:ext cx="3200400" cy="2209800"/>
            </a:xfrm>
            <a:prstGeom prst="rect">
              <a:avLst/>
            </a:prstGeom>
            <a:noFill/>
          </p:spPr>
        </p:pic>
        <p:pic>
          <p:nvPicPr>
            <p:cNvPr id="17420" name="Picture 12" descr="http://www.tnooz.com/wp-content/uploads/2013/03/beach-tablet.jpg"/>
            <p:cNvPicPr>
              <a:picLocks noChangeAspect="1" noChangeArrowheads="1"/>
            </p:cNvPicPr>
            <p:nvPr/>
          </p:nvPicPr>
          <p:blipFill>
            <a:blip r:embed="rId8" cstate="print"/>
            <a:srcRect l="17525" b="16129"/>
            <a:stretch>
              <a:fillRect/>
            </a:stretch>
          </p:blipFill>
          <p:spPr bwMode="auto">
            <a:xfrm>
              <a:off x="4468719" y="4038600"/>
              <a:ext cx="3227481" cy="1981200"/>
            </a:xfrm>
            <a:prstGeom prst="rect">
              <a:avLst/>
            </a:prstGeom>
            <a:noFill/>
          </p:spPr>
        </p:pic>
      </p:grpSp>
      <p:sp>
        <p:nvSpPr>
          <p:cNvPr id="29" name="Title 28"/>
          <p:cNvSpPr txBox="1">
            <a:spLocks/>
          </p:cNvSpPr>
          <p:nvPr/>
        </p:nvSpPr>
        <p:spPr bwMode="auto">
          <a:xfrm>
            <a:off x="533400" y="5715000"/>
            <a:ext cx="11049000" cy="990600"/>
          </a:xfrm>
          <a:prstGeom prst="rect">
            <a:avLst/>
          </a:prstGeom>
          <a:noFill/>
          <a:ln>
            <a:noFill/>
            <a:miter lim="800000"/>
            <a:headEnd/>
            <a:tailEnd/>
          </a:ln>
        </p:spPr>
        <p:txBody>
          <a:bodyPr/>
          <a:lstStyle>
            <a:lvl1pPr algn="ctr" defTabSz="1145318" rtl="0" eaLnBrk="1" latinLnBrk="0" hangingPunct="1">
              <a:spcBef>
                <a:spcPct val="0"/>
              </a:spcBef>
              <a:buNone/>
              <a:defRPr sz="5500" kern="1200">
                <a:solidFill>
                  <a:schemeClr val="tx1"/>
                </a:solidFill>
                <a:latin typeface="+mj-lt"/>
                <a:ea typeface="+mj-ea"/>
                <a:cs typeface="+mj-cs"/>
              </a:defRPr>
            </a:lvl1pPr>
          </a:lstStyle>
          <a:p>
            <a:pPr>
              <a:defRPr/>
            </a:pPr>
            <a:r>
              <a:rPr lang="en-US" sz="2000" b="1" dirty="0" smtClean="0">
                <a:solidFill>
                  <a:srgbClr val="0070C0"/>
                </a:solidFill>
                <a:latin typeface="Segoe UI" pitchFamily="34" charset="0"/>
                <a:ea typeface="ＭＳ Ｐゴシック"/>
                <a:cs typeface="Segoe UI" pitchFamily="34" charset="0"/>
              </a:rPr>
              <a:t>Would You Follow Me? </a:t>
            </a:r>
          </a:p>
          <a:p>
            <a:pPr>
              <a:defRPr/>
            </a:pPr>
            <a:r>
              <a:rPr lang="en-US" sz="2000" b="1" dirty="0" smtClean="0">
                <a:solidFill>
                  <a:srgbClr val="0070C0"/>
                </a:solidFill>
                <a:latin typeface="Segoe UI" pitchFamily="34" charset="0"/>
                <a:ea typeface="ＭＳ Ｐゴシック"/>
                <a:cs typeface="Segoe UI" pitchFamily="34" charset="0"/>
              </a:rPr>
              <a:t>Driving Sales Thru Social Media</a:t>
            </a:r>
          </a:p>
          <a:p>
            <a:pPr>
              <a:defRPr/>
            </a:pPr>
            <a:r>
              <a:rPr lang="en-US" sz="1600" b="1" dirty="0" smtClean="0">
                <a:solidFill>
                  <a:srgbClr val="0070C0"/>
                </a:solidFill>
                <a:latin typeface="Segoe UI" pitchFamily="34" charset="0"/>
                <a:ea typeface="ＭＳ Ｐゴシック"/>
                <a:cs typeface="Segoe UI" pitchFamily="34" charset="0"/>
              </a:rPr>
              <a:t>July 28, 2015</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 name="Rectangle 26"/>
          <p:cNvSpPr/>
          <p:nvPr/>
        </p:nvSpPr>
        <p:spPr>
          <a:xfrm>
            <a:off x="6172200" y="2057400"/>
            <a:ext cx="5486400" cy="327660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33400" y="2057400"/>
            <a:ext cx="5486400" cy="327660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28"/>
          <p:cNvSpPr txBox="1">
            <a:spLocks/>
          </p:cNvSpPr>
          <p:nvPr/>
        </p:nvSpPr>
        <p:spPr bwMode="auto">
          <a:xfrm>
            <a:off x="533400" y="514350"/>
            <a:ext cx="7696200" cy="400050"/>
          </a:xfrm>
          <a:prstGeom prst="rect">
            <a:avLst/>
          </a:prstGeom>
          <a:noFill/>
          <a:ln>
            <a:noFill/>
            <a:miter lim="800000"/>
            <a:headEnd/>
            <a:tailEnd/>
          </a:ln>
        </p:spPr>
        <p:txBody>
          <a:bodyPr/>
          <a:lstStyle>
            <a:lvl1pPr algn="ctr" defTabSz="1145318" rtl="0" eaLnBrk="1" latinLnBrk="0" hangingPunct="1">
              <a:spcBef>
                <a:spcPct val="0"/>
              </a:spcBef>
              <a:buNone/>
              <a:defRPr sz="5500" kern="1200">
                <a:solidFill>
                  <a:schemeClr val="tx1"/>
                </a:solidFill>
                <a:latin typeface="+mj-lt"/>
                <a:ea typeface="+mj-ea"/>
                <a:cs typeface="+mj-cs"/>
              </a:defRPr>
            </a:lvl1pPr>
          </a:lstStyle>
          <a:p>
            <a:pPr algn="l">
              <a:defRPr/>
            </a:pPr>
            <a:r>
              <a:rPr lang="en-US" sz="2400" b="1" cap="all" dirty="0" smtClean="0">
                <a:solidFill>
                  <a:srgbClr val="0070C0"/>
                </a:solidFill>
                <a:latin typeface="Segoe UI" pitchFamily="34" charset="0"/>
                <a:ea typeface="ＭＳ Ｐゴシック"/>
                <a:cs typeface="Segoe UI" pitchFamily="34" charset="0"/>
              </a:rPr>
              <a:t>Social media MARKETING</a:t>
            </a:r>
          </a:p>
        </p:txBody>
      </p:sp>
      <p:cxnSp>
        <p:nvCxnSpPr>
          <p:cNvPr id="10" name="Straight Connector 9"/>
          <p:cNvCxnSpPr/>
          <p:nvPr/>
        </p:nvCxnSpPr>
        <p:spPr>
          <a:xfrm>
            <a:off x="533400" y="990600"/>
            <a:ext cx="11049000" cy="0"/>
          </a:xfrm>
          <a:prstGeom prst="line">
            <a:avLst/>
          </a:prstGeom>
          <a:ln/>
        </p:spPr>
        <p:style>
          <a:lnRef idx="1">
            <a:schemeClr val="accent5"/>
          </a:lnRef>
          <a:fillRef idx="0">
            <a:schemeClr val="accent5"/>
          </a:fillRef>
          <a:effectRef idx="0">
            <a:schemeClr val="accent5"/>
          </a:effectRef>
          <a:fontRef idx="minor">
            <a:schemeClr val="tx1"/>
          </a:fontRef>
        </p:style>
      </p:cxnSp>
      <p:grpSp>
        <p:nvGrpSpPr>
          <p:cNvPr id="15" name="Group 16"/>
          <p:cNvGrpSpPr/>
          <p:nvPr/>
        </p:nvGrpSpPr>
        <p:grpSpPr>
          <a:xfrm>
            <a:off x="533400" y="6096000"/>
            <a:ext cx="11049000" cy="609600"/>
            <a:chOff x="533400" y="6096000"/>
            <a:chExt cx="11049000" cy="609600"/>
          </a:xfrm>
        </p:grpSpPr>
        <p:pic>
          <p:nvPicPr>
            <p:cNvPr id="17" name="Picture 16" descr="logo.png"/>
            <p:cNvPicPr>
              <a:picLocks noChangeAspect="1"/>
            </p:cNvPicPr>
            <p:nvPr/>
          </p:nvPicPr>
          <p:blipFill>
            <a:blip r:embed="rId3" cstate="print"/>
            <a:stretch>
              <a:fillRect/>
            </a:stretch>
          </p:blipFill>
          <p:spPr>
            <a:xfrm>
              <a:off x="533400" y="6096000"/>
              <a:ext cx="1819701" cy="609600"/>
            </a:xfrm>
            <a:prstGeom prst="rect">
              <a:avLst/>
            </a:prstGeom>
          </p:spPr>
        </p:pic>
        <p:pic>
          <p:nvPicPr>
            <p:cNvPr id="20" name="Picture 19" descr="CHIEF New Speaker.jpeg"/>
            <p:cNvPicPr>
              <a:picLocks noChangeAspect="1"/>
            </p:cNvPicPr>
            <p:nvPr/>
          </p:nvPicPr>
          <p:blipFill>
            <a:blip r:embed="rId4" cstate="print"/>
            <a:stretch>
              <a:fillRect/>
            </a:stretch>
          </p:blipFill>
          <p:spPr>
            <a:xfrm>
              <a:off x="10095762" y="6126480"/>
              <a:ext cx="1486638" cy="548640"/>
            </a:xfrm>
            <a:prstGeom prst="rect">
              <a:avLst/>
            </a:prstGeom>
          </p:spPr>
        </p:pic>
      </p:grpSp>
      <p:sp>
        <p:nvSpPr>
          <p:cNvPr id="21" name="TextBox 20"/>
          <p:cNvSpPr txBox="1"/>
          <p:nvPr/>
        </p:nvSpPr>
        <p:spPr>
          <a:xfrm>
            <a:off x="685800" y="1447800"/>
            <a:ext cx="5257800" cy="3416320"/>
          </a:xfrm>
          <a:prstGeom prst="rect">
            <a:avLst/>
          </a:prstGeom>
          <a:noFill/>
        </p:spPr>
        <p:txBody>
          <a:bodyPr wrap="square" rtlCol="0">
            <a:spAutoFit/>
          </a:bodyPr>
          <a:lstStyle/>
          <a:p>
            <a:r>
              <a:rPr lang="en-US" b="1" dirty="0" smtClean="0">
                <a:solidFill>
                  <a:schemeClr val="tx1">
                    <a:lumMod val="75000"/>
                    <a:lumOff val="25000"/>
                  </a:schemeClr>
                </a:solidFill>
                <a:latin typeface="Segoe UI" pitchFamily="34" charset="0"/>
                <a:cs typeface="Segoe UI" pitchFamily="34" charset="0"/>
              </a:rPr>
              <a:t>THINK STRATEGICALLY…</a:t>
            </a:r>
            <a:endParaRPr lang="en-US" dirty="0" smtClean="0">
              <a:solidFill>
                <a:schemeClr val="tx1">
                  <a:lumMod val="75000"/>
                  <a:lumOff val="25000"/>
                </a:schemeClr>
              </a:solidFill>
              <a:latin typeface="Segoe UI" pitchFamily="34" charset="0"/>
              <a:cs typeface="Segoe UI" pitchFamily="34" charset="0"/>
            </a:endParaRPr>
          </a:p>
          <a:p>
            <a:endParaRPr lang="en-US" dirty="0" smtClean="0">
              <a:solidFill>
                <a:schemeClr val="tx1">
                  <a:lumMod val="75000"/>
                  <a:lumOff val="25000"/>
                </a:schemeClr>
              </a:solidFill>
              <a:latin typeface="Segoe UI" pitchFamily="34" charset="0"/>
              <a:cs typeface="Segoe UI" pitchFamily="34" charset="0"/>
            </a:endParaRPr>
          </a:p>
          <a:p>
            <a:endParaRPr lang="en-US" dirty="0" smtClean="0">
              <a:solidFill>
                <a:schemeClr val="tx1">
                  <a:lumMod val="75000"/>
                  <a:lumOff val="25000"/>
                </a:schemeClr>
              </a:solidFill>
              <a:latin typeface="Segoe UI" pitchFamily="34" charset="0"/>
              <a:cs typeface="Segoe UI" pitchFamily="34" charset="0"/>
            </a:endParaRPr>
          </a:p>
          <a:p>
            <a:r>
              <a:rPr lang="en-US" dirty="0" smtClean="0">
                <a:solidFill>
                  <a:schemeClr val="tx1">
                    <a:lumMod val="75000"/>
                    <a:lumOff val="25000"/>
                  </a:schemeClr>
                </a:solidFill>
                <a:latin typeface="Segoe UI" pitchFamily="34" charset="0"/>
                <a:cs typeface="Segoe UI" pitchFamily="34" charset="0"/>
              </a:rPr>
              <a:t>Play by the rules (Page vs. Profile)</a:t>
            </a:r>
          </a:p>
          <a:p>
            <a:endParaRPr lang="en-US" dirty="0" smtClean="0">
              <a:solidFill>
                <a:schemeClr val="tx1">
                  <a:lumMod val="75000"/>
                  <a:lumOff val="25000"/>
                </a:schemeClr>
              </a:solidFill>
              <a:latin typeface="Segoe UI" pitchFamily="34" charset="0"/>
              <a:cs typeface="Segoe UI" pitchFamily="34" charset="0"/>
            </a:endParaRPr>
          </a:p>
          <a:p>
            <a:r>
              <a:rPr lang="en-US" dirty="0" smtClean="0">
                <a:solidFill>
                  <a:schemeClr val="tx1">
                    <a:lumMod val="75000"/>
                    <a:lumOff val="25000"/>
                  </a:schemeClr>
                </a:solidFill>
                <a:latin typeface="Segoe UI" pitchFamily="34" charset="0"/>
                <a:cs typeface="Segoe UI" pitchFamily="34" charset="0"/>
              </a:rPr>
              <a:t>Integrate social media into your overall marketing</a:t>
            </a:r>
          </a:p>
          <a:p>
            <a:endParaRPr lang="en-US" dirty="0" smtClean="0">
              <a:solidFill>
                <a:schemeClr val="tx1">
                  <a:lumMod val="75000"/>
                  <a:lumOff val="25000"/>
                </a:schemeClr>
              </a:solidFill>
              <a:latin typeface="Segoe UI" pitchFamily="34" charset="0"/>
              <a:cs typeface="Segoe UI" pitchFamily="34" charset="0"/>
            </a:endParaRPr>
          </a:p>
          <a:p>
            <a:r>
              <a:rPr lang="en-US" dirty="0" smtClean="0">
                <a:solidFill>
                  <a:schemeClr val="tx1">
                    <a:lumMod val="75000"/>
                    <a:lumOff val="25000"/>
                  </a:schemeClr>
                </a:solidFill>
                <a:latin typeface="Segoe UI" pitchFamily="34" charset="0"/>
                <a:cs typeface="Segoe UI" pitchFamily="34" charset="0"/>
              </a:rPr>
              <a:t>Leverage your employees, vendors &amp; associations</a:t>
            </a:r>
          </a:p>
          <a:p>
            <a:endParaRPr lang="en-US" dirty="0" smtClean="0">
              <a:solidFill>
                <a:schemeClr val="tx1">
                  <a:lumMod val="75000"/>
                  <a:lumOff val="25000"/>
                </a:schemeClr>
              </a:solidFill>
              <a:latin typeface="Segoe UI" pitchFamily="34" charset="0"/>
              <a:cs typeface="Segoe UI" pitchFamily="34" charset="0"/>
            </a:endParaRPr>
          </a:p>
          <a:p>
            <a:r>
              <a:rPr lang="en-US" dirty="0" smtClean="0">
                <a:solidFill>
                  <a:schemeClr val="tx1">
                    <a:lumMod val="75000"/>
                    <a:lumOff val="25000"/>
                  </a:schemeClr>
                </a:solidFill>
                <a:latin typeface="Segoe UI" pitchFamily="34" charset="0"/>
                <a:cs typeface="Segoe UI" pitchFamily="34" charset="0"/>
              </a:rPr>
              <a:t>Acknowledge new media: bloggers</a:t>
            </a:r>
          </a:p>
          <a:p>
            <a:endParaRPr lang="en-US" dirty="0" smtClean="0">
              <a:solidFill>
                <a:schemeClr val="tx1">
                  <a:lumMod val="75000"/>
                  <a:lumOff val="25000"/>
                </a:schemeClr>
              </a:solidFill>
              <a:latin typeface="Segoe UI" pitchFamily="34" charset="0"/>
              <a:cs typeface="Segoe UI" pitchFamily="34" charset="0"/>
            </a:endParaRPr>
          </a:p>
          <a:p>
            <a:r>
              <a:rPr lang="en-US" dirty="0" smtClean="0">
                <a:solidFill>
                  <a:schemeClr val="tx1">
                    <a:lumMod val="75000"/>
                    <a:lumOff val="25000"/>
                  </a:schemeClr>
                </a:solidFill>
                <a:latin typeface="Segoe UI" pitchFamily="34" charset="0"/>
                <a:cs typeface="Segoe UI" pitchFamily="34" charset="0"/>
              </a:rPr>
              <a:t>Learn how to provide customer service online</a:t>
            </a:r>
            <a:endParaRPr lang="en-US" dirty="0">
              <a:solidFill>
                <a:schemeClr val="tx1">
                  <a:lumMod val="75000"/>
                  <a:lumOff val="25000"/>
                </a:schemeClr>
              </a:solidFill>
              <a:latin typeface="Segoe UI" pitchFamily="34" charset="0"/>
              <a:cs typeface="Segoe UI" pitchFamily="34" charset="0"/>
            </a:endParaRPr>
          </a:p>
        </p:txBody>
      </p:sp>
      <p:sp>
        <p:nvSpPr>
          <p:cNvPr id="25" name="TextBox 24"/>
          <p:cNvSpPr txBox="1"/>
          <p:nvPr/>
        </p:nvSpPr>
        <p:spPr>
          <a:xfrm>
            <a:off x="6248400" y="1447800"/>
            <a:ext cx="5410200" cy="4247317"/>
          </a:xfrm>
          <a:prstGeom prst="rect">
            <a:avLst/>
          </a:prstGeom>
          <a:noFill/>
        </p:spPr>
        <p:txBody>
          <a:bodyPr wrap="square" rtlCol="0">
            <a:spAutoFit/>
          </a:bodyPr>
          <a:lstStyle/>
          <a:p>
            <a:r>
              <a:rPr lang="en-US" b="1" dirty="0" smtClean="0">
                <a:solidFill>
                  <a:schemeClr val="tx1">
                    <a:lumMod val="75000"/>
                    <a:lumOff val="25000"/>
                  </a:schemeClr>
                </a:solidFill>
                <a:latin typeface="Segoe UI" pitchFamily="34" charset="0"/>
                <a:cs typeface="Segoe UI" pitchFamily="34" charset="0"/>
              </a:rPr>
              <a:t>…BUT DON’T FORGET TO BE SOCIAL.</a:t>
            </a:r>
            <a:endParaRPr lang="en-US" dirty="0" smtClean="0">
              <a:solidFill>
                <a:schemeClr val="tx1">
                  <a:lumMod val="75000"/>
                  <a:lumOff val="25000"/>
                </a:schemeClr>
              </a:solidFill>
              <a:latin typeface="Segoe UI" pitchFamily="34" charset="0"/>
              <a:cs typeface="Segoe UI" pitchFamily="34" charset="0"/>
            </a:endParaRPr>
          </a:p>
          <a:p>
            <a:endParaRPr lang="en-US" dirty="0" smtClean="0">
              <a:solidFill>
                <a:schemeClr val="tx1">
                  <a:lumMod val="75000"/>
                  <a:lumOff val="25000"/>
                </a:schemeClr>
              </a:solidFill>
              <a:latin typeface="Segoe UI" pitchFamily="34" charset="0"/>
              <a:cs typeface="Segoe UI" pitchFamily="34" charset="0"/>
            </a:endParaRPr>
          </a:p>
          <a:p>
            <a:endParaRPr lang="en-US" dirty="0" smtClean="0">
              <a:solidFill>
                <a:schemeClr val="tx1">
                  <a:lumMod val="75000"/>
                  <a:lumOff val="25000"/>
                </a:schemeClr>
              </a:solidFill>
              <a:latin typeface="Segoe UI" pitchFamily="34" charset="0"/>
              <a:cs typeface="Segoe UI" pitchFamily="34" charset="0"/>
            </a:endParaRPr>
          </a:p>
          <a:p>
            <a:r>
              <a:rPr lang="en-US" dirty="0" smtClean="0">
                <a:solidFill>
                  <a:schemeClr val="tx1">
                    <a:lumMod val="75000"/>
                    <a:lumOff val="25000"/>
                  </a:schemeClr>
                </a:solidFill>
                <a:latin typeface="Segoe UI" pitchFamily="34" charset="0"/>
                <a:cs typeface="Segoe UI" pitchFamily="34" charset="0"/>
              </a:rPr>
              <a:t>Provide value, not just advertising</a:t>
            </a:r>
          </a:p>
          <a:p>
            <a:pPr lvl="1">
              <a:buFont typeface="Arial" pitchFamily="34" charset="0"/>
              <a:buChar char="•"/>
            </a:pPr>
            <a:r>
              <a:rPr lang="en-US" dirty="0" smtClean="0">
                <a:solidFill>
                  <a:schemeClr val="tx1">
                    <a:lumMod val="75000"/>
                    <a:lumOff val="25000"/>
                  </a:schemeClr>
                </a:solidFill>
                <a:latin typeface="Segoe UI" pitchFamily="34" charset="0"/>
                <a:cs typeface="Segoe UI" pitchFamily="34" charset="0"/>
              </a:rPr>
              <a:t> Entertainment</a:t>
            </a:r>
          </a:p>
          <a:p>
            <a:pPr lvl="1">
              <a:buFont typeface="Arial" pitchFamily="34" charset="0"/>
              <a:buChar char="•"/>
            </a:pPr>
            <a:r>
              <a:rPr lang="en-US" dirty="0" smtClean="0">
                <a:solidFill>
                  <a:schemeClr val="tx1">
                    <a:lumMod val="75000"/>
                    <a:lumOff val="25000"/>
                  </a:schemeClr>
                </a:solidFill>
                <a:latin typeface="Segoe UI" pitchFamily="34" charset="0"/>
                <a:cs typeface="Segoe UI" pitchFamily="34" charset="0"/>
              </a:rPr>
              <a:t> Education</a:t>
            </a:r>
          </a:p>
          <a:p>
            <a:pPr lvl="1">
              <a:buFont typeface="Arial" pitchFamily="34" charset="0"/>
              <a:buChar char="•"/>
            </a:pPr>
            <a:r>
              <a:rPr lang="en-US" dirty="0" smtClean="0">
                <a:solidFill>
                  <a:schemeClr val="tx1">
                    <a:lumMod val="75000"/>
                    <a:lumOff val="25000"/>
                  </a:schemeClr>
                </a:solidFill>
                <a:latin typeface="Segoe UI" pitchFamily="34" charset="0"/>
                <a:cs typeface="Segoe UI" pitchFamily="34" charset="0"/>
              </a:rPr>
              <a:t> Engagement</a:t>
            </a:r>
          </a:p>
          <a:p>
            <a:endParaRPr lang="en-US" dirty="0" smtClean="0">
              <a:solidFill>
                <a:schemeClr val="tx1">
                  <a:lumMod val="75000"/>
                  <a:lumOff val="25000"/>
                </a:schemeClr>
              </a:solidFill>
              <a:latin typeface="Segoe UI" pitchFamily="34" charset="0"/>
              <a:cs typeface="Segoe UI" pitchFamily="34" charset="0"/>
            </a:endParaRPr>
          </a:p>
          <a:p>
            <a:r>
              <a:rPr lang="en-US" dirty="0" smtClean="0">
                <a:solidFill>
                  <a:schemeClr val="tx1">
                    <a:lumMod val="75000"/>
                    <a:lumOff val="25000"/>
                  </a:schemeClr>
                </a:solidFill>
                <a:latin typeface="Segoe UI" pitchFamily="34" charset="0"/>
                <a:cs typeface="Segoe UI" pitchFamily="34" charset="0"/>
              </a:rPr>
              <a:t>Give them what they need to know to buy</a:t>
            </a:r>
          </a:p>
          <a:p>
            <a:endParaRPr lang="en-US" dirty="0" smtClean="0">
              <a:solidFill>
                <a:schemeClr val="tx1">
                  <a:lumMod val="75000"/>
                  <a:lumOff val="25000"/>
                </a:schemeClr>
              </a:solidFill>
              <a:latin typeface="Segoe UI" pitchFamily="34" charset="0"/>
              <a:cs typeface="Segoe UI" pitchFamily="34" charset="0"/>
            </a:endParaRPr>
          </a:p>
          <a:p>
            <a:r>
              <a:rPr lang="en-US" dirty="0" smtClean="0">
                <a:solidFill>
                  <a:schemeClr val="tx1">
                    <a:lumMod val="75000"/>
                    <a:lumOff val="25000"/>
                  </a:schemeClr>
                </a:solidFill>
                <a:latin typeface="Segoe UI" pitchFamily="34" charset="0"/>
                <a:cs typeface="Segoe UI" pitchFamily="34" charset="0"/>
              </a:rPr>
              <a:t>Build a relationship with your followers</a:t>
            </a:r>
          </a:p>
          <a:p>
            <a:endParaRPr lang="en-US" dirty="0" smtClean="0">
              <a:solidFill>
                <a:schemeClr val="tx1">
                  <a:lumMod val="75000"/>
                  <a:lumOff val="25000"/>
                </a:schemeClr>
              </a:solidFill>
              <a:latin typeface="Segoe UI" pitchFamily="34" charset="0"/>
              <a:cs typeface="Segoe UI" pitchFamily="34" charset="0"/>
            </a:endParaRPr>
          </a:p>
          <a:p>
            <a:r>
              <a:rPr lang="en-US" dirty="0" smtClean="0">
                <a:solidFill>
                  <a:schemeClr val="tx1">
                    <a:lumMod val="75000"/>
                    <a:lumOff val="25000"/>
                  </a:schemeClr>
                </a:solidFill>
                <a:latin typeface="Segoe UI" pitchFamily="34" charset="0"/>
                <a:cs typeface="Segoe UI" pitchFamily="34" charset="0"/>
              </a:rPr>
              <a:t>Listen</a:t>
            </a:r>
          </a:p>
          <a:p>
            <a:endParaRPr lang="en-US" dirty="0" smtClean="0">
              <a:solidFill>
                <a:schemeClr val="tx1">
                  <a:lumMod val="75000"/>
                  <a:lumOff val="25000"/>
                </a:schemeClr>
              </a:solidFill>
              <a:latin typeface="Segoe UI" pitchFamily="34" charset="0"/>
              <a:cs typeface="Segoe UI" pitchFamily="34" charset="0"/>
            </a:endParaRPr>
          </a:p>
          <a:p>
            <a:endParaRPr lang="en-US" dirty="0">
              <a:solidFill>
                <a:schemeClr val="tx1">
                  <a:lumMod val="75000"/>
                  <a:lumOff val="25000"/>
                </a:schemeClr>
              </a:solidFill>
              <a:latin typeface="Segoe UI" pitchFamily="34" charset="0"/>
              <a:cs typeface="Segoe UI" pitchFamily="34" charset="0"/>
            </a:endParaRP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5112" b="15205"/>
          <a:stretch/>
        </p:blipFill>
        <p:spPr bwMode="auto">
          <a:xfrm>
            <a:off x="0" y="0"/>
            <a:ext cx="12192000" cy="6796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4791349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28"/>
          <p:cNvSpPr txBox="1">
            <a:spLocks/>
          </p:cNvSpPr>
          <p:nvPr/>
        </p:nvSpPr>
        <p:spPr bwMode="auto">
          <a:xfrm>
            <a:off x="533400" y="514350"/>
            <a:ext cx="7696200" cy="400050"/>
          </a:xfrm>
          <a:prstGeom prst="rect">
            <a:avLst/>
          </a:prstGeom>
          <a:noFill/>
          <a:ln>
            <a:noFill/>
            <a:miter lim="800000"/>
            <a:headEnd/>
            <a:tailEnd/>
          </a:ln>
        </p:spPr>
        <p:txBody>
          <a:bodyPr/>
          <a:lstStyle>
            <a:lvl1pPr algn="ctr" defTabSz="1145318" rtl="0" eaLnBrk="1" latinLnBrk="0" hangingPunct="1">
              <a:spcBef>
                <a:spcPct val="0"/>
              </a:spcBef>
              <a:buNone/>
              <a:defRPr sz="5500" kern="1200">
                <a:solidFill>
                  <a:schemeClr val="tx1"/>
                </a:solidFill>
                <a:latin typeface="+mj-lt"/>
                <a:ea typeface="+mj-ea"/>
                <a:cs typeface="+mj-cs"/>
              </a:defRPr>
            </a:lvl1pPr>
          </a:lstStyle>
          <a:p>
            <a:pPr algn="l">
              <a:defRPr/>
            </a:pPr>
            <a:r>
              <a:rPr lang="en-US" sz="2400" b="1" cap="all" dirty="0" smtClean="0">
                <a:solidFill>
                  <a:srgbClr val="0070C0"/>
                </a:solidFill>
                <a:latin typeface="Segoe UI" pitchFamily="34" charset="0"/>
                <a:ea typeface="ＭＳ Ｐゴシック"/>
                <a:cs typeface="Segoe UI" pitchFamily="34" charset="0"/>
              </a:rPr>
              <a:t>Are you winning at social?</a:t>
            </a:r>
          </a:p>
        </p:txBody>
      </p:sp>
      <p:cxnSp>
        <p:nvCxnSpPr>
          <p:cNvPr id="10" name="Straight Connector 9"/>
          <p:cNvCxnSpPr/>
          <p:nvPr/>
        </p:nvCxnSpPr>
        <p:spPr>
          <a:xfrm>
            <a:off x="533400" y="990600"/>
            <a:ext cx="11049000" cy="0"/>
          </a:xfrm>
          <a:prstGeom prst="line">
            <a:avLst/>
          </a:prstGeom>
          <a:ln/>
        </p:spPr>
        <p:style>
          <a:lnRef idx="1">
            <a:schemeClr val="accent5"/>
          </a:lnRef>
          <a:fillRef idx="0">
            <a:schemeClr val="accent5"/>
          </a:fillRef>
          <a:effectRef idx="0">
            <a:schemeClr val="accent5"/>
          </a:effectRef>
          <a:fontRef idx="minor">
            <a:schemeClr val="tx1"/>
          </a:fontRef>
        </p:style>
      </p:cxnSp>
      <p:grpSp>
        <p:nvGrpSpPr>
          <p:cNvPr id="2" name="Group 16"/>
          <p:cNvGrpSpPr/>
          <p:nvPr/>
        </p:nvGrpSpPr>
        <p:grpSpPr>
          <a:xfrm>
            <a:off x="533400" y="6096000"/>
            <a:ext cx="11049000" cy="609600"/>
            <a:chOff x="533400" y="6096000"/>
            <a:chExt cx="11049000" cy="609600"/>
          </a:xfrm>
        </p:grpSpPr>
        <p:pic>
          <p:nvPicPr>
            <p:cNvPr id="11" name="Picture 10" descr="logo.png"/>
            <p:cNvPicPr>
              <a:picLocks noChangeAspect="1"/>
            </p:cNvPicPr>
            <p:nvPr/>
          </p:nvPicPr>
          <p:blipFill>
            <a:blip r:embed="rId3" cstate="print"/>
            <a:stretch>
              <a:fillRect/>
            </a:stretch>
          </p:blipFill>
          <p:spPr>
            <a:xfrm>
              <a:off x="533400" y="6096000"/>
              <a:ext cx="1819701" cy="609600"/>
            </a:xfrm>
            <a:prstGeom prst="rect">
              <a:avLst/>
            </a:prstGeom>
          </p:spPr>
        </p:pic>
        <p:pic>
          <p:nvPicPr>
            <p:cNvPr id="12" name="Picture 11" descr="CHIEF New Speaker.jpeg"/>
            <p:cNvPicPr>
              <a:picLocks noChangeAspect="1"/>
            </p:cNvPicPr>
            <p:nvPr/>
          </p:nvPicPr>
          <p:blipFill>
            <a:blip r:embed="rId4" cstate="print"/>
            <a:stretch>
              <a:fillRect/>
            </a:stretch>
          </p:blipFill>
          <p:spPr>
            <a:xfrm>
              <a:off x="10095762" y="6126480"/>
              <a:ext cx="1486638" cy="548640"/>
            </a:xfrm>
            <a:prstGeom prst="rect">
              <a:avLst/>
            </a:prstGeom>
          </p:spPr>
        </p:pic>
      </p:grpSp>
      <p:pic>
        <p:nvPicPr>
          <p:cNvPr id="8" name="Picture 1"/>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788"/>
          <a:stretch/>
        </p:blipFill>
        <p:spPr bwMode="auto">
          <a:xfrm>
            <a:off x="4981575" y="1219200"/>
            <a:ext cx="5610225" cy="47232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9" name="Rectangle 8"/>
          <p:cNvSpPr>
            <a:spLocks noChangeArrowheads="1"/>
          </p:cNvSpPr>
          <p:nvPr/>
        </p:nvSpPr>
        <p:spPr bwMode="auto">
          <a:xfrm>
            <a:off x="762000" y="2180454"/>
            <a:ext cx="3657600" cy="280076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p>
            <a:r>
              <a:rPr lang="en-US" sz="2200" dirty="0">
                <a:cs typeface="Century Gothic" charset="0"/>
              </a:rPr>
              <a:t>The Social Internet brings all the online platforms together to increase the site authority. </a:t>
            </a:r>
            <a:endParaRPr lang="en-US" sz="2200" dirty="0" smtClean="0">
              <a:cs typeface="Century Gothic" charset="0"/>
            </a:endParaRPr>
          </a:p>
          <a:p>
            <a:endParaRPr lang="en-US" sz="2200" dirty="0" smtClean="0">
              <a:cs typeface="Century Gothic" charset="0"/>
            </a:endParaRPr>
          </a:p>
          <a:p>
            <a:r>
              <a:rPr lang="en-US" sz="2200" dirty="0" smtClean="0">
                <a:cs typeface="Century Gothic" charset="0"/>
              </a:rPr>
              <a:t>The </a:t>
            </a:r>
            <a:r>
              <a:rPr lang="en-US" sz="2200" dirty="0">
                <a:cs typeface="Century Gothic" charset="0"/>
              </a:rPr>
              <a:t>stronger the authority, the more opportunity for higher ranking in search results. </a:t>
            </a: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28"/>
          <p:cNvSpPr txBox="1">
            <a:spLocks/>
          </p:cNvSpPr>
          <p:nvPr/>
        </p:nvSpPr>
        <p:spPr bwMode="auto">
          <a:xfrm>
            <a:off x="533400" y="514350"/>
            <a:ext cx="7696200" cy="400050"/>
          </a:xfrm>
          <a:prstGeom prst="rect">
            <a:avLst/>
          </a:prstGeom>
          <a:noFill/>
          <a:ln>
            <a:noFill/>
            <a:miter lim="800000"/>
            <a:headEnd/>
            <a:tailEnd/>
          </a:ln>
        </p:spPr>
        <p:txBody>
          <a:bodyPr/>
          <a:lstStyle>
            <a:lvl1pPr algn="ctr" defTabSz="1145318" rtl="0" eaLnBrk="1" latinLnBrk="0" hangingPunct="1">
              <a:spcBef>
                <a:spcPct val="0"/>
              </a:spcBef>
              <a:buNone/>
              <a:defRPr sz="5500" kern="1200">
                <a:solidFill>
                  <a:schemeClr val="tx1"/>
                </a:solidFill>
                <a:latin typeface="+mj-lt"/>
                <a:ea typeface="+mj-ea"/>
                <a:cs typeface="+mj-cs"/>
              </a:defRPr>
            </a:lvl1pPr>
          </a:lstStyle>
          <a:p>
            <a:pPr algn="l">
              <a:defRPr/>
            </a:pPr>
            <a:r>
              <a:rPr lang="en-US" sz="2400" b="1" cap="all" dirty="0" smtClean="0">
                <a:solidFill>
                  <a:srgbClr val="0070C0"/>
                </a:solidFill>
                <a:latin typeface="Segoe UI" pitchFamily="34" charset="0"/>
                <a:ea typeface="ＭＳ Ｐゴシック"/>
                <a:cs typeface="Segoe UI" pitchFamily="34" charset="0"/>
              </a:rPr>
              <a:t>Best practices – Social Media OVERALL </a:t>
            </a:r>
          </a:p>
        </p:txBody>
      </p:sp>
      <p:cxnSp>
        <p:nvCxnSpPr>
          <p:cNvPr id="10" name="Straight Connector 9"/>
          <p:cNvCxnSpPr/>
          <p:nvPr/>
        </p:nvCxnSpPr>
        <p:spPr>
          <a:xfrm>
            <a:off x="533400" y="990600"/>
            <a:ext cx="11049000" cy="0"/>
          </a:xfrm>
          <a:prstGeom prst="line">
            <a:avLst/>
          </a:prstGeom>
          <a:ln/>
        </p:spPr>
        <p:style>
          <a:lnRef idx="1">
            <a:schemeClr val="accent5"/>
          </a:lnRef>
          <a:fillRef idx="0">
            <a:schemeClr val="accent5"/>
          </a:fillRef>
          <a:effectRef idx="0">
            <a:schemeClr val="accent5"/>
          </a:effectRef>
          <a:fontRef idx="minor">
            <a:schemeClr val="tx1"/>
          </a:fontRef>
        </p:style>
      </p:cxnSp>
      <p:grpSp>
        <p:nvGrpSpPr>
          <p:cNvPr id="2" name="Group 16"/>
          <p:cNvGrpSpPr/>
          <p:nvPr/>
        </p:nvGrpSpPr>
        <p:grpSpPr>
          <a:xfrm>
            <a:off x="533400" y="6096000"/>
            <a:ext cx="11049000" cy="609600"/>
            <a:chOff x="533400" y="6096000"/>
            <a:chExt cx="11049000" cy="609600"/>
          </a:xfrm>
        </p:grpSpPr>
        <p:pic>
          <p:nvPicPr>
            <p:cNvPr id="11" name="Picture 10" descr="logo.png"/>
            <p:cNvPicPr>
              <a:picLocks noChangeAspect="1"/>
            </p:cNvPicPr>
            <p:nvPr/>
          </p:nvPicPr>
          <p:blipFill>
            <a:blip r:embed="rId3" cstate="print"/>
            <a:stretch>
              <a:fillRect/>
            </a:stretch>
          </p:blipFill>
          <p:spPr>
            <a:xfrm>
              <a:off x="533400" y="6096000"/>
              <a:ext cx="1819701" cy="609600"/>
            </a:xfrm>
            <a:prstGeom prst="rect">
              <a:avLst/>
            </a:prstGeom>
          </p:spPr>
        </p:pic>
        <p:pic>
          <p:nvPicPr>
            <p:cNvPr id="12" name="Picture 11" descr="CHIEF New Speaker.jpeg"/>
            <p:cNvPicPr>
              <a:picLocks noChangeAspect="1"/>
            </p:cNvPicPr>
            <p:nvPr/>
          </p:nvPicPr>
          <p:blipFill>
            <a:blip r:embed="rId4" cstate="print"/>
            <a:stretch>
              <a:fillRect/>
            </a:stretch>
          </p:blipFill>
          <p:spPr>
            <a:xfrm>
              <a:off x="10095762" y="6126480"/>
              <a:ext cx="1486638" cy="548640"/>
            </a:xfrm>
            <a:prstGeom prst="rect">
              <a:avLst/>
            </a:prstGeom>
          </p:spPr>
        </p:pic>
      </p:grpSp>
      <p:sp>
        <p:nvSpPr>
          <p:cNvPr id="9" name="TextBox 8"/>
          <p:cNvSpPr txBox="1"/>
          <p:nvPr/>
        </p:nvSpPr>
        <p:spPr>
          <a:xfrm>
            <a:off x="5334000" y="2057400"/>
            <a:ext cx="6858000" cy="2554545"/>
          </a:xfrm>
          <a:prstGeom prst="rect">
            <a:avLst/>
          </a:prstGeom>
          <a:noFill/>
        </p:spPr>
        <p:txBody>
          <a:bodyPr wrap="square" rtlCol="0">
            <a:spAutoFit/>
          </a:bodyPr>
          <a:lstStyle/>
          <a:p>
            <a:pPr marL="285750" indent="-285750">
              <a:buClr>
                <a:schemeClr val="accent1"/>
              </a:buClr>
              <a:buFont typeface="Arial" pitchFamily="34" charset="0"/>
              <a:buChar char="•"/>
            </a:pPr>
            <a:r>
              <a:rPr lang="en-US" sz="2000" dirty="0" smtClean="0"/>
              <a:t>Have unique content for the about sections</a:t>
            </a:r>
          </a:p>
          <a:p>
            <a:pPr marL="285750" indent="-285750">
              <a:buClr>
                <a:schemeClr val="accent1"/>
              </a:buClr>
              <a:buFont typeface="Arial" pitchFamily="34" charset="0"/>
              <a:buChar char="•"/>
            </a:pPr>
            <a:r>
              <a:rPr lang="en-US" sz="2000" dirty="0" smtClean="0"/>
              <a:t>Include link to main site  </a:t>
            </a:r>
          </a:p>
          <a:p>
            <a:pPr marL="285750" indent="-285750">
              <a:buClr>
                <a:schemeClr val="accent1"/>
              </a:buClr>
              <a:buFont typeface="Arial" pitchFamily="34" charset="0"/>
              <a:buChar char="•"/>
            </a:pPr>
            <a:r>
              <a:rPr lang="en-US" sz="2000" dirty="0" smtClean="0"/>
              <a:t>Have </a:t>
            </a:r>
            <a:r>
              <a:rPr lang="en-US" sz="2000" dirty="0"/>
              <a:t>a Posting </a:t>
            </a:r>
            <a:r>
              <a:rPr lang="en-US" sz="2000" dirty="0" smtClean="0"/>
              <a:t>Strategy</a:t>
            </a:r>
          </a:p>
          <a:p>
            <a:pPr marL="285750" indent="-285750">
              <a:buClr>
                <a:schemeClr val="accent1"/>
              </a:buClr>
              <a:buFont typeface="Arial" pitchFamily="34" charset="0"/>
              <a:buChar char="•"/>
            </a:pPr>
            <a:r>
              <a:rPr lang="en-US" sz="2000" dirty="0" smtClean="0"/>
              <a:t>Be Engaging</a:t>
            </a:r>
          </a:p>
          <a:p>
            <a:pPr marL="285750" indent="-285750">
              <a:buClr>
                <a:schemeClr val="accent1"/>
              </a:buClr>
              <a:buFont typeface="Arial" pitchFamily="34" charset="0"/>
              <a:buChar char="•"/>
            </a:pPr>
            <a:r>
              <a:rPr lang="en-US" sz="2000" dirty="0" smtClean="0"/>
              <a:t>Be Human</a:t>
            </a:r>
          </a:p>
          <a:p>
            <a:pPr marL="285750" indent="-285750">
              <a:buClr>
                <a:schemeClr val="accent1"/>
              </a:buClr>
              <a:buFont typeface="Arial" pitchFamily="34" charset="0"/>
              <a:buChar char="•"/>
            </a:pPr>
            <a:r>
              <a:rPr lang="en-US" sz="2000" dirty="0" smtClean="0"/>
              <a:t>Monitor </a:t>
            </a:r>
            <a:r>
              <a:rPr lang="en-US" sz="2000" dirty="0"/>
              <a:t>Page </a:t>
            </a:r>
            <a:r>
              <a:rPr lang="en-US" sz="2000" dirty="0" smtClean="0"/>
              <a:t>Insights</a:t>
            </a:r>
          </a:p>
          <a:p>
            <a:pPr marL="285750" indent="-285750">
              <a:buClr>
                <a:schemeClr val="accent1"/>
              </a:buClr>
              <a:buFont typeface="Arial" pitchFamily="34" charset="0"/>
              <a:buChar char="•"/>
            </a:pPr>
            <a:r>
              <a:rPr lang="en-US" sz="2000" dirty="0" smtClean="0"/>
              <a:t>Use links on your posts to drive traffic back to core site </a:t>
            </a:r>
          </a:p>
          <a:p>
            <a:pPr marL="285750" indent="-285750">
              <a:buClr>
                <a:schemeClr val="accent1"/>
              </a:buClr>
              <a:buFont typeface="Arial" pitchFamily="34" charset="0"/>
              <a:buChar char="•"/>
            </a:pPr>
            <a:r>
              <a:rPr lang="en-US" sz="2000" dirty="0" smtClean="0"/>
              <a:t>Optimize your posts by using Keywords </a:t>
            </a:r>
          </a:p>
        </p:txBody>
      </p:sp>
      <p:pic>
        <p:nvPicPr>
          <p:cNvPr id="4" name="Picture 3" descr="Social-Media-Icons-cloud1.png"/>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7200" y="1371600"/>
            <a:ext cx="4775200" cy="4088986"/>
          </a:xfrm>
          <a:prstGeom prst="rect">
            <a:avLst/>
          </a:prstGeom>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28"/>
          <p:cNvSpPr txBox="1">
            <a:spLocks/>
          </p:cNvSpPr>
          <p:nvPr/>
        </p:nvSpPr>
        <p:spPr bwMode="auto">
          <a:xfrm>
            <a:off x="533400" y="514350"/>
            <a:ext cx="7696200" cy="400050"/>
          </a:xfrm>
          <a:prstGeom prst="rect">
            <a:avLst/>
          </a:prstGeom>
          <a:noFill/>
          <a:ln>
            <a:noFill/>
            <a:miter lim="800000"/>
            <a:headEnd/>
            <a:tailEnd/>
          </a:ln>
        </p:spPr>
        <p:txBody>
          <a:bodyPr/>
          <a:lstStyle>
            <a:lvl1pPr algn="ctr" defTabSz="1145318" rtl="0" eaLnBrk="1" latinLnBrk="0" hangingPunct="1">
              <a:spcBef>
                <a:spcPct val="0"/>
              </a:spcBef>
              <a:buNone/>
              <a:defRPr sz="5500" kern="1200">
                <a:solidFill>
                  <a:schemeClr val="tx1"/>
                </a:solidFill>
                <a:latin typeface="+mj-lt"/>
                <a:ea typeface="+mj-ea"/>
                <a:cs typeface="+mj-cs"/>
              </a:defRPr>
            </a:lvl1pPr>
          </a:lstStyle>
          <a:p>
            <a:pPr algn="l">
              <a:defRPr/>
            </a:pPr>
            <a:r>
              <a:rPr lang="en-US" sz="2400" b="1" cap="all" dirty="0" smtClean="0">
                <a:solidFill>
                  <a:srgbClr val="0070C0"/>
                </a:solidFill>
                <a:latin typeface="Segoe UI" pitchFamily="34" charset="0"/>
                <a:ea typeface="ＭＳ Ｐゴシック"/>
                <a:cs typeface="Segoe UI" pitchFamily="34" charset="0"/>
              </a:rPr>
              <a:t>Best practices - facebook</a:t>
            </a:r>
          </a:p>
        </p:txBody>
      </p:sp>
      <p:cxnSp>
        <p:nvCxnSpPr>
          <p:cNvPr id="10" name="Straight Connector 9"/>
          <p:cNvCxnSpPr/>
          <p:nvPr/>
        </p:nvCxnSpPr>
        <p:spPr>
          <a:xfrm>
            <a:off x="533400" y="990600"/>
            <a:ext cx="11049000" cy="0"/>
          </a:xfrm>
          <a:prstGeom prst="line">
            <a:avLst/>
          </a:prstGeom>
          <a:ln/>
        </p:spPr>
        <p:style>
          <a:lnRef idx="1">
            <a:schemeClr val="accent5"/>
          </a:lnRef>
          <a:fillRef idx="0">
            <a:schemeClr val="accent5"/>
          </a:fillRef>
          <a:effectRef idx="0">
            <a:schemeClr val="accent5"/>
          </a:effectRef>
          <a:fontRef idx="minor">
            <a:schemeClr val="tx1"/>
          </a:fontRef>
        </p:style>
      </p:cxnSp>
      <p:grpSp>
        <p:nvGrpSpPr>
          <p:cNvPr id="2" name="Group 16"/>
          <p:cNvGrpSpPr/>
          <p:nvPr/>
        </p:nvGrpSpPr>
        <p:grpSpPr>
          <a:xfrm>
            <a:off x="533400" y="6096000"/>
            <a:ext cx="11049000" cy="609600"/>
            <a:chOff x="533400" y="6096000"/>
            <a:chExt cx="11049000" cy="609600"/>
          </a:xfrm>
        </p:grpSpPr>
        <p:pic>
          <p:nvPicPr>
            <p:cNvPr id="11" name="Picture 10" descr="logo.png"/>
            <p:cNvPicPr>
              <a:picLocks noChangeAspect="1"/>
            </p:cNvPicPr>
            <p:nvPr/>
          </p:nvPicPr>
          <p:blipFill>
            <a:blip r:embed="rId3" cstate="print"/>
            <a:stretch>
              <a:fillRect/>
            </a:stretch>
          </p:blipFill>
          <p:spPr>
            <a:xfrm>
              <a:off x="533400" y="6096000"/>
              <a:ext cx="1819701" cy="609600"/>
            </a:xfrm>
            <a:prstGeom prst="rect">
              <a:avLst/>
            </a:prstGeom>
          </p:spPr>
        </p:pic>
        <p:pic>
          <p:nvPicPr>
            <p:cNvPr id="12" name="Picture 11" descr="CHIEF New Speaker.jpeg"/>
            <p:cNvPicPr>
              <a:picLocks noChangeAspect="1"/>
            </p:cNvPicPr>
            <p:nvPr/>
          </p:nvPicPr>
          <p:blipFill>
            <a:blip r:embed="rId4" cstate="print"/>
            <a:stretch>
              <a:fillRect/>
            </a:stretch>
          </p:blipFill>
          <p:spPr>
            <a:xfrm>
              <a:off x="10095762" y="6126480"/>
              <a:ext cx="1486638" cy="548640"/>
            </a:xfrm>
            <a:prstGeom prst="rect">
              <a:avLst/>
            </a:prstGeom>
          </p:spPr>
        </p:pic>
      </p:grpSp>
      <p:pic>
        <p:nvPicPr>
          <p:cNvPr id="3" name="Picture 2"/>
          <p:cNvPicPr>
            <a:picLocks noChangeAspect="1"/>
          </p:cNvPicPr>
          <p:nvPr/>
        </p:nvPicPr>
        <p:blipFill>
          <a:blip r:embed="rId5" cstate="print"/>
          <a:stretch>
            <a:fillRect/>
          </a:stretch>
        </p:blipFill>
        <p:spPr>
          <a:xfrm>
            <a:off x="1295400" y="1600200"/>
            <a:ext cx="3124200" cy="1084097"/>
          </a:xfrm>
          <a:prstGeom prst="rect">
            <a:avLst/>
          </a:prstGeom>
        </p:spPr>
      </p:pic>
      <p:sp>
        <p:nvSpPr>
          <p:cNvPr id="13" name="TextBox 12"/>
          <p:cNvSpPr txBox="1"/>
          <p:nvPr/>
        </p:nvSpPr>
        <p:spPr>
          <a:xfrm>
            <a:off x="5410200" y="2057400"/>
            <a:ext cx="6781800" cy="2862322"/>
          </a:xfrm>
          <a:prstGeom prst="rect">
            <a:avLst/>
          </a:prstGeom>
          <a:noFill/>
        </p:spPr>
        <p:txBody>
          <a:bodyPr wrap="square" rtlCol="0">
            <a:spAutoFit/>
          </a:bodyPr>
          <a:lstStyle/>
          <a:p>
            <a:pPr marL="285750" indent="-285750">
              <a:buClr>
                <a:srgbClr val="0070C0"/>
              </a:buClr>
              <a:buFont typeface="Arial" pitchFamily="34" charset="0"/>
              <a:buChar char="•"/>
            </a:pPr>
            <a:r>
              <a:rPr lang="en-US" sz="2000" dirty="0" smtClean="0"/>
              <a:t>Create an eye catching cover image </a:t>
            </a:r>
          </a:p>
          <a:p>
            <a:pPr marL="285750" indent="-285750">
              <a:buClr>
                <a:srgbClr val="0070C0"/>
              </a:buClr>
              <a:buFont typeface="Arial" pitchFamily="34" charset="0"/>
              <a:buChar char="•"/>
            </a:pPr>
            <a:r>
              <a:rPr lang="en-US" sz="2000" dirty="0" smtClean="0"/>
              <a:t>Add a call to action button </a:t>
            </a:r>
            <a:endParaRPr lang="en-US" sz="2000" dirty="0"/>
          </a:p>
          <a:p>
            <a:pPr marL="285750" indent="-285750">
              <a:buClr>
                <a:srgbClr val="0070C0"/>
              </a:buClr>
              <a:buFont typeface="Arial" pitchFamily="34" charset="0"/>
              <a:buChar char="•"/>
            </a:pPr>
            <a:r>
              <a:rPr lang="en-US" sz="2000" dirty="0" smtClean="0"/>
              <a:t>Monitor </a:t>
            </a:r>
            <a:r>
              <a:rPr lang="en-US" sz="2000" dirty="0"/>
              <a:t>Page </a:t>
            </a:r>
            <a:r>
              <a:rPr lang="en-US" sz="2000" dirty="0" smtClean="0"/>
              <a:t>Insights to determine frequency of posting </a:t>
            </a:r>
          </a:p>
          <a:p>
            <a:pPr marL="285750" indent="-285750">
              <a:buClr>
                <a:srgbClr val="0070C0"/>
              </a:buClr>
              <a:buFont typeface="Arial" pitchFamily="34" charset="0"/>
              <a:buChar char="•"/>
            </a:pPr>
            <a:r>
              <a:rPr lang="en-US" sz="2000" dirty="0" smtClean="0"/>
              <a:t>Post images </a:t>
            </a:r>
          </a:p>
          <a:p>
            <a:pPr marL="285750" indent="-285750">
              <a:buClr>
                <a:srgbClr val="0070C0"/>
              </a:buClr>
              <a:buFont typeface="Arial" pitchFamily="34" charset="0"/>
              <a:buChar char="•"/>
            </a:pPr>
            <a:r>
              <a:rPr lang="en-US" sz="2000" dirty="0" smtClean="0"/>
              <a:t>Post video and utilize call to action </a:t>
            </a:r>
          </a:p>
          <a:p>
            <a:pPr marL="285750" indent="-285750">
              <a:buClr>
                <a:srgbClr val="0070C0"/>
              </a:buClr>
              <a:buFont typeface="Arial" pitchFamily="34" charset="0"/>
              <a:buChar char="•"/>
            </a:pPr>
            <a:r>
              <a:rPr lang="en-US" sz="2000" dirty="0" smtClean="0"/>
              <a:t>Utilize hashtags that are relevant</a:t>
            </a:r>
          </a:p>
          <a:p>
            <a:pPr marL="285750" indent="-285750">
              <a:buClr>
                <a:srgbClr val="0070C0"/>
              </a:buClr>
              <a:buFont typeface="Arial" pitchFamily="34" charset="0"/>
              <a:buChar char="•"/>
            </a:pPr>
            <a:r>
              <a:rPr lang="en-US" sz="2000" dirty="0" smtClean="0"/>
              <a:t>Respond to messages and comments to increase engagement</a:t>
            </a:r>
          </a:p>
          <a:p>
            <a:pPr marL="285750" indent="-285750">
              <a:buClr>
                <a:srgbClr val="0070C0"/>
              </a:buClr>
              <a:buFont typeface="Arial" pitchFamily="34" charset="0"/>
              <a:buChar char="•"/>
            </a:pPr>
            <a:r>
              <a:rPr lang="en-US" sz="2000" dirty="0" smtClean="0"/>
              <a:t>Join groups that are relevant to your business</a:t>
            </a:r>
          </a:p>
        </p:txBody>
      </p:sp>
      <p:pic>
        <p:nvPicPr>
          <p:cNvPr id="12290" name="Picture 2" descr="http://www.adweek.com/socialtimes/files/2013/12/LikeStickersSparkle.jpg"/>
          <p:cNvPicPr>
            <a:picLocks noChangeAspect="1" noChangeArrowheads="1"/>
          </p:cNvPicPr>
          <p:nvPr/>
        </p:nvPicPr>
        <p:blipFill>
          <a:blip r:embed="rId6" cstate="print">
            <a:clrChange>
              <a:clrFrom>
                <a:srgbClr val="FFFFFF"/>
              </a:clrFrom>
              <a:clrTo>
                <a:srgbClr val="FFFFFF">
                  <a:alpha val="0"/>
                </a:srgbClr>
              </a:clrTo>
            </a:clrChange>
          </a:blip>
          <a:srcRect l="12500" t="10417" r="14583" b="16667"/>
          <a:stretch>
            <a:fillRect/>
          </a:stretch>
        </p:blipFill>
        <p:spPr bwMode="auto">
          <a:xfrm>
            <a:off x="1676400" y="2895600"/>
            <a:ext cx="2362200" cy="2362200"/>
          </a:xfrm>
          <a:prstGeom prst="rect">
            <a:avLst/>
          </a:prstGeom>
          <a:noFill/>
        </p:spPr>
      </p:pic>
      <p:sp>
        <p:nvSpPr>
          <p:cNvPr id="17" name="TextBox 16"/>
          <p:cNvSpPr txBox="1"/>
          <p:nvPr/>
        </p:nvSpPr>
        <p:spPr>
          <a:xfrm>
            <a:off x="1066800" y="5410200"/>
            <a:ext cx="4419600" cy="369332"/>
          </a:xfrm>
          <a:prstGeom prst="rect">
            <a:avLst/>
          </a:prstGeom>
          <a:noFill/>
        </p:spPr>
        <p:txBody>
          <a:bodyPr wrap="square" rtlCol="0">
            <a:spAutoFit/>
          </a:bodyPr>
          <a:lstStyle/>
          <a:p>
            <a:r>
              <a:rPr lang="en-US" dirty="0" smtClean="0">
                <a:hlinkClick r:id="rId7"/>
              </a:rPr>
              <a:t>Case Study: Avanti Resort in Orlando</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706541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28"/>
          <p:cNvSpPr txBox="1">
            <a:spLocks/>
          </p:cNvSpPr>
          <p:nvPr/>
        </p:nvSpPr>
        <p:spPr bwMode="auto">
          <a:xfrm>
            <a:off x="533400" y="514350"/>
            <a:ext cx="7696200" cy="400050"/>
          </a:xfrm>
          <a:prstGeom prst="rect">
            <a:avLst/>
          </a:prstGeom>
          <a:noFill/>
          <a:ln>
            <a:noFill/>
            <a:miter lim="800000"/>
            <a:headEnd/>
            <a:tailEnd/>
          </a:ln>
        </p:spPr>
        <p:txBody>
          <a:bodyPr/>
          <a:lstStyle>
            <a:lvl1pPr algn="ctr" defTabSz="1145318" rtl="0" eaLnBrk="1" latinLnBrk="0" hangingPunct="1">
              <a:spcBef>
                <a:spcPct val="0"/>
              </a:spcBef>
              <a:buNone/>
              <a:defRPr sz="5500" kern="1200">
                <a:solidFill>
                  <a:schemeClr val="tx1"/>
                </a:solidFill>
                <a:latin typeface="+mj-lt"/>
                <a:ea typeface="+mj-ea"/>
                <a:cs typeface="+mj-cs"/>
              </a:defRPr>
            </a:lvl1pPr>
          </a:lstStyle>
          <a:p>
            <a:pPr algn="l">
              <a:defRPr/>
            </a:pPr>
            <a:r>
              <a:rPr lang="en-US" sz="2400" b="1" cap="all" dirty="0" smtClean="0">
                <a:solidFill>
                  <a:srgbClr val="0070C0"/>
                </a:solidFill>
                <a:latin typeface="Segoe UI" pitchFamily="34" charset="0"/>
                <a:ea typeface="ＭＳ Ｐゴシック"/>
                <a:cs typeface="Segoe UI" pitchFamily="34" charset="0"/>
              </a:rPr>
              <a:t>Best practices - instagram</a:t>
            </a:r>
          </a:p>
        </p:txBody>
      </p:sp>
      <p:cxnSp>
        <p:nvCxnSpPr>
          <p:cNvPr id="10" name="Straight Connector 9"/>
          <p:cNvCxnSpPr/>
          <p:nvPr/>
        </p:nvCxnSpPr>
        <p:spPr>
          <a:xfrm>
            <a:off x="533400" y="990600"/>
            <a:ext cx="11049000" cy="0"/>
          </a:xfrm>
          <a:prstGeom prst="line">
            <a:avLst/>
          </a:prstGeom>
          <a:ln/>
        </p:spPr>
        <p:style>
          <a:lnRef idx="1">
            <a:schemeClr val="accent5"/>
          </a:lnRef>
          <a:fillRef idx="0">
            <a:schemeClr val="accent5"/>
          </a:fillRef>
          <a:effectRef idx="0">
            <a:schemeClr val="accent5"/>
          </a:effectRef>
          <a:fontRef idx="minor">
            <a:schemeClr val="tx1"/>
          </a:fontRef>
        </p:style>
      </p:cxnSp>
      <p:grpSp>
        <p:nvGrpSpPr>
          <p:cNvPr id="2" name="Group 16"/>
          <p:cNvGrpSpPr/>
          <p:nvPr/>
        </p:nvGrpSpPr>
        <p:grpSpPr>
          <a:xfrm>
            <a:off x="533400" y="6096000"/>
            <a:ext cx="11049000" cy="609600"/>
            <a:chOff x="533400" y="6096000"/>
            <a:chExt cx="11049000" cy="609600"/>
          </a:xfrm>
        </p:grpSpPr>
        <p:pic>
          <p:nvPicPr>
            <p:cNvPr id="11" name="Picture 10" descr="logo.png"/>
            <p:cNvPicPr>
              <a:picLocks noChangeAspect="1"/>
            </p:cNvPicPr>
            <p:nvPr/>
          </p:nvPicPr>
          <p:blipFill>
            <a:blip r:embed="rId3" cstate="print"/>
            <a:stretch>
              <a:fillRect/>
            </a:stretch>
          </p:blipFill>
          <p:spPr>
            <a:xfrm>
              <a:off x="533400" y="6096000"/>
              <a:ext cx="1819701" cy="609600"/>
            </a:xfrm>
            <a:prstGeom prst="rect">
              <a:avLst/>
            </a:prstGeom>
          </p:spPr>
        </p:pic>
        <p:pic>
          <p:nvPicPr>
            <p:cNvPr id="12" name="Picture 11" descr="CHIEF New Speaker.jpeg"/>
            <p:cNvPicPr>
              <a:picLocks noChangeAspect="1"/>
            </p:cNvPicPr>
            <p:nvPr/>
          </p:nvPicPr>
          <p:blipFill>
            <a:blip r:embed="rId4" cstate="print"/>
            <a:stretch>
              <a:fillRect/>
            </a:stretch>
          </p:blipFill>
          <p:spPr>
            <a:xfrm>
              <a:off x="10095762" y="6126480"/>
              <a:ext cx="1486638" cy="548640"/>
            </a:xfrm>
            <a:prstGeom prst="rect">
              <a:avLst/>
            </a:prstGeom>
          </p:spPr>
        </p:pic>
      </p:grpSp>
      <p:sp>
        <p:nvSpPr>
          <p:cNvPr id="14" name="TextBox 13"/>
          <p:cNvSpPr txBox="1"/>
          <p:nvPr/>
        </p:nvSpPr>
        <p:spPr>
          <a:xfrm>
            <a:off x="5410200" y="2057401"/>
            <a:ext cx="6781800" cy="2862322"/>
          </a:xfrm>
          <a:prstGeom prst="rect">
            <a:avLst/>
          </a:prstGeom>
          <a:noFill/>
        </p:spPr>
        <p:txBody>
          <a:bodyPr wrap="square" rtlCol="0">
            <a:spAutoFit/>
          </a:bodyPr>
          <a:lstStyle/>
          <a:p>
            <a:pPr marL="285750" indent="-285750">
              <a:buClr>
                <a:srgbClr val="0070C0"/>
              </a:buClr>
              <a:buFont typeface="Arial" pitchFamily="34" charset="0"/>
              <a:buChar char="•"/>
            </a:pPr>
            <a:r>
              <a:rPr lang="en-US" sz="2000" b="1" dirty="0" smtClean="0"/>
              <a:t>Hashtags are the life blood of Instagram</a:t>
            </a:r>
            <a:r>
              <a:rPr lang="en-US" sz="2000" dirty="0" smtClean="0"/>
              <a:t>. Use lots of them, but chose them wisely. </a:t>
            </a:r>
            <a:r>
              <a:rPr lang="en-US" sz="2000" dirty="0" smtClean="0">
                <a:hlinkClick r:id="rId5"/>
              </a:rPr>
              <a:t>Iconosquare </a:t>
            </a:r>
            <a:endParaRPr lang="en-US" sz="2000" dirty="0" smtClean="0"/>
          </a:p>
          <a:p>
            <a:pPr marL="285750" indent="-285750">
              <a:buClr>
                <a:srgbClr val="0070C0"/>
              </a:buClr>
              <a:buFont typeface="Arial" pitchFamily="34" charset="0"/>
              <a:buChar char="•"/>
            </a:pPr>
            <a:r>
              <a:rPr lang="en-US" sz="2000" dirty="0" smtClean="0"/>
              <a:t>The main focus is the image. Make sure it is clear and eye catching</a:t>
            </a:r>
          </a:p>
          <a:p>
            <a:pPr marL="285750" indent="-285750">
              <a:buClr>
                <a:srgbClr val="0070C0"/>
              </a:buClr>
              <a:buFont typeface="Arial" pitchFamily="34" charset="0"/>
              <a:buChar char="•"/>
            </a:pPr>
            <a:r>
              <a:rPr lang="en-US" sz="2000" dirty="0" smtClean="0"/>
              <a:t>User Generated Content (UGC) produces the most engagement, more than paid photography</a:t>
            </a:r>
          </a:p>
          <a:p>
            <a:pPr marL="285750" indent="-285750">
              <a:buClr>
                <a:srgbClr val="0070C0"/>
              </a:buClr>
              <a:buFont typeface="Arial" pitchFamily="34" charset="0"/>
              <a:buChar char="•"/>
            </a:pPr>
            <a:r>
              <a:rPr lang="en-US" sz="2000" dirty="0" smtClean="0"/>
              <a:t>Use pictures to associate ideas and feelings with the brand</a:t>
            </a:r>
          </a:p>
          <a:p>
            <a:pPr marL="285750" indent="-285750">
              <a:buClr>
                <a:srgbClr val="0070C0"/>
              </a:buClr>
              <a:buFont typeface="Arial" pitchFamily="34" charset="0"/>
              <a:buChar char="•"/>
            </a:pPr>
            <a:r>
              <a:rPr lang="en-US" sz="2000" dirty="0" smtClean="0"/>
              <a:t>Carefully, use meme and pop culture centered images</a:t>
            </a:r>
          </a:p>
          <a:p>
            <a:pPr marL="285750" indent="-285750">
              <a:buClr>
                <a:srgbClr val="0070C0"/>
              </a:buClr>
              <a:buFont typeface="Arial" pitchFamily="34" charset="0"/>
              <a:buChar char="•"/>
            </a:pPr>
            <a:r>
              <a:rPr lang="en-US" sz="2000" dirty="0" smtClean="0"/>
              <a:t>Behind the scenes images</a:t>
            </a:r>
          </a:p>
        </p:txBody>
      </p:sp>
      <p:sp>
        <p:nvSpPr>
          <p:cNvPr id="15" name="TextBox 14"/>
          <p:cNvSpPr txBox="1"/>
          <p:nvPr/>
        </p:nvSpPr>
        <p:spPr>
          <a:xfrm>
            <a:off x="914400" y="5334000"/>
            <a:ext cx="4419600" cy="369332"/>
          </a:xfrm>
          <a:prstGeom prst="rect">
            <a:avLst/>
          </a:prstGeom>
          <a:noFill/>
        </p:spPr>
        <p:txBody>
          <a:bodyPr wrap="square" rtlCol="0">
            <a:spAutoFit/>
          </a:bodyPr>
          <a:lstStyle/>
          <a:p>
            <a:r>
              <a:rPr lang="en-US" dirty="0" smtClean="0">
                <a:hlinkClick r:id="rId6"/>
              </a:rPr>
              <a:t>Case Study: </a:t>
            </a:r>
            <a:r>
              <a:rPr lang="en-US" dirty="0" err="1" smtClean="0">
                <a:hlinkClick r:id="rId6"/>
              </a:rPr>
              <a:t>Comodo</a:t>
            </a:r>
            <a:r>
              <a:rPr lang="en-US" dirty="0" smtClean="0">
                <a:hlinkClick r:id="rId6"/>
              </a:rPr>
              <a:t> Restaurant in New York</a:t>
            </a:r>
            <a:endParaRPr lang="en-US" dirty="0"/>
          </a:p>
        </p:txBody>
      </p:sp>
      <p:pic>
        <p:nvPicPr>
          <p:cNvPr id="16" name="Picture 2" descr="http://hometechsupportclub.com/wp-content/uploads/2014/06/Instagram-Logo-0041.png"/>
          <p:cNvPicPr>
            <a:picLocks noChangeAspect="1" noChangeArrowheads="1"/>
          </p:cNvPicPr>
          <p:nvPr/>
        </p:nvPicPr>
        <p:blipFill>
          <a:blip r:embed="rId7" cstate="print"/>
          <a:srcRect l="1067" r="66933"/>
          <a:stretch>
            <a:fillRect/>
          </a:stretch>
        </p:blipFill>
        <p:spPr bwMode="auto">
          <a:xfrm>
            <a:off x="1752600" y="2895600"/>
            <a:ext cx="2286000" cy="2247901"/>
          </a:xfrm>
          <a:prstGeom prst="rect">
            <a:avLst/>
          </a:prstGeom>
          <a:noFill/>
        </p:spPr>
      </p:pic>
      <p:pic>
        <p:nvPicPr>
          <p:cNvPr id="17" name="Picture 2" descr="http://hometechsupportclub.com/wp-content/uploads/2014/06/Instagram-Logo-0041.png"/>
          <p:cNvPicPr>
            <a:picLocks noChangeAspect="1" noChangeArrowheads="1"/>
          </p:cNvPicPr>
          <p:nvPr/>
        </p:nvPicPr>
        <p:blipFill>
          <a:blip r:embed="rId7" cstate="print"/>
          <a:srcRect l="35200" t="20339" r="2933" b="11864"/>
          <a:stretch>
            <a:fillRect/>
          </a:stretch>
        </p:blipFill>
        <p:spPr bwMode="auto">
          <a:xfrm>
            <a:off x="914400" y="1579179"/>
            <a:ext cx="4038600" cy="1392621"/>
          </a:xfrm>
          <a:prstGeom prst="rect">
            <a:avLst/>
          </a:prstGeom>
          <a:no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28"/>
          <p:cNvSpPr txBox="1">
            <a:spLocks/>
          </p:cNvSpPr>
          <p:nvPr/>
        </p:nvSpPr>
        <p:spPr bwMode="auto">
          <a:xfrm>
            <a:off x="533400" y="514350"/>
            <a:ext cx="7696200" cy="400050"/>
          </a:xfrm>
          <a:prstGeom prst="rect">
            <a:avLst/>
          </a:prstGeom>
          <a:noFill/>
          <a:ln>
            <a:noFill/>
            <a:miter lim="800000"/>
            <a:headEnd/>
            <a:tailEnd/>
          </a:ln>
        </p:spPr>
        <p:txBody>
          <a:bodyPr/>
          <a:lstStyle>
            <a:lvl1pPr algn="ctr" defTabSz="1145318" rtl="0" eaLnBrk="1" latinLnBrk="0" hangingPunct="1">
              <a:spcBef>
                <a:spcPct val="0"/>
              </a:spcBef>
              <a:buNone/>
              <a:defRPr sz="5500" kern="1200">
                <a:solidFill>
                  <a:schemeClr val="tx1"/>
                </a:solidFill>
                <a:latin typeface="+mj-lt"/>
                <a:ea typeface="+mj-ea"/>
                <a:cs typeface="+mj-cs"/>
              </a:defRPr>
            </a:lvl1pPr>
          </a:lstStyle>
          <a:p>
            <a:pPr algn="l">
              <a:defRPr/>
            </a:pPr>
            <a:r>
              <a:rPr lang="en-US" sz="2400" b="1" cap="all" dirty="0" smtClean="0">
                <a:solidFill>
                  <a:srgbClr val="0070C0"/>
                </a:solidFill>
                <a:latin typeface="Segoe UI" pitchFamily="34" charset="0"/>
                <a:ea typeface="ＭＳ Ｐゴシック"/>
                <a:cs typeface="Segoe UI" pitchFamily="34" charset="0"/>
              </a:rPr>
              <a:t>Best practices - twitter</a:t>
            </a:r>
          </a:p>
        </p:txBody>
      </p:sp>
      <p:cxnSp>
        <p:nvCxnSpPr>
          <p:cNvPr id="10" name="Straight Connector 9"/>
          <p:cNvCxnSpPr/>
          <p:nvPr/>
        </p:nvCxnSpPr>
        <p:spPr>
          <a:xfrm>
            <a:off x="533400" y="990600"/>
            <a:ext cx="11049000" cy="0"/>
          </a:xfrm>
          <a:prstGeom prst="line">
            <a:avLst/>
          </a:prstGeom>
          <a:ln/>
        </p:spPr>
        <p:style>
          <a:lnRef idx="1">
            <a:schemeClr val="accent5"/>
          </a:lnRef>
          <a:fillRef idx="0">
            <a:schemeClr val="accent5"/>
          </a:fillRef>
          <a:effectRef idx="0">
            <a:schemeClr val="accent5"/>
          </a:effectRef>
          <a:fontRef idx="minor">
            <a:schemeClr val="tx1"/>
          </a:fontRef>
        </p:style>
      </p:cxnSp>
      <p:grpSp>
        <p:nvGrpSpPr>
          <p:cNvPr id="2" name="Group 16"/>
          <p:cNvGrpSpPr/>
          <p:nvPr/>
        </p:nvGrpSpPr>
        <p:grpSpPr>
          <a:xfrm>
            <a:off x="533400" y="6096000"/>
            <a:ext cx="11049000" cy="609600"/>
            <a:chOff x="533400" y="6096000"/>
            <a:chExt cx="11049000" cy="609600"/>
          </a:xfrm>
        </p:grpSpPr>
        <p:pic>
          <p:nvPicPr>
            <p:cNvPr id="11" name="Picture 10" descr="logo.png"/>
            <p:cNvPicPr>
              <a:picLocks noChangeAspect="1"/>
            </p:cNvPicPr>
            <p:nvPr/>
          </p:nvPicPr>
          <p:blipFill>
            <a:blip r:embed="rId3" cstate="print"/>
            <a:stretch>
              <a:fillRect/>
            </a:stretch>
          </p:blipFill>
          <p:spPr>
            <a:xfrm>
              <a:off x="533400" y="6096000"/>
              <a:ext cx="1819701" cy="609600"/>
            </a:xfrm>
            <a:prstGeom prst="rect">
              <a:avLst/>
            </a:prstGeom>
          </p:spPr>
        </p:pic>
        <p:pic>
          <p:nvPicPr>
            <p:cNvPr id="12" name="Picture 11" descr="CHIEF New Speaker.jpeg"/>
            <p:cNvPicPr>
              <a:picLocks noChangeAspect="1"/>
            </p:cNvPicPr>
            <p:nvPr/>
          </p:nvPicPr>
          <p:blipFill>
            <a:blip r:embed="rId4" cstate="print"/>
            <a:stretch>
              <a:fillRect/>
            </a:stretch>
          </p:blipFill>
          <p:spPr>
            <a:xfrm>
              <a:off x="10095762" y="6126480"/>
              <a:ext cx="1486638" cy="548640"/>
            </a:xfrm>
            <a:prstGeom prst="rect">
              <a:avLst/>
            </a:prstGeom>
          </p:spPr>
        </p:pic>
      </p:grpSp>
      <p:pic>
        <p:nvPicPr>
          <p:cNvPr id="14" name="Picture 2" descr="http://www.foosler.com/wp-content/uploads/2014/09/twitter_logo.jpg"/>
          <p:cNvPicPr>
            <a:picLocks noChangeAspect="1" noChangeArrowheads="1"/>
          </p:cNvPicPr>
          <p:nvPr/>
        </p:nvPicPr>
        <p:blipFill>
          <a:blip r:embed="rId5" cstate="print"/>
          <a:srcRect l="7608" t="12500" r="6173" b="16667"/>
          <a:stretch>
            <a:fillRect/>
          </a:stretch>
        </p:blipFill>
        <p:spPr bwMode="auto">
          <a:xfrm>
            <a:off x="990600" y="1676400"/>
            <a:ext cx="3657600" cy="914400"/>
          </a:xfrm>
          <a:prstGeom prst="rect">
            <a:avLst/>
          </a:prstGeom>
          <a:noFill/>
        </p:spPr>
      </p:pic>
      <p:pic>
        <p:nvPicPr>
          <p:cNvPr id="15" name="Picture 4" descr="http://img.stackshare.io/stack/1/2dDdk-Uh.png"/>
          <p:cNvPicPr>
            <a:picLocks noChangeAspect="1" noChangeArrowheads="1"/>
          </p:cNvPicPr>
          <p:nvPr/>
        </p:nvPicPr>
        <p:blipFill>
          <a:blip r:embed="rId6" cstate="print"/>
          <a:srcRect l="22656" t="25781" r="21094" b="25000"/>
          <a:stretch>
            <a:fillRect/>
          </a:stretch>
        </p:blipFill>
        <p:spPr bwMode="auto">
          <a:xfrm>
            <a:off x="1752600" y="3048000"/>
            <a:ext cx="2209800" cy="1933575"/>
          </a:xfrm>
          <a:prstGeom prst="rect">
            <a:avLst/>
          </a:prstGeom>
          <a:noFill/>
        </p:spPr>
      </p:pic>
      <p:sp>
        <p:nvSpPr>
          <p:cNvPr id="16" name="TextBox 15"/>
          <p:cNvSpPr txBox="1"/>
          <p:nvPr/>
        </p:nvSpPr>
        <p:spPr>
          <a:xfrm>
            <a:off x="5410200" y="2057400"/>
            <a:ext cx="6781800" cy="2862322"/>
          </a:xfrm>
          <a:prstGeom prst="rect">
            <a:avLst/>
          </a:prstGeom>
          <a:noFill/>
        </p:spPr>
        <p:txBody>
          <a:bodyPr wrap="square" rtlCol="0">
            <a:spAutoFit/>
          </a:bodyPr>
          <a:lstStyle/>
          <a:p>
            <a:pPr marL="285750" indent="-285750">
              <a:buClr>
                <a:srgbClr val="0070C0"/>
              </a:buClr>
              <a:buFont typeface="Arial" pitchFamily="34" charset="0"/>
              <a:buChar char="•"/>
            </a:pPr>
            <a:r>
              <a:rPr lang="en-US" sz="2000" dirty="0" smtClean="0">
                <a:latin typeface="+mj-lt"/>
              </a:rPr>
              <a:t>Customize page and include company branding</a:t>
            </a:r>
          </a:p>
          <a:p>
            <a:pPr marL="285750" indent="-285750">
              <a:buClr>
                <a:srgbClr val="0070C0"/>
              </a:buClr>
              <a:buFont typeface="Arial" pitchFamily="34" charset="0"/>
              <a:buChar char="•"/>
            </a:pPr>
            <a:r>
              <a:rPr lang="en-US" sz="2000" dirty="0" smtClean="0">
                <a:latin typeface="+mj-lt"/>
              </a:rPr>
              <a:t>Keep it short</a:t>
            </a:r>
          </a:p>
          <a:p>
            <a:pPr marL="285750" indent="-285750">
              <a:buClr>
                <a:srgbClr val="0070C0"/>
              </a:buClr>
              <a:buFont typeface="Arial" pitchFamily="34" charset="0"/>
              <a:buChar char="•"/>
            </a:pPr>
            <a:r>
              <a:rPr lang="en-US" sz="2000" dirty="0" smtClean="0">
                <a:latin typeface="+mj-lt"/>
              </a:rPr>
              <a:t>Follow people that you would like to target </a:t>
            </a:r>
          </a:p>
          <a:p>
            <a:pPr marL="285750" indent="-285750">
              <a:buClr>
                <a:srgbClr val="0070C0"/>
              </a:buClr>
              <a:buFont typeface="Arial" pitchFamily="34" charset="0"/>
              <a:buChar char="•"/>
            </a:pPr>
            <a:r>
              <a:rPr lang="en-US" sz="2000" dirty="0" smtClean="0">
                <a:latin typeface="+mj-lt"/>
              </a:rPr>
              <a:t>Monitor </a:t>
            </a:r>
            <a:r>
              <a:rPr lang="en-US" sz="2000" dirty="0">
                <a:latin typeface="+mj-lt"/>
              </a:rPr>
              <a:t>Page </a:t>
            </a:r>
            <a:r>
              <a:rPr lang="en-US" sz="2000" dirty="0" smtClean="0">
                <a:latin typeface="+mj-lt"/>
              </a:rPr>
              <a:t>Insights to determine frequency of posting </a:t>
            </a:r>
          </a:p>
          <a:p>
            <a:pPr marL="285750" indent="-285750">
              <a:buClr>
                <a:srgbClr val="0070C0"/>
              </a:buClr>
              <a:buFont typeface="Arial" pitchFamily="34" charset="0"/>
              <a:buChar char="•"/>
            </a:pPr>
            <a:r>
              <a:rPr lang="en-US" sz="2000" dirty="0">
                <a:latin typeface="+mj-lt"/>
              </a:rPr>
              <a:t>Research h</a:t>
            </a:r>
            <a:r>
              <a:rPr lang="en-US" sz="2000" dirty="0" smtClean="0">
                <a:latin typeface="+mj-lt"/>
              </a:rPr>
              <a:t>ashtags </a:t>
            </a:r>
            <a:r>
              <a:rPr lang="en-US" sz="2000" dirty="0">
                <a:latin typeface="+mj-lt"/>
              </a:rPr>
              <a:t>to identify active </a:t>
            </a:r>
            <a:r>
              <a:rPr lang="en-US" sz="2000" dirty="0" smtClean="0">
                <a:latin typeface="+mj-lt"/>
              </a:rPr>
              <a:t>conversations</a:t>
            </a:r>
          </a:p>
          <a:p>
            <a:pPr marL="285750" indent="-285750">
              <a:buClr>
                <a:srgbClr val="0070C0"/>
              </a:buClr>
              <a:buFont typeface="Arial" pitchFamily="34" charset="0"/>
              <a:buChar char="•"/>
            </a:pPr>
            <a:r>
              <a:rPr lang="en-US" sz="2000" dirty="0" smtClean="0">
                <a:latin typeface="+mj-lt"/>
              </a:rPr>
              <a:t>Use # throughout tweet. But, make it flow </a:t>
            </a:r>
          </a:p>
          <a:p>
            <a:pPr marL="285750" indent="-285750">
              <a:buClr>
                <a:srgbClr val="0070C0"/>
              </a:buClr>
              <a:buFont typeface="Arial" pitchFamily="34" charset="0"/>
              <a:buChar char="•"/>
            </a:pPr>
            <a:r>
              <a:rPr lang="en-US" sz="2000" dirty="0" smtClean="0">
                <a:latin typeface="+mj-lt"/>
              </a:rPr>
              <a:t>Post images </a:t>
            </a:r>
          </a:p>
          <a:p>
            <a:pPr marL="285750" indent="-285750">
              <a:buClr>
                <a:srgbClr val="0070C0"/>
              </a:buClr>
              <a:buFont typeface="Arial" pitchFamily="34" charset="0"/>
              <a:buChar char="•"/>
            </a:pPr>
            <a:r>
              <a:rPr lang="en-US" sz="2000" dirty="0" smtClean="0">
                <a:latin typeface="+mj-lt"/>
              </a:rPr>
              <a:t>Retweet good tweets </a:t>
            </a:r>
          </a:p>
          <a:p>
            <a:pPr marL="285750" indent="-285750">
              <a:buClr>
                <a:srgbClr val="0070C0"/>
              </a:buClr>
              <a:buFont typeface="Arial" pitchFamily="34" charset="0"/>
              <a:buChar char="•"/>
            </a:pPr>
            <a:r>
              <a:rPr lang="en-US" sz="2000" dirty="0" smtClean="0">
                <a:latin typeface="+mj-lt"/>
              </a:rPr>
              <a:t>Utilize @ to mention people in your Tweets</a:t>
            </a:r>
          </a:p>
        </p:txBody>
      </p:sp>
      <p:sp>
        <p:nvSpPr>
          <p:cNvPr id="22" name="TextBox 21"/>
          <p:cNvSpPr txBox="1"/>
          <p:nvPr/>
        </p:nvSpPr>
        <p:spPr>
          <a:xfrm>
            <a:off x="914400" y="5334000"/>
            <a:ext cx="5562600" cy="369332"/>
          </a:xfrm>
          <a:prstGeom prst="rect">
            <a:avLst/>
          </a:prstGeom>
          <a:noFill/>
        </p:spPr>
        <p:txBody>
          <a:bodyPr wrap="square" rtlCol="0">
            <a:spAutoFit/>
          </a:bodyPr>
          <a:lstStyle/>
          <a:p>
            <a:r>
              <a:rPr lang="en-US" dirty="0" smtClean="0">
                <a:hlinkClick r:id="rId7"/>
              </a:rPr>
              <a:t>Case Study: Virgin America Fly Forward, Give Back</a:t>
            </a:r>
            <a:endParaRPr lang="en-US" dirty="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28"/>
          <p:cNvSpPr txBox="1">
            <a:spLocks/>
          </p:cNvSpPr>
          <p:nvPr/>
        </p:nvSpPr>
        <p:spPr bwMode="auto">
          <a:xfrm>
            <a:off x="533400" y="514350"/>
            <a:ext cx="7696200" cy="400050"/>
          </a:xfrm>
          <a:prstGeom prst="rect">
            <a:avLst/>
          </a:prstGeom>
          <a:noFill/>
          <a:ln>
            <a:noFill/>
            <a:miter lim="800000"/>
            <a:headEnd/>
            <a:tailEnd/>
          </a:ln>
        </p:spPr>
        <p:txBody>
          <a:bodyPr/>
          <a:lstStyle>
            <a:lvl1pPr algn="ctr" defTabSz="1145318" rtl="0" eaLnBrk="1" latinLnBrk="0" hangingPunct="1">
              <a:spcBef>
                <a:spcPct val="0"/>
              </a:spcBef>
              <a:buNone/>
              <a:defRPr sz="5500" kern="1200">
                <a:solidFill>
                  <a:schemeClr val="tx1"/>
                </a:solidFill>
                <a:latin typeface="+mj-lt"/>
                <a:ea typeface="+mj-ea"/>
                <a:cs typeface="+mj-cs"/>
              </a:defRPr>
            </a:lvl1pPr>
          </a:lstStyle>
          <a:p>
            <a:pPr algn="l">
              <a:defRPr/>
            </a:pPr>
            <a:r>
              <a:rPr lang="en-US" sz="2400" b="1" cap="all" dirty="0" smtClean="0">
                <a:solidFill>
                  <a:srgbClr val="0070C0"/>
                </a:solidFill>
                <a:latin typeface="Segoe UI" pitchFamily="34" charset="0"/>
                <a:ea typeface="ＭＳ Ｐゴシック"/>
                <a:cs typeface="Segoe UI" pitchFamily="34" charset="0"/>
              </a:rPr>
              <a:t>Best practices - pinterest</a:t>
            </a:r>
          </a:p>
        </p:txBody>
      </p:sp>
      <p:cxnSp>
        <p:nvCxnSpPr>
          <p:cNvPr id="10" name="Straight Connector 9"/>
          <p:cNvCxnSpPr/>
          <p:nvPr/>
        </p:nvCxnSpPr>
        <p:spPr>
          <a:xfrm>
            <a:off x="533400" y="990600"/>
            <a:ext cx="11049000" cy="0"/>
          </a:xfrm>
          <a:prstGeom prst="line">
            <a:avLst/>
          </a:prstGeom>
          <a:ln/>
        </p:spPr>
        <p:style>
          <a:lnRef idx="1">
            <a:schemeClr val="accent5"/>
          </a:lnRef>
          <a:fillRef idx="0">
            <a:schemeClr val="accent5"/>
          </a:fillRef>
          <a:effectRef idx="0">
            <a:schemeClr val="accent5"/>
          </a:effectRef>
          <a:fontRef idx="minor">
            <a:schemeClr val="tx1"/>
          </a:fontRef>
        </p:style>
      </p:cxnSp>
      <p:grpSp>
        <p:nvGrpSpPr>
          <p:cNvPr id="2" name="Group 16"/>
          <p:cNvGrpSpPr/>
          <p:nvPr/>
        </p:nvGrpSpPr>
        <p:grpSpPr>
          <a:xfrm>
            <a:off x="533400" y="6096000"/>
            <a:ext cx="11049000" cy="609600"/>
            <a:chOff x="533400" y="6096000"/>
            <a:chExt cx="11049000" cy="609600"/>
          </a:xfrm>
        </p:grpSpPr>
        <p:pic>
          <p:nvPicPr>
            <p:cNvPr id="11" name="Picture 10" descr="logo.png"/>
            <p:cNvPicPr>
              <a:picLocks noChangeAspect="1"/>
            </p:cNvPicPr>
            <p:nvPr/>
          </p:nvPicPr>
          <p:blipFill>
            <a:blip r:embed="rId3" cstate="print"/>
            <a:stretch>
              <a:fillRect/>
            </a:stretch>
          </p:blipFill>
          <p:spPr>
            <a:xfrm>
              <a:off x="533400" y="6096000"/>
              <a:ext cx="1819701" cy="609600"/>
            </a:xfrm>
            <a:prstGeom prst="rect">
              <a:avLst/>
            </a:prstGeom>
          </p:spPr>
        </p:pic>
        <p:pic>
          <p:nvPicPr>
            <p:cNvPr id="12" name="Picture 11" descr="CHIEF New Speaker.jpeg"/>
            <p:cNvPicPr>
              <a:picLocks noChangeAspect="1"/>
            </p:cNvPicPr>
            <p:nvPr/>
          </p:nvPicPr>
          <p:blipFill>
            <a:blip r:embed="rId4" cstate="print"/>
            <a:stretch>
              <a:fillRect/>
            </a:stretch>
          </p:blipFill>
          <p:spPr>
            <a:xfrm>
              <a:off x="10095762" y="6126480"/>
              <a:ext cx="1486638" cy="548640"/>
            </a:xfrm>
            <a:prstGeom prst="rect">
              <a:avLst/>
            </a:prstGeom>
          </p:spPr>
        </p:pic>
      </p:grpSp>
      <p:pic>
        <p:nvPicPr>
          <p:cNvPr id="13" name="Picture 12"/>
          <p:cNvPicPr>
            <a:picLocks noChangeAspect="1"/>
          </p:cNvPicPr>
          <p:nvPr/>
        </p:nvPicPr>
        <p:blipFill>
          <a:blip r:embed="rId5" cstate="print"/>
          <a:stretch>
            <a:fillRect/>
          </a:stretch>
        </p:blipFill>
        <p:spPr>
          <a:xfrm>
            <a:off x="990600" y="1752600"/>
            <a:ext cx="3352800" cy="848258"/>
          </a:xfrm>
          <a:prstGeom prst="rect">
            <a:avLst/>
          </a:prstGeom>
        </p:spPr>
      </p:pic>
      <p:pic>
        <p:nvPicPr>
          <p:cNvPr id="14" name="Picture 2" descr="http://www.authormedia.com/wp-content/uploads/2013/04/pinterest_badge_red.png"/>
          <p:cNvPicPr>
            <a:picLocks noChangeAspect="1" noChangeArrowheads="1"/>
          </p:cNvPicPr>
          <p:nvPr/>
        </p:nvPicPr>
        <p:blipFill>
          <a:blip r:embed="rId6" cstate="print"/>
          <a:srcRect l="12000" t="10000" r="11000" b="11000"/>
          <a:stretch>
            <a:fillRect/>
          </a:stretch>
        </p:blipFill>
        <p:spPr bwMode="auto">
          <a:xfrm>
            <a:off x="1738614" y="3048000"/>
            <a:ext cx="1856772" cy="1905000"/>
          </a:xfrm>
          <a:prstGeom prst="rect">
            <a:avLst/>
          </a:prstGeom>
          <a:noFill/>
        </p:spPr>
      </p:pic>
      <p:sp>
        <p:nvSpPr>
          <p:cNvPr id="15" name="TextBox 14"/>
          <p:cNvSpPr txBox="1"/>
          <p:nvPr/>
        </p:nvSpPr>
        <p:spPr>
          <a:xfrm>
            <a:off x="5410200" y="2035076"/>
            <a:ext cx="6781800" cy="1938992"/>
          </a:xfrm>
          <a:prstGeom prst="rect">
            <a:avLst/>
          </a:prstGeom>
          <a:noFill/>
        </p:spPr>
        <p:txBody>
          <a:bodyPr wrap="square" rtlCol="0">
            <a:spAutoFit/>
          </a:bodyPr>
          <a:lstStyle/>
          <a:p>
            <a:pPr marL="285750" indent="-285750">
              <a:buClr>
                <a:srgbClr val="0070C0"/>
              </a:buClr>
              <a:buFont typeface="Arial" pitchFamily="34" charset="0"/>
              <a:buChar char="•"/>
            </a:pPr>
            <a:r>
              <a:rPr lang="en-US" sz="2000" dirty="0" smtClean="0">
                <a:latin typeface="Calibri"/>
                <a:cs typeface="Calibri"/>
              </a:rPr>
              <a:t>Brand </a:t>
            </a:r>
            <a:r>
              <a:rPr lang="en-US" sz="2000" dirty="0">
                <a:latin typeface="Calibri"/>
                <a:cs typeface="Calibri"/>
              </a:rPr>
              <a:t>your </a:t>
            </a:r>
            <a:r>
              <a:rPr lang="en-US" sz="2000" dirty="0" smtClean="0">
                <a:latin typeface="Calibri"/>
                <a:cs typeface="Calibri"/>
              </a:rPr>
              <a:t>account</a:t>
            </a:r>
            <a:endParaRPr lang="en-US" sz="2000" dirty="0">
              <a:latin typeface="Calibri"/>
              <a:cs typeface="Calibri"/>
            </a:endParaRPr>
          </a:p>
          <a:p>
            <a:pPr marL="285750" indent="-285750">
              <a:buClr>
                <a:srgbClr val="0070C0"/>
              </a:buClr>
              <a:buFont typeface="Arial" pitchFamily="34" charset="0"/>
              <a:buChar char="•"/>
            </a:pPr>
            <a:r>
              <a:rPr lang="en-US" sz="2000" dirty="0" smtClean="0">
                <a:latin typeface="Calibri"/>
                <a:cs typeface="Calibri"/>
              </a:rPr>
              <a:t>Create </a:t>
            </a:r>
            <a:r>
              <a:rPr lang="en-US" sz="2000" dirty="0">
                <a:latin typeface="Calibri"/>
                <a:cs typeface="Calibri"/>
              </a:rPr>
              <a:t>your initial </a:t>
            </a:r>
            <a:r>
              <a:rPr lang="en-US" sz="2000" dirty="0" smtClean="0">
                <a:latin typeface="Calibri"/>
                <a:cs typeface="Calibri"/>
              </a:rPr>
              <a:t>pinboards </a:t>
            </a:r>
            <a:endParaRPr lang="en-US" sz="2000" dirty="0">
              <a:latin typeface="Calibri"/>
              <a:cs typeface="Calibri"/>
            </a:endParaRPr>
          </a:p>
          <a:p>
            <a:pPr marL="285750" indent="-285750">
              <a:buClr>
                <a:srgbClr val="0070C0"/>
              </a:buClr>
              <a:buFont typeface="Arial" pitchFamily="34" charset="0"/>
              <a:buChar char="•"/>
            </a:pPr>
            <a:r>
              <a:rPr lang="en-US" sz="2000" dirty="0" smtClean="0">
                <a:latin typeface="Calibri"/>
                <a:cs typeface="Calibri"/>
              </a:rPr>
              <a:t>Seed </a:t>
            </a:r>
            <a:r>
              <a:rPr lang="en-US" sz="2000" dirty="0">
                <a:latin typeface="Calibri"/>
                <a:cs typeface="Calibri"/>
              </a:rPr>
              <a:t>your initial </a:t>
            </a:r>
            <a:r>
              <a:rPr lang="en-US" sz="2000" dirty="0" smtClean="0">
                <a:latin typeface="Calibri"/>
                <a:cs typeface="Calibri"/>
              </a:rPr>
              <a:t>pinboards </a:t>
            </a:r>
          </a:p>
          <a:p>
            <a:pPr marL="285750" indent="-285750">
              <a:buClr>
                <a:srgbClr val="0070C0"/>
              </a:buClr>
              <a:buFont typeface="Arial" pitchFamily="34" charset="0"/>
              <a:buChar char="•"/>
            </a:pPr>
            <a:r>
              <a:rPr lang="en-US" sz="2000" dirty="0" smtClean="0">
                <a:latin typeface="Calibri"/>
                <a:cs typeface="Calibri"/>
              </a:rPr>
              <a:t>Get </a:t>
            </a:r>
            <a:r>
              <a:rPr lang="en-US" sz="2000" dirty="0">
                <a:latin typeface="Calibri"/>
                <a:cs typeface="Calibri"/>
              </a:rPr>
              <a:t>your </a:t>
            </a:r>
            <a:r>
              <a:rPr lang="en-US" sz="2000" dirty="0" smtClean="0">
                <a:latin typeface="Calibri"/>
                <a:cs typeface="Calibri"/>
              </a:rPr>
              <a:t>partners involved </a:t>
            </a:r>
          </a:p>
          <a:p>
            <a:pPr marL="285750" indent="-285750">
              <a:buClr>
                <a:srgbClr val="0070C0"/>
              </a:buClr>
              <a:buFont typeface="Arial" pitchFamily="34" charset="0"/>
              <a:buChar char="•"/>
            </a:pPr>
            <a:r>
              <a:rPr lang="en-US" sz="2000" dirty="0" smtClean="0">
                <a:latin typeface="Calibri"/>
                <a:cs typeface="Calibri"/>
              </a:rPr>
              <a:t>Create </a:t>
            </a:r>
            <a:r>
              <a:rPr lang="en-US" sz="2000" dirty="0">
                <a:latin typeface="Calibri"/>
                <a:cs typeface="Calibri"/>
              </a:rPr>
              <a:t>Fan-curated </a:t>
            </a:r>
            <a:r>
              <a:rPr lang="en-US" sz="2000" dirty="0" smtClean="0">
                <a:latin typeface="Calibri"/>
                <a:cs typeface="Calibri"/>
              </a:rPr>
              <a:t>Boards </a:t>
            </a:r>
          </a:p>
          <a:p>
            <a:pPr marL="285750" indent="-285750">
              <a:buClr>
                <a:srgbClr val="0070C0"/>
              </a:buClr>
              <a:buFont typeface="Arial" pitchFamily="34" charset="0"/>
              <a:buChar char="•"/>
            </a:pPr>
            <a:r>
              <a:rPr lang="en-US" sz="2000" dirty="0" smtClean="0">
                <a:latin typeface="Calibri"/>
                <a:cs typeface="Calibri"/>
              </a:rPr>
              <a:t>Add </a:t>
            </a:r>
            <a:r>
              <a:rPr lang="en-US" sz="2000" dirty="0">
                <a:latin typeface="Calibri"/>
                <a:cs typeface="Calibri"/>
              </a:rPr>
              <a:t>a Pin It button to your </a:t>
            </a:r>
            <a:r>
              <a:rPr lang="en-US" sz="2000" dirty="0" smtClean="0">
                <a:latin typeface="Calibri"/>
                <a:cs typeface="Calibri"/>
              </a:rPr>
              <a:t>website</a:t>
            </a:r>
            <a:endParaRPr lang="en-US" sz="2000" dirty="0">
              <a:solidFill>
                <a:schemeClr val="tx1">
                  <a:lumMod val="75000"/>
                  <a:lumOff val="25000"/>
                </a:schemeClr>
              </a:solidFill>
              <a:latin typeface="Calibri"/>
              <a:cs typeface="Calibri"/>
            </a:endParaRPr>
          </a:p>
        </p:txBody>
      </p:sp>
      <p:sp>
        <p:nvSpPr>
          <p:cNvPr id="16" name="TextBox 15"/>
          <p:cNvSpPr txBox="1"/>
          <p:nvPr/>
        </p:nvSpPr>
        <p:spPr>
          <a:xfrm>
            <a:off x="914400" y="5334000"/>
            <a:ext cx="5562600" cy="369332"/>
          </a:xfrm>
          <a:prstGeom prst="rect">
            <a:avLst/>
          </a:prstGeom>
          <a:noFill/>
        </p:spPr>
        <p:txBody>
          <a:bodyPr wrap="square" rtlCol="0">
            <a:spAutoFit/>
          </a:bodyPr>
          <a:lstStyle/>
          <a:p>
            <a:r>
              <a:rPr lang="en-US" dirty="0" smtClean="0">
                <a:hlinkClick r:id="rId7"/>
              </a:rPr>
              <a:t>Case Study: Four Seasons Hotels and Resorts Pin.Pack.Go</a:t>
            </a:r>
            <a:endParaRPr lang="en-US" dirty="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28"/>
          <p:cNvSpPr txBox="1">
            <a:spLocks/>
          </p:cNvSpPr>
          <p:nvPr/>
        </p:nvSpPr>
        <p:spPr bwMode="auto">
          <a:xfrm>
            <a:off x="533400" y="514350"/>
            <a:ext cx="7696200" cy="400050"/>
          </a:xfrm>
          <a:prstGeom prst="rect">
            <a:avLst/>
          </a:prstGeom>
          <a:noFill/>
          <a:ln>
            <a:noFill/>
            <a:miter lim="800000"/>
            <a:headEnd/>
            <a:tailEnd/>
          </a:ln>
        </p:spPr>
        <p:txBody>
          <a:bodyPr/>
          <a:lstStyle>
            <a:lvl1pPr algn="ctr" defTabSz="1145318" rtl="0" eaLnBrk="1" latinLnBrk="0" hangingPunct="1">
              <a:spcBef>
                <a:spcPct val="0"/>
              </a:spcBef>
              <a:buNone/>
              <a:defRPr sz="5500" kern="1200">
                <a:solidFill>
                  <a:schemeClr val="tx1"/>
                </a:solidFill>
                <a:latin typeface="+mj-lt"/>
                <a:ea typeface="+mj-ea"/>
                <a:cs typeface="+mj-cs"/>
              </a:defRPr>
            </a:lvl1pPr>
          </a:lstStyle>
          <a:p>
            <a:pPr algn="l">
              <a:defRPr/>
            </a:pPr>
            <a:r>
              <a:rPr lang="en-US" sz="2400" b="1" cap="all" dirty="0" smtClean="0">
                <a:solidFill>
                  <a:srgbClr val="0070C0"/>
                </a:solidFill>
                <a:latin typeface="Segoe UI" pitchFamily="34" charset="0"/>
                <a:ea typeface="ＭＳ Ｐゴシック"/>
                <a:cs typeface="Segoe UI" pitchFamily="34" charset="0"/>
              </a:rPr>
              <a:t>CONTACT INFORMATION</a:t>
            </a:r>
          </a:p>
        </p:txBody>
      </p:sp>
      <p:cxnSp>
        <p:nvCxnSpPr>
          <p:cNvPr id="10" name="Straight Connector 9"/>
          <p:cNvCxnSpPr/>
          <p:nvPr/>
        </p:nvCxnSpPr>
        <p:spPr>
          <a:xfrm>
            <a:off x="533400" y="990600"/>
            <a:ext cx="11049000" cy="0"/>
          </a:xfrm>
          <a:prstGeom prst="line">
            <a:avLst/>
          </a:prstGeom>
          <a:ln/>
        </p:spPr>
        <p:style>
          <a:lnRef idx="1">
            <a:schemeClr val="accent5"/>
          </a:lnRef>
          <a:fillRef idx="0">
            <a:schemeClr val="accent5"/>
          </a:fillRef>
          <a:effectRef idx="0">
            <a:schemeClr val="accent5"/>
          </a:effectRef>
          <a:fontRef idx="minor">
            <a:schemeClr val="tx1"/>
          </a:fontRef>
        </p:style>
      </p:cxnSp>
      <p:grpSp>
        <p:nvGrpSpPr>
          <p:cNvPr id="2" name="Group 16"/>
          <p:cNvGrpSpPr/>
          <p:nvPr/>
        </p:nvGrpSpPr>
        <p:grpSpPr>
          <a:xfrm>
            <a:off x="533400" y="6096000"/>
            <a:ext cx="11049000" cy="609600"/>
            <a:chOff x="533400" y="6096000"/>
            <a:chExt cx="11049000" cy="609600"/>
          </a:xfrm>
        </p:grpSpPr>
        <p:pic>
          <p:nvPicPr>
            <p:cNvPr id="11" name="Picture 10" descr="logo.png"/>
            <p:cNvPicPr>
              <a:picLocks noChangeAspect="1"/>
            </p:cNvPicPr>
            <p:nvPr/>
          </p:nvPicPr>
          <p:blipFill>
            <a:blip r:embed="rId3" cstate="print"/>
            <a:stretch>
              <a:fillRect/>
            </a:stretch>
          </p:blipFill>
          <p:spPr>
            <a:xfrm>
              <a:off x="533400" y="6096000"/>
              <a:ext cx="1819701" cy="609600"/>
            </a:xfrm>
            <a:prstGeom prst="rect">
              <a:avLst/>
            </a:prstGeom>
          </p:spPr>
        </p:pic>
        <p:pic>
          <p:nvPicPr>
            <p:cNvPr id="12" name="Picture 11" descr="CHIEF New Speaker.jpeg"/>
            <p:cNvPicPr>
              <a:picLocks noChangeAspect="1"/>
            </p:cNvPicPr>
            <p:nvPr/>
          </p:nvPicPr>
          <p:blipFill>
            <a:blip r:embed="rId4" cstate="print"/>
            <a:stretch>
              <a:fillRect/>
            </a:stretch>
          </p:blipFill>
          <p:spPr>
            <a:xfrm>
              <a:off x="10095762" y="6126480"/>
              <a:ext cx="1486638" cy="548640"/>
            </a:xfrm>
            <a:prstGeom prst="rect">
              <a:avLst/>
            </a:prstGeom>
          </p:spPr>
        </p:pic>
      </p:grpSp>
      <p:sp>
        <p:nvSpPr>
          <p:cNvPr id="15" name="Title 1"/>
          <p:cNvSpPr txBox="1">
            <a:spLocks/>
          </p:cNvSpPr>
          <p:nvPr/>
        </p:nvSpPr>
        <p:spPr>
          <a:xfrm>
            <a:off x="0" y="5172635"/>
            <a:ext cx="12192000" cy="618565"/>
          </a:xfrm>
          <a:prstGeom prst="rect">
            <a:avLst/>
          </a:prstGeom>
        </p:spPr>
        <p:txBody>
          <a:bodyPr vert="horz" lIns="84664" tIns="42332" rIns="84664" bIns="42332" rtlCol="0" anchor="ctr">
            <a:noAutofit/>
          </a:bodyPr>
          <a:lstStyle/>
          <a:p>
            <a:pPr algn="ctr" defTabSz="846643">
              <a:spcBef>
                <a:spcPct val="0"/>
              </a:spcBef>
              <a:defRPr/>
            </a:pPr>
            <a:r>
              <a:rPr lang="en-US" sz="2000" b="1" dirty="0" smtClean="0">
                <a:solidFill>
                  <a:srgbClr val="0070C0"/>
                </a:solidFill>
                <a:latin typeface="Segoe UI" pitchFamily="34" charset="0"/>
                <a:ea typeface="Segoe UI" pitchFamily="34" charset="0"/>
                <a:cs typeface="Segoe UI" pitchFamily="34" charset="0"/>
                <a:sym typeface="Zapf Calligraphic 801 BT" charset="0"/>
              </a:rPr>
              <a:t>Thank you for your kind attention – Questions or Comments?</a:t>
            </a:r>
            <a:endParaRPr lang="en-US" b="1" dirty="0">
              <a:solidFill>
                <a:srgbClr val="0070C0"/>
              </a:solidFill>
              <a:latin typeface="Segoe UI" pitchFamily="34" charset="0"/>
              <a:ea typeface="Segoe UI" pitchFamily="34" charset="0"/>
              <a:cs typeface="Segoe UI" pitchFamily="34" charset="0"/>
              <a:sym typeface="Zapf Calligraphic 801 BT" charset="0"/>
            </a:endParaRPr>
          </a:p>
        </p:txBody>
      </p:sp>
      <p:grpSp>
        <p:nvGrpSpPr>
          <p:cNvPr id="20" name="Group 19"/>
          <p:cNvGrpSpPr/>
          <p:nvPr/>
        </p:nvGrpSpPr>
        <p:grpSpPr>
          <a:xfrm>
            <a:off x="1447800" y="1353741"/>
            <a:ext cx="9220200" cy="3599259"/>
            <a:chOff x="1447800" y="1353741"/>
            <a:chExt cx="9220200" cy="3599259"/>
          </a:xfrm>
        </p:grpSpPr>
        <p:pic>
          <p:nvPicPr>
            <p:cNvPr id="4098" name="Picture 2" descr="https://scontent-ord1-1.xx.fbcdn.net/hphotos-xfp1/v/t1.0-9/10347781_579882832138226_2573008260303754292_n.png?oh=9515cf8e013cf6ba20cdca79f650202b&amp;oe=561344C2"/>
            <p:cNvPicPr>
              <a:picLocks noChangeAspect="1" noChangeArrowheads="1"/>
            </p:cNvPicPr>
            <p:nvPr/>
          </p:nvPicPr>
          <p:blipFill>
            <a:blip r:embed="rId5" cstate="print"/>
            <a:srcRect/>
            <a:stretch>
              <a:fillRect/>
            </a:stretch>
          </p:blipFill>
          <p:spPr bwMode="auto">
            <a:xfrm>
              <a:off x="2971800" y="1353741"/>
              <a:ext cx="1524000" cy="1524000"/>
            </a:xfrm>
            <a:prstGeom prst="rect">
              <a:avLst/>
            </a:prstGeom>
            <a:noFill/>
          </p:spPr>
        </p:pic>
        <p:pic>
          <p:nvPicPr>
            <p:cNvPr id="4100" name="Picture 4" descr="CHTA"/>
            <p:cNvPicPr>
              <a:picLocks noChangeAspect="1" noChangeArrowheads="1"/>
            </p:cNvPicPr>
            <p:nvPr/>
          </p:nvPicPr>
          <p:blipFill>
            <a:blip r:embed="rId6" cstate="print"/>
            <a:srcRect/>
            <a:stretch>
              <a:fillRect/>
            </a:stretch>
          </p:blipFill>
          <p:spPr bwMode="auto">
            <a:xfrm>
              <a:off x="7618476" y="1353741"/>
              <a:ext cx="1527048" cy="1527048"/>
            </a:xfrm>
            <a:prstGeom prst="rect">
              <a:avLst/>
            </a:prstGeom>
            <a:noFill/>
          </p:spPr>
        </p:pic>
        <p:sp>
          <p:nvSpPr>
            <p:cNvPr id="18" name="Rectangle 17"/>
            <p:cNvSpPr/>
            <p:nvPr/>
          </p:nvSpPr>
          <p:spPr>
            <a:xfrm>
              <a:off x="6096000" y="3106341"/>
              <a:ext cx="4572000" cy="1846659"/>
            </a:xfrm>
            <a:prstGeom prst="rect">
              <a:avLst/>
            </a:prstGeom>
            <a:noFill/>
          </p:spPr>
          <p:txBody>
            <a:bodyPr>
              <a:spAutoFit/>
            </a:bodyPr>
            <a:lstStyle/>
            <a:p>
              <a:pPr algn="ctr"/>
              <a:r>
                <a:rPr lang="en-US" sz="1600" dirty="0" smtClean="0">
                  <a:latin typeface="Segoe UI" pitchFamily="34" charset="0"/>
                  <a:cs typeface="Segoe UI" pitchFamily="34" charset="0"/>
                </a:rPr>
                <a:t>Adriana Serna</a:t>
              </a:r>
            </a:p>
            <a:p>
              <a:pPr algn="ctr"/>
              <a:r>
                <a:rPr lang="en-US" sz="1600" dirty="0" smtClean="0">
                  <a:latin typeface="Segoe UI" pitchFamily="34" charset="0"/>
                  <a:cs typeface="Segoe UI" pitchFamily="34" charset="0"/>
                </a:rPr>
                <a:t>Communications Manager</a:t>
              </a:r>
            </a:p>
            <a:p>
              <a:pPr algn="ctr"/>
              <a:r>
                <a:rPr lang="en-US" sz="1600" dirty="0" smtClean="0">
                  <a:latin typeface="Segoe UI" pitchFamily="34" charset="0"/>
                  <a:cs typeface="Segoe UI" pitchFamily="34" charset="0"/>
                </a:rPr>
                <a:t>Caribbean Hotel and Tourism Association</a:t>
              </a:r>
            </a:p>
            <a:p>
              <a:pPr algn="ctr"/>
              <a:endParaRPr lang="en-US" sz="1600" dirty="0" smtClean="0">
                <a:latin typeface="Segoe UI" pitchFamily="34" charset="0"/>
                <a:cs typeface="Segoe UI" pitchFamily="34" charset="0"/>
              </a:endParaRPr>
            </a:p>
            <a:p>
              <a:pPr algn="ctr"/>
              <a:r>
                <a:rPr lang="en-US" sz="1600" dirty="0" smtClean="0">
                  <a:latin typeface="Segoe UI" pitchFamily="34" charset="0"/>
                  <a:cs typeface="Segoe UI" pitchFamily="34" charset="0"/>
                </a:rPr>
                <a:t>Phone: (786) 476.8622</a:t>
              </a:r>
            </a:p>
            <a:p>
              <a:pPr algn="ctr"/>
              <a:r>
                <a:rPr lang="en-US" sz="1600" dirty="0" smtClean="0">
                  <a:latin typeface="Segoe UI" pitchFamily="34" charset="0"/>
                  <a:cs typeface="Segoe UI" pitchFamily="34" charset="0"/>
                </a:rPr>
                <a:t>Email: adriana@caribbeanhotelandtourism.com</a:t>
              </a:r>
            </a:p>
            <a:p>
              <a:pPr algn="ctr"/>
              <a:r>
                <a:rPr lang="en-US" sz="1600" dirty="0" smtClean="0">
                  <a:latin typeface="Segoe UI" pitchFamily="34" charset="0"/>
                  <a:cs typeface="Segoe UI" pitchFamily="34" charset="0"/>
                </a:rPr>
                <a:t>Webiste: www.caribbeanhotelandtourism.com</a:t>
              </a:r>
            </a:p>
          </p:txBody>
        </p:sp>
        <p:sp>
          <p:nvSpPr>
            <p:cNvPr id="19" name="Rectangle 18"/>
            <p:cNvSpPr/>
            <p:nvPr/>
          </p:nvSpPr>
          <p:spPr>
            <a:xfrm>
              <a:off x="1447800" y="3106341"/>
              <a:ext cx="4572000" cy="1846659"/>
            </a:xfrm>
            <a:prstGeom prst="rect">
              <a:avLst/>
            </a:prstGeom>
            <a:noFill/>
          </p:spPr>
          <p:txBody>
            <a:bodyPr wrap="square">
              <a:spAutoFit/>
            </a:bodyPr>
            <a:lstStyle/>
            <a:p>
              <a:pPr algn="ctr"/>
              <a:r>
                <a:rPr lang="en-US" sz="1600" dirty="0" smtClean="0">
                  <a:latin typeface="Segoe UI" pitchFamily="34" charset="0"/>
                  <a:cs typeface="Segoe UI" pitchFamily="34" charset="0"/>
                </a:rPr>
                <a:t>Javier Morales</a:t>
              </a:r>
            </a:p>
            <a:p>
              <a:pPr algn="ctr"/>
              <a:r>
                <a:rPr lang="en-US" sz="1600" dirty="0" smtClean="0">
                  <a:latin typeface="Segoe UI" pitchFamily="34" charset="0"/>
                  <a:cs typeface="Segoe UI" pitchFamily="34" charset="0"/>
                </a:rPr>
                <a:t>Co-founder</a:t>
              </a:r>
            </a:p>
            <a:p>
              <a:pPr algn="ctr"/>
              <a:r>
                <a:rPr lang="en-US" sz="1600" dirty="0" smtClean="0">
                  <a:latin typeface="Segoe UI" pitchFamily="34" charset="0"/>
                  <a:cs typeface="Segoe UI" pitchFamily="34" charset="0"/>
                </a:rPr>
                <a:t>Social Caddie </a:t>
              </a:r>
            </a:p>
            <a:p>
              <a:pPr algn="ctr"/>
              <a:endParaRPr lang="en-US" sz="1600" dirty="0" smtClean="0">
                <a:latin typeface="Segoe UI" pitchFamily="34" charset="0"/>
                <a:cs typeface="Segoe UI" pitchFamily="34" charset="0"/>
              </a:endParaRPr>
            </a:p>
            <a:p>
              <a:pPr algn="ctr"/>
              <a:r>
                <a:rPr lang="en-US" sz="1600" dirty="0" smtClean="0">
                  <a:latin typeface="Segoe UI" pitchFamily="34" charset="0"/>
                  <a:cs typeface="Segoe UI" pitchFamily="34" charset="0"/>
                </a:rPr>
                <a:t>Phone:  (954) 828-0614</a:t>
              </a:r>
            </a:p>
            <a:p>
              <a:pPr algn="ctr"/>
              <a:r>
                <a:rPr lang="en-US" sz="1600" dirty="0" smtClean="0">
                  <a:latin typeface="Segoe UI" pitchFamily="34" charset="0"/>
                  <a:cs typeface="Segoe UI" pitchFamily="34" charset="0"/>
                </a:rPr>
                <a:t>Email: Javier@socailcaddie.com</a:t>
              </a:r>
            </a:p>
            <a:p>
              <a:pPr algn="ctr"/>
              <a:r>
                <a:rPr lang="en-US" sz="1600" dirty="0" smtClean="0">
                  <a:latin typeface="Segoe UI" pitchFamily="34" charset="0"/>
                  <a:cs typeface="Segoe UI" pitchFamily="34" charset="0"/>
                </a:rPr>
                <a:t>Website: www.socialcaddie.com</a:t>
              </a:r>
            </a:p>
          </p:txBody>
        </p:sp>
      </p:gr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lide2">
    <p:spTree>
      <p:nvGrpSpPr>
        <p:cNvPr id="1" name=""/>
        <p:cNvGrpSpPr/>
        <p:nvPr/>
      </p:nvGrpSpPr>
      <p:grpSpPr>
        <a:xfrm>
          <a:off x="0" y="0"/>
          <a:ext cx="0" cy="0"/>
          <a:chOff x="0" y="0"/>
          <a:chExt cx="0" cy="0"/>
        </a:xfrm>
      </p:grpSpPr>
      <p:sp>
        <p:nvSpPr>
          <p:cNvPr id="5" name="Title 28"/>
          <p:cNvSpPr txBox="1">
            <a:spLocks/>
          </p:cNvSpPr>
          <p:nvPr/>
        </p:nvSpPr>
        <p:spPr bwMode="auto">
          <a:xfrm>
            <a:off x="533400" y="514350"/>
            <a:ext cx="7696200" cy="400050"/>
          </a:xfrm>
          <a:prstGeom prst="rect">
            <a:avLst/>
          </a:prstGeom>
          <a:noFill/>
          <a:ln>
            <a:noFill/>
            <a:miter lim="800000"/>
            <a:headEnd/>
            <a:tailEnd/>
          </a:ln>
        </p:spPr>
        <p:txBody>
          <a:bodyPr/>
          <a:lstStyle>
            <a:lvl1pPr algn="ctr" defTabSz="1145318" rtl="0" eaLnBrk="1" latinLnBrk="0" hangingPunct="1">
              <a:spcBef>
                <a:spcPct val="0"/>
              </a:spcBef>
              <a:buNone/>
              <a:defRPr sz="5500" kern="1200">
                <a:solidFill>
                  <a:schemeClr val="tx1"/>
                </a:solidFill>
                <a:latin typeface="+mj-lt"/>
                <a:ea typeface="+mj-ea"/>
                <a:cs typeface="+mj-cs"/>
              </a:defRPr>
            </a:lvl1pPr>
          </a:lstStyle>
          <a:p>
            <a:pPr algn="l">
              <a:defRPr/>
            </a:pPr>
            <a:r>
              <a:rPr lang="en-US" sz="2400" b="1" cap="all" dirty="0" smtClean="0">
                <a:solidFill>
                  <a:srgbClr val="0070C0"/>
                </a:solidFill>
                <a:latin typeface="Segoe UI" pitchFamily="34" charset="0"/>
                <a:ea typeface="ＭＳ Ｐゴシック"/>
                <a:cs typeface="Segoe UI" pitchFamily="34" charset="0"/>
              </a:rPr>
              <a:t>speakers</a:t>
            </a:r>
          </a:p>
        </p:txBody>
      </p:sp>
      <p:cxnSp>
        <p:nvCxnSpPr>
          <p:cNvPr id="10" name="Straight Connector 9"/>
          <p:cNvCxnSpPr/>
          <p:nvPr/>
        </p:nvCxnSpPr>
        <p:spPr>
          <a:xfrm>
            <a:off x="533400" y="990600"/>
            <a:ext cx="11049000" cy="0"/>
          </a:xfrm>
          <a:prstGeom prst="line">
            <a:avLst/>
          </a:prstGeom>
          <a:ln/>
        </p:spPr>
        <p:style>
          <a:lnRef idx="1">
            <a:schemeClr val="accent5"/>
          </a:lnRef>
          <a:fillRef idx="0">
            <a:schemeClr val="accent5"/>
          </a:fillRef>
          <a:effectRef idx="0">
            <a:schemeClr val="accent5"/>
          </a:effectRef>
          <a:fontRef idx="minor">
            <a:schemeClr val="tx1"/>
          </a:fontRef>
        </p:style>
      </p:cxnSp>
      <p:grpSp>
        <p:nvGrpSpPr>
          <p:cNvPr id="17" name="Group 16"/>
          <p:cNvGrpSpPr/>
          <p:nvPr/>
        </p:nvGrpSpPr>
        <p:grpSpPr>
          <a:xfrm>
            <a:off x="533400" y="6096000"/>
            <a:ext cx="11049000" cy="609600"/>
            <a:chOff x="533400" y="6096000"/>
            <a:chExt cx="11049000" cy="609600"/>
          </a:xfrm>
        </p:grpSpPr>
        <p:pic>
          <p:nvPicPr>
            <p:cNvPr id="11" name="Picture 10" descr="logo.png"/>
            <p:cNvPicPr>
              <a:picLocks noChangeAspect="1"/>
            </p:cNvPicPr>
            <p:nvPr/>
          </p:nvPicPr>
          <p:blipFill>
            <a:blip r:embed="rId3" cstate="print"/>
            <a:stretch>
              <a:fillRect/>
            </a:stretch>
          </p:blipFill>
          <p:spPr>
            <a:xfrm>
              <a:off x="533400" y="6096000"/>
              <a:ext cx="1819701" cy="609600"/>
            </a:xfrm>
            <a:prstGeom prst="rect">
              <a:avLst/>
            </a:prstGeom>
          </p:spPr>
        </p:pic>
        <p:pic>
          <p:nvPicPr>
            <p:cNvPr id="12" name="Picture 11" descr="CHIEF New Speaker.jpeg"/>
            <p:cNvPicPr>
              <a:picLocks noChangeAspect="1"/>
            </p:cNvPicPr>
            <p:nvPr/>
          </p:nvPicPr>
          <p:blipFill>
            <a:blip r:embed="rId4" cstate="print"/>
            <a:stretch>
              <a:fillRect/>
            </a:stretch>
          </p:blipFill>
          <p:spPr>
            <a:xfrm>
              <a:off x="10095762" y="6126480"/>
              <a:ext cx="1486638" cy="548640"/>
            </a:xfrm>
            <a:prstGeom prst="rect">
              <a:avLst/>
            </a:prstGeom>
          </p:spPr>
        </p:pic>
      </p:grpSp>
      <p:sp>
        <p:nvSpPr>
          <p:cNvPr id="13" name="TextBox 12"/>
          <p:cNvSpPr txBox="1"/>
          <p:nvPr/>
        </p:nvSpPr>
        <p:spPr>
          <a:xfrm>
            <a:off x="3733800" y="1295400"/>
            <a:ext cx="7543800" cy="2246769"/>
          </a:xfrm>
          <a:prstGeom prst="rect">
            <a:avLst/>
          </a:prstGeom>
          <a:noFill/>
        </p:spPr>
        <p:txBody>
          <a:bodyPr wrap="square" rtlCol="0">
            <a:spAutoFit/>
          </a:bodyPr>
          <a:lstStyle/>
          <a:p>
            <a:r>
              <a:rPr lang="en-US" sz="1400" b="1" dirty="0" smtClean="0">
                <a:solidFill>
                  <a:schemeClr val="tx1">
                    <a:lumMod val="75000"/>
                    <a:lumOff val="25000"/>
                  </a:schemeClr>
                </a:solidFill>
                <a:latin typeface="Segoe UI" pitchFamily="34" charset="0"/>
                <a:cs typeface="Segoe UI" pitchFamily="34" charset="0"/>
              </a:rPr>
              <a:t>Javier Morales, Co-founder, Social Caddie </a:t>
            </a:r>
          </a:p>
          <a:p>
            <a:endParaRPr lang="en-US" sz="1400" dirty="0" smtClean="0">
              <a:solidFill>
                <a:schemeClr val="tx1">
                  <a:lumMod val="75000"/>
                  <a:lumOff val="25000"/>
                </a:schemeClr>
              </a:solidFill>
              <a:latin typeface="Segoe UI" pitchFamily="34" charset="0"/>
              <a:cs typeface="Segoe UI" pitchFamily="34" charset="0"/>
            </a:endParaRPr>
          </a:p>
          <a:p>
            <a:r>
              <a:rPr lang="en-US" sz="1400" dirty="0" smtClean="0">
                <a:solidFill>
                  <a:schemeClr val="tx1">
                    <a:lumMod val="75000"/>
                    <a:lumOff val="25000"/>
                  </a:schemeClr>
                </a:solidFill>
                <a:latin typeface="Segoe UI" pitchFamily="34" charset="0"/>
                <a:cs typeface="Segoe UI" pitchFamily="34" charset="0"/>
              </a:rPr>
              <a:t>Social Caddie is a marketing strategy firm. Javier Morales has spent his 25+ year career developing relationships and learning the ins and outs of hospitality marketing. His outside-the-box strategies have been instrumental for many of his career achievements. Javier has held several positions in the hospitality industry with companies like: Air Jamaica, Doral Golf Resort, Marriott Caribbean and Mexico Resorts, Certified Vacations, Palm Beach Cruise Lines, Palm Beach Conventions and Visitors Bureau, Florida Marlins Baseball Club, Dolphin and Majesty Cruise Lines. Javier is based in South Florida but considers the entire Caribbean home.</a:t>
            </a:r>
            <a:endParaRPr lang="en-US" sz="1400" dirty="0">
              <a:solidFill>
                <a:schemeClr val="tx1">
                  <a:lumMod val="75000"/>
                  <a:lumOff val="25000"/>
                </a:schemeClr>
              </a:solidFill>
              <a:latin typeface="Segoe UI" pitchFamily="34" charset="0"/>
              <a:cs typeface="Segoe UI" pitchFamily="34" charset="0"/>
            </a:endParaRPr>
          </a:p>
        </p:txBody>
      </p:sp>
      <p:sp>
        <p:nvSpPr>
          <p:cNvPr id="14" name="TextBox 13"/>
          <p:cNvSpPr txBox="1"/>
          <p:nvPr/>
        </p:nvSpPr>
        <p:spPr>
          <a:xfrm>
            <a:off x="3733800" y="3607475"/>
            <a:ext cx="7543800" cy="2031325"/>
          </a:xfrm>
          <a:prstGeom prst="rect">
            <a:avLst/>
          </a:prstGeom>
          <a:noFill/>
        </p:spPr>
        <p:txBody>
          <a:bodyPr wrap="square" rtlCol="0">
            <a:spAutoFit/>
          </a:bodyPr>
          <a:lstStyle/>
          <a:p>
            <a:r>
              <a:rPr lang="en-US" sz="1400" b="1" dirty="0" smtClean="0">
                <a:solidFill>
                  <a:schemeClr val="tx1">
                    <a:lumMod val="75000"/>
                    <a:lumOff val="25000"/>
                  </a:schemeClr>
                </a:solidFill>
                <a:latin typeface="Segoe UI" pitchFamily="34" charset="0"/>
                <a:cs typeface="Segoe UI" pitchFamily="34" charset="0"/>
              </a:rPr>
              <a:t>Adriana Serna, Communications Manager, Caribbean Hotel and Tourism Association </a:t>
            </a:r>
          </a:p>
          <a:p>
            <a:endParaRPr lang="en-US" sz="1400" dirty="0" smtClean="0">
              <a:solidFill>
                <a:schemeClr val="tx1">
                  <a:lumMod val="75000"/>
                  <a:lumOff val="25000"/>
                </a:schemeClr>
              </a:solidFill>
              <a:latin typeface="Segoe UI" pitchFamily="34" charset="0"/>
              <a:cs typeface="Segoe UI" pitchFamily="34" charset="0"/>
            </a:endParaRPr>
          </a:p>
          <a:p>
            <a:r>
              <a:rPr lang="en-US" sz="1400" dirty="0" smtClean="0">
                <a:solidFill>
                  <a:schemeClr val="tx1">
                    <a:lumMod val="75000"/>
                    <a:lumOff val="25000"/>
                  </a:schemeClr>
                </a:solidFill>
                <a:latin typeface="Segoe UI" pitchFamily="34" charset="0"/>
                <a:cs typeface="Segoe UI" pitchFamily="34" charset="0"/>
              </a:rPr>
              <a:t>Adriana is a communications expert and social media strategist with over 15 years of experience in working with international corporations such as Aeromexico Airlines, Tiffany, Franklin Templeton, Tampico Beverages and World Research Group. The founder of a social media training company, Blue Compass Group, she has provided specialized training for the Miami Herald and Goldman Sachs 10,000 small business program. Adriana has also been an expert speaker at Social Media Day Miami for the past three years and most recently was a moderator at Florida Social Con at Florida International University.</a:t>
            </a:r>
            <a:endParaRPr lang="en-US" sz="1400" dirty="0">
              <a:solidFill>
                <a:schemeClr val="tx1">
                  <a:lumMod val="75000"/>
                  <a:lumOff val="25000"/>
                </a:schemeClr>
              </a:solidFill>
              <a:latin typeface="Segoe UI" pitchFamily="34" charset="0"/>
              <a:cs typeface="Segoe UI" pitchFamily="34" charset="0"/>
            </a:endParaRPr>
          </a:p>
        </p:txBody>
      </p:sp>
      <p:pic>
        <p:nvPicPr>
          <p:cNvPr id="15364" name="Picture 4" descr="http://www.caribbeanhotelandtourism.com/images/education-Javier-Morales.jpg"/>
          <p:cNvPicPr>
            <a:picLocks noChangeAspect="1" noChangeArrowheads="1"/>
          </p:cNvPicPr>
          <p:nvPr/>
        </p:nvPicPr>
        <p:blipFill>
          <a:blip r:embed="rId5" cstate="print"/>
          <a:srcRect/>
          <a:stretch>
            <a:fillRect/>
          </a:stretch>
        </p:blipFill>
        <p:spPr bwMode="auto">
          <a:xfrm>
            <a:off x="1219200" y="1396662"/>
            <a:ext cx="2067337" cy="1828800"/>
          </a:xfrm>
          <a:prstGeom prst="rect">
            <a:avLst/>
          </a:prstGeom>
          <a:noFill/>
        </p:spPr>
      </p:pic>
      <p:pic>
        <p:nvPicPr>
          <p:cNvPr id="34818" name="Picture 2" descr="https://scontent-iad3-1.xx.fbcdn.net/hphotos-xta1/v/t1.0-9/11401296_10153941946382589_5128744675016506677_n.jpg?oh=cc831c632243ad9ee70ce14407cb1a44&amp;oe=5647C9EF"/>
          <p:cNvPicPr>
            <a:picLocks noChangeAspect="1" noChangeArrowheads="1"/>
          </p:cNvPicPr>
          <p:nvPr/>
        </p:nvPicPr>
        <p:blipFill>
          <a:blip r:embed="rId6" cstate="print"/>
          <a:srcRect/>
          <a:stretch>
            <a:fillRect/>
          </a:stretch>
        </p:blipFill>
        <p:spPr bwMode="auto">
          <a:xfrm>
            <a:off x="1219200" y="3733800"/>
            <a:ext cx="1904999" cy="1904999"/>
          </a:xfrm>
          <a:prstGeom prst="rect">
            <a:avLst/>
          </a:prstGeom>
          <a:no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4832" b="15485"/>
          <a:stretch/>
        </p:blipFill>
        <p:spPr bwMode="auto">
          <a:xfrm>
            <a:off x="0" y="0"/>
            <a:ext cx="12192000" cy="679658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5251" b="15066"/>
          <a:stretch/>
        </p:blipFill>
        <p:spPr bwMode="auto">
          <a:xfrm>
            <a:off x="0" y="0"/>
            <a:ext cx="12192000" cy="6796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28"/>
          <p:cNvSpPr txBox="1">
            <a:spLocks/>
          </p:cNvSpPr>
          <p:nvPr/>
        </p:nvSpPr>
        <p:spPr bwMode="auto">
          <a:xfrm>
            <a:off x="533400" y="514350"/>
            <a:ext cx="7696200" cy="400050"/>
          </a:xfrm>
          <a:prstGeom prst="rect">
            <a:avLst/>
          </a:prstGeom>
          <a:noFill/>
          <a:ln>
            <a:noFill/>
            <a:miter lim="800000"/>
            <a:headEnd/>
            <a:tailEnd/>
          </a:ln>
        </p:spPr>
        <p:txBody>
          <a:bodyPr/>
          <a:lstStyle>
            <a:lvl1pPr algn="ctr" defTabSz="1145318" rtl="0" eaLnBrk="1" latinLnBrk="0" hangingPunct="1">
              <a:spcBef>
                <a:spcPct val="0"/>
              </a:spcBef>
              <a:buNone/>
              <a:defRPr sz="5500" kern="1200">
                <a:solidFill>
                  <a:schemeClr val="tx1"/>
                </a:solidFill>
                <a:latin typeface="+mj-lt"/>
                <a:ea typeface="+mj-ea"/>
                <a:cs typeface="+mj-cs"/>
              </a:defRPr>
            </a:lvl1pPr>
          </a:lstStyle>
          <a:p>
            <a:pPr algn="l">
              <a:defRPr/>
            </a:pPr>
            <a:r>
              <a:rPr lang="en-US" sz="2400" b="1" cap="all" dirty="0" smtClean="0">
                <a:solidFill>
                  <a:srgbClr val="0070C0"/>
                </a:solidFill>
                <a:latin typeface="Segoe UI" pitchFamily="34" charset="0"/>
                <a:ea typeface="ＭＳ Ｐゴシック"/>
                <a:cs typeface="Segoe UI" pitchFamily="34" charset="0"/>
              </a:rPr>
              <a:t>The trinity of digital marketing</a:t>
            </a:r>
          </a:p>
        </p:txBody>
      </p:sp>
      <p:cxnSp>
        <p:nvCxnSpPr>
          <p:cNvPr id="10" name="Straight Connector 9"/>
          <p:cNvCxnSpPr/>
          <p:nvPr/>
        </p:nvCxnSpPr>
        <p:spPr>
          <a:xfrm>
            <a:off x="533400" y="990600"/>
            <a:ext cx="11049000" cy="0"/>
          </a:xfrm>
          <a:prstGeom prst="line">
            <a:avLst/>
          </a:prstGeom>
          <a:ln/>
        </p:spPr>
        <p:style>
          <a:lnRef idx="1">
            <a:schemeClr val="accent5"/>
          </a:lnRef>
          <a:fillRef idx="0">
            <a:schemeClr val="accent5"/>
          </a:fillRef>
          <a:effectRef idx="0">
            <a:schemeClr val="accent5"/>
          </a:effectRef>
          <a:fontRef idx="minor">
            <a:schemeClr val="tx1"/>
          </a:fontRef>
        </p:style>
      </p:cxnSp>
      <p:grpSp>
        <p:nvGrpSpPr>
          <p:cNvPr id="2" name="Group 16"/>
          <p:cNvGrpSpPr/>
          <p:nvPr/>
        </p:nvGrpSpPr>
        <p:grpSpPr>
          <a:xfrm>
            <a:off x="533400" y="6096000"/>
            <a:ext cx="11049000" cy="609600"/>
            <a:chOff x="533400" y="6096000"/>
            <a:chExt cx="11049000" cy="609600"/>
          </a:xfrm>
        </p:grpSpPr>
        <p:pic>
          <p:nvPicPr>
            <p:cNvPr id="11" name="Picture 10" descr="logo.png"/>
            <p:cNvPicPr>
              <a:picLocks noChangeAspect="1"/>
            </p:cNvPicPr>
            <p:nvPr/>
          </p:nvPicPr>
          <p:blipFill>
            <a:blip r:embed="rId3" cstate="print"/>
            <a:stretch>
              <a:fillRect/>
            </a:stretch>
          </p:blipFill>
          <p:spPr>
            <a:xfrm>
              <a:off x="533400" y="6096000"/>
              <a:ext cx="1819701" cy="609600"/>
            </a:xfrm>
            <a:prstGeom prst="rect">
              <a:avLst/>
            </a:prstGeom>
          </p:spPr>
        </p:pic>
        <p:pic>
          <p:nvPicPr>
            <p:cNvPr id="12" name="Picture 11" descr="CHIEF New Speaker.jpeg"/>
            <p:cNvPicPr>
              <a:picLocks noChangeAspect="1"/>
            </p:cNvPicPr>
            <p:nvPr/>
          </p:nvPicPr>
          <p:blipFill>
            <a:blip r:embed="rId4" cstate="print"/>
            <a:stretch>
              <a:fillRect/>
            </a:stretch>
          </p:blipFill>
          <p:spPr>
            <a:xfrm>
              <a:off x="10095762" y="6126480"/>
              <a:ext cx="1486638" cy="548640"/>
            </a:xfrm>
            <a:prstGeom prst="rect">
              <a:avLst/>
            </a:prstGeom>
          </p:spPr>
        </p:pic>
      </p:grpSp>
      <p:graphicFrame>
        <p:nvGraphicFramePr>
          <p:cNvPr id="7" name="Diagram 6"/>
          <p:cNvGraphicFramePr/>
          <p:nvPr/>
        </p:nvGraphicFramePr>
        <p:xfrm>
          <a:off x="3124200" y="1447800"/>
          <a:ext cx="6121400" cy="4461933"/>
        </p:xfrm>
        <a:graphic>
          <a:graphicData uri="http://schemas.openxmlformats.org/drawingml/2006/diagram">
            <a:relIds xmlns:dgm="http://schemas.openxmlformats.org/drawingml/2006/diagram" xmlns:r="http://schemas.openxmlformats.org/officeDocument/2006/relationships" r:dm="rId5" r:lo="rId6" r:qs="rId7" r:cs="rId8"/>
          </a:graphicData>
        </a:graphic>
      </p:graphicFrame>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28"/>
          <p:cNvSpPr txBox="1">
            <a:spLocks/>
          </p:cNvSpPr>
          <p:nvPr/>
        </p:nvSpPr>
        <p:spPr bwMode="auto">
          <a:xfrm>
            <a:off x="533400" y="514350"/>
            <a:ext cx="7696200" cy="400050"/>
          </a:xfrm>
          <a:prstGeom prst="rect">
            <a:avLst/>
          </a:prstGeom>
          <a:noFill/>
          <a:ln>
            <a:noFill/>
            <a:miter lim="800000"/>
            <a:headEnd/>
            <a:tailEnd/>
          </a:ln>
        </p:spPr>
        <p:txBody>
          <a:bodyPr/>
          <a:lstStyle>
            <a:lvl1pPr algn="ctr" defTabSz="1145318" rtl="0" eaLnBrk="1" latinLnBrk="0" hangingPunct="1">
              <a:spcBef>
                <a:spcPct val="0"/>
              </a:spcBef>
              <a:buNone/>
              <a:defRPr sz="5500" kern="1200">
                <a:solidFill>
                  <a:schemeClr val="tx1"/>
                </a:solidFill>
                <a:latin typeface="+mj-lt"/>
                <a:ea typeface="+mj-ea"/>
                <a:cs typeface="+mj-cs"/>
              </a:defRPr>
            </a:lvl1pPr>
          </a:lstStyle>
          <a:p>
            <a:pPr algn="l">
              <a:defRPr/>
            </a:pPr>
            <a:r>
              <a:rPr lang="en-US" sz="2400" b="1" cap="all" dirty="0" smtClean="0">
                <a:solidFill>
                  <a:srgbClr val="0070C0"/>
                </a:solidFill>
                <a:latin typeface="Segoe UI" pitchFamily="34" charset="0"/>
                <a:ea typeface="ＭＳ Ｐゴシック"/>
                <a:cs typeface="Segoe UI" pitchFamily="34" charset="0"/>
              </a:rPr>
              <a:t>The trinity of digital marketing</a:t>
            </a:r>
          </a:p>
        </p:txBody>
      </p:sp>
      <p:cxnSp>
        <p:nvCxnSpPr>
          <p:cNvPr id="10" name="Straight Connector 9"/>
          <p:cNvCxnSpPr/>
          <p:nvPr/>
        </p:nvCxnSpPr>
        <p:spPr>
          <a:xfrm>
            <a:off x="533400" y="990600"/>
            <a:ext cx="11049000" cy="0"/>
          </a:xfrm>
          <a:prstGeom prst="line">
            <a:avLst/>
          </a:prstGeom>
          <a:ln/>
        </p:spPr>
        <p:style>
          <a:lnRef idx="1">
            <a:schemeClr val="accent5"/>
          </a:lnRef>
          <a:fillRef idx="0">
            <a:schemeClr val="accent5"/>
          </a:fillRef>
          <a:effectRef idx="0">
            <a:schemeClr val="accent5"/>
          </a:effectRef>
          <a:fontRef idx="minor">
            <a:schemeClr val="tx1"/>
          </a:fontRef>
        </p:style>
      </p:cxnSp>
      <p:grpSp>
        <p:nvGrpSpPr>
          <p:cNvPr id="2" name="Group 16"/>
          <p:cNvGrpSpPr/>
          <p:nvPr/>
        </p:nvGrpSpPr>
        <p:grpSpPr>
          <a:xfrm>
            <a:off x="533400" y="6096000"/>
            <a:ext cx="11049000" cy="609600"/>
            <a:chOff x="533400" y="6096000"/>
            <a:chExt cx="11049000" cy="609600"/>
          </a:xfrm>
        </p:grpSpPr>
        <p:pic>
          <p:nvPicPr>
            <p:cNvPr id="11" name="Picture 10" descr="logo.png"/>
            <p:cNvPicPr>
              <a:picLocks noChangeAspect="1"/>
            </p:cNvPicPr>
            <p:nvPr/>
          </p:nvPicPr>
          <p:blipFill>
            <a:blip r:embed="rId3" cstate="print"/>
            <a:stretch>
              <a:fillRect/>
            </a:stretch>
          </p:blipFill>
          <p:spPr>
            <a:xfrm>
              <a:off x="533400" y="6096000"/>
              <a:ext cx="1819701" cy="609600"/>
            </a:xfrm>
            <a:prstGeom prst="rect">
              <a:avLst/>
            </a:prstGeom>
          </p:spPr>
        </p:pic>
        <p:pic>
          <p:nvPicPr>
            <p:cNvPr id="12" name="Picture 11" descr="CHIEF New Speaker.jpeg"/>
            <p:cNvPicPr>
              <a:picLocks noChangeAspect="1"/>
            </p:cNvPicPr>
            <p:nvPr/>
          </p:nvPicPr>
          <p:blipFill>
            <a:blip r:embed="rId4" cstate="print"/>
            <a:stretch>
              <a:fillRect/>
            </a:stretch>
          </p:blipFill>
          <p:spPr>
            <a:xfrm>
              <a:off x="10095762" y="6126480"/>
              <a:ext cx="1486638" cy="548640"/>
            </a:xfrm>
            <a:prstGeom prst="rect">
              <a:avLst/>
            </a:prstGeom>
          </p:spPr>
        </p:pic>
      </p:grpSp>
      <p:graphicFrame>
        <p:nvGraphicFramePr>
          <p:cNvPr id="7" name="Diagram 6"/>
          <p:cNvGraphicFramePr/>
          <p:nvPr/>
        </p:nvGraphicFramePr>
        <p:xfrm>
          <a:off x="457200" y="1828800"/>
          <a:ext cx="4343400" cy="3352800"/>
        </p:xfrm>
        <a:graphic>
          <a:graphicData uri="http://schemas.openxmlformats.org/drawingml/2006/diagram">
            <a:relIds xmlns:dgm="http://schemas.openxmlformats.org/drawingml/2006/diagram" xmlns:r="http://schemas.openxmlformats.org/officeDocument/2006/relationships" r:dm="rId5" r:lo="rId6" r:qs="rId7" r:cs="rId8"/>
          </a:graphicData>
        </a:graphic>
      </p:graphicFrame>
      <p:sp>
        <p:nvSpPr>
          <p:cNvPr id="8" name="TextBox 7"/>
          <p:cNvSpPr txBox="1"/>
          <p:nvPr/>
        </p:nvSpPr>
        <p:spPr>
          <a:xfrm>
            <a:off x="5257800" y="1524000"/>
            <a:ext cx="6934200" cy="4185761"/>
          </a:xfrm>
          <a:prstGeom prst="rect">
            <a:avLst/>
          </a:prstGeom>
          <a:noFill/>
        </p:spPr>
        <p:txBody>
          <a:bodyPr wrap="square" rtlCol="0">
            <a:spAutoFit/>
          </a:bodyPr>
          <a:lstStyle/>
          <a:p>
            <a:r>
              <a:rPr lang="en-US" sz="1400" b="1" dirty="0" smtClean="0">
                <a:solidFill>
                  <a:schemeClr val="tx1">
                    <a:lumMod val="75000"/>
                    <a:lumOff val="25000"/>
                  </a:schemeClr>
                </a:solidFill>
                <a:latin typeface="Segoe UI" pitchFamily="34" charset="0"/>
                <a:cs typeface="Segoe UI" pitchFamily="34" charset="0"/>
              </a:rPr>
              <a:t>WEBSITE</a:t>
            </a:r>
          </a:p>
          <a:p>
            <a:r>
              <a:rPr lang="en-US" sz="1400" dirty="0" smtClean="0">
                <a:solidFill>
                  <a:schemeClr val="tx1">
                    <a:lumMod val="75000"/>
                    <a:lumOff val="25000"/>
                  </a:schemeClr>
                </a:solidFill>
                <a:latin typeface="Segoe UI" pitchFamily="34" charset="0"/>
                <a:cs typeface="Segoe UI" pitchFamily="34" charset="0"/>
              </a:rPr>
              <a:t>A Website that Converts Browsers into Buyers</a:t>
            </a:r>
          </a:p>
          <a:p>
            <a:pPr lvl="1">
              <a:buFont typeface="Arial" pitchFamily="34" charset="0"/>
              <a:buChar char="•"/>
            </a:pPr>
            <a:r>
              <a:rPr lang="en-US" sz="1400" dirty="0" smtClean="0">
                <a:solidFill>
                  <a:schemeClr val="tx1">
                    <a:lumMod val="75000"/>
                    <a:lumOff val="25000"/>
                  </a:schemeClr>
                </a:solidFill>
                <a:latin typeface="Segoe UI" pitchFamily="34" charset="0"/>
                <a:cs typeface="Segoe UI" pitchFamily="34" charset="0"/>
              </a:rPr>
              <a:t> Empowers your customer to purchase</a:t>
            </a:r>
          </a:p>
          <a:p>
            <a:pPr lvl="1">
              <a:buFont typeface="Arial" pitchFamily="34" charset="0"/>
              <a:buChar char="•"/>
            </a:pPr>
            <a:r>
              <a:rPr lang="en-US" sz="1400" dirty="0" smtClean="0">
                <a:solidFill>
                  <a:schemeClr val="tx1">
                    <a:lumMod val="75000"/>
                    <a:lumOff val="25000"/>
                  </a:schemeClr>
                </a:solidFill>
                <a:latin typeface="Segoe UI" pitchFamily="34" charset="0"/>
                <a:cs typeface="Segoe UI" pitchFamily="34" charset="0"/>
              </a:rPr>
              <a:t> Sets the mark for online user reviews</a:t>
            </a:r>
          </a:p>
          <a:p>
            <a:pPr lvl="1">
              <a:buFont typeface="Arial" pitchFamily="34" charset="0"/>
              <a:buChar char="•"/>
            </a:pPr>
            <a:r>
              <a:rPr lang="en-US" sz="1400" dirty="0" smtClean="0">
                <a:solidFill>
                  <a:schemeClr val="tx1">
                    <a:lumMod val="75000"/>
                    <a:lumOff val="25000"/>
                  </a:schemeClr>
                </a:solidFill>
                <a:latin typeface="Segoe UI" pitchFamily="34" charset="0"/>
                <a:cs typeface="Segoe UI" pitchFamily="34" charset="0"/>
                <a:hlinkClick r:id="rId10"/>
              </a:rPr>
              <a:t> CHIEF SESSION: Ratings and Review: Does It Matter What They Say About You?</a:t>
            </a:r>
            <a:endParaRPr lang="en-US" sz="1400" dirty="0" smtClean="0">
              <a:solidFill>
                <a:schemeClr val="tx1">
                  <a:lumMod val="75000"/>
                  <a:lumOff val="25000"/>
                </a:schemeClr>
              </a:solidFill>
              <a:latin typeface="Segoe UI" pitchFamily="34" charset="0"/>
              <a:cs typeface="Segoe UI" pitchFamily="34" charset="0"/>
            </a:endParaRPr>
          </a:p>
          <a:p>
            <a:endParaRPr lang="en-US" sz="1400" dirty="0" smtClean="0">
              <a:solidFill>
                <a:schemeClr val="tx1">
                  <a:lumMod val="75000"/>
                  <a:lumOff val="25000"/>
                </a:schemeClr>
              </a:solidFill>
              <a:latin typeface="Segoe UI" pitchFamily="34" charset="0"/>
              <a:cs typeface="Segoe UI" pitchFamily="34" charset="0"/>
            </a:endParaRPr>
          </a:p>
          <a:p>
            <a:r>
              <a:rPr lang="en-US" sz="1400" b="1" dirty="0" smtClean="0">
                <a:solidFill>
                  <a:schemeClr val="tx1">
                    <a:lumMod val="75000"/>
                    <a:lumOff val="25000"/>
                  </a:schemeClr>
                </a:solidFill>
                <a:latin typeface="Segoe UI" pitchFamily="34" charset="0"/>
                <a:cs typeface="Segoe UI" pitchFamily="34" charset="0"/>
              </a:rPr>
              <a:t>EMAIL</a:t>
            </a:r>
          </a:p>
          <a:p>
            <a:r>
              <a:rPr lang="en-US" sz="1400" dirty="0" smtClean="0">
                <a:solidFill>
                  <a:schemeClr val="tx1">
                    <a:lumMod val="75000"/>
                    <a:lumOff val="25000"/>
                  </a:schemeClr>
                </a:solidFill>
                <a:latin typeface="Segoe UI" pitchFamily="34" charset="0"/>
                <a:cs typeface="Segoe UI" pitchFamily="34" charset="0"/>
              </a:rPr>
              <a:t>An Email and Data Collection Strategy</a:t>
            </a:r>
          </a:p>
          <a:p>
            <a:pPr lvl="1">
              <a:buFont typeface="Arial" pitchFamily="34" charset="0"/>
              <a:buChar char="•"/>
            </a:pPr>
            <a:r>
              <a:rPr lang="en-US" sz="1400" dirty="0" smtClean="0">
                <a:solidFill>
                  <a:schemeClr val="tx1">
                    <a:lumMod val="75000"/>
                    <a:lumOff val="25000"/>
                  </a:schemeClr>
                </a:solidFill>
                <a:latin typeface="Segoe UI" pitchFamily="34" charset="0"/>
                <a:cs typeface="Segoe UI" pitchFamily="34" charset="0"/>
              </a:rPr>
              <a:t> Enhances your knowledge of your customer</a:t>
            </a:r>
          </a:p>
          <a:p>
            <a:pPr lvl="1">
              <a:buFont typeface="Arial" pitchFamily="34" charset="0"/>
              <a:buChar char="•"/>
            </a:pPr>
            <a:r>
              <a:rPr lang="en-US" sz="1400" dirty="0" smtClean="0">
                <a:solidFill>
                  <a:schemeClr val="tx1">
                    <a:lumMod val="75000"/>
                    <a:lumOff val="25000"/>
                  </a:schemeClr>
                </a:solidFill>
                <a:latin typeface="Segoe UI" pitchFamily="34" charset="0"/>
                <a:cs typeface="Segoe UI" pitchFamily="34" charset="0"/>
              </a:rPr>
              <a:t> Enable you to make data driven marketing decisions</a:t>
            </a:r>
          </a:p>
          <a:p>
            <a:pPr lvl="1">
              <a:buFont typeface="Arial" pitchFamily="34" charset="0"/>
              <a:buChar char="•"/>
            </a:pPr>
            <a:r>
              <a:rPr lang="en-US" sz="1400" dirty="0" smtClean="0">
                <a:solidFill>
                  <a:schemeClr val="tx1">
                    <a:lumMod val="75000"/>
                    <a:lumOff val="25000"/>
                  </a:schemeClr>
                </a:solidFill>
                <a:latin typeface="Segoe UI" pitchFamily="34" charset="0"/>
                <a:cs typeface="Segoe UI" pitchFamily="34" charset="0"/>
                <a:hlinkClick r:id="rId10"/>
              </a:rPr>
              <a:t> CHIEF SESSION: Unleash the potential power of your customer data</a:t>
            </a:r>
            <a:endParaRPr lang="en-US" sz="1400" dirty="0" smtClean="0">
              <a:solidFill>
                <a:schemeClr val="tx1">
                  <a:lumMod val="75000"/>
                  <a:lumOff val="25000"/>
                </a:schemeClr>
              </a:solidFill>
              <a:latin typeface="Segoe UI" pitchFamily="34" charset="0"/>
              <a:cs typeface="Segoe UI" pitchFamily="34" charset="0"/>
            </a:endParaRPr>
          </a:p>
          <a:p>
            <a:endParaRPr lang="en-US" sz="1400" dirty="0" smtClean="0">
              <a:solidFill>
                <a:schemeClr val="tx1">
                  <a:lumMod val="75000"/>
                  <a:lumOff val="25000"/>
                </a:schemeClr>
              </a:solidFill>
              <a:latin typeface="Segoe UI" pitchFamily="34" charset="0"/>
              <a:cs typeface="Segoe UI" pitchFamily="34" charset="0"/>
            </a:endParaRPr>
          </a:p>
          <a:p>
            <a:r>
              <a:rPr lang="en-US" sz="1400" b="1" dirty="0" smtClean="0">
                <a:solidFill>
                  <a:schemeClr val="tx1">
                    <a:lumMod val="75000"/>
                    <a:lumOff val="25000"/>
                  </a:schemeClr>
                </a:solidFill>
                <a:latin typeface="Segoe UI" pitchFamily="34" charset="0"/>
                <a:cs typeface="Segoe UI" pitchFamily="34" charset="0"/>
              </a:rPr>
              <a:t>SOCIAL</a:t>
            </a:r>
          </a:p>
          <a:p>
            <a:r>
              <a:rPr lang="en-US" sz="1400" dirty="0" smtClean="0">
                <a:solidFill>
                  <a:schemeClr val="tx1">
                    <a:lumMod val="75000"/>
                    <a:lumOff val="25000"/>
                  </a:schemeClr>
                </a:solidFill>
                <a:latin typeface="Segoe UI" pitchFamily="34" charset="0"/>
                <a:cs typeface="Segoe UI" pitchFamily="34" charset="0"/>
              </a:rPr>
              <a:t>A Social Media Strategy</a:t>
            </a:r>
          </a:p>
          <a:p>
            <a:pPr lvl="1">
              <a:buFont typeface="Arial" pitchFamily="34" charset="0"/>
              <a:buChar char="•"/>
            </a:pPr>
            <a:r>
              <a:rPr lang="en-US" sz="1400" dirty="0" smtClean="0">
                <a:solidFill>
                  <a:schemeClr val="tx1">
                    <a:lumMod val="75000"/>
                    <a:lumOff val="25000"/>
                  </a:schemeClr>
                </a:solidFill>
                <a:latin typeface="Segoe UI" pitchFamily="34" charset="0"/>
                <a:cs typeface="Segoe UI" pitchFamily="34" charset="0"/>
              </a:rPr>
              <a:t> Placed you front of mind with consumers</a:t>
            </a:r>
          </a:p>
          <a:p>
            <a:pPr lvl="1">
              <a:buFont typeface="Arial" pitchFamily="34" charset="0"/>
              <a:buChar char="•"/>
            </a:pPr>
            <a:r>
              <a:rPr lang="en-US" sz="1400" dirty="0" smtClean="0">
                <a:solidFill>
                  <a:schemeClr val="tx1">
                    <a:lumMod val="75000"/>
                    <a:lumOff val="25000"/>
                  </a:schemeClr>
                </a:solidFill>
                <a:latin typeface="Segoe UI" pitchFamily="34" charset="0"/>
                <a:cs typeface="Segoe UI" pitchFamily="34" charset="0"/>
              </a:rPr>
              <a:t> Positions you as an industry leader</a:t>
            </a:r>
          </a:p>
          <a:p>
            <a:pPr lvl="1">
              <a:buFont typeface="Arial" pitchFamily="34" charset="0"/>
              <a:buChar char="•"/>
            </a:pPr>
            <a:r>
              <a:rPr lang="en-US" sz="1400" dirty="0" smtClean="0">
                <a:solidFill>
                  <a:schemeClr val="tx1">
                    <a:lumMod val="75000"/>
                    <a:lumOff val="25000"/>
                  </a:schemeClr>
                </a:solidFill>
                <a:latin typeface="Segoe UI" pitchFamily="34" charset="0"/>
                <a:cs typeface="Segoe UI" pitchFamily="34" charset="0"/>
              </a:rPr>
              <a:t> </a:t>
            </a:r>
            <a:r>
              <a:rPr lang="en-US" sz="1400" dirty="0" smtClean="0">
                <a:solidFill>
                  <a:schemeClr val="tx1">
                    <a:lumMod val="75000"/>
                    <a:lumOff val="25000"/>
                  </a:schemeClr>
                </a:solidFill>
                <a:latin typeface="Segoe UI" pitchFamily="34" charset="0"/>
                <a:cs typeface="Segoe UI" pitchFamily="34" charset="0"/>
                <a:hlinkClick r:id="rId10"/>
              </a:rPr>
              <a:t>CHIEF SESSION: Would You Follow Me? Driving Sales Thru Social Media</a:t>
            </a:r>
            <a:endParaRPr lang="en-US" sz="1400" dirty="0" smtClean="0">
              <a:solidFill>
                <a:schemeClr val="tx1">
                  <a:lumMod val="75000"/>
                  <a:lumOff val="25000"/>
                </a:schemeClr>
              </a:solidFill>
              <a:latin typeface="Segoe UI" pitchFamily="34" charset="0"/>
              <a:cs typeface="Segoe UI" pitchFamily="34" charset="0"/>
            </a:endParaRPr>
          </a:p>
          <a:p>
            <a:endParaRPr lang="en-US" sz="1400" dirty="0">
              <a:solidFill>
                <a:schemeClr val="tx1">
                  <a:lumMod val="75000"/>
                  <a:lumOff val="25000"/>
                </a:schemeClr>
              </a:solidFill>
              <a:latin typeface="Segoe UI" pitchFamily="34" charset="0"/>
              <a:cs typeface="Segoe UI" pitchFamily="34" charset="0"/>
            </a:endParaRP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28"/>
          <p:cNvSpPr txBox="1">
            <a:spLocks/>
          </p:cNvSpPr>
          <p:nvPr/>
        </p:nvSpPr>
        <p:spPr bwMode="auto">
          <a:xfrm>
            <a:off x="533400" y="514350"/>
            <a:ext cx="7696200" cy="400050"/>
          </a:xfrm>
          <a:prstGeom prst="rect">
            <a:avLst/>
          </a:prstGeom>
          <a:noFill/>
          <a:ln>
            <a:noFill/>
            <a:miter lim="800000"/>
            <a:headEnd/>
            <a:tailEnd/>
          </a:ln>
        </p:spPr>
        <p:txBody>
          <a:bodyPr/>
          <a:lstStyle>
            <a:lvl1pPr algn="ctr" defTabSz="1145318" rtl="0" eaLnBrk="1" latinLnBrk="0" hangingPunct="1">
              <a:spcBef>
                <a:spcPct val="0"/>
              </a:spcBef>
              <a:buNone/>
              <a:defRPr sz="5500" kern="1200">
                <a:solidFill>
                  <a:schemeClr val="tx1"/>
                </a:solidFill>
                <a:latin typeface="+mj-lt"/>
                <a:ea typeface="+mj-ea"/>
                <a:cs typeface="+mj-cs"/>
              </a:defRPr>
            </a:lvl1pPr>
          </a:lstStyle>
          <a:p>
            <a:pPr algn="l">
              <a:defRPr/>
            </a:pPr>
            <a:r>
              <a:rPr lang="en-US" sz="2400" b="1" cap="all" dirty="0" smtClean="0">
                <a:solidFill>
                  <a:srgbClr val="0070C0"/>
                </a:solidFill>
                <a:latin typeface="Segoe UI" pitchFamily="34" charset="0"/>
                <a:ea typeface="ＭＳ Ｐゴシック"/>
                <a:cs typeface="Segoe UI" pitchFamily="34" charset="0"/>
              </a:rPr>
              <a:t>Social media MARKETING</a:t>
            </a:r>
          </a:p>
        </p:txBody>
      </p:sp>
      <p:cxnSp>
        <p:nvCxnSpPr>
          <p:cNvPr id="10" name="Straight Connector 9"/>
          <p:cNvCxnSpPr/>
          <p:nvPr/>
        </p:nvCxnSpPr>
        <p:spPr>
          <a:xfrm>
            <a:off x="533400" y="990600"/>
            <a:ext cx="11049000" cy="0"/>
          </a:xfrm>
          <a:prstGeom prst="line">
            <a:avLst/>
          </a:prstGeom>
          <a:ln/>
        </p:spPr>
        <p:style>
          <a:lnRef idx="1">
            <a:schemeClr val="accent5"/>
          </a:lnRef>
          <a:fillRef idx="0">
            <a:schemeClr val="accent5"/>
          </a:fillRef>
          <a:effectRef idx="0">
            <a:schemeClr val="accent5"/>
          </a:effectRef>
          <a:fontRef idx="minor">
            <a:schemeClr val="tx1"/>
          </a:fontRef>
        </p:style>
      </p:cxnSp>
      <p:sp>
        <p:nvSpPr>
          <p:cNvPr id="8" name="TextBox 7"/>
          <p:cNvSpPr txBox="1"/>
          <p:nvPr/>
        </p:nvSpPr>
        <p:spPr>
          <a:xfrm>
            <a:off x="8001000" y="652046"/>
            <a:ext cx="3581400" cy="338554"/>
          </a:xfrm>
          <a:prstGeom prst="rect">
            <a:avLst/>
          </a:prstGeom>
          <a:noFill/>
        </p:spPr>
        <p:txBody>
          <a:bodyPr wrap="square" rtlCol="0">
            <a:spAutoFit/>
          </a:bodyPr>
          <a:lstStyle/>
          <a:p>
            <a:pPr algn="r"/>
            <a:r>
              <a:rPr lang="en-US" sz="1600" b="1" dirty="0" smtClean="0">
                <a:solidFill>
                  <a:schemeClr val="tx1">
                    <a:lumMod val="65000"/>
                    <a:lumOff val="35000"/>
                  </a:schemeClr>
                </a:solidFill>
                <a:latin typeface="Segoe UI" pitchFamily="34" charset="0"/>
                <a:cs typeface="Segoe UI" pitchFamily="34" charset="0"/>
              </a:rPr>
              <a:t>TRAVEL + SOCIAL MEDIA</a:t>
            </a:r>
            <a:endParaRPr lang="en-US" sz="1600" dirty="0" smtClean="0">
              <a:solidFill>
                <a:schemeClr val="tx1">
                  <a:lumMod val="65000"/>
                  <a:lumOff val="35000"/>
                </a:schemeClr>
              </a:solidFill>
              <a:latin typeface="Segoe UI" pitchFamily="34" charset="0"/>
              <a:cs typeface="Segoe UI" pitchFamily="34" charset="0"/>
            </a:endParaRPr>
          </a:p>
        </p:txBody>
      </p:sp>
      <p:sp>
        <p:nvSpPr>
          <p:cNvPr id="16" name="TextBox 15"/>
          <p:cNvSpPr txBox="1"/>
          <p:nvPr/>
        </p:nvSpPr>
        <p:spPr>
          <a:xfrm>
            <a:off x="0" y="990600"/>
            <a:ext cx="12192000" cy="1015663"/>
          </a:xfrm>
          <a:prstGeom prst="rect">
            <a:avLst/>
          </a:prstGeom>
          <a:noFill/>
        </p:spPr>
        <p:txBody>
          <a:bodyPr wrap="square" rtlCol="0">
            <a:spAutoFit/>
          </a:bodyPr>
          <a:lstStyle/>
          <a:p>
            <a:pPr algn="ctr"/>
            <a:r>
              <a:rPr lang="en-US" sz="6000" b="1" dirty="0" smtClean="0">
                <a:solidFill>
                  <a:schemeClr val="bg2"/>
                </a:solidFill>
                <a:latin typeface="Segoe UI" pitchFamily="34" charset="0"/>
                <a:cs typeface="Segoe UI" pitchFamily="34" charset="0"/>
              </a:rPr>
              <a:t>BEFORE TRAVEL</a:t>
            </a:r>
            <a:endParaRPr lang="en-US" sz="6000" dirty="0" smtClean="0">
              <a:solidFill>
                <a:schemeClr val="bg2"/>
              </a:solidFill>
              <a:latin typeface="Segoe UI" pitchFamily="34" charset="0"/>
              <a:cs typeface="Segoe UI" pitchFamily="34" charset="0"/>
            </a:endParaRPr>
          </a:p>
        </p:txBody>
      </p:sp>
      <p:pic>
        <p:nvPicPr>
          <p:cNvPr id="40964" name="Picture 4" descr="https://c2.staticflickr.com/6/5044/5378321210_8e838b1e86_b.jpg"/>
          <p:cNvPicPr>
            <a:picLocks noChangeAspect="1" noChangeArrowheads="1"/>
          </p:cNvPicPr>
          <p:nvPr/>
        </p:nvPicPr>
        <p:blipFill>
          <a:blip r:embed="rId3" cstate="print"/>
          <a:srcRect r="27222" b="43487"/>
          <a:stretch>
            <a:fillRect/>
          </a:stretch>
        </p:blipFill>
        <p:spPr bwMode="auto">
          <a:xfrm>
            <a:off x="3962400" y="4038600"/>
            <a:ext cx="4267200" cy="2819400"/>
          </a:xfrm>
          <a:prstGeom prst="rect">
            <a:avLst/>
          </a:prstGeom>
          <a:noFill/>
        </p:spPr>
      </p:pic>
      <p:sp>
        <p:nvSpPr>
          <p:cNvPr id="18" name="Oval Callout 17"/>
          <p:cNvSpPr/>
          <p:nvPr/>
        </p:nvSpPr>
        <p:spPr>
          <a:xfrm>
            <a:off x="1295400" y="4114800"/>
            <a:ext cx="2362200" cy="1905000"/>
          </a:xfrm>
          <a:prstGeom prst="wedgeEllipseCallout">
            <a:avLst>
              <a:gd name="adj1" fmla="val 84684"/>
              <a:gd name="adj2" fmla="val 15209"/>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rPr>
              <a:t>65%</a:t>
            </a:r>
          </a:p>
          <a:p>
            <a:pPr algn="ctr"/>
            <a:r>
              <a:rPr lang="en-US" sz="1600" b="1" dirty="0" smtClean="0">
                <a:solidFill>
                  <a:schemeClr val="bg1"/>
                </a:solidFill>
              </a:rPr>
              <a:t>Travelers turn to the web early on</a:t>
            </a:r>
          </a:p>
          <a:p>
            <a:pPr algn="ctr"/>
            <a:r>
              <a:rPr lang="en-US" sz="1600" b="1" dirty="0" smtClean="0">
                <a:solidFill>
                  <a:schemeClr val="bg1"/>
                </a:solidFill>
              </a:rPr>
              <a:t>in the travel process</a:t>
            </a:r>
            <a:endParaRPr lang="en-US" sz="1600" b="1" dirty="0">
              <a:solidFill>
                <a:schemeClr val="bg1"/>
              </a:solidFill>
            </a:endParaRPr>
          </a:p>
        </p:txBody>
      </p:sp>
      <p:sp>
        <p:nvSpPr>
          <p:cNvPr id="19" name="Oval Callout 18"/>
          <p:cNvSpPr/>
          <p:nvPr/>
        </p:nvSpPr>
        <p:spPr>
          <a:xfrm>
            <a:off x="2133600" y="1981200"/>
            <a:ext cx="2514600" cy="1905000"/>
          </a:xfrm>
          <a:prstGeom prst="wedgeEllipseCallout">
            <a:avLst>
              <a:gd name="adj1" fmla="val 52730"/>
              <a:gd name="adj2" fmla="val 72300"/>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rPr>
              <a:t>56%</a:t>
            </a:r>
          </a:p>
          <a:p>
            <a:pPr algn="ctr"/>
            <a:r>
              <a:rPr lang="en-US" sz="1600" b="1" dirty="0" smtClean="0">
                <a:solidFill>
                  <a:schemeClr val="bg1"/>
                </a:solidFill>
              </a:rPr>
              <a:t>Get travel inspiration from friends and family online</a:t>
            </a:r>
            <a:endParaRPr lang="en-US" sz="1600" b="1" dirty="0">
              <a:solidFill>
                <a:schemeClr val="bg1"/>
              </a:solidFill>
            </a:endParaRPr>
          </a:p>
        </p:txBody>
      </p:sp>
      <p:sp>
        <p:nvSpPr>
          <p:cNvPr id="22" name="Oval Callout 21"/>
          <p:cNvSpPr/>
          <p:nvPr/>
        </p:nvSpPr>
        <p:spPr>
          <a:xfrm>
            <a:off x="6781800" y="2133600"/>
            <a:ext cx="2286000" cy="1828800"/>
          </a:xfrm>
          <a:prstGeom prst="wedgeEllipseCallout">
            <a:avLst>
              <a:gd name="adj1" fmla="val -51805"/>
              <a:gd name="adj2" fmla="val 56578"/>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rPr>
              <a:t>50%</a:t>
            </a:r>
          </a:p>
          <a:p>
            <a:pPr algn="ctr"/>
            <a:r>
              <a:rPr lang="en-US" sz="1600" b="1" dirty="0" smtClean="0">
                <a:solidFill>
                  <a:schemeClr val="bg1"/>
                </a:solidFill>
              </a:rPr>
              <a:t>Direct bookings are generated by social media</a:t>
            </a:r>
            <a:endParaRPr lang="en-US" sz="1600" b="1" dirty="0">
              <a:solidFill>
                <a:schemeClr val="bg1"/>
              </a:solidFill>
            </a:endParaRPr>
          </a:p>
        </p:txBody>
      </p:sp>
      <p:sp>
        <p:nvSpPr>
          <p:cNvPr id="23" name="Oval Callout 22"/>
          <p:cNvSpPr/>
          <p:nvPr/>
        </p:nvSpPr>
        <p:spPr>
          <a:xfrm>
            <a:off x="7772400" y="4191000"/>
            <a:ext cx="2438400" cy="1600200"/>
          </a:xfrm>
          <a:prstGeom prst="wedgeEllipseCallout">
            <a:avLst>
              <a:gd name="adj1" fmla="val -52942"/>
              <a:gd name="adj2" fmla="val 41235"/>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rPr>
              <a:t>55%</a:t>
            </a:r>
          </a:p>
          <a:p>
            <a:pPr algn="ctr"/>
            <a:r>
              <a:rPr lang="en-US" sz="1600" b="1" dirty="0" smtClean="0">
                <a:solidFill>
                  <a:schemeClr val="bg1"/>
                </a:solidFill>
              </a:rPr>
              <a:t>“Liked Facebook pages specific to a vacation</a:t>
            </a:r>
            <a:endParaRPr lang="en-US" sz="1600" b="1" dirty="0">
              <a:solidFill>
                <a:schemeClr val="bg1"/>
              </a:solidFill>
            </a:endParaRPr>
          </a:p>
        </p:txBody>
      </p:sp>
      <p:grpSp>
        <p:nvGrpSpPr>
          <p:cNvPr id="26" name="Group 16"/>
          <p:cNvGrpSpPr/>
          <p:nvPr/>
        </p:nvGrpSpPr>
        <p:grpSpPr>
          <a:xfrm>
            <a:off x="533400" y="6019800"/>
            <a:ext cx="11049000" cy="609600"/>
            <a:chOff x="533400" y="6096000"/>
            <a:chExt cx="11049000" cy="609600"/>
          </a:xfrm>
        </p:grpSpPr>
        <p:pic>
          <p:nvPicPr>
            <p:cNvPr id="27" name="Picture 26" descr="logo.png"/>
            <p:cNvPicPr>
              <a:picLocks noChangeAspect="1"/>
            </p:cNvPicPr>
            <p:nvPr/>
          </p:nvPicPr>
          <p:blipFill>
            <a:blip r:embed="rId4" cstate="print"/>
            <a:stretch>
              <a:fillRect/>
            </a:stretch>
          </p:blipFill>
          <p:spPr>
            <a:xfrm>
              <a:off x="533400" y="6096000"/>
              <a:ext cx="1819701" cy="609600"/>
            </a:xfrm>
            <a:prstGeom prst="rect">
              <a:avLst/>
            </a:prstGeom>
          </p:spPr>
        </p:pic>
        <p:pic>
          <p:nvPicPr>
            <p:cNvPr id="28" name="Picture 27" descr="CHIEF New Speaker.jpeg"/>
            <p:cNvPicPr>
              <a:picLocks noChangeAspect="1"/>
            </p:cNvPicPr>
            <p:nvPr/>
          </p:nvPicPr>
          <p:blipFill>
            <a:blip r:embed="rId5" cstate="print"/>
            <a:stretch>
              <a:fillRect/>
            </a:stretch>
          </p:blipFill>
          <p:spPr>
            <a:xfrm>
              <a:off x="10095762" y="6126480"/>
              <a:ext cx="1486638" cy="548640"/>
            </a:xfrm>
            <a:prstGeom prst="rect">
              <a:avLst/>
            </a:prstGeom>
          </p:spPr>
        </p:pic>
      </p:grpSp>
      <p:sp>
        <p:nvSpPr>
          <p:cNvPr id="29" name="TextBox 28"/>
          <p:cNvSpPr txBox="1"/>
          <p:nvPr/>
        </p:nvSpPr>
        <p:spPr>
          <a:xfrm>
            <a:off x="0" y="6596390"/>
            <a:ext cx="3581400" cy="261610"/>
          </a:xfrm>
          <a:prstGeom prst="rect">
            <a:avLst/>
          </a:prstGeom>
          <a:noFill/>
        </p:spPr>
        <p:txBody>
          <a:bodyPr wrap="square" rtlCol="0">
            <a:spAutoFit/>
          </a:bodyPr>
          <a:lstStyle/>
          <a:p>
            <a:pPr algn="r"/>
            <a:r>
              <a:rPr lang="en-US" sz="1100" dirty="0" smtClean="0">
                <a:solidFill>
                  <a:schemeClr val="tx1">
                    <a:lumMod val="65000"/>
                    <a:lumOff val="35000"/>
                  </a:schemeClr>
                </a:solidFill>
                <a:latin typeface="Segoe UI" pitchFamily="34" charset="0"/>
                <a:cs typeface="Segoe UI" pitchFamily="34" charset="0"/>
                <a:hlinkClick r:id="rId6"/>
              </a:rPr>
              <a:t>* Think with Google – Travelers Road to Decision 2014 </a:t>
            </a:r>
            <a:endParaRPr lang="en-US" sz="1100" dirty="0" smtClean="0">
              <a:solidFill>
                <a:schemeClr val="tx1">
                  <a:lumMod val="65000"/>
                  <a:lumOff val="35000"/>
                </a:schemeClr>
              </a:solidFill>
              <a:latin typeface="Segoe UI" pitchFamily="34" charset="0"/>
              <a:cs typeface="Segoe UI" pitchFamily="34" charset="0"/>
            </a:endParaRP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 name="Picture 2" descr="https://bodyfaceblog.files.wordpress.com/2015/03/dollarphotoclub_45760210.jpg"/>
          <p:cNvPicPr>
            <a:picLocks noChangeAspect="1" noChangeArrowheads="1"/>
          </p:cNvPicPr>
          <p:nvPr/>
        </p:nvPicPr>
        <p:blipFill>
          <a:blip r:embed="rId3" cstate="print"/>
          <a:srcRect l="21090" t="15000" r="26185" b="56667"/>
          <a:stretch>
            <a:fillRect/>
          </a:stretch>
        </p:blipFill>
        <p:spPr bwMode="auto">
          <a:xfrm>
            <a:off x="3048000" y="3733800"/>
            <a:ext cx="5513294" cy="3124200"/>
          </a:xfrm>
          <a:prstGeom prst="rect">
            <a:avLst/>
          </a:prstGeom>
          <a:noFill/>
        </p:spPr>
      </p:pic>
      <p:sp>
        <p:nvSpPr>
          <p:cNvPr id="5" name="Title 28"/>
          <p:cNvSpPr txBox="1">
            <a:spLocks/>
          </p:cNvSpPr>
          <p:nvPr/>
        </p:nvSpPr>
        <p:spPr bwMode="auto">
          <a:xfrm>
            <a:off x="533400" y="514350"/>
            <a:ext cx="7696200" cy="400050"/>
          </a:xfrm>
          <a:prstGeom prst="rect">
            <a:avLst/>
          </a:prstGeom>
          <a:noFill/>
          <a:ln>
            <a:noFill/>
            <a:miter lim="800000"/>
            <a:headEnd/>
            <a:tailEnd/>
          </a:ln>
        </p:spPr>
        <p:txBody>
          <a:bodyPr/>
          <a:lstStyle>
            <a:lvl1pPr algn="ctr" defTabSz="1145318" rtl="0" eaLnBrk="1" latinLnBrk="0" hangingPunct="1">
              <a:spcBef>
                <a:spcPct val="0"/>
              </a:spcBef>
              <a:buNone/>
              <a:defRPr sz="5500" kern="1200">
                <a:solidFill>
                  <a:schemeClr val="tx1"/>
                </a:solidFill>
                <a:latin typeface="+mj-lt"/>
                <a:ea typeface="+mj-ea"/>
                <a:cs typeface="+mj-cs"/>
              </a:defRPr>
            </a:lvl1pPr>
          </a:lstStyle>
          <a:p>
            <a:pPr algn="l">
              <a:defRPr/>
            </a:pPr>
            <a:r>
              <a:rPr lang="en-US" sz="2400" b="1" cap="all" dirty="0" smtClean="0">
                <a:solidFill>
                  <a:srgbClr val="0070C0"/>
                </a:solidFill>
                <a:latin typeface="Segoe UI" pitchFamily="34" charset="0"/>
                <a:ea typeface="ＭＳ Ｐゴシック"/>
                <a:cs typeface="Segoe UI" pitchFamily="34" charset="0"/>
              </a:rPr>
              <a:t>Social media MARKETING</a:t>
            </a:r>
          </a:p>
        </p:txBody>
      </p:sp>
      <p:cxnSp>
        <p:nvCxnSpPr>
          <p:cNvPr id="10" name="Straight Connector 9"/>
          <p:cNvCxnSpPr/>
          <p:nvPr/>
        </p:nvCxnSpPr>
        <p:spPr>
          <a:xfrm>
            <a:off x="533400" y="990600"/>
            <a:ext cx="11049000" cy="0"/>
          </a:xfrm>
          <a:prstGeom prst="line">
            <a:avLst/>
          </a:prstGeom>
          <a:ln/>
        </p:spPr>
        <p:style>
          <a:lnRef idx="1">
            <a:schemeClr val="accent5"/>
          </a:lnRef>
          <a:fillRef idx="0">
            <a:schemeClr val="accent5"/>
          </a:fillRef>
          <a:effectRef idx="0">
            <a:schemeClr val="accent5"/>
          </a:effectRef>
          <a:fontRef idx="minor">
            <a:schemeClr val="tx1"/>
          </a:fontRef>
        </p:style>
      </p:cxnSp>
      <p:sp>
        <p:nvSpPr>
          <p:cNvPr id="8" name="TextBox 7"/>
          <p:cNvSpPr txBox="1"/>
          <p:nvPr/>
        </p:nvSpPr>
        <p:spPr>
          <a:xfrm>
            <a:off x="8001000" y="652046"/>
            <a:ext cx="3581400" cy="338554"/>
          </a:xfrm>
          <a:prstGeom prst="rect">
            <a:avLst/>
          </a:prstGeom>
          <a:noFill/>
        </p:spPr>
        <p:txBody>
          <a:bodyPr wrap="square" rtlCol="0">
            <a:spAutoFit/>
          </a:bodyPr>
          <a:lstStyle/>
          <a:p>
            <a:pPr algn="r"/>
            <a:r>
              <a:rPr lang="en-US" sz="1600" b="1" dirty="0" smtClean="0">
                <a:solidFill>
                  <a:schemeClr val="tx1">
                    <a:lumMod val="65000"/>
                    <a:lumOff val="35000"/>
                  </a:schemeClr>
                </a:solidFill>
                <a:latin typeface="Segoe UI" pitchFamily="34" charset="0"/>
                <a:cs typeface="Segoe UI" pitchFamily="34" charset="0"/>
              </a:rPr>
              <a:t>TRAVEL + SOCIAL MEDIA</a:t>
            </a:r>
            <a:endParaRPr lang="en-US" sz="1600" dirty="0" smtClean="0">
              <a:solidFill>
                <a:schemeClr val="tx1">
                  <a:lumMod val="65000"/>
                  <a:lumOff val="35000"/>
                </a:schemeClr>
              </a:solidFill>
              <a:latin typeface="Segoe UI" pitchFamily="34" charset="0"/>
              <a:cs typeface="Segoe UI" pitchFamily="34" charset="0"/>
            </a:endParaRPr>
          </a:p>
        </p:txBody>
      </p:sp>
      <p:sp>
        <p:nvSpPr>
          <p:cNvPr id="16" name="TextBox 15"/>
          <p:cNvSpPr txBox="1"/>
          <p:nvPr/>
        </p:nvSpPr>
        <p:spPr>
          <a:xfrm>
            <a:off x="0" y="990600"/>
            <a:ext cx="12192000" cy="1015663"/>
          </a:xfrm>
          <a:prstGeom prst="rect">
            <a:avLst/>
          </a:prstGeom>
          <a:noFill/>
        </p:spPr>
        <p:txBody>
          <a:bodyPr wrap="square" rtlCol="0">
            <a:spAutoFit/>
          </a:bodyPr>
          <a:lstStyle/>
          <a:p>
            <a:pPr algn="ctr"/>
            <a:r>
              <a:rPr lang="en-US" sz="6000" b="1" dirty="0" smtClean="0">
                <a:solidFill>
                  <a:schemeClr val="bg2"/>
                </a:solidFill>
                <a:latin typeface="Segoe UI" pitchFamily="34" charset="0"/>
                <a:cs typeface="Segoe UI" pitchFamily="34" charset="0"/>
              </a:rPr>
              <a:t>DURING TRAVEL</a:t>
            </a:r>
            <a:endParaRPr lang="en-US" sz="6000" dirty="0" smtClean="0">
              <a:solidFill>
                <a:schemeClr val="bg2"/>
              </a:solidFill>
              <a:latin typeface="Segoe UI" pitchFamily="34" charset="0"/>
              <a:cs typeface="Segoe UI" pitchFamily="34" charset="0"/>
            </a:endParaRPr>
          </a:p>
        </p:txBody>
      </p:sp>
      <p:sp>
        <p:nvSpPr>
          <p:cNvPr id="18" name="Oval Callout 17"/>
          <p:cNvSpPr/>
          <p:nvPr/>
        </p:nvSpPr>
        <p:spPr>
          <a:xfrm>
            <a:off x="1295400" y="4114800"/>
            <a:ext cx="2362200" cy="1905000"/>
          </a:xfrm>
          <a:prstGeom prst="wedgeEllipseCallout">
            <a:avLst>
              <a:gd name="adj1" fmla="val 84684"/>
              <a:gd name="adj2" fmla="val 15209"/>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rPr>
              <a:t>40%</a:t>
            </a:r>
          </a:p>
          <a:p>
            <a:pPr algn="ctr"/>
            <a:r>
              <a:rPr lang="en-US" sz="1600" b="1" dirty="0" smtClean="0">
                <a:solidFill>
                  <a:schemeClr val="bg1"/>
                </a:solidFill>
              </a:rPr>
              <a:t>Post activity, restaurant and hotel reviews while traveling</a:t>
            </a:r>
            <a:endParaRPr lang="en-US" sz="1600" b="1" dirty="0">
              <a:solidFill>
                <a:schemeClr val="bg1"/>
              </a:solidFill>
            </a:endParaRPr>
          </a:p>
        </p:txBody>
      </p:sp>
      <p:sp>
        <p:nvSpPr>
          <p:cNvPr id="19" name="Oval Callout 18"/>
          <p:cNvSpPr/>
          <p:nvPr/>
        </p:nvSpPr>
        <p:spPr>
          <a:xfrm>
            <a:off x="2286000" y="1981200"/>
            <a:ext cx="2362200" cy="1828800"/>
          </a:xfrm>
          <a:prstGeom prst="wedgeEllipseCallout">
            <a:avLst>
              <a:gd name="adj1" fmla="val 52730"/>
              <a:gd name="adj2" fmla="val 7230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rPr>
              <a:t>85%</a:t>
            </a:r>
          </a:p>
          <a:p>
            <a:pPr algn="ctr"/>
            <a:r>
              <a:rPr lang="en-US" sz="1600" b="1" dirty="0" smtClean="0">
                <a:solidFill>
                  <a:schemeClr val="bg1"/>
                </a:solidFill>
              </a:rPr>
              <a:t>Travelers use their smart phones while traveling</a:t>
            </a:r>
            <a:endParaRPr lang="en-US" sz="1600" b="1" dirty="0">
              <a:solidFill>
                <a:schemeClr val="bg1"/>
              </a:solidFill>
            </a:endParaRPr>
          </a:p>
        </p:txBody>
      </p:sp>
      <p:sp>
        <p:nvSpPr>
          <p:cNvPr id="22" name="Oval Callout 21"/>
          <p:cNvSpPr/>
          <p:nvPr/>
        </p:nvSpPr>
        <p:spPr>
          <a:xfrm>
            <a:off x="6781800" y="2133600"/>
            <a:ext cx="2286000" cy="1828800"/>
          </a:xfrm>
          <a:prstGeom prst="wedgeEllipseCallout">
            <a:avLst>
              <a:gd name="adj1" fmla="val -51805"/>
              <a:gd name="adj2" fmla="val 56578"/>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rPr>
              <a:t>46%</a:t>
            </a:r>
          </a:p>
          <a:p>
            <a:pPr algn="ctr"/>
            <a:r>
              <a:rPr lang="en-US" sz="1600" b="1" dirty="0" smtClean="0">
                <a:solidFill>
                  <a:schemeClr val="bg1"/>
                </a:solidFill>
              </a:rPr>
              <a:t>Check in to a location while on vacation</a:t>
            </a:r>
            <a:endParaRPr lang="en-US" sz="1600" b="1" dirty="0">
              <a:solidFill>
                <a:schemeClr val="bg1"/>
              </a:solidFill>
            </a:endParaRPr>
          </a:p>
        </p:txBody>
      </p:sp>
      <p:sp>
        <p:nvSpPr>
          <p:cNvPr id="23" name="Oval Callout 22"/>
          <p:cNvSpPr/>
          <p:nvPr/>
        </p:nvSpPr>
        <p:spPr>
          <a:xfrm>
            <a:off x="7772400" y="4191000"/>
            <a:ext cx="2438400" cy="1676400"/>
          </a:xfrm>
          <a:prstGeom prst="wedgeEllipseCallout">
            <a:avLst>
              <a:gd name="adj1" fmla="val -52942"/>
              <a:gd name="adj2" fmla="val 41235"/>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rPr>
              <a:t>70%</a:t>
            </a:r>
          </a:p>
          <a:p>
            <a:pPr algn="ctr"/>
            <a:r>
              <a:rPr lang="en-US" sz="1600" b="1" dirty="0" smtClean="0">
                <a:solidFill>
                  <a:schemeClr val="bg1"/>
                </a:solidFill>
              </a:rPr>
              <a:t>Updated their Facebook status while on vacation</a:t>
            </a:r>
            <a:endParaRPr lang="en-US" sz="1600" b="1" dirty="0">
              <a:solidFill>
                <a:schemeClr val="bg1"/>
              </a:solidFill>
            </a:endParaRPr>
          </a:p>
        </p:txBody>
      </p:sp>
      <p:grpSp>
        <p:nvGrpSpPr>
          <p:cNvPr id="21" name="Group 16"/>
          <p:cNvGrpSpPr/>
          <p:nvPr/>
        </p:nvGrpSpPr>
        <p:grpSpPr>
          <a:xfrm>
            <a:off x="533400" y="6019800"/>
            <a:ext cx="11049000" cy="609600"/>
            <a:chOff x="533400" y="6096000"/>
            <a:chExt cx="11049000" cy="609600"/>
          </a:xfrm>
        </p:grpSpPr>
        <p:pic>
          <p:nvPicPr>
            <p:cNvPr id="24" name="Picture 23" descr="logo.png"/>
            <p:cNvPicPr>
              <a:picLocks noChangeAspect="1"/>
            </p:cNvPicPr>
            <p:nvPr/>
          </p:nvPicPr>
          <p:blipFill>
            <a:blip r:embed="rId4" cstate="print"/>
            <a:stretch>
              <a:fillRect/>
            </a:stretch>
          </p:blipFill>
          <p:spPr>
            <a:xfrm>
              <a:off x="533400" y="6096000"/>
              <a:ext cx="1819701" cy="609600"/>
            </a:xfrm>
            <a:prstGeom prst="rect">
              <a:avLst/>
            </a:prstGeom>
          </p:spPr>
        </p:pic>
        <p:pic>
          <p:nvPicPr>
            <p:cNvPr id="25" name="Picture 24" descr="CHIEF New Speaker.jpeg"/>
            <p:cNvPicPr>
              <a:picLocks noChangeAspect="1"/>
            </p:cNvPicPr>
            <p:nvPr/>
          </p:nvPicPr>
          <p:blipFill>
            <a:blip r:embed="rId5" cstate="print"/>
            <a:stretch>
              <a:fillRect/>
            </a:stretch>
          </p:blipFill>
          <p:spPr>
            <a:xfrm>
              <a:off x="10095762" y="6126480"/>
              <a:ext cx="1486638" cy="548640"/>
            </a:xfrm>
            <a:prstGeom prst="rect">
              <a:avLst/>
            </a:prstGeom>
          </p:spPr>
        </p:pic>
      </p:grpSp>
      <p:sp>
        <p:nvSpPr>
          <p:cNvPr id="15" name="TextBox 14"/>
          <p:cNvSpPr txBox="1"/>
          <p:nvPr/>
        </p:nvSpPr>
        <p:spPr>
          <a:xfrm>
            <a:off x="0" y="6596390"/>
            <a:ext cx="3581400" cy="261610"/>
          </a:xfrm>
          <a:prstGeom prst="rect">
            <a:avLst/>
          </a:prstGeom>
          <a:noFill/>
        </p:spPr>
        <p:txBody>
          <a:bodyPr wrap="square" rtlCol="0">
            <a:spAutoFit/>
          </a:bodyPr>
          <a:lstStyle/>
          <a:p>
            <a:pPr algn="r"/>
            <a:r>
              <a:rPr lang="en-US" sz="1100" dirty="0" smtClean="0">
                <a:solidFill>
                  <a:schemeClr val="tx1">
                    <a:lumMod val="65000"/>
                    <a:lumOff val="35000"/>
                  </a:schemeClr>
                </a:solidFill>
                <a:latin typeface="Segoe UI" pitchFamily="34" charset="0"/>
                <a:cs typeface="Segoe UI" pitchFamily="34" charset="0"/>
                <a:hlinkClick r:id="rId6"/>
              </a:rPr>
              <a:t>* Think with Google – Travelers Road to Decision 2014 </a:t>
            </a:r>
            <a:endParaRPr lang="en-US" sz="1100" dirty="0" smtClean="0">
              <a:solidFill>
                <a:schemeClr val="tx1">
                  <a:lumMod val="65000"/>
                  <a:lumOff val="35000"/>
                </a:schemeClr>
              </a:solidFill>
              <a:latin typeface="Segoe UI" pitchFamily="34" charset="0"/>
              <a:cs typeface="Segoe UI" pitchFamily="34" charset="0"/>
            </a:endParaRP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3" cstate="print"/>
          <a:srcRect/>
          <a:stretch>
            <a:fillRect/>
          </a:stretch>
        </p:blipFill>
        <p:spPr bwMode="auto">
          <a:xfrm>
            <a:off x="3505200" y="3324225"/>
            <a:ext cx="4600575" cy="3533775"/>
          </a:xfrm>
          <a:prstGeom prst="rect">
            <a:avLst/>
          </a:prstGeom>
          <a:noFill/>
          <a:ln w="9525">
            <a:noFill/>
            <a:miter lim="800000"/>
            <a:headEnd/>
            <a:tailEnd/>
          </a:ln>
        </p:spPr>
      </p:pic>
      <p:sp>
        <p:nvSpPr>
          <p:cNvPr id="5" name="Title 28"/>
          <p:cNvSpPr txBox="1">
            <a:spLocks/>
          </p:cNvSpPr>
          <p:nvPr/>
        </p:nvSpPr>
        <p:spPr bwMode="auto">
          <a:xfrm>
            <a:off x="533400" y="514350"/>
            <a:ext cx="7696200" cy="400050"/>
          </a:xfrm>
          <a:prstGeom prst="rect">
            <a:avLst/>
          </a:prstGeom>
          <a:noFill/>
          <a:ln>
            <a:noFill/>
            <a:miter lim="800000"/>
            <a:headEnd/>
            <a:tailEnd/>
          </a:ln>
        </p:spPr>
        <p:txBody>
          <a:bodyPr/>
          <a:lstStyle>
            <a:lvl1pPr algn="ctr" defTabSz="1145318" rtl="0" eaLnBrk="1" latinLnBrk="0" hangingPunct="1">
              <a:spcBef>
                <a:spcPct val="0"/>
              </a:spcBef>
              <a:buNone/>
              <a:defRPr sz="5500" kern="1200">
                <a:solidFill>
                  <a:schemeClr val="tx1"/>
                </a:solidFill>
                <a:latin typeface="+mj-lt"/>
                <a:ea typeface="+mj-ea"/>
                <a:cs typeface="+mj-cs"/>
              </a:defRPr>
            </a:lvl1pPr>
          </a:lstStyle>
          <a:p>
            <a:pPr algn="l">
              <a:defRPr/>
            </a:pPr>
            <a:r>
              <a:rPr lang="en-US" sz="2400" b="1" cap="all" dirty="0" smtClean="0">
                <a:solidFill>
                  <a:srgbClr val="0070C0"/>
                </a:solidFill>
                <a:latin typeface="Segoe UI" pitchFamily="34" charset="0"/>
                <a:ea typeface="ＭＳ Ｐゴシック"/>
                <a:cs typeface="Segoe UI" pitchFamily="34" charset="0"/>
              </a:rPr>
              <a:t>Social media MARKETING</a:t>
            </a:r>
          </a:p>
        </p:txBody>
      </p:sp>
      <p:cxnSp>
        <p:nvCxnSpPr>
          <p:cNvPr id="10" name="Straight Connector 9"/>
          <p:cNvCxnSpPr/>
          <p:nvPr/>
        </p:nvCxnSpPr>
        <p:spPr>
          <a:xfrm>
            <a:off x="533400" y="990600"/>
            <a:ext cx="11049000" cy="0"/>
          </a:xfrm>
          <a:prstGeom prst="line">
            <a:avLst/>
          </a:prstGeom>
          <a:ln/>
        </p:spPr>
        <p:style>
          <a:lnRef idx="1">
            <a:schemeClr val="accent5"/>
          </a:lnRef>
          <a:fillRef idx="0">
            <a:schemeClr val="accent5"/>
          </a:fillRef>
          <a:effectRef idx="0">
            <a:schemeClr val="accent5"/>
          </a:effectRef>
          <a:fontRef idx="minor">
            <a:schemeClr val="tx1"/>
          </a:fontRef>
        </p:style>
      </p:cxnSp>
      <p:grpSp>
        <p:nvGrpSpPr>
          <p:cNvPr id="2" name="Group 16"/>
          <p:cNvGrpSpPr/>
          <p:nvPr/>
        </p:nvGrpSpPr>
        <p:grpSpPr>
          <a:xfrm>
            <a:off x="533400" y="6019800"/>
            <a:ext cx="11049000" cy="609600"/>
            <a:chOff x="533400" y="6096000"/>
            <a:chExt cx="11049000" cy="609600"/>
          </a:xfrm>
        </p:grpSpPr>
        <p:pic>
          <p:nvPicPr>
            <p:cNvPr id="11" name="Picture 10" descr="logo.png"/>
            <p:cNvPicPr>
              <a:picLocks noChangeAspect="1"/>
            </p:cNvPicPr>
            <p:nvPr/>
          </p:nvPicPr>
          <p:blipFill>
            <a:blip r:embed="rId4" cstate="print"/>
            <a:stretch>
              <a:fillRect/>
            </a:stretch>
          </p:blipFill>
          <p:spPr>
            <a:xfrm>
              <a:off x="533400" y="6096000"/>
              <a:ext cx="1819701" cy="609600"/>
            </a:xfrm>
            <a:prstGeom prst="rect">
              <a:avLst/>
            </a:prstGeom>
          </p:spPr>
        </p:pic>
        <p:pic>
          <p:nvPicPr>
            <p:cNvPr id="12" name="Picture 11" descr="CHIEF New Speaker.jpeg"/>
            <p:cNvPicPr>
              <a:picLocks noChangeAspect="1"/>
            </p:cNvPicPr>
            <p:nvPr/>
          </p:nvPicPr>
          <p:blipFill>
            <a:blip r:embed="rId5" cstate="print"/>
            <a:stretch>
              <a:fillRect/>
            </a:stretch>
          </p:blipFill>
          <p:spPr>
            <a:xfrm>
              <a:off x="10095762" y="6126480"/>
              <a:ext cx="1486638" cy="548640"/>
            </a:xfrm>
            <a:prstGeom prst="rect">
              <a:avLst/>
            </a:prstGeom>
          </p:spPr>
        </p:pic>
      </p:grpSp>
      <p:sp>
        <p:nvSpPr>
          <p:cNvPr id="8" name="TextBox 7"/>
          <p:cNvSpPr txBox="1"/>
          <p:nvPr/>
        </p:nvSpPr>
        <p:spPr>
          <a:xfrm>
            <a:off x="8077200" y="652046"/>
            <a:ext cx="3581400" cy="338554"/>
          </a:xfrm>
          <a:prstGeom prst="rect">
            <a:avLst/>
          </a:prstGeom>
          <a:noFill/>
        </p:spPr>
        <p:txBody>
          <a:bodyPr wrap="square" rtlCol="0">
            <a:spAutoFit/>
          </a:bodyPr>
          <a:lstStyle/>
          <a:p>
            <a:pPr algn="r"/>
            <a:r>
              <a:rPr lang="en-US" sz="1600" b="1" dirty="0" smtClean="0">
                <a:solidFill>
                  <a:schemeClr val="tx1">
                    <a:lumMod val="65000"/>
                    <a:lumOff val="35000"/>
                  </a:schemeClr>
                </a:solidFill>
                <a:latin typeface="Segoe UI" pitchFamily="34" charset="0"/>
                <a:cs typeface="Segoe UI" pitchFamily="34" charset="0"/>
              </a:rPr>
              <a:t>TRAVEL + SOCIAL MEDIA</a:t>
            </a:r>
            <a:endParaRPr lang="en-US" sz="1600" dirty="0" smtClean="0">
              <a:solidFill>
                <a:schemeClr val="tx1">
                  <a:lumMod val="65000"/>
                  <a:lumOff val="35000"/>
                </a:schemeClr>
              </a:solidFill>
              <a:latin typeface="Segoe UI" pitchFamily="34" charset="0"/>
              <a:cs typeface="Segoe UI" pitchFamily="34" charset="0"/>
            </a:endParaRPr>
          </a:p>
        </p:txBody>
      </p:sp>
      <p:sp>
        <p:nvSpPr>
          <p:cNvPr id="16" name="TextBox 15"/>
          <p:cNvSpPr txBox="1"/>
          <p:nvPr/>
        </p:nvSpPr>
        <p:spPr>
          <a:xfrm>
            <a:off x="0" y="990600"/>
            <a:ext cx="12192000" cy="1015663"/>
          </a:xfrm>
          <a:prstGeom prst="rect">
            <a:avLst/>
          </a:prstGeom>
          <a:noFill/>
        </p:spPr>
        <p:txBody>
          <a:bodyPr wrap="square" rtlCol="0">
            <a:spAutoFit/>
          </a:bodyPr>
          <a:lstStyle/>
          <a:p>
            <a:pPr algn="ctr"/>
            <a:r>
              <a:rPr lang="en-US" sz="6000" b="1" dirty="0" smtClean="0">
                <a:solidFill>
                  <a:schemeClr val="bg2"/>
                </a:solidFill>
                <a:latin typeface="Segoe UI" pitchFamily="34" charset="0"/>
                <a:cs typeface="Segoe UI" pitchFamily="34" charset="0"/>
              </a:rPr>
              <a:t>AFTER TRAVEL</a:t>
            </a:r>
            <a:endParaRPr lang="en-US" sz="6000" dirty="0" smtClean="0">
              <a:solidFill>
                <a:schemeClr val="bg2"/>
              </a:solidFill>
              <a:latin typeface="Segoe UI" pitchFamily="34" charset="0"/>
              <a:cs typeface="Segoe UI" pitchFamily="34" charset="0"/>
            </a:endParaRPr>
          </a:p>
        </p:txBody>
      </p:sp>
      <p:sp>
        <p:nvSpPr>
          <p:cNvPr id="18" name="Oval Callout 17"/>
          <p:cNvSpPr/>
          <p:nvPr/>
        </p:nvSpPr>
        <p:spPr>
          <a:xfrm>
            <a:off x="1295400" y="4114800"/>
            <a:ext cx="2514600" cy="1828800"/>
          </a:xfrm>
          <a:prstGeom prst="wedgeEllipseCallout">
            <a:avLst>
              <a:gd name="adj1" fmla="val 79799"/>
              <a:gd name="adj2" fmla="val 13716"/>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rPr>
              <a:t>40%</a:t>
            </a:r>
          </a:p>
          <a:p>
            <a:pPr algn="ctr"/>
            <a:r>
              <a:rPr lang="en-US" sz="1600" b="1" dirty="0" smtClean="0">
                <a:solidFill>
                  <a:schemeClr val="bg1"/>
                </a:solidFill>
              </a:rPr>
              <a:t>of travelers post activity or attraction reviews</a:t>
            </a:r>
            <a:endParaRPr lang="en-US" sz="1600" b="1" dirty="0">
              <a:solidFill>
                <a:schemeClr val="bg1"/>
              </a:solidFill>
            </a:endParaRPr>
          </a:p>
        </p:txBody>
      </p:sp>
      <p:sp>
        <p:nvSpPr>
          <p:cNvPr id="19" name="Oval Callout 18"/>
          <p:cNvSpPr/>
          <p:nvPr/>
        </p:nvSpPr>
        <p:spPr>
          <a:xfrm>
            <a:off x="2286000" y="1981200"/>
            <a:ext cx="2362200" cy="1828800"/>
          </a:xfrm>
          <a:prstGeom prst="wedgeEllipseCallout">
            <a:avLst>
              <a:gd name="adj1" fmla="val 52730"/>
              <a:gd name="adj2" fmla="val 72300"/>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rPr>
              <a:t>46%</a:t>
            </a:r>
          </a:p>
          <a:p>
            <a:pPr algn="ctr"/>
            <a:r>
              <a:rPr lang="en-US" sz="1600" b="1" dirty="0" smtClean="0">
                <a:solidFill>
                  <a:schemeClr val="bg1"/>
                </a:solidFill>
              </a:rPr>
              <a:t>of travelers post hotel reviews</a:t>
            </a:r>
            <a:endParaRPr lang="en-US" sz="1600" b="1" dirty="0">
              <a:solidFill>
                <a:schemeClr val="bg1"/>
              </a:solidFill>
            </a:endParaRPr>
          </a:p>
        </p:txBody>
      </p:sp>
      <p:sp>
        <p:nvSpPr>
          <p:cNvPr id="22" name="Oval Callout 21"/>
          <p:cNvSpPr/>
          <p:nvPr/>
        </p:nvSpPr>
        <p:spPr>
          <a:xfrm>
            <a:off x="6781800" y="2133600"/>
            <a:ext cx="2286000" cy="1828800"/>
          </a:xfrm>
          <a:prstGeom prst="wedgeEllipseCallout">
            <a:avLst>
              <a:gd name="adj1" fmla="val -51805"/>
              <a:gd name="adj2" fmla="val 56578"/>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rPr>
              <a:t>76%</a:t>
            </a:r>
          </a:p>
          <a:p>
            <a:pPr algn="ctr"/>
            <a:r>
              <a:rPr lang="en-US" sz="1600" b="1" dirty="0" smtClean="0">
                <a:solidFill>
                  <a:schemeClr val="bg1"/>
                </a:solidFill>
              </a:rPr>
              <a:t>Post photos of their trip on social media</a:t>
            </a:r>
            <a:endParaRPr lang="en-US" sz="1600" b="1" dirty="0">
              <a:solidFill>
                <a:schemeClr val="bg1"/>
              </a:solidFill>
            </a:endParaRPr>
          </a:p>
        </p:txBody>
      </p:sp>
      <p:sp>
        <p:nvSpPr>
          <p:cNvPr id="23" name="Oval Callout 22"/>
          <p:cNvSpPr/>
          <p:nvPr/>
        </p:nvSpPr>
        <p:spPr>
          <a:xfrm>
            <a:off x="7772400" y="4191000"/>
            <a:ext cx="2438400" cy="1600200"/>
          </a:xfrm>
          <a:prstGeom prst="wedgeEllipseCallout">
            <a:avLst>
              <a:gd name="adj1" fmla="val -52942"/>
              <a:gd name="adj2" fmla="val 41235"/>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rPr>
              <a:t>55%</a:t>
            </a:r>
          </a:p>
          <a:p>
            <a:pPr algn="ctr"/>
            <a:r>
              <a:rPr lang="en-US" sz="1600" b="1" dirty="0" smtClean="0">
                <a:solidFill>
                  <a:schemeClr val="bg1"/>
                </a:solidFill>
              </a:rPr>
              <a:t>“Liked Facebook pages specific to a vacation</a:t>
            </a:r>
            <a:endParaRPr lang="en-US" sz="1600" b="1" dirty="0">
              <a:solidFill>
                <a:schemeClr val="bg1"/>
              </a:solidFill>
            </a:endParaRPr>
          </a:p>
        </p:txBody>
      </p:sp>
      <p:sp>
        <p:nvSpPr>
          <p:cNvPr id="17" name="TextBox 16"/>
          <p:cNvSpPr txBox="1"/>
          <p:nvPr/>
        </p:nvSpPr>
        <p:spPr>
          <a:xfrm>
            <a:off x="0" y="6596390"/>
            <a:ext cx="3581400" cy="261610"/>
          </a:xfrm>
          <a:prstGeom prst="rect">
            <a:avLst/>
          </a:prstGeom>
          <a:noFill/>
        </p:spPr>
        <p:txBody>
          <a:bodyPr wrap="square" rtlCol="0">
            <a:spAutoFit/>
          </a:bodyPr>
          <a:lstStyle/>
          <a:p>
            <a:pPr algn="r"/>
            <a:r>
              <a:rPr lang="en-US" sz="1100" dirty="0" smtClean="0">
                <a:solidFill>
                  <a:schemeClr val="tx1">
                    <a:lumMod val="65000"/>
                    <a:lumOff val="35000"/>
                  </a:schemeClr>
                </a:solidFill>
                <a:latin typeface="Segoe UI" pitchFamily="34" charset="0"/>
                <a:cs typeface="Segoe UI" pitchFamily="34" charset="0"/>
                <a:hlinkClick r:id="rId6"/>
              </a:rPr>
              <a:t>* Think with Google – Travelers Road to Decision 2014 </a:t>
            </a:r>
            <a:endParaRPr lang="en-US" sz="1100" dirty="0" smtClean="0">
              <a:solidFill>
                <a:schemeClr val="tx1">
                  <a:lumMod val="65000"/>
                  <a:lumOff val="35000"/>
                </a:schemeClr>
              </a:solidFill>
              <a:latin typeface="Segoe UI" pitchFamily="34" charset="0"/>
              <a:cs typeface="Segoe UI" pitchFamily="34" charset="0"/>
            </a:endParaRP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1262</TotalTime>
  <Words>1049</Words>
  <Application>Microsoft Macintosh PowerPoint</Application>
  <PresentationFormat>Custom</PresentationFormat>
  <Paragraphs>182</Paragraphs>
  <Slides>18</Slides>
  <Notes>18</Notes>
  <HiddenSlides>0</HiddenSlides>
  <MMClips>0</MMClips>
  <ScaleCrop>false</ScaleCrop>
  <HeadingPairs>
    <vt:vector size="4" baseType="variant">
      <vt:variant>
        <vt:lpstr>Design Template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Communications</dc:creator>
  <cp:lastModifiedBy>Dana Pellman</cp:lastModifiedBy>
  <cp:revision>141</cp:revision>
  <dcterms:created xsi:type="dcterms:W3CDTF">2015-08-03T21:05:06Z</dcterms:created>
  <dcterms:modified xsi:type="dcterms:W3CDTF">2015-08-03T21:08:21Z</dcterms:modified>
</cp:coreProperties>
</file>